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1" r:id="rId6"/>
    <p:sldId id="262" r:id="rId7"/>
    <p:sldId id="263" r:id="rId8"/>
    <p:sldId id="275" r:id="rId9"/>
    <p:sldId id="276" r:id="rId10"/>
    <p:sldId id="268" r:id="rId11"/>
    <p:sldId id="270" r:id="rId12"/>
    <p:sldId id="273" r:id="rId13"/>
    <p:sldId id="265" r:id="rId14"/>
    <p:sldId id="266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E8D60-DB42-461C-BBE7-CFE2447DA99A}" v="18" dt="2025-02-26T02:32:1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9960-02F0-83B9-2BCE-1D6EC19F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5095-60CE-37D9-7725-EBAF9C10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5220-E998-6519-267D-2560A33D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63EF-5A70-7C16-A1EF-DB690BF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A8DC-4338-27FA-1DB3-E011422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0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ABAA-78DD-EAAA-F3E1-B945C04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2282-9BE0-EAAB-72DB-3553F968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51CA-285F-051E-2127-1ABF8BB3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91E0-2387-CF0D-5D74-E07439B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D39B-080A-5915-082F-EA123494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56868-C9E5-0128-058E-5818FEB4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4D09-8AEE-5121-E16A-8F642074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67B4-F25A-60E5-B850-7EA22C30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3C9C-1061-D873-183A-AD827CE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D1F7-3F78-C833-7B16-122B680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2D0-B864-B13B-A331-8CC6C787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ACD2-23E5-A478-672E-E17ED265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F06D-A96B-15EC-BE97-3143852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D1D-6BDB-3BCA-18A5-414EADAB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0ACC-5005-95DF-D5F4-67EB52E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EA69-C422-907D-F4C0-55CC06D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B237-4226-B3E8-57BA-51BBFA77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7FE5-D05F-FECC-3956-C0957A44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615D-5299-58E4-5F6C-D4175479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A084-4E8E-4248-8942-C60EB262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BB9F-B750-7BEF-5C94-4032435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EA63-E7A7-2BC4-BDBB-C5FEAAEC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4E11-C368-1C8F-C724-A1D2EF1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0AEC-C859-CD03-80CF-1A25982A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643E-EEF1-F22E-2F0C-F2E861B7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A893-EC22-5AEB-0651-174D267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9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385-1D44-7439-77B4-BF96622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5B7C-DA04-5D41-5968-845234E9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D881-6EB9-4E3F-CD66-E8533957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1EA6-87B9-91FD-5217-E5CFBD7B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D57FA-DEA0-CD0D-1559-DC7D4B59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6EEB7-4C57-0550-5938-806C6384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C2E3-0C5F-A9FF-A38D-DD4D347F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DB1F-D03A-904B-DE8F-E3406C4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033-E8AA-3CCA-EBE4-CDFEA0E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B05A0-A9DA-4981-B87E-8AA7D93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205E1-BF99-5B04-07EE-26C94A9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AA3A-8927-7840-39F2-EEBB59D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E6D2-372C-D557-7BCB-11F8581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10D7-0F7E-6990-2882-9A2DBBB5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7E3F-EFE5-6E7E-892A-239A14F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7713-2A8C-E0B9-9347-8FD6B6D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81AD-010A-AFB5-D0BF-1D25ED57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9952-DCB1-1910-1C71-BA563503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9D11-8D98-04B3-D0E4-861D157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D5FC-C88E-33C8-EA8D-223C30F4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6F83-7C54-3BC0-AD19-DDD2561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475D-CFB7-BEFA-029D-9F05E119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CBD8-A511-D866-747F-351E7A13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631A-F5E2-7A02-313A-E78F41266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25EC-6651-BD78-7358-1F79CCA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AB11-4F0C-9007-D98C-BC6D3FAA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38C5-A013-4E5C-CBF5-7D72517B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8D68B-6CC0-2CD8-BBEE-A0F9E67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A055-D170-3E41-8230-22A605B0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680-089F-8293-ED2A-4E34AC1FC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903C-ADB4-4F31-AA8B-C007DB5AD0AF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EB24-D814-DA2F-4F0F-DE733D4E5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85EA-070F-6B17-CDD7-C76890A8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43B40-100B-0DBB-A9DF-23BE205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1759529" y="2336720"/>
            <a:ext cx="2840181" cy="859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F8137-ED13-ADDC-C87B-B6E5C4B133DF}"/>
              </a:ext>
            </a:extLst>
          </p:cNvPr>
          <p:cNvSpPr txBox="1"/>
          <p:nvPr/>
        </p:nvSpPr>
        <p:spPr>
          <a:xfrm>
            <a:off x="1285510" y="3429000"/>
            <a:ext cx="3788218" cy="390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Deep Fake Detection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50CA-AB2A-36AA-DCB0-96BEFD5CE5C3}"/>
              </a:ext>
            </a:extLst>
          </p:cNvPr>
          <p:cNvSpPr txBox="1"/>
          <p:nvPr/>
        </p:nvSpPr>
        <p:spPr>
          <a:xfrm>
            <a:off x="2080567" y="382911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Team_10666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17BD-1E37-C388-952E-05F46AA70F79}"/>
              </a:ext>
            </a:extLst>
          </p:cNvPr>
          <p:cNvSpPr txBox="1"/>
          <p:nvPr/>
        </p:nvSpPr>
        <p:spPr>
          <a:xfrm>
            <a:off x="9005455" y="4940335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Samartapu Umesh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Merugu Bharath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Rendla Abhinay</a:t>
            </a:r>
          </a:p>
        </p:txBody>
      </p:sp>
    </p:spTree>
    <p:extLst>
      <p:ext uri="{BB962C8B-B14F-4D97-AF65-F5344CB8AC3E}">
        <p14:creationId xmlns:p14="http://schemas.microsoft.com/office/powerpoint/2010/main" val="29188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ED33-F9B5-FD00-990D-ECB17C3C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B6FE0-1742-7F70-9E09-5637E418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4A102-3903-7AC7-C4D7-9A18CE4451CD}"/>
              </a:ext>
            </a:extLst>
          </p:cNvPr>
          <p:cNvSpPr txBox="1"/>
          <p:nvPr/>
        </p:nvSpPr>
        <p:spPr>
          <a:xfrm>
            <a:off x="831275" y="1149927"/>
            <a:ext cx="876992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System Overview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Accepts videos/images via a Django frontend (HTML/CSS/JS).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frames (OpenCV), detects faces (face_recognition), and normalizes data (NumPy).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Inference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PyTorch-based CNN model predicts deepfake likelihood.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Delivery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Displays confidence scores.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8F57F-00F4-E39F-4637-090DAFF3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30" y="4498200"/>
            <a:ext cx="1521360" cy="15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43028-11F3-B1B7-0C0E-721C87714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69" y="4667835"/>
            <a:ext cx="1182089" cy="118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78C53-7D10-4538-58DE-EAD3A64F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1" y="4502905"/>
            <a:ext cx="1347019" cy="134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7FBFD-C9EE-B361-CAC5-BB81D9440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69" y="4143523"/>
            <a:ext cx="1706402" cy="1706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8E1E03-06C6-01D0-A3F6-DC17DE5AE6B9}"/>
              </a:ext>
            </a:extLst>
          </p:cNvPr>
          <p:cNvSpPr txBox="1"/>
          <p:nvPr/>
        </p:nvSpPr>
        <p:spPr>
          <a:xfrm>
            <a:off x="1023978" y="61499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1E9D17-0807-9AF4-4D7E-83D7CFA5791F}"/>
              </a:ext>
            </a:extLst>
          </p:cNvPr>
          <p:cNvSpPr txBox="1"/>
          <p:nvPr/>
        </p:nvSpPr>
        <p:spPr>
          <a:xfrm>
            <a:off x="3982890" y="61499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4352E-84B1-CAC9-E7F6-3092EC121CAB}"/>
              </a:ext>
            </a:extLst>
          </p:cNvPr>
          <p:cNvSpPr txBox="1"/>
          <p:nvPr/>
        </p:nvSpPr>
        <p:spPr>
          <a:xfrm>
            <a:off x="7172635" y="614993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BF514-E98C-18A3-F019-EBB474A81CB2}"/>
              </a:ext>
            </a:extLst>
          </p:cNvPr>
          <p:cNvSpPr txBox="1"/>
          <p:nvPr/>
        </p:nvSpPr>
        <p:spPr>
          <a:xfrm>
            <a:off x="9183329" y="614993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Accuracy prediction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8047FA-2016-B4D7-6CF0-C90F86026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7" y="5121139"/>
            <a:ext cx="396125" cy="396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B409C4-16B9-8016-B1A8-FDD436B09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7" y="5176414"/>
            <a:ext cx="396125" cy="396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A86B36-16EA-F614-9AC2-F7A99EC89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82" y="5258879"/>
            <a:ext cx="396125" cy="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0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97E4-811C-4B8F-3914-CDAB7423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79B-D122-AC97-A614-76C311B7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E2748-96AF-E299-7F04-A98B89150587}"/>
              </a:ext>
            </a:extLst>
          </p:cNvPr>
          <p:cNvSpPr txBox="1"/>
          <p:nvPr/>
        </p:nvSpPr>
        <p:spPr>
          <a:xfrm>
            <a:off x="928255" y="1149927"/>
            <a:ext cx="9919854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Roboto" panose="02000000000000000000" pitchFamily="2" charset="0"/>
              </a:rPr>
              <a:t>Modelling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b="1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F5CC1-9860-8C92-CE4B-773589DB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5" y="1720841"/>
            <a:ext cx="82341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Video files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Frame extraction (OpenCV) → Data organization (Pandas)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Transfer Learning with ResNet50/EfficientNet (PyTorch)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Temporal 3D Convolutions for video sequence learning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FaceForensics++ &amp; Celeb-DF datasets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AUC-ROC, Precision-Recall, F1-score (scikit-learn)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Deepfake detection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87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3E41-517F-2D0B-30E9-AC67BCFD1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ACBC1-190F-9B20-848A-C20C5B10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ACEFC-F1CC-B614-F9AF-1B2CB7D3D372}"/>
              </a:ext>
            </a:extLst>
          </p:cNvPr>
          <p:cNvSpPr txBox="1"/>
          <p:nvPr/>
        </p:nvSpPr>
        <p:spPr>
          <a:xfrm>
            <a:off x="987136" y="31335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23011-99F4-9E03-988D-D44EFA81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9" b="5652"/>
          <a:stretch/>
        </p:blipFill>
        <p:spPr>
          <a:xfrm>
            <a:off x="0" y="1007912"/>
            <a:ext cx="12192000" cy="55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8F00-0F25-25B9-968E-65D24746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D54D6-81D7-4DEE-9254-E133B375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FBFB6-C071-9B8F-B1E7-BC4DC1F02186}"/>
              </a:ext>
            </a:extLst>
          </p:cNvPr>
          <p:cNvSpPr txBox="1"/>
          <p:nvPr/>
        </p:nvSpPr>
        <p:spPr>
          <a:xfrm>
            <a:off x="1823484" y="1149927"/>
            <a:ext cx="69557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Expected 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&gt;90% accuracy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on benchmark datasets.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Real-time processing (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&lt;</a:t>
            </a:r>
            <a:r>
              <a:rPr lang="en-US" b="1" dirty="0">
                <a:latin typeface="Roboto" panose="02000000000000000000" pitchFamily="2" charset="0"/>
              </a:rPr>
              <a:t>30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 seconds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for a 15-second video).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Interactive dashboard showing detection and visual explanations.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5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C819-95A8-DFA6-F9D5-88AE63CF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7D45E-05B9-CCAF-1E8E-16E94C4A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32D71-D7A6-3AEA-1300-69CC3FD126F5}"/>
              </a:ext>
            </a:extLst>
          </p:cNvPr>
          <p:cNvSpPr txBox="1"/>
          <p:nvPr/>
        </p:nvSpPr>
        <p:spPr>
          <a:xfrm>
            <a:off x="678874" y="1149927"/>
            <a:ext cx="8548253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bridges the gap between advanced AI research and practical tools by combining Django’s scalability, PyTorch’s deep learning capabilities, and OpenCV’s real-time processing. Key achievements include: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hybrid detection system for robust deepfake identification.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user-friendly interface democratizing access to AI-powered verification.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49A0B-FC74-640B-3FF6-F28E1FEA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A7127-8740-CDD5-221C-DB64F593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AD2B6-4FED-47FA-2477-203978C78D03}"/>
              </a:ext>
            </a:extLst>
          </p:cNvPr>
          <p:cNvSpPr txBox="1"/>
          <p:nvPr/>
        </p:nvSpPr>
        <p:spPr>
          <a:xfrm>
            <a:off x="831273" y="1149927"/>
            <a:ext cx="915186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Perspective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Mobile Integration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Develop a lightweight app using ONNX/TensorRT.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Adversarial Training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Improve model resilience against evolving deepfake techniques.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Blockchain Verification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Store hashed results for tamper-proof audits.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Browser Extension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Real-time detection for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34576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7B37D-2A8F-B8BB-5016-DFFE121588DF}"/>
              </a:ext>
            </a:extLst>
          </p:cNvPr>
          <p:cNvSpPr txBox="1"/>
          <p:nvPr/>
        </p:nvSpPr>
        <p:spPr>
          <a:xfrm>
            <a:off x="4530055" y="2598003"/>
            <a:ext cx="344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>
                <a:latin typeface="Arial" panose="020B0604020202020204" pitchFamily="34" charset="0"/>
                <a:cs typeface="Arial" panose="020B0604020202020204" pitchFamily="34" charset="0"/>
              </a:rPr>
              <a:t>You !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E12F-745A-7D53-2C98-BADE8221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6FEA8-1D0B-C07A-8045-604A9294007F}"/>
              </a:ext>
            </a:extLst>
          </p:cNvPr>
          <p:cNvSpPr txBox="1"/>
          <p:nvPr/>
        </p:nvSpPr>
        <p:spPr>
          <a:xfrm>
            <a:off x="803564" y="1149927"/>
            <a:ext cx="359906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Problem Statement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Project Overview – Introduction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End Users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Wow Factor in Project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General System Overview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Modelling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Result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Conclusion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Future Perspective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984FE-2EA1-AE11-1375-CAA0655F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913505"/>
            <a:ext cx="5944495" cy="5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7456-989F-E106-D7A5-402AD7FF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9DAC0-C6B2-362E-0CAF-29F1C88C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2A9F6-D26E-B370-A86A-156549A445EB}"/>
              </a:ext>
            </a:extLst>
          </p:cNvPr>
          <p:cNvSpPr txBox="1"/>
          <p:nvPr/>
        </p:nvSpPr>
        <p:spPr>
          <a:xfrm>
            <a:off x="803564" y="1149927"/>
            <a:ext cx="9005454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Deepfake technology uses AI to generate hyper-realistic fake videos that can be weaponized to spread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dangerous misinformation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facilitate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theft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these threats grow, existing detection tools often suffer from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 processing speeds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interfaces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, or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opaque decision-making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combat this, there is an urgent demand for a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web application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that offers: Real-time analysis , Intuitive design.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D1D28-2098-5C1A-623C-4902F2540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5" y="4313684"/>
            <a:ext cx="2868096" cy="207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17E87-083A-E304-14CF-2C1D0502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12" y="4313684"/>
            <a:ext cx="3270694" cy="2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F045-7EF3-6CA0-FCF5-D732E38C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1398-5DE2-FD0C-6FC3-46F5D0C7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81414-95FB-6F60-49CD-83030358AA23}"/>
              </a:ext>
            </a:extLst>
          </p:cNvPr>
          <p:cNvSpPr txBox="1"/>
          <p:nvPr/>
        </p:nvSpPr>
        <p:spPr>
          <a:xfrm>
            <a:off x="857770" y="1149927"/>
            <a:ext cx="88404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 – Introduction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Django-based web application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detects deepfakes in uploaded videos using a hybrid approach:</a:t>
            </a:r>
            <a:endParaRPr lang="en-IN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Analyzes facial inconsistencies  via OpenCV and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face_recognition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Employs PyTorch models trained on </a:t>
            </a: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72C0-8860-E48F-2EFD-86A547A8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CA2B5-7581-74C9-7220-F5E2FA50C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C9704-BA55-559F-A2C9-CA1ACFBA0B45}"/>
              </a:ext>
            </a:extLst>
          </p:cNvPr>
          <p:cNvSpPr txBox="1"/>
          <p:nvPr/>
        </p:nvSpPr>
        <p:spPr>
          <a:xfrm>
            <a:off x="960218" y="313353"/>
            <a:ext cx="884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C2E4C-A2AD-349C-CB0D-54495B180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774"/>
          <a:stretch/>
        </p:blipFill>
        <p:spPr>
          <a:xfrm>
            <a:off x="706125" y="1122631"/>
            <a:ext cx="10779749" cy="54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C055-8D7F-894C-89F4-A20BF5F1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EDC9A-62BD-7054-815D-FD58E7D8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61D43-39AD-FB7A-1D74-50E71E56E702}"/>
              </a:ext>
            </a:extLst>
          </p:cNvPr>
          <p:cNvSpPr txBox="1"/>
          <p:nvPr/>
        </p:nvSpPr>
        <p:spPr>
          <a:xfrm>
            <a:off x="845126" y="1149927"/>
            <a:ext cx="9559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Users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Journalists/Media: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Verify authenticity of viral content.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Legal Teams: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evidence for forensic investigations.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General public: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personal media credibility.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Social Media Platforms: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Automatically flag Check personal media credibility, deepfakes.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40F70-FF2E-95FD-EBF0-455D10E47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67" y="4009482"/>
            <a:ext cx="3438434" cy="193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F52A3-FE22-A3DB-67E7-3F25D0EB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35" y="4009482"/>
            <a:ext cx="1934119" cy="1934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EFD8B-C2E5-85AB-6E83-8E7C453A8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009482"/>
            <a:ext cx="3438432" cy="1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4512-E72A-5FED-0C2A-840032ED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B913F-F025-AE30-1457-15C84A4D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D7674-D5D4-CB79-4586-F75295C6F5AD}"/>
              </a:ext>
            </a:extLst>
          </p:cNvPr>
          <p:cNvSpPr txBox="1"/>
          <p:nvPr/>
        </p:nvSpPr>
        <p:spPr>
          <a:xfrm>
            <a:off x="914403" y="1149927"/>
            <a:ext cx="8672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</a:t>
            </a:r>
          </a:p>
          <a:p>
            <a:pPr rtl="0" fontAlgn="base"/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(PyTorch).</a:t>
            </a:r>
          </a:p>
          <a:p>
            <a:pPr rtl="0" fontAlgn="base"/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endParaRPr lang="en-IN" dirty="0"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968B58E7-03C6-220F-26EE-9D1B9BEFB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A046A-0DB1-610E-CFFA-5C368D65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5CCB4-286F-8B9B-27E8-05C8491C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FD590-B74C-FFEF-00A7-BC3EFB50530B}"/>
              </a:ext>
            </a:extLst>
          </p:cNvPr>
          <p:cNvSpPr txBox="1"/>
          <p:nvPr/>
        </p:nvSpPr>
        <p:spPr>
          <a:xfrm>
            <a:off x="914403" y="1149927"/>
            <a:ext cx="86729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(PyTorch).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6F90B-605F-F210-0576-9BB8C408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90" y="3388139"/>
            <a:ext cx="2217647" cy="1447165"/>
          </a:xfrm>
          <a:prstGeom prst="rect">
            <a:avLst/>
          </a:prstGeom>
        </p:spPr>
      </p:pic>
      <p:pic>
        <p:nvPicPr>
          <p:cNvPr id="1026" name="Picture 2" descr="What is OpenCV?">
            <a:extLst>
              <a:ext uri="{FF2B5EF4-FFF2-40B4-BE49-F238E27FC236}">
                <a16:creationId xmlns:a16="http://schemas.microsoft.com/office/drawing/2014/main" id="{771B1AE8-B951-000C-09CC-AD0A5C477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 r="21997" b="14044"/>
          <a:stretch/>
        </p:blipFill>
        <p:spPr bwMode="auto">
          <a:xfrm>
            <a:off x="797665" y="3429000"/>
            <a:ext cx="2702049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">
            <a:extLst>
              <a:ext uri="{FF2B5EF4-FFF2-40B4-BE49-F238E27FC236}">
                <a16:creationId xmlns:a16="http://schemas.microsoft.com/office/drawing/2014/main" id="{40EBA8FC-D083-ACC3-5A54-53D30486E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t="12155" r="12215" b="16038"/>
          <a:stretch/>
        </p:blipFill>
        <p:spPr bwMode="auto">
          <a:xfrm>
            <a:off x="4763745" y="3445915"/>
            <a:ext cx="2972497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C6742C5B-1CAD-6B38-9014-BE81540A6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6647E-00C8-9783-3809-3BEB2BAEE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6" y="3963103"/>
            <a:ext cx="684462" cy="684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75D8E-2A94-B292-C452-91FE2B8DC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63" y="3845369"/>
            <a:ext cx="675366" cy="6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0C6A7-48C4-B85A-1AA5-6AAC926A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B468F-A124-2A2E-C4AF-3F05C97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75135-DBE8-F45C-5723-5CFDF72EFD93}"/>
              </a:ext>
            </a:extLst>
          </p:cNvPr>
          <p:cNvSpPr txBox="1"/>
          <p:nvPr/>
        </p:nvSpPr>
        <p:spPr>
          <a:xfrm>
            <a:off x="615193" y="529141"/>
            <a:ext cx="867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A5A85C2F-A663-66B4-7484-E2DDDD41A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6656-D4FC-782B-946E-17433134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5652"/>
          <a:stretch/>
        </p:blipFill>
        <p:spPr>
          <a:xfrm>
            <a:off x="615193" y="1770712"/>
            <a:ext cx="10675655" cy="4970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32B35-D611-3B26-A3B6-C109B55EB7BB}"/>
              </a:ext>
            </a:extLst>
          </p:cNvPr>
          <p:cNvSpPr txBox="1"/>
          <p:nvPr/>
        </p:nvSpPr>
        <p:spPr>
          <a:xfrm>
            <a:off x="615193" y="1149926"/>
            <a:ext cx="10740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832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757</TotalTime>
  <Words>578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Mono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samartapu</dc:creator>
  <cp:lastModifiedBy>Umesh samartapu</cp:lastModifiedBy>
  <cp:revision>23</cp:revision>
  <dcterms:created xsi:type="dcterms:W3CDTF">2025-02-25T15:17:52Z</dcterms:created>
  <dcterms:modified xsi:type="dcterms:W3CDTF">2025-02-28T03:31:32Z</dcterms:modified>
</cp:coreProperties>
</file>