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77" r:id="rId6"/>
    <p:sldId id="271" r:id="rId7"/>
    <p:sldId id="263" r:id="rId8"/>
    <p:sldId id="275" r:id="rId9"/>
    <p:sldId id="276" r:id="rId10"/>
    <p:sldId id="262" r:id="rId11"/>
    <p:sldId id="268" r:id="rId12"/>
    <p:sldId id="270" r:id="rId13"/>
    <p:sldId id="273" r:id="rId14"/>
    <p:sldId id="265" r:id="rId15"/>
    <p:sldId id="266" r:id="rId16"/>
    <p:sldId id="267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0E8D60-DB42-461C-BBE7-CFE2447DA99A}" v="18" dt="2025-02-26T02:32:13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9960-02F0-83B9-2BCE-1D6EC19F2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15095-60CE-37D9-7725-EBAF9C103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35220-E998-6519-267D-2560A33D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663EF-5A70-7C16-A1EF-DB690BFD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AA8DC-4338-27FA-1DB3-E0114227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80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ABAA-78DD-EAAA-F3E1-B945C04D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A2282-9BE0-EAAB-72DB-3553F968B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051CA-285F-051E-2127-1ABF8BB3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091E0-2387-CF0D-5D74-E07439B2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D39B-080A-5915-082F-EA123494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99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56868-C9E5-0128-058E-5818FEB4A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B4D09-8AEE-5121-E16A-8F642074D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167B4-F25A-60E5-B850-7EA22C30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D3C9C-1061-D873-183A-AD827CEC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ED1F7-3F78-C833-7B16-122B6800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61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32D0-B864-B13B-A331-8CC6C787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0ACD2-23E5-A478-672E-E17ED265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4F06D-A96B-15EC-BE97-31438523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A7D1D-6BDB-3BCA-18A5-414EADAB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B0ACC-5005-95DF-D5F4-67EB52ED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9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EA69-C422-907D-F4C0-55CC06D8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5B237-4226-B3E8-57BA-51BBFA772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17FE5-D05F-FECC-3956-C0957A44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5615D-5299-58E4-5F6C-D4175479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BA084-4E8E-4248-8942-C60EB262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56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BB9F-B750-7BEF-5C94-4032435D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EA63-E7A7-2BC4-BDBB-C5FEAAEC8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84E11-C368-1C8F-C724-A1D2EF126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30AEC-C859-CD03-80CF-1A25982A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B643E-EEF1-F22E-2F0C-F2E861B7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FA893-EC22-5AEB-0651-174D2677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89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5385-1D44-7439-77B4-BF96622B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A5B7C-DA04-5D41-5968-845234E9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1D881-6EB9-4E3F-CD66-E85339579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D1EA6-87B9-91FD-5217-E5CFBD7B2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D57FA-DEA0-CD0D-1559-DC7D4B59D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6EEB7-4C57-0550-5938-806C6384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DC2E3-0C5F-A9FF-A38D-DD4D347F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DB1F-D03A-904B-DE8F-E3406C42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3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E033-E8AA-3CCA-EBE4-CDFEA0E5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B05A0-A9DA-4981-B87E-8AA7D934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205E1-BF99-5B04-07EE-26C94A94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3AA3A-8927-7840-39F2-EEBB59D9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13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6E6D2-372C-D557-7BCB-11F85811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210D7-0F7E-6990-2882-9A2DBBB5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17E3F-EFE5-6E7E-892A-239A14F0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16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7713-2A8C-E0B9-9347-8FD6B6D21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581AD-010A-AFB5-D0BF-1D25ED572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A9952-DCB1-1910-1C71-BA563503B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09D11-8D98-04B3-D0E4-861D157E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4D5FC-C88E-33C8-EA8D-223C30F4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96F83-7C54-3BC0-AD19-DDD2561C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9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475D-CFB7-BEFA-029D-9F05E1194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FCBD8-A511-D866-747F-351E7A133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8631A-F5E2-7A02-313A-E78F41266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25EC-6651-BD78-7358-1F79CCA0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FAB11-4F0C-9007-D98C-BC6D3FAA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038C5-A013-4E5C-CBF5-7D72517B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3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8D68B-6CC0-2CD8-BBEE-A0F9E67B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4A055-D170-3E41-8230-22A605B09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CA680-089F-8293-ED2A-4E34AC1FC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5903C-ADB4-4F31-AA8B-C007DB5AD0A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4EB24-D814-DA2F-4F0F-DE733D4E5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385EA-070F-6B17-CDD7-C76890A81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0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543B40-100B-0DBB-A9DF-23BE2058D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1759529" y="2336720"/>
            <a:ext cx="2840181" cy="8597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4F8137-ED13-ADDC-C87B-B6E5C4B133DF}"/>
              </a:ext>
            </a:extLst>
          </p:cNvPr>
          <p:cNvSpPr txBox="1"/>
          <p:nvPr/>
        </p:nvSpPr>
        <p:spPr>
          <a:xfrm>
            <a:off x="1285510" y="3429000"/>
            <a:ext cx="3788218" cy="390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AI-Powered Deep Fake Detection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D50CA-AB2A-36AA-DCB0-96BEFD5CE5C3}"/>
              </a:ext>
            </a:extLst>
          </p:cNvPr>
          <p:cNvSpPr txBox="1"/>
          <p:nvPr/>
        </p:nvSpPr>
        <p:spPr>
          <a:xfrm>
            <a:off x="2080567" y="3829110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Team_10666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717BD-1E37-C388-952E-05F46AA70F79}"/>
              </a:ext>
            </a:extLst>
          </p:cNvPr>
          <p:cNvSpPr txBox="1"/>
          <p:nvPr/>
        </p:nvSpPr>
        <p:spPr>
          <a:xfrm>
            <a:off x="9005455" y="4940335"/>
            <a:ext cx="2108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Samartapu Umesh</a:t>
            </a:r>
          </a:p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Merugu Bharath</a:t>
            </a:r>
          </a:p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Rendla Abhinay</a:t>
            </a:r>
          </a:p>
        </p:txBody>
      </p:sp>
    </p:spTree>
    <p:extLst>
      <p:ext uri="{BB962C8B-B14F-4D97-AF65-F5344CB8AC3E}">
        <p14:creationId xmlns:p14="http://schemas.microsoft.com/office/powerpoint/2010/main" val="2918835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4C055-8D7F-894C-89F4-A20BF5F13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FEDC9A-62BD-7054-815D-FD58E7D81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961D43-39AD-FB7A-1D74-50E71E56E702}"/>
              </a:ext>
            </a:extLst>
          </p:cNvPr>
          <p:cNvSpPr txBox="1"/>
          <p:nvPr/>
        </p:nvSpPr>
        <p:spPr>
          <a:xfrm>
            <a:off x="845126" y="1149927"/>
            <a:ext cx="95596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End Users 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Journalists/Media: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Verify authenticity of viral content.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Legal Teams: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Analyze evidence for forensic investigations.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General public: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Check personal media credibility.</a:t>
            </a:r>
            <a:endParaRPr lang="en-IN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Social Media Platforms: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Automatically flag Check personal media credibility, deepfakes.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B40F70-FF2E-95FD-EBF0-455D10E47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667" y="4009482"/>
            <a:ext cx="3438434" cy="1934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3F52A3-FE22-A3DB-67E7-3F25D0EBF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35" y="4009482"/>
            <a:ext cx="1934119" cy="19341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1EFD8B-C2E5-85AB-6E83-8E7C453A8D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4009482"/>
            <a:ext cx="3438432" cy="193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3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3ED33-F9B5-FD00-990D-ECB17C3C5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BB6FE0-1742-7F70-9E09-5637E4180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A4A102-3903-7AC7-C4D7-9A18CE4451CD}"/>
              </a:ext>
            </a:extLst>
          </p:cNvPr>
          <p:cNvSpPr txBox="1"/>
          <p:nvPr/>
        </p:nvSpPr>
        <p:spPr>
          <a:xfrm>
            <a:off x="831275" y="1149927"/>
            <a:ext cx="8769926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IN" sz="2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General System Overview</a:t>
            </a:r>
          </a:p>
          <a:p>
            <a:pPr rtl="0">
              <a:spcBef>
                <a:spcPts val="1200"/>
              </a:spcBef>
              <a:spcAft>
                <a:spcPts val="200"/>
              </a:spcAft>
            </a:pPr>
            <a:endParaRPr lang="en-IN" sz="28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buFont typeface="+mj-lt"/>
              <a:buAutoNum type="arabicPeriod"/>
            </a:pPr>
            <a:r>
              <a:rPr lang="en-IN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Upload</a:t>
            </a:r>
            <a:r>
              <a:rPr lang="en-IN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Accepts videos/images via a Django frontend (HTML/CSS/JS).</a:t>
            </a:r>
          </a:p>
          <a:p>
            <a:pPr rtl="0" fontAlgn="base">
              <a:buFont typeface="+mj-lt"/>
              <a:buAutoNum type="arabicPeriod"/>
            </a:pPr>
            <a:r>
              <a:rPr lang="en-IN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en-IN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Extracts frames (OpenCV), detects faces (face_recognition), and normalizes data (NumPy).</a:t>
            </a:r>
          </a:p>
          <a:p>
            <a:pPr rtl="0" fontAlgn="base">
              <a:buFont typeface="+mj-lt"/>
              <a:buAutoNum type="arabicPeriod"/>
            </a:pPr>
            <a:r>
              <a:rPr lang="en-IN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Inference</a:t>
            </a:r>
            <a:r>
              <a:rPr lang="en-IN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PyTorch-based CNN model predicts deepfake likelihood.</a:t>
            </a:r>
          </a:p>
          <a:p>
            <a:pPr rtl="0" fontAlgn="base">
              <a:buFont typeface="+mj-lt"/>
              <a:buAutoNum type="arabicPeriod"/>
            </a:pPr>
            <a:r>
              <a:rPr lang="en-IN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 Delivery</a:t>
            </a:r>
            <a:r>
              <a:rPr lang="en-IN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Displays confidence scores.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D8F57F-00F4-E39F-4637-090DAFF3B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30" y="4498200"/>
            <a:ext cx="1521360" cy="1521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B43028-11F3-B1B7-0C0E-721C87714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269" y="4667835"/>
            <a:ext cx="1182089" cy="1182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978C53-7D10-4538-58DE-EAD3A64F88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31" y="4502905"/>
            <a:ext cx="1347019" cy="13470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37FBFD-C9EE-B361-CAC5-BB81D94407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69" y="4143523"/>
            <a:ext cx="1706402" cy="17064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8E1E03-06C6-01D0-A3F6-DC17DE5AE6B9}"/>
              </a:ext>
            </a:extLst>
          </p:cNvPr>
          <p:cNvSpPr txBox="1"/>
          <p:nvPr/>
        </p:nvSpPr>
        <p:spPr>
          <a:xfrm>
            <a:off x="1023978" y="614993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User Upload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1E9D17-0807-9AF4-4D7E-83D7CFA5791F}"/>
              </a:ext>
            </a:extLst>
          </p:cNvPr>
          <p:cNvSpPr txBox="1"/>
          <p:nvPr/>
        </p:nvSpPr>
        <p:spPr>
          <a:xfrm>
            <a:off x="3982890" y="6149937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04352E-84B1-CAC9-E7F6-3092EC121CAB}"/>
              </a:ext>
            </a:extLst>
          </p:cNvPr>
          <p:cNvSpPr txBox="1"/>
          <p:nvPr/>
        </p:nvSpPr>
        <p:spPr>
          <a:xfrm>
            <a:off x="7172635" y="614993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9BF514-E98C-18A3-F019-EBB474A81CB2}"/>
              </a:ext>
            </a:extLst>
          </p:cNvPr>
          <p:cNvSpPr txBox="1"/>
          <p:nvPr/>
        </p:nvSpPr>
        <p:spPr>
          <a:xfrm>
            <a:off x="9183329" y="6149937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Accuracy prediction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18047FA-2016-B4D7-6CF0-C90F86026E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97" y="5121139"/>
            <a:ext cx="396125" cy="3961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4B409C4-16B9-8016-B1A8-FDD436B092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567" y="5176414"/>
            <a:ext cx="396125" cy="3961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AA86B36-16EA-F614-9AC2-F7A99EC89E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082" y="5258879"/>
            <a:ext cx="396125" cy="39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02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397E4-811C-4B8F-3914-CDAB74239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54D79B-D122-AC97-A614-76C311B79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7E2748-96AF-E299-7F04-A98B89150587}"/>
              </a:ext>
            </a:extLst>
          </p:cNvPr>
          <p:cNvSpPr txBox="1"/>
          <p:nvPr/>
        </p:nvSpPr>
        <p:spPr>
          <a:xfrm>
            <a:off x="928255" y="1149927"/>
            <a:ext cx="9919854" cy="979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IN" sz="2800" b="1" i="0" u="none" strike="noStrike" dirty="0">
                <a:effectLst/>
                <a:latin typeface="Roboto" panose="02000000000000000000" pitchFamily="2" charset="0"/>
              </a:rPr>
              <a:t>Modelling</a:t>
            </a:r>
          </a:p>
          <a:p>
            <a:pPr rtl="0">
              <a:spcBef>
                <a:spcPts val="1200"/>
              </a:spcBef>
              <a:spcAft>
                <a:spcPts val="200"/>
              </a:spcAft>
            </a:pPr>
            <a:endParaRPr lang="en-IN" b="1" i="0" u="none" strike="noStrike" dirty="0">
              <a:effectLst/>
              <a:latin typeface="Roboto" panose="02000000000000000000" pitchFamily="2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4CF5CC1-9860-8C92-CE4B-773589DB0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55" y="1720841"/>
            <a:ext cx="823411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Video files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Frame extraction (OpenCV) → Data organization (Pandas)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Transfer Learning with ResNet50/EfficientNet (PyTorch)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 Layers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Temporal 3D Convolutions for video sequence learning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Using FaceForensics++ &amp; Celeb-DF datasets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AUC-ROC, Precision-Recall, F1-score (scikit-learn)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Deepfake detection probability </a:t>
            </a:r>
          </a:p>
        </p:txBody>
      </p:sp>
    </p:spTree>
    <p:extLst>
      <p:ext uri="{BB962C8B-B14F-4D97-AF65-F5344CB8AC3E}">
        <p14:creationId xmlns:p14="http://schemas.microsoft.com/office/powerpoint/2010/main" val="2987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13E41-517F-2D0B-30E9-AC67BCFD1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CACBC1-190F-9B20-848A-C20C5B101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ACEFC-F1CC-B614-F9AF-1B2CB7D3D372}"/>
              </a:ext>
            </a:extLst>
          </p:cNvPr>
          <p:cNvSpPr txBox="1"/>
          <p:nvPr/>
        </p:nvSpPr>
        <p:spPr>
          <a:xfrm>
            <a:off x="787977" y="313353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CA7605-EC12-8D10-A8B1-73D30F72D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7" y="1044391"/>
            <a:ext cx="10616046" cy="537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93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E8F00-0F25-25B9-968E-65D24746F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DD54D6-81D7-4DEE-9254-E133B375B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9FBFB6-C071-9B8F-B1E7-BC4DC1F02186}"/>
              </a:ext>
            </a:extLst>
          </p:cNvPr>
          <p:cNvSpPr txBox="1"/>
          <p:nvPr/>
        </p:nvSpPr>
        <p:spPr>
          <a:xfrm>
            <a:off x="1823484" y="1149927"/>
            <a:ext cx="695575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Roboto" panose="02000000000000000000" pitchFamily="2" charset="0"/>
              </a:rPr>
              <a:t>Expected </a:t>
            </a:r>
            <a:r>
              <a:rPr lang="en-US" sz="1800" b="1" i="0" u="none" strike="noStrike" dirty="0">
                <a:effectLst/>
                <a:latin typeface="Roboto" panose="02000000000000000000" pitchFamily="2" charset="0"/>
              </a:rPr>
              <a:t>&gt;90% accuracy</a:t>
            </a:r>
            <a:r>
              <a:rPr lang="en-US" sz="1800" b="0" i="0" u="none" strike="noStrike" dirty="0">
                <a:effectLst/>
                <a:latin typeface="Roboto" panose="02000000000000000000" pitchFamily="2" charset="0"/>
              </a:rPr>
              <a:t> on benchmark datasets.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Roboto" panose="02000000000000000000" pitchFamily="2" charset="0"/>
              </a:rPr>
              <a:t>Real-time processing (</a:t>
            </a:r>
            <a:r>
              <a:rPr lang="en-US" sz="1800" b="1" i="0" u="none" strike="noStrike" dirty="0">
                <a:effectLst/>
                <a:latin typeface="Roboto" panose="02000000000000000000" pitchFamily="2" charset="0"/>
              </a:rPr>
              <a:t>&lt;</a:t>
            </a:r>
            <a:r>
              <a:rPr lang="en-US" b="1" dirty="0">
                <a:latin typeface="Roboto" panose="02000000000000000000" pitchFamily="2" charset="0"/>
              </a:rPr>
              <a:t>30</a:t>
            </a:r>
            <a:r>
              <a:rPr lang="en-US" sz="1800" b="1" i="0" u="none" strike="noStrike" dirty="0">
                <a:effectLst/>
                <a:latin typeface="Roboto" panose="02000000000000000000" pitchFamily="2" charset="0"/>
              </a:rPr>
              <a:t> seconds</a:t>
            </a:r>
            <a:r>
              <a:rPr lang="en-US" sz="1800" b="0" i="0" u="none" strike="noStrike" dirty="0">
                <a:effectLst/>
                <a:latin typeface="Roboto" panose="02000000000000000000" pitchFamily="2" charset="0"/>
              </a:rPr>
              <a:t> for a 15-second video).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Roboto" panose="02000000000000000000" pitchFamily="2" charset="0"/>
              </a:rPr>
              <a:t>Interactive dashboard showing detection and visual explanations.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4562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6C819-95A8-DFA6-F9D5-88AE63CFC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A7D45E-05B9-CCAF-1E8E-16E94C4A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332D71-D7A6-3AEA-1300-69CC3FD126F5}"/>
              </a:ext>
            </a:extLst>
          </p:cNvPr>
          <p:cNvSpPr txBox="1"/>
          <p:nvPr/>
        </p:nvSpPr>
        <p:spPr>
          <a:xfrm>
            <a:off x="678874" y="1149927"/>
            <a:ext cx="8548253" cy="273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bridges the gap between advanced AI research and practical tools by combining Django’s scalability, PyTorch’s deep learning capabilities, and OpenCV’s real-time processing. Key achievements include: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hybrid detection system for robust deepfake identification.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user-friendly interface democratizing access to AI-powered verification.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398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49A0B-FC74-640B-3FF6-F28E1FEAE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AA7127-8740-CDD5-221C-DB64F5937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BAD2B6-4FED-47FA-2477-203978C78D03}"/>
              </a:ext>
            </a:extLst>
          </p:cNvPr>
          <p:cNvSpPr txBox="1"/>
          <p:nvPr/>
        </p:nvSpPr>
        <p:spPr>
          <a:xfrm>
            <a:off x="831273" y="1149927"/>
            <a:ext cx="9151864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Future Perspective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buFont typeface="+mj-lt"/>
              <a:buAutoNum type="arabicPeriod"/>
            </a:pPr>
            <a:r>
              <a:rPr lang="en-IN" sz="1800" b="1" i="0" u="none" strike="noStrike" dirty="0">
                <a:effectLst/>
                <a:latin typeface="Roboto" panose="02000000000000000000" pitchFamily="2" charset="0"/>
              </a:rPr>
              <a:t>Mobile Integration</a:t>
            </a:r>
            <a:r>
              <a:rPr lang="en-IN" sz="1800" b="0" i="0" u="none" strike="noStrike" dirty="0">
                <a:effectLst/>
                <a:latin typeface="Roboto" panose="02000000000000000000" pitchFamily="2" charset="0"/>
              </a:rPr>
              <a:t>: Develop a lightweight app using ONNX/TensorRT.</a:t>
            </a:r>
          </a:p>
          <a:p>
            <a:pPr rtl="0" fontAlgn="base">
              <a:buFont typeface="+mj-lt"/>
              <a:buAutoNum type="arabicPeriod"/>
            </a:pPr>
            <a:endParaRPr lang="en-IN" sz="1800" b="0" i="0" u="none" strike="noStrike" dirty="0">
              <a:effectLst/>
              <a:latin typeface="Roboto" panose="02000000000000000000" pitchFamily="2" charset="0"/>
            </a:endParaRPr>
          </a:p>
          <a:p>
            <a:pPr rtl="0" fontAlgn="base">
              <a:buFont typeface="+mj-lt"/>
              <a:buAutoNum type="arabicPeriod"/>
            </a:pPr>
            <a:r>
              <a:rPr lang="en-IN" sz="1800" b="1" i="0" u="none" strike="noStrike" dirty="0">
                <a:effectLst/>
                <a:latin typeface="Roboto" panose="02000000000000000000" pitchFamily="2" charset="0"/>
              </a:rPr>
              <a:t>Adversarial Training</a:t>
            </a:r>
            <a:r>
              <a:rPr lang="en-IN" sz="1800" b="0" i="0" u="none" strike="noStrike" dirty="0">
                <a:effectLst/>
                <a:latin typeface="Roboto" panose="02000000000000000000" pitchFamily="2" charset="0"/>
              </a:rPr>
              <a:t>: Improve model resilience against evolving deepfake techniques.</a:t>
            </a:r>
          </a:p>
          <a:p>
            <a:pPr rtl="0" fontAlgn="base">
              <a:buFont typeface="+mj-lt"/>
              <a:buAutoNum type="arabicPeriod"/>
            </a:pPr>
            <a:endParaRPr lang="en-IN" sz="1800" b="0" i="0" u="none" strike="noStrike" dirty="0">
              <a:effectLst/>
              <a:latin typeface="Roboto" panose="02000000000000000000" pitchFamily="2" charset="0"/>
            </a:endParaRPr>
          </a:p>
          <a:p>
            <a:pPr rtl="0" fontAlgn="base">
              <a:buFont typeface="+mj-lt"/>
              <a:buAutoNum type="arabicPeriod"/>
            </a:pPr>
            <a:r>
              <a:rPr lang="en-IN" sz="1800" b="1" i="0" u="none" strike="noStrike" dirty="0">
                <a:effectLst/>
                <a:latin typeface="Roboto" panose="02000000000000000000" pitchFamily="2" charset="0"/>
              </a:rPr>
              <a:t>Blockchain Verification</a:t>
            </a:r>
            <a:r>
              <a:rPr lang="en-IN" sz="1800" b="0" i="0" u="none" strike="noStrike" dirty="0">
                <a:effectLst/>
                <a:latin typeface="Roboto" panose="02000000000000000000" pitchFamily="2" charset="0"/>
              </a:rPr>
              <a:t>: Store hashed results for tamper-proof audits.</a:t>
            </a:r>
          </a:p>
          <a:p>
            <a:pPr rtl="0" fontAlgn="base">
              <a:buFont typeface="+mj-lt"/>
              <a:buAutoNum type="arabicPeriod"/>
            </a:pPr>
            <a:endParaRPr lang="en-IN" sz="1800" b="0" i="0" u="none" strike="noStrike" dirty="0">
              <a:effectLst/>
              <a:latin typeface="Roboto" panose="02000000000000000000" pitchFamily="2" charset="0"/>
            </a:endParaRPr>
          </a:p>
          <a:p>
            <a:pPr rtl="0" fontAlgn="base">
              <a:buFont typeface="+mj-lt"/>
              <a:buAutoNum type="arabicPeriod"/>
            </a:pPr>
            <a:r>
              <a:rPr lang="en-IN" sz="1800" b="1" i="0" u="none" strike="noStrike" dirty="0">
                <a:effectLst/>
                <a:latin typeface="Roboto" panose="02000000000000000000" pitchFamily="2" charset="0"/>
              </a:rPr>
              <a:t>Browser Extension</a:t>
            </a:r>
            <a:r>
              <a:rPr lang="en-IN" sz="1800" b="0" i="0" u="none" strike="noStrike" dirty="0">
                <a:effectLst/>
                <a:latin typeface="Roboto" panose="02000000000000000000" pitchFamily="2" charset="0"/>
              </a:rPr>
              <a:t>: Real-time detection for social media platforms.</a:t>
            </a:r>
          </a:p>
        </p:txBody>
      </p:sp>
    </p:spTree>
    <p:extLst>
      <p:ext uri="{BB962C8B-B14F-4D97-AF65-F5344CB8AC3E}">
        <p14:creationId xmlns:p14="http://schemas.microsoft.com/office/powerpoint/2010/main" val="3457623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47B37D-2A8F-B8BB-5016-DFFE121588DF}"/>
              </a:ext>
            </a:extLst>
          </p:cNvPr>
          <p:cNvSpPr txBox="1"/>
          <p:nvPr/>
        </p:nvSpPr>
        <p:spPr>
          <a:xfrm>
            <a:off x="4530055" y="2598003"/>
            <a:ext cx="3441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  <a:r>
              <a:rPr lang="en-IN" sz="4800">
                <a:latin typeface="Arial" panose="020B0604020202020204" pitchFamily="34" charset="0"/>
                <a:cs typeface="Arial" panose="020B0604020202020204" pitchFamily="34" charset="0"/>
              </a:rPr>
              <a:t>You !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E12F-745A-7D53-2C98-BADE82219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F6FEA8-1D0B-C07A-8045-604A9294007F}"/>
              </a:ext>
            </a:extLst>
          </p:cNvPr>
          <p:cNvSpPr txBox="1"/>
          <p:nvPr/>
        </p:nvSpPr>
        <p:spPr>
          <a:xfrm>
            <a:off x="803564" y="1149927"/>
            <a:ext cx="359906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Project Objectives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Problem Statement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Project Overview – Introduction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End Users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Wow Factor in Project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General System Overview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Modelling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Result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Conclusion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Future Perspective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984FE-2EA1-AE11-1375-CAA0655FD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542" y="913505"/>
            <a:ext cx="5944495" cy="594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1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27456-989F-E106-D7A5-402AD7FF7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29DAC0-C6B2-362E-0CAF-29F1C88C4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E2A9F6-D26E-B370-A86A-156549A445EB}"/>
              </a:ext>
            </a:extLst>
          </p:cNvPr>
          <p:cNvSpPr txBox="1"/>
          <p:nvPr/>
        </p:nvSpPr>
        <p:spPr>
          <a:xfrm>
            <a:off x="803564" y="1149927"/>
            <a:ext cx="9005454" cy="305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Deepfake technology uses AI to generate hyper-realistic fake videos that can be weaponized to spread </a:t>
            </a: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dangerous misinformation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facilitate </a:t>
            </a: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identity theft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these threats grow, existing detection tools often suffer from </a:t>
            </a: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slow processing speeds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 interfaces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, or </a:t>
            </a: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opaque decision-making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combat this, there is an urgent demand for a </a:t>
            </a: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user-friendly web application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that offers: Real-time analysis , Intuitive design.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DD1D28-2098-5C1A-623C-4902F2540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95" y="4313684"/>
            <a:ext cx="2868096" cy="2072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217E87-083A-E304-14CF-2C1D0502C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12" y="4313684"/>
            <a:ext cx="3270694" cy="207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9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0F045-7EF3-6CA0-FCF5-D732E38C8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3E1398-5DE2-FD0C-6FC3-46F5D0C7D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B81414-95FB-6F60-49CD-83030358AA23}"/>
              </a:ext>
            </a:extLst>
          </p:cNvPr>
          <p:cNvSpPr txBox="1"/>
          <p:nvPr/>
        </p:nvSpPr>
        <p:spPr>
          <a:xfrm>
            <a:off x="857770" y="1149927"/>
            <a:ext cx="884041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Project Overview – Introduction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Django-based web application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detects deepfakes in uploaded videos using a hybrid approach:</a:t>
            </a:r>
            <a:endParaRPr lang="en-IN" b="0" dirty="0">
              <a:effectLst/>
            </a:endParaRPr>
          </a:p>
          <a:p>
            <a:pPr rtl="0" fontAlgn="base">
              <a:buFont typeface="+mj-lt"/>
              <a:buAutoNum type="arabicPeriod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Computer Vision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Analyzes facial inconsistencies  via OpenCV and face_recognition.</a:t>
            </a:r>
          </a:p>
          <a:p>
            <a:pPr rtl="0" fontAlgn="base">
              <a:buFont typeface="+mj-lt"/>
              <a:buAutoNum type="arabicPeriod"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  <a:buFont typeface="+mj-lt"/>
              <a:buAutoNum type="arabicPeriod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Deep Learning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Employs PyTorch models trained on </a:t>
            </a:r>
          </a:p>
          <a:p>
            <a:pPr rtl="0" fontAlgn="base">
              <a:spcAft>
                <a:spcPts val="1200"/>
              </a:spcAft>
              <a:buFont typeface="+mj-lt"/>
              <a:buAutoNum type="arabicPeriod"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User-Friendly Interface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Allows non-technical users to upload media, and receive instant results with visual explanations (confidence scores).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24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356BE-DD50-3FF1-2037-DC4FF4D52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0DEA78-F433-F0CF-03B4-FAF2CA411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8" name="AutoShape 6" descr="Addition icon">
            <a:extLst>
              <a:ext uri="{FF2B5EF4-FFF2-40B4-BE49-F238E27FC236}">
                <a16:creationId xmlns:a16="http://schemas.microsoft.com/office/drawing/2014/main" id="{0226FF7D-AE1B-33E2-220C-8BACD010A1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2004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5451D7-A84E-0F2C-A1AC-22EDA53859B2}"/>
              </a:ext>
            </a:extLst>
          </p:cNvPr>
          <p:cNvSpPr txBox="1"/>
          <p:nvPr/>
        </p:nvSpPr>
        <p:spPr>
          <a:xfrm>
            <a:off x="960218" y="313353"/>
            <a:ext cx="8840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CF93E8-4BE6-C4B1-6C65-E7B4CDA70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18" y="1033790"/>
            <a:ext cx="10027640" cy="563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B72C0-8860-E48F-2EFD-86A547A87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4CA2B5-7581-74C9-7220-F5E2FA50C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9C9704-BA55-559F-A2C9-CA1ACFBA0B45}"/>
              </a:ext>
            </a:extLst>
          </p:cNvPr>
          <p:cNvSpPr txBox="1"/>
          <p:nvPr/>
        </p:nvSpPr>
        <p:spPr>
          <a:xfrm>
            <a:off x="960218" y="313353"/>
            <a:ext cx="8840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9581B2-D72A-8148-7F7E-F75EBE42E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18" y="1149926"/>
            <a:ext cx="10159439" cy="539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4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E4512-E72A-5FED-0C2A-840032EDF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3B913F-F025-AE30-1457-15C84A4D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ED7674-D5D4-CB79-4586-F75295C6F5AD}"/>
              </a:ext>
            </a:extLst>
          </p:cNvPr>
          <p:cNvSpPr txBox="1"/>
          <p:nvPr/>
        </p:nvSpPr>
        <p:spPr>
          <a:xfrm>
            <a:off x="914403" y="1149927"/>
            <a:ext cx="867294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Wow Factor in Project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effectLst/>
                <a:latin typeface="Roboto" panose="02000000000000000000" pitchFamily="2" charset="0"/>
              </a:rPr>
              <a:t>Hybrid Detection</a:t>
            </a:r>
            <a:r>
              <a:rPr lang="en-IN" sz="1800" b="0" i="0" u="none" strike="noStrike" dirty="0">
                <a:effectLst/>
                <a:latin typeface="Roboto" panose="02000000000000000000" pitchFamily="2" charset="0"/>
              </a:rPr>
              <a:t>: </a:t>
            </a:r>
          </a:p>
          <a:p>
            <a:pPr rtl="0" fontAlgn="base"/>
            <a:r>
              <a:rPr lang="en-IN" sz="1800" b="0" i="0" u="none" strike="noStrike" dirty="0">
                <a:effectLst/>
                <a:latin typeface="Roboto" panose="02000000000000000000" pitchFamily="2" charset="0"/>
              </a:rPr>
              <a:t>Combines facial landmark analysis (via </a:t>
            </a:r>
            <a:r>
              <a:rPr lang="en-IN" sz="1800" b="0" i="0" u="none" strike="noStrike" dirty="0">
                <a:effectLst/>
                <a:latin typeface="Roboto Mono" panose="00000009000000000000" pitchFamily="49" charset="0"/>
              </a:rPr>
              <a:t>face_recognition</a:t>
            </a:r>
            <a:r>
              <a:rPr lang="en-IN" sz="1800" b="0" i="0" u="none" strike="noStrike" dirty="0">
                <a:effectLst/>
                <a:latin typeface="Roboto" panose="02000000000000000000" pitchFamily="2" charset="0"/>
              </a:rPr>
              <a:t>) with temporal consistency checks (OpenCV) and deep learning (PyTorch).</a:t>
            </a:r>
          </a:p>
          <a:p>
            <a:pPr rtl="0" fontAlgn="base"/>
            <a:endParaRPr lang="en-IN" sz="1800" b="0" i="0" u="none" strike="noStrike" dirty="0">
              <a:effectLst/>
              <a:latin typeface="Roboto" panose="02000000000000000000" pitchFamily="2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User-Friendly Interface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fontAlgn="base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Allows non-technical users to upload media, and receive instant results with visual explanations (confidence scores).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/>
            <a:endParaRPr lang="en-IN" dirty="0">
              <a:latin typeface="Roboto" panose="02000000000000000000" pitchFamily="2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endParaRPr lang="en-IN" sz="1800" b="0" i="0" u="none" strike="noStrike" dirty="0">
              <a:effectLst/>
              <a:latin typeface="Roboto" panose="02000000000000000000" pitchFamily="2" charset="0"/>
            </a:endParaRPr>
          </a:p>
        </p:txBody>
      </p:sp>
      <p:sp>
        <p:nvSpPr>
          <p:cNvPr id="8" name="AutoShape 6" descr="Addition icon">
            <a:extLst>
              <a:ext uri="{FF2B5EF4-FFF2-40B4-BE49-F238E27FC236}">
                <a16:creationId xmlns:a16="http://schemas.microsoft.com/office/drawing/2014/main" id="{968B58E7-03C6-220F-26EE-9D1B9BEFBC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2004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99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A046A-0DB1-610E-CFFA-5C368D653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15CCB4-286F-8B9B-27E8-05C8491CD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7FD590-B74C-FFEF-00A7-BC3EFB50530B}"/>
              </a:ext>
            </a:extLst>
          </p:cNvPr>
          <p:cNvSpPr txBox="1"/>
          <p:nvPr/>
        </p:nvSpPr>
        <p:spPr>
          <a:xfrm>
            <a:off x="914403" y="1149927"/>
            <a:ext cx="867294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Wow Factor in Project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effectLst/>
                <a:latin typeface="Roboto" panose="02000000000000000000" pitchFamily="2" charset="0"/>
              </a:rPr>
              <a:t>Hybrid Detection</a:t>
            </a:r>
            <a:r>
              <a:rPr lang="en-IN" sz="1800" b="0" i="0" u="none" strike="noStrike" dirty="0">
                <a:effectLst/>
                <a:latin typeface="Roboto" panose="02000000000000000000" pitchFamily="2" charset="0"/>
              </a:rPr>
              <a:t>: Combines facial landmark analysis (via </a:t>
            </a:r>
            <a:r>
              <a:rPr lang="en-IN" sz="1800" b="0" i="0" u="none" strike="noStrike" dirty="0">
                <a:effectLst/>
                <a:latin typeface="Roboto Mono" panose="00000009000000000000" pitchFamily="49" charset="0"/>
              </a:rPr>
              <a:t>face_recognition</a:t>
            </a:r>
            <a:r>
              <a:rPr lang="en-IN" sz="1800" b="0" i="0" u="none" strike="noStrike" dirty="0">
                <a:effectLst/>
                <a:latin typeface="Roboto" panose="02000000000000000000" pitchFamily="2" charset="0"/>
              </a:rPr>
              <a:t>) with temporal consistency checks (OpenCV) and deep learning (PyTorch).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6F90B-605F-F210-0576-9BB8C408D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890" y="3388139"/>
            <a:ext cx="2217647" cy="1447165"/>
          </a:xfrm>
          <a:prstGeom prst="rect">
            <a:avLst/>
          </a:prstGeom>
        </p:spPr>
      </p:pic>
      <p:pic>
        <p:nvPicPr>
          <p:cNvPr id="1026" name="Picture 2" descr="What is OpenCV?">
            <a:extLst>
              <a:ext uri="{FF2B5EF4-FFF2-40B4-BE49-F238E27FC236}">
                <a16:creationId xmlns:a16="http://schemas.microsoft.com/office/drawing/2014/main" id="{771B1AE8-B951-000C-09CC-AD0A5C477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8" r="21997" b="14044"/>
          <a:stretch/>
        </p:blipFill>
        <p:spPr bwMode="auto">
          <a:xfrm>
            <a:off x="797665" y="3429000"/>
            <a:ext cx="2702049" cy="150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orch">
            <a:extLst>
              <a:ext uri="{FF2B5EF4-FFF2-40B4-BE49-F238E27FC236}">
                <a16:creationId xmlns:a16="http://schemas.microsoft.com/office/drawing/2014/main" id="{40EBA8FC-D083-ACC3-5A54-53D30486EF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t="12155" r="12215" b="16038"/>
          <a:stretch/>
        </p:blipFill>
        <p:spPr bwMode="auto">
          <a:xfrm>
            <a:off x="4763745" y="3445915"/>
            <a:ext cx="2972497" cy="150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Addition icon">
            <a:extLst>
              <a:ext uri="{FF2B5EF4-FFF2-40B4-BE49-F238E27FC236}">
                <a16:creationId xmlns:a16="http://schemas.microsoft.com/office/drawing/2014/main" id="{C6742C5B-1CAD-6B38-9014-BE81540A64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2004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96647E-00C8-9783-3809-3BEB2BAEEB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556" y="3963103"/>
            <a:ext cx="684462" cy="684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C75D8E-2A94-B292-C452-91FE2B8DC4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63" y="3845369"/>
            <a:ext cx="675366" cy="67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7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0C6A7-48C4-B85A-1AA5-6AAC926AA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5B468F-A124-2A2E-C4AF-3F05C976F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775135-DBE8-F45C-5723-5CFDF72EFD93}"/>
              </a:ext>
            </a:extLst>
          </p:cNvPr>
          <p:cNvSpPr txBox="1"/>
          <p:nvPr/>
        </p:nvSpPr>
        <p:spPr>
          <a:xfrm>
            <a:off x="615193" y="529141"/>
            <a:ext cx="8672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Wow Factor in Project</a:t>
            </a:r>
          </a:p>
        </p:txBody>
      </p:sp>
      <p:sp>
        <p:nvSpPr>
          <p:cNvPr id="8" name="AutoShape 6" descr="Addition icon">
            <a:extLst>
              <a:ext uri="{FF2B5EF4-FFF2-40B4-BE49-F238E27FC236}">
                <a16:creationId xmlns:a16="http://schemas.microsoft.com/office/drawing/2014/main" id="{A5A85C2F-A663-66B4-7484-E2DDDD41A2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2004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732B35-D611-3B26-A3B6-C109B55EB7BB}"/>
              </a:ext>
            </a:extLst>
          </p:cNvPr>
          <p:cNvSpPr txBox="1"/>
          <p:nvPr/>
        </p:nvSpPr>
        <p:spPr>
          <a:xfrm>
            <a:off x="615193" y="1149926"/>
            <a:ext cx="10740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User-Friendly Interface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fontAlgn="base"/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Allows non-technical users to upload media, and receive instant results with visual explanations (confidence scores).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80322D-6B9C-E6CB-4F4B-4BABCBBCD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522" y="1822021"/>
            <a:ext cx="8512956" cy="478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15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888</TotalTime>
  <Words>580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Roboto Mono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Umesh samartapu</dc:creator>
  <cp:lastModifiedBy>Umesh samartapu</cp:lastModifiedBy>
  <cp:revision>26</cp:revision>
  <dcterms:created xsi:type="dcterms:W3CDTF">2025-02-25T15:17:52Z</dcterms:created>
  <dcterms:modified xsi:type="dcterms:W3CDTF">2025-03-06T12:20:46Z</dcterms:modified>
</cp:coreProperties>
</file>