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91" r:id="rId16"/>
    <p:sldId id="29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59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3C6934-B0C7-451C-A3DD-48FCF61207D5}" type="datetimeFigureOut">
              <a:rPr lang="en-US" smtClean="0"/>
              <a:t>19-Apr-24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BEF987-CCD4-4B64-8C1A-8D1612D24A9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CC"/>
                </a:solidFill>
              </a:rPr>
              <a:t># </a:t>
            </a:r>
            <a:r>
              <a:rPr lang="en-US" sz="1200" dirty="0" smtClean="0">
                <a:solidFill>
                  <a:srgbClr val="0000CC"/>
                </a:solidFill>
              </a:rPr>
              <a:t>p is the slope of negative part of </a:t>
            </a:r>
            <a:r>
              <a:rPr lang="en-US" sz="1200" dirty="0" err="1" smtClean="0">
                <a:solidFill>
                  <a:srgbClr val="0000CC"/>
                </a:solidFill>
              </a:rPr>
              <a:t>LeakyReLU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A8DE8-5184-4735-8540-3EC9ADA5F949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98CC-BCEF-40D6-B0EA-9CC7FBC4CDF6}" type="datetimeFigureOut">
              <a:rPr lang="en-US" smtClean="0"/>
              <a:t>19-Apr-24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1950-9BF9-45AC-A349-42416FDA3C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98CC-BCEF-40D6-B0EA-9CC7FBC4CDF6}" type="datetimeFigureOut">
              <a:rPr lang="en-US" smtClean="0"/>
              <a:t>19-Apr-24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1950-9BF9-45AC-A349-42416FDA3C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98CC-BCEF-40D6-B0EA-9CC7FBC4CDF6}" type="datetimeFigureOut">
              <a:rPr lang="en-US" smtClean="0"/>
              <a:t>19-Apr-24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1950-9BF9-45AC-A349-42416FDA3C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98CC-BCEF-40D6-B0EA-9CC7FBC4CDF6}" type="datetimeFigureOut">
              <a:rPr lang="en-US" smtClean="0"/>
              <a:t>19-Apr-24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1950-9BF9-45AC-A349-42416FDA3C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98CC-BCEF-40D6-B0EA-9CC7FBC4CDF6}" type="datetimeFigureOut">
              <a:rPr lang="en-US" smtClean="0"/>
              <a:t>19-Apr-24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1950-9BF9-45AC-A349-42416FDA3C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98CC-BCEF-40D6-B0EA-9CC7FBC4CDF6}" type="datetimeFigureOut">
              <a:rPr lang="en-US" smtClean="0"/>
              <a:t>19-Apr-24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1950-9BF9-45AC-A349-42416FDA3C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98CC-BCEF-40D6-B0EA-9CC7FBC4CDF6}" type="datetimeFigureOut">
              <a:rPr lang="en-US" smtClean="0"/>
              <a:t>19-Apr-24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1950-9BF9-45AC-A349-42416FDA3C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98CC-BCEF-40D6-B0EA-9CC7FBC4CDF6}" type="datetimeFigureOut">
              <a:rPr lang="en-US" smtClean="0"/>
              <a:t>19-Apr-24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1950-9BF9-45AC-A349-42416FDA3C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98CC-BCEF-40D6-B0EA-9CC7FBC4CDF6}" type="datetimeFigureOut">
              <a:rPr lang="en-US" smtClean="0"/>
              <a:t>19-Apr-24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1950-9BF9-45AC-A349-42416FDA3C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98CC-BCEF-40D6-B0EA-9CC7FBC4CDF6}" type="datetimeFigureOut">
              <a:rPr lang="en-US" smtClean="0"/>
              <a:t>19-Apr-24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1950-9BF9-45AC-A349-42416FDA3C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98CC-BCEF-40D6-B0EA-9CC7FBC4CDF6}" type="datetimeFigureOut">
              <a:rPr lang="en-US" smtClean="0"/>
              <a:t>19-Apr-24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1950-9BF9-45AC-A349-42416FDA3C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C98CC-BCEF-40D6-B0EA-9CC7FBC4CDF6}" type="datetimeFigureOut">
              <a:rPr lang="en-US" smtClean="0"/>
              <a:t>19-Apr-24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B1950-9BF9-45AC-A349-42416FDA3CB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0000CC"/>
                </a:solidFill>
              </a:rPr>
              <a:t>Write all partial derivatives of</a:t>
            </a:r>
          </a:p>
          <a:p>
            <a:r>
              <a:rPr lang="en-US" sz="2400" dirty="0" smtClean="0">
                <a:solidFill>
                  <a:srgbClr val="0000CC"/>
                </a:solidFill>
              </a:rPr>
              <a:t>the function in vector form:</a:t>
            </a:r>
          </a:p>
          <a:p>
            <a:endParaRPr lang="en-US" sz="2400" dirty="0" smtClean="0">
              <a:solidFill>
                <a:srgbClr val="0000CC"/>
              </a:solidFill>
            </a:endParaRPr>
          </a:p>
          <a:p>
            <a:endParaRPr lang="en-US" sz="2400" dirty="0" smtClean="0">
              <a:solidFill>
                <a:srgbClr val="0000CC"/>
              </a:solidFill>
            </a:endParaRPr>
          </a:p>
          <a:p>
            <a:r>
              <a:rPr lang="en-US" sz="2400" dirty="0" smtClean="0">
                <a:solidFill>
                  <a:srgbClr val="0000CC"/>
                </a:solidFill>
              </a:rPr>
              <a:t>The </a:t>
            </a:r>
            <a:r>
              <a:rPr lang="en-US" sz="2400" dirty="0" smtClean="0">
                <a:solidFill>
                  <a:srgbClr val="FF0000"/>
                </a:solidFill>
              </a:rPr>
              <a:t>gradient descent algorithm </a:t>
            </a:r>
            <a:r>
              <a:rPr lang="en-US" sz="2400" dirty="0" smtClean="0">
                <a:solidFill>
                  <a:srgbClr val="0000CC"/>
                </a:solidFill>
              </a:rPr>
              <a:t>can be updated in the form of a vector:</a:t>
            </a:r>
          </a:p>
          <a:p>
            <a:endParaRPr lang="en-US" sz="2400" dirty="0" smtClean="0">
              <a:solidFill>
                <a:srgbClr val="0000CC"/>
              </a:solidFill>
            </a:endParaRPr>
          </a:p>
          <a:p>
            <a:r>
              <a:rPr lang="en-US" sz="2400" i="1" dirty="0" smtClean="0">
                <a:solidFill>
                  <a:srgbClr val="0000CC"/>
                </a:solidFill>
              </a:rPr>
              <a:t>η is learning rate. The gradient descent algorithm is generally to find </a:t>
            </a:r>
            <a:r>
              <a:rPr lang="en-US" sz="2400" dirty="0" smtClean="0">
                <a:solidFill>
                  <a:srgbClr val="0000CC"/>
                </a:solidFill>
              </a:rPr>
              <a:t>the minimum value of the function </a:t>
            </a:r>
            <a:r>
              <a:rPr lang="en-US" sz="2400" i="1" dirty="0" smtClean="0">
                <a:solidFill>
                  <a:srgbClr val="0000CC"/>
                </a:solidFill>
              </a:rPr>
              <a:t>L.</a:t>
            </a:r>
            <a:endParaRPr lang="en-US" sz="2400" dirty="0" smtClean="0">
              <a:solidFill>
                <a:srgbClr val="0000CC"/>
              </a:solidFill>
            </a:endParaRPr>
          </a:p>
          <a:p>
            <a:endParaRPr lang="en-US" sz="2400" dirty="0" smtClean="0">
              <a:solidFill>
                <a:srgbClr val="0000CC"/>
              </a:solidFill>
            </a:endParaRPr>
          </a:p>
          <a:p>
            <a:endParaRPr lang="en-US" dirty="0">
              <a:solidFill>
                <a:srgbClr val="0000CC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905000"/>
            <a:ext cx="3638550" cy="933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1800" y="3810000"/>
            <a:ext cx="329432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800" dirty="0" smtClean="0">
                <a:solidFill>
                  <a:srgbClr val="0000CC"/>
                </a:solidFill>
              </a:rPr>
              <a:t>sometimes it is also desirable to solve the maximum value of the function, which need to update the</a:t>
            </a:r>
          </a:p>
          <a:p>
            <a:r>
              <a:rPr lang="en-US" sz="2800" dirty="0" smtClean="0">
                <a:solidFill>
                  <a:srgbClr val="0000CC"/>
                </a:solidFill>
              </a:rPr>
              <a:t>gradient in the following way:</a:t>
            </a:r>
          </a:p>
          <a:p>
            <a:endParaRPr lang="en-US" sz="2800" dirty="0" smtClean="0">
              <a:solidFill>
                <a:srgbClr val="0000CC"/>
              </a:solidFill>
            </a:endParaRPr>
          </a:p>
          <a:p>
            <a:endParaRPr lang="en-US" sz="2800" dirty="0" smtClean="0">
              <a:solidFill>
                <a:srgbClr val="0000CC"/>
              </a:solidFill>
            </a:endParaRPr>
          </a:p>
          <a:p>
            <a:r>
              <a:rPr lang="en-US" sz="2800" dirty="0" smtClean="0">
                <a:solidFill>
                  <a:srgbClr val="0000CC"/>
                </a:solidFill>
              </a:rPr>
              <a:t>This update method is called </a:t>
            </a:r>
            <a:r>
              <a:rPr lang="en-US" sz="2800" dirty="0" smtClean="0">
                <a:solidFill>
                  <a:srgbClr val="FF0000"/>
                </a:solidFill>
              </a:rPr>
              <a:t>the gradient ascent algorithm</a:t>
            </a:r>
            <a:r>
              <a:rPr lang="en-US" sz="2800" dirty="0" smtClean="0">
                <a:solidFill>
                  <a:srgbClr val="0000CC"/>
                </a:solidFill>
              </a:rPr>
              <a:t>. </a:t>
            </a:r>
          </a:p>
          <a:p>
            <a:r>
              <a:rPr lang="en-US" sz="2800" dirty="0" smtClean="0">
                <a:solidFill>
                  <a:srgbClr val="0000CC"/>
                </a:solidFill>
              </a:rPr>
              <a:t>The gradient descent algorithm and the gradient ascent algorithm are the same in principle. </a:t>
            </a:r>
          </a:p>
          <a:p>
            <a:r>
              <a:rPr lang="en-US" sz="2800" dirty="0" smtClean="0">
                <a:solidFill>
                  <a:srgbClr val="0000CC"/>
                </a:solidFill>
              </a:rPr>
              <a:t>One is to update in the opposite direction of the gradient,</a:t>
            </a:r>
          </a:p>
          <a:p>
            <a:pPr>
              <a:buNone/>
            </a:pPr>
            <a:r>
              <a:rPr lang="en-US" sz="2800" dirty="0" smtClean="0">
                <a:solidFill>
                  <a:srgbClr val="0000CC"/>
                </a:solidFill>
              </a:rPr>
              <a:t>	and the other is to update in the direction of the gradient. Both need to solve partial derivatives.</a:t>
            </a:r>
            <a:endParaRPr lang="en-US" sz="2800" dirty="0">
              <a:solidFill>
                <a:srgbClr val="0000CC"/>
              </a:solidFill>
            </a:endParaRP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0" y="2743200"/>
            <a:ext cx="32480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0000CC"/>
                </a:solidFill>
              </a:rPr>
              <a:t>Here, the vector</a:t>
            </a:r>
          </a:p>
          <a:p>
            <a:endParaRPr lang="en-US" sz="2800" dirty="0" smtClean="0">
              <a:solidFill>
                <a:srgbClr val="0000CC"/>
              </a:solidFill>
            </a:endParaRPr>
          </a:p>
          <a:p>
            <a:r>
              <a:rPr lang="en-US" sz="2800" dirty="0" smtClean="0">
                <a:solidFill>
                  <a:srgbClr val="0000CC"/>
                </a:solidFill>
              </a:rPr>
              <a:t>is called the </a:t>
            </a:r>
            <a:r>
              <a:rPr lang="en-US" sz="2800" dirty="0" smtClean="0">
                <a:solidFill>
                  <a:srgbClr val="FF0000"/>
                </a:solidFill>
              </a:rPr>
              <a:t>gradient of the function</a:t>
            </a:r>
            <a:r>
              <a:rPr lang="en-US" sz="2800" dirty="0" smtClean="0">
                <a:solidFill>
                  <a:srgbClr val="0000CC"/>
                </a:solidFill>
              </a:rPr>
              <a:t>, which is composed of all partial derivatives and represents the direction. </a:t>
            </a:r>
          </a:p>
          <a:p>
            <a:r>
              <a:rPr lang="en-US" sz="2800" dirty="0" smtClean="0">
                <a:solidFill>
                  <a:srgbClr val="0000CC"/>
                </a:solidFill>
              </a:rPr>
              <a:t>The </a:t>
            </a:r>
            <a:r>
              <a:rPr lang="en-US" sz="2800" dirty="0" smtClean="0">
                <a:solidFill>
                  <a:srgbClr val="FF0000"/>
                </a:solidFill>
              </a:rPr>
              <a:t>direction of the gradient </a:t>
            </a:r>
            <a:r>
              <a:rPr lang="en-US" sz="2800" dirty="0" smtClean="0">
                <a:solidFill>
                  <a:srgbClr val="0000CC"/>
                </a:solidFill>
              </a:rPr>
              <a:t>indicates the direction in which the function value rises fastest, and the reverse of the gradient indicates the direction in which the function value decreases fastest.</a:t>
            </a:r>
            <a:endParaRPr lang="en-US" sz="2800" dirty="0">
              <a:solidFill>
                <a:srgbClr val="0000CC"/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3800" y="1600200"/>
            <a:ext cx="2362200" cy="776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Common Properties of Derivatives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Common Derivatives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8213" y="1166813"/>
            <a:ext cx="7267575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7738" y="1171575"/>
            <a:ext cx="7248525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752600"/>
            <a:ext cx="7248525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Common Property of Derivatives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295400"/>
            <a:ext cx="49530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3505200"/>
            <a:ext cx="7813431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Hands-On Derivative Finding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5166" y="1524000"/>
            <a:ext cx="7945434" cy="5054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81000"/>
            <a:ext cx="7924800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3124200"/>
            <a:ext cx="771525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8362"/>
          </a:xfrm>
        </p:spPr>
        <p:txBody>
          <a:bodyPr/>
          <a:lstStyle/>
          <a:p>
            <a:r>
              <a:rPr lang="en-US" dirty="0" smtClean="0"/>
              <a:t>UNIT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Backward Propagation Algorithm: </a:t>
            </a:r>
            <a:r>
              <a:rPr lang="en-US" sz="2400" b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Derivatives and Gradients, Common Properties of Derivatives, Derivative of Activation Function, Gradient of Loss Function, Gradient of Fully Connected Layer, Chain Rule, Back Propagation Algorithm, Hands-On Optimization of </a:t>
            </a:r>
            <a:r>
              <a:rPr lang="en-US" sz="2400" b="1" dirty="0" err="1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Himmelblau</a:t>
            </a:r>
            <a:r>
              <a:rPr lang="en-US" sz="2400" b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, Hands-On Back Propagation Algorithm, </a:t>
            </a:r>
            <a:r>
              <a:rPr lang="en-US" sz="2400" b="1" dirty="0" err="1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HandsOn</a:t>
            </a:r>
            <a:r>
              <a:rPr lang="en-US" sz="2400" b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Handwritten Digital Image Recognition.</a:t>
            </a:r>
          </a:p>
          <a:p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Keras Advanced API: </a:t>
            </a:r>
            <a:r>
              <a:rPr lang="en-US" sz="2400" b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Common Functional Modules, Model Configuration, Training, and Testing, Model Configuration, Model Saving and Loading, Custom Network, Model Zoo, Metrics, Hands-On Accuracy Metric, Visualization. </a:t>
            </a:r>
          </a:p>
          <a:p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Overfitting: </a:t>
            </a:r>
            <a:r>
              <a:rPr lang="en-US" sz="2400" b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Model Capacity, Overfitting and Underfitting, Dataset Division, Model Design, Regularization, Dropout, Data Augmentation, Hands-On Overfitting.</a:t>
            </a:r>
            <a:endParaRPr lang="en-US" sz="2400" b="1" dirty="0">
              <a:solidFill>
                <a:srgbClr val="0000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Derivative of Activation Function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Derivative of Sigmoid Function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Derivative of </a:t>
            </a:r>
            <a:r>
              <a:rPr lang="en-US" dirty="0" err="1" smtClean="0">
                <a:solidFill>
                  <a:srgbClr val="FF0000"/>
                </a:solidFill>
              </a:rPr>
              <a:t>ReLU</a:t>
            </a:r>
            <a:r>
              <a:rPr lang="en-US" dirty="0" smtClean="0">
                <a:solidFill>
                  <a:srgbClr val="FF0000"/>
                </a:solidFill>
              </a:rPr>
              <a:t> Function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Derivative of </a:t>
            </a:r>
            <a:r>
              <a:rPr lang="en-US" dirty="0" err="1" smtClean="0">
                <a:solidFill>
                  <a:srgbClr val="FF0000"/>
                </a:solidFill>
              </a:rPr>
              <a:t>LeakyReLU</a:t>
            </a:r>
            <a:r>
              <a:rPr lang="en-US" dirty="0" smtClean="0">
                <a:solidFill>
                  <a:srgbClr val="FF0000"/>
                </a:solidFill>
              </a:rPr>
              <a:t> Function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Derivative of </a:t>
            </a:r>
            <a:r>
              <a:rPr lang="en-US" dirty="0" err="1" smtClean="0">
                <a:solidFill>
                  <a:srgbClr val="FF0000"/>
                </a:solidFill>
              </a:rPr>
              <a:t>Tanh</a:t>
            </a:r>
            <a:r>
              <a:rPr lang="en-US" dirty="0" smtClean="0">
                <a:solidFill>
                  <a:srgbClr val="FF0000"/>
                </a:solidFill>
              </a:rPr>
              <a:t> Function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Derivative of Sigmoid Function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447800"/>
            <a:ext cx="6505575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95400"/>
            <a:ext cx="3657600" cy="27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85711" y="2667000"/>
            <a:ext cx="5958289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CC"/>
                </a:solidFill>
              </a:rPr>
              <a:t>import numpy as np # import numpy library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CC"/>
                </a:solidFill>
              </a:rPr>
              <a:t>def sigmoid(x): # implement sigmoid function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CC"/>
                </a:solidFill>
              </a:rPr>
              <a:t>return 1 / (1 + np.exp(-x))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CC"/>
                </a:solidFill>
              </a:rPr>
              <a:t>def derivative(x): # </a:t>
            </a:r>
            <a:r>
              <a:rPr lang="en-US" sz="1800" dirty="0" smtClean="0">
                <a:solidFill>
                  <a:srgbClr val="0000CC"/>
                </a:solidFill>
              </a:rPr>
              <a:t>calculate derivative of sigmoid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CC"/>
                </a:solidFill>
              </a:rPr>
              <a:t># Using the derived expression of the derivatives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CC"/>
                </a:solidFill>
              </a:rPr>
              <a:t>return sigmoid(x)*(1-sigmoid(x))</a:t>
            </a:r>
            <a:endParaRPr lang="en-US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Derivative of </a:t>
            </a:r>
            <a:r>
              <a:rPr lang="en-US" b="1" dirty="0" err="1" smtClean="0">
                <a:solidFill>
                  <a:srgbClr val="FF0000"/>
                </a:solidFill>
              </a:rPr>
              <a:t>ReLU</a:t>
            </a:r>
            <a:r>
              <a:rPr lang="en-US" b="1" dirty="0" smtClean="0">
                <a:solidFill>
                  <a:srgbClr val="FF0000"/>
                </a:solidFill>
              </a:rPr>
              <a:t> Function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600200"/>
            <a:ext cx="6650062" cy="367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554480"/>
            <a:ext cx="6629400" cy="5303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CC"/>
                </a:solidFill>
              </a:rPr>
              <a:t>def derivative(x): # Derivative of </a:t>
            </a:r>
            <a:r>
              <a:rPr lang="en-US" dirty="0" err="1" smtClean="0">
                <a:solidFill>
                  <a:srgbClr val="0000CC"/>
                </a:solidFill>
              </a:rPr>
              <a:t>ReLU</a:t>
            </a:r>
            <a:endParaRPr lang="en-US" dirty="0" smtClean="0">
              <a:solidFill>
                <a:srgbClr val="0000CC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CC"/>
                </a:solidFill>
              </a:rPr>
              <a:t>d = np.array(x, copy=True)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CC"/>
                </a:solidFill>
              </a:rPr>
              <a:t>d[x &lt; 0] = 0 </a:t>
            </a:r>
            <a:r>
              <a:rPr lang="en-US" sz="2400" dirty="0" smtClean="0">
                <a:solidFill>
                  <a:srgbClr val="0000CC"/>
                </a:solidFill>
              </a:rPr>
              <a:t>#if condition is true , 0 is copied into d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CC"/>
                </a:solidFill>
              </a:rPr>
              <a:t>d[x &gt;= 0] =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CC"/>
                </a:solidFill>
              </a:rPr>
              <a:t>return d</a:t>
            </a:r>
            <a:endParaRPr lang="en-US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Derivative of </a:t>
            </a:r>
            <a:r>
              <a:rPr lang="en-US" dirty="0" err="1" smtClean="0">
                <a:solidFill>
                  <a:srgbClr val="FF0000"/>
                </a:solidFill>
              </a:rPr>
              <a:t>LeakyReLU</a:t>
            </a:r>
            <a:r>
              <a:rPr lang="en-US" dirty="0" smtClean="0">
                <a:solidFill>
                  <a:srgbClr val="FF0000"/>
                </a:solidFill>
              </a:rPr>
              <a:t> Function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600200"/>
            <a:ext cx="5486400" cy="2899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CC"/>
                </a:solidFill>
              </a:rPr>
              <a:t>It’s different from the </a:t>
            </a:r>
            <a:r>
              <a:rPr lang="en-US" sz="2800" dirty="0" err="1" smtClean="0">
                <a:solidFill>
                  <a:srgbClr val="0000CC"/>
                </a:solidFill>
              </a:rPr>
              <a:t>ReLU</a:t>
            </a:r>
            <a:r>
              <a:rPr lang="en-US" sz="2800" dirty="0" smtClean="0">
                <a:solidFill>
                  <a:srgbClr val="0000CC"/>
                </a:solidFill>
              </a:rPr>
              <a:t> function because when x is less than zero, the derivative value of the </a:t>
            </a:r>
            <a:r>
              <a:rPr lang="en-US" sz="2800" dirty="0" err="1" smtClean="0">
                <a:solidFill>
                  <a:srgbClr val="0000CC"/>
                </a:solidFill>
              </a:rPr>
              <a:t>LeakyReLU</a:t>
            </a:r>
            <a:r>
              <a:rPr lang="en-US" sz="2800" dirty="0" smtClean="0">
                <a:solidFill>
                  <a:srgbClr val="0000CC"/>
                </a:solidFill>
              </a:rPr>
              <a:t> function is not 0, but a constant p, which is generally set to a smaller value, such as 0.01 or 0.02.</a:t>
            </a:r>
            <a:endParaRPr lang="en-US" sz="28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371600"/>
            <a:ext cx="5681662" cy="3699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CODE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CC"/>
                </a:solidFill>
              </a:rPr>
              <a:t>def derivative(x, p):</a:t>
            </a:r>
            <a:endParaRPr lang="en-US" sz="1800" dirty="0" smtClean="0">
              <a:solidFill>
                <a:srgbClr val="0000CC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err="1" smtClean="0">
                <a:solidFill>
                  <a:srgbClr val="0000CC"/>
                </a:solidFill>
              </a:rPr>
              <a:t>dx</a:t>
            </a:r>
            <a:r>
              <a:rPr lang="en-US" dirty="0" smtClean="0">
                <a:solidFill>
                  <a:srgbClr val="0000CC"/>
                </a:solidFill>
              </a:rPr>
              <a:t> = </a:t>
            </a:r>
            <a:r>
              <a:rPr lang="en-US" dirty="0" err="1" smtClean="0">
                <a:solidFill>
                  <a:srgbClr val="0000CC"/>
                </a:solidFill>
              </a:rPr>
              <a:t>np.ones_like</a:t>
            </a:r>
            <a:r>
              <a:rPr lang="en-US" dirty="0" smtClean="0">
                <a:solidFill>
                  <a:srgbClr val="0000CC"/>
                </a:solidFill>
              </a:rPr>
              <a:t>(x) # initialize a vector with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 smtClean="0">
                <a:solidFill>
                  <a:srgbClr val="0000CC"/>
                </a:solidFill>
              </a:rPr>
              <a:t>dx</a:t>
            </a:r>
            <a:r>
              <a:rPr lang="en-US" dirty="0" smtClean="0">
                <a:solidFill>
                  <a:srgbClr val="0000CC"/>
                </a:solidFill>
              </a:rPr>
              <a:t>[x &lt; 0] = p # set negative part to 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CC"/>
                </a:solidFill>
              </a:rPr>
              <a:t>return </a:t>
            </a:r>
            <a:r>
              <a:rPr lang="en-US" dirty="0" err="1" smtClean="0">
                <a:solidFill>
                  <a:srgbClr val="0000CC"/>
                </a:solidFill>
              </a:rPr>
              <a:t>dx</a:t>
            </a:r>
            <a:endParaRPr lang="en-US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00CC"/>
                </a:solidFill>
              </a:rPr>
              <a:t>Derivative of </a:t>
            </a:r>
            <a:r>
              <a:rPr lang="en-US" sz="3600" dirty="0" err="1" smtClean="0">
                <a:solidFill>
                  <a:srgbClr val="0000CC"/>
                </a:solidFill>
              </a:rPr>
              <a:t>Tanh</a:t>
            </a:r>
            <a:r>
              <a:rPr lang="en-US" sz="3600" dirty="0" smtClean="0">
                <a:solidFill>
                  <a:srgbClr val="0000CC"/>
                </a:solidFill>
              </a:rPr>
              <a:t> Function</a:t>
            </a:r>
            <a:endParaRPr lang="en-US" sz="3600" dirty="0">
              <a:solidFill>
                <a:srgbClr val="0000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524000"/>
            <a:ext cx="6543675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6600" y="5105400"/>
            <a:ext cx="27813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524000"/>
            <a:ext cx="6205537" cy="405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In Numpy, the derivative of the </a:t>
            </a:r>
            <a:r>
              <a:rPr lang="en-US" dirty="0" err="1" smtClean="0">
                <a:solidFill>
                  <a:srgbClr val="FF0000"/>
                </a:solidFill>
              </a:rPr>
              <a:t>Tanh</a:t>
            </a:r>
            <a:r>
              <a:rPr lang="en-US" dirty="0" smtClean="0">
                <a:solidFill>
                  <a:srgbClr val="FF0000"/>
                </a:solidFill>
              </a:rPr>
              <a:t> function is implemented through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the Sigmoid function as follows: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CODE: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CC"/>
                </a:solidFill>
              </a:rPr>
              <a:t>def sigmoid(x): # sigmoid function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CC"/>
                </a:solidFill>
              </a:rPr>
              <a:t>return 1 / (1 + np.exp(-x))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CC"/>
                </a:solidFill>
              </a:rPr>
              <a:t>def </a:t>
            </a:r>
            <a:r>
              <a:rPr lang="en-US" dirty="0" err="1" smtClean="0">
                <a:solidFill>
                  <a:srgbClr val="0000CC"/>
                </a:solidFill>
              </a:rPr>
              <a:t>tanh</a:t>
            </a:r>
            <a:r>
              <a:rPr lang="en-US" dirty="0" smtClean="0">
                <a:solidFill>
                  <a:srgbClr val="0000CC"/>
                </a:solidFill>
              </a:rPr>
              <a:t>(x): # </a:t>
            </a:r>
            <a:r>
              <a:rPr lang="en-US" dirty="0" err="1" smtClean="0">
                <a:solidFill>
                  <a:srgbClr val="0000CC"/>
                </a:solidFill>
              </a:rPr>
              <a:t>tanh</a:t>
            </a:r>
            <a:r>
              <a:rPr lang="en-US" dirty="0" smtClean="0">
                <a:solidFill>
                  <a:srgbClr val="0000CC"/>
                </a:solidFill>
              </a:rPr>
              <a:t> function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CC"/>
                </a:solidFill>
              </a:rPr>
              <a:t>return 2*sigmoid(2*x) - 1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CC"/>
                </a:solidFill>
              </a:rPr>
              <a:t>def derivative(x): # derivative of </a:t>
            </a:r>
            <a:r>
              <a:rPr lang="en-US" dirty="0" err="1" smtClean="0">
                <a:solidFill>
                  <a:srgbClr val="0000CC"/>
                </a:solidFill>
              </a:rPr>
              <a:t>tanh</a:t>
            </a:r>
            <a:endParaRPr lang="en-US" dirty="0" smtClean="0">
              <a:solidFill>
                <a:srgbClr val="0000CC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CC"/>
                </a:solidFill>
              </a:rPr>
              <a:t>return 1-tanh(x)**2</a:t>
            </a:r>
            <a:endParaRPr lang="en-US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Error Calculation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CC"/>
                </a:solidFill>
              </a:rPr>
              <a:t>Common error functions are </a:t>
            </a:r>
          </a:p>
          <a:p>
            <a:pPr lvl="1"/>
            <a:r>
              <a:rPr lang="en-US" sz="3200" dirty="0" smtClean="0">
                <a:solidFill>
                  <a:srgbClr val="0000CC"/>
                </a:solidFill>
              </a:rPr>
              <a:t>Mean square error, </a:t>
            </a:r>
          </a:p>
          <a:p>
            <a:pPr lvl="1"/>
            <a:r>
              <a:rPr lang="en-US" sz="3200" dirty="0" smtClean="0">
                <a:solidFill>
                  <a:srgbClr val="0000CC"/>
                </a:solidFill>
              </a:rPr>
              <a:t>cross-entropy, </a:t>
            </a:r>
          </a:p>
          <a:p>
            <a:pPr lvl="1"/>
            <a:r>
              <a:rPr lang="en-US" sz="3200" dirty="0" smtClean="0">
                <a:solidFill>
                  <a:srgbClr val="0000CC"/>
                </a:solidFill>
              </a:rPr>
              <a:t>KL divergence</a:t>
            </a:r>
          </a:p>
          <a:p>
            <a:pPr lvl="1"/>
            <a:r>
              <a:rPr lang="en-US" sz="3200" dirty="0" smtClean="0">
                <a:solidFill>
                  <a:srgbClr val="0000CC"/>
                </a:solidFill>
              </a:rPr>
              <a:t> hinge loss.</a:t>
            </a:r>
            <a:endParaRPr lang="en-US" sz="32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Backward Propagation Algorithm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en-US" dirty="0" smtClean="0">
                <a:solidFill>
                  <a:srgbClr val="0000CC"/>
                </a:solidFill>
              </a:rPr>
              <a:t>Derivatives and Gradients</a:t>
            </a:r>
          </a:p>
          <a:p>
            <a:pPr marL="0" indent="0">
              <a:spcBef>
                <a:spcPts val="0"/>
              </a:spcBef>
            </a:pPr>
            <a:endParaRPr lang="en-US" dirty="0" smtClean="0">
              <a:solidFill>
                <a:srgbClr val="0000CC"/>
              </a:solidFill>
            </a:endParaRPr>
          </a:p>
          <a:p>
            <a:pPr marL="0" indent="0">
              <a:spcBef>
                <a:spcPts val="0"/>
              </a:spcBef>
            </a:pPr>
            <a:r>
              <a:rPr lang="en-US" dirty="0" smtClean="0">
                <a:solidFill>
                  <a:srgbClr val="0000CC"/>
                </a:solidFill>
              </a:rPr>
              <a:t>Common Properties of Derivatives</a:t>
            </a:r>
          </a:p>
          <a:p>
            <a:pPr marL="0" indent="0">
              <a:spcBef>
                <a:spcPts val="0"/>
              </a:spcBef>
            </a:pPr>
            <a:endParaRPr lang="en-US" dirty="0" smtClean="0">
              <a:solidFill>
                <a:srgbClr val="0000CC"/>
              </a:solidFill>
            </a:endParaRPr>
          </a:p>
          <a:p>
            <a:pPr marL="0" indent="0">
              <a:spcBef>
                <a:spcPts val="0"/>
              </a:spcBef>
            </a:pPr>
            <a:r>
              <a:rPr lang="en-US" dirty="0" smtClean="0">
                <a:solidFill>
                  <a:srgbClr val="0000CC"/>
                </a:solidFill>
              </a:rPr>
              <a:t>Derivative of Activation Function</a:t>
            </a:r>
            <a:endParaRPr lang="en-US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Derivatives and Gradients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00CC"/>
                </a:solidFill>
              </a:rPr>
              <a:t>Derivative is defined as the limit of the ratio of the increment </a:t>
            </a:r>
            <a:r>
              <a:rPr lang="en-US" sz="2800" dirty="0" err="1" smtClean="0">
                <a:solidFill>
                  <a:srgbClr val="0000CC"/>
                </a:solidFill>
              </a:rPr>
              <a:t>Δ</a:t>
            </a:r>
            <a:r>
              <a:rPr lang="en-US" sz="2800" i="1" dirty="0" err="1" smtClean="0">
                <a:solidFill>
                  <a:srgbClr val="0000CC"/>
                </a:solidFill>
              </a:rPr>
              <a:t>y</a:t>
            </a:r>
            <a:r>
              <a:rPr lang="en-US" sz="2800" i="1" dirty="0" smtClean="0">
                <a:solidFill>
                  <a:srgbClr val="0000CC"/>
                </a:solidFill>
              </a:rPr>
              <a:t> of the function </a:t>
            </a:r>
            <a:r>
              <a:rPr lang="en-US" sz="2800" dirty="0" smtClean="0">
                <a:solidFill>
                  <a:srgbClr val="0000CC"/>
                </a:solidFill>
              </a:rPr>
              <a:t>output value to the increment </a:t>
            </a:r>
            <a:r>
              <a:rPr lang="en-US" sz="2800" dirty="0" err="1" smtClean="0">
                <a:solidFill>
                  <a:srgbClr val="0000CC"/>
                </a:solidFill>
              </a:rPr>
              <a:t>Δ</a:t>
            </a:r>
            <a:r>
              <a:rPr lang="en-US" sz="2800" i="1" dirty="0" err="1" smtClean="0">
                <a:solidFill>
                  <a:srgbClr val="0000CC"/>
                </a:solidFill>
              </a:rPr>
              <a:t>x</a:t>
            </a:r>
            <a:r>
              <a:rPr lang="en-US" sz="2800" i="1" dirty="0" smtClean="0">
                <a:solidFill>
                  <a:srgbClr val="0000CC"/>
                </a:solidFill>
              </a:rPr>
              <a:t> of the independent variable x when the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00CC"/>
                </a:solidFill>
              </a:rPr>
              <a:t>independent variable </a:t>
            </a:r>
            <a:r>
              <a:rPr lang="en-US" sz="2800" i="1" dirty="0" smtClean="0">
                <a:solidFill>
                  <a:srgbClr val="0000CC"/>
                </a:solidFill>
              </a:rPr>
              <a:t>x produces a slight disturbance </a:t>
            </a:r>
            <a:r>
              <a:rPr lang="en-US" sz="2800" i="1" dirty="0" err="1" smtClean="0">
                <a:solidFill>
                  <a:srgbClr val="0000CC"/>
                </a:solidFill>
              </a:rPr>
              <a:t>Δx</a:t>
            </a:r>
            <a:r>
              <a:rPr lang="en-US" sz="2800" i="1" dirty="0" smtClean="0">
                <a:solidFill>
                  <a:srgbClr val="0000CC"/>
                </a:solidFill>
              </a:rPr>
              <a:t> as </a:t>
            </a:r>
            <a:r>
              <a:rPr lang="en-US" sz="2800" i="1" dirty="0" err="1" smtClean="0">
                <a:solidFill>
                  <a:srgbClr val="0000CC"/>
                </a:solidFill>
              </a:rPr>
              <a:t>Δx</a:t>
            </a:r>
            <a:r>
              <a:rPr lang="en-US" sz="2800" i="1" dirty="0" smtClean="0">
                <a:solidFill>
                  <a:srgbClr val="0000CC"/>
                </a:solidFill>
              </a:rPr>
              <a:t> approaches </a:t>
            </a:r>
            <a:r>
              <a:rPr lang="en-US" sz="2800" dirty="0" smtClean="0">
                <a:solidFill>
                  <a:srgbClr val="0000CC"/>
                </a:solidFill>
              </a:rPr>
              <a:t>to zero:</a:t>
            </a:r>
            <a:endParaRPr lang="en-US" sz="2800" dirty="0">
              <a:solidFill>
                <a:srgbClr val="0000CC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4724400"/>
            <a:ext cx="4267200" cy="1194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752600"/>
            <a:ext cx="1828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3657600"/>
            <a:ext cx="2705582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CC"/>
                </a:solidFill>
              </a:rPr>
              <a:t>For </a:t>
            </a:r>
            <a:r>
              <a:rPr lang="en-US" sz="2800" dirty="0" err="1" smtClean="0">
                <a:solidFill>
                  <a:srgbClr val="0000CC"/>
                </a:solidFill>
              </a:rPr>
              <a:t>univariate</a:t>
            </a:r>
            <a:r>
              <a:rPr lang="en-US" sz="2800" dirty="0" smtClean="0">
                <a:solidFill>
                  <a:srgbClr val="0000CC"/>
                </a:solidFill>
              </a:rPr>
              <a:t> functions, the derivative is</a:t>
            </a:r>
          </a:p>
          <a:p>
            <a:r>
              <a:rPr lang="en-US" sz="2800" dirty="0" smtClean="0">
                <a:solidFill>
                  <a:srgbClr val="0000CC"/>
                </a:solidFill>
              </a:rPr>
              <a:t>written as</a:t>
            </a:r>
          </a:p>
          <a:p>
            <a:endParaRPr lang="en-US" sz="2800" dirty="0" smtClean="0">
              <a:solidFill>
                <a:srgbClr val="0000CC"/>
              </a:solidFill>
            </a:endParaRPr>
          </a:p>
          <a:p>
            <a:r>
              <a:rPr lang="en-US" sz="2800" dirty="0" smtClean="0">
                <a:solidFill>
                  <a:srgbClr val="0000CC"/>
                </a:solidFill>
              </a:rPr>
              <a:t>For the partial derivative of the multivariate function, it is recorded as</a:t>
            </a:r>
          </a:p>
          <a:p>
            <a:endParaRPr lang="en-US" sz="2800" dirty="0" smtClean="0">
              <a:solidFill>
                <a:srgbClr val="0000CC"/>
              </a:solidFill>
            </a:endParaRPr>
          </a:p>
          <a:p>
            <a:endParaRPr lang="en-US" sz="2800" dirty="0" smtClean="0">
              <a:solidFill>
                <a:srgbClr val="0000CC"/>
              </a:solidFill>
            </a:endParaRPr>
          </a:p>
          <a:p>
            <a:r>
              <a:rPr lang="en-US" sz="2800" dirty="0" smtClean="0">
                <a:solidFill>
                  <a:srgbClr val="0000CC"/>
                </a:solidFill>
              </a:rPr>
              <a:t>Partial derivatives are special cases of derivatives  and have no direction.</a:t>
            </a:r>
            <a:endParaRPr lang="en-US" sz="2800" dirty="0">
              <a:solidFill>
                <a:srgbClr val="0000CC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2133600"/>
            <a:ext cx="1133122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00" y="3733800"/>
            <a:ext cx="1828800" cy="929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 sz="2400" dirty="0" smtClean="0">
                <a:solidFill>
                  <a:srgbClr val="0000CC"/>
                </a:solidFill>
              </a:rPr>
              <a:t>Consider a neural network model that is essentially a  multivariate function, such as a weight matrix </a:t>
            </a:r>
            <a:r>
              <a:rPr lang="en-US" sz="2400" i="1" dirty="0" smtClean="0">
                <a:solidFill>
                  <a:srgbClr val="0000CC"/>
                </a:solidFill>
              </a:rPr>
              <a:t>W of shape       [784, 256], which contains a </a:t>
            </a:r>
            <a:r>
              <a:rPr lang="en-US" sz="2400" dirty="0" smtClean="0">
                <a:solidFill>
                  <a:srgbClr val="0000CC"/>
                </a:solidFill>
              </a:rPr>
              <a:t>connection weight of 784 × 256, and we need to ask for a partial derivative of 784 × 256.</a:t>
            </a:r>
          </a:p>
          <a:p>
            <a:pPr marL="0" indent="0">
              <a:spcBef>
                <a:spcPts val="0"/>
              </a:spcBef>
            </a:pPr>
            <a:endParaRPr lang="en-US" sz="2400" dirty="0" smtClean="0">
              <a:solidFill>
                <a:srgbClr val="0000CC"/>
              </a:solidFill>
            </a:endParaRPr>
          </a:p>
          <a:p>
            <a:pPr marL="0" indent="0">
              <a:spcBef>
                <a:spcPts val="0"/>
              </a:spcBef>
            </a:pPr>
            <a:r>
              <a:rPr lang="en-US" sz="2400" dirty="0" smtClean="0">
                <a:solidFill>
                  <a:srgbClr val="0000CC"/>
                </a:solidFill>
              </a:rPr>
              <a:t> It should be noted that in mathematical expression,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00CC"/>
                </a:solidFill>
              </a:rPr>
              <a:t> the independent variables to be discussed are generally recorded as </a:t>
            </a:r>
            <a:r>
              <a:rPr lang="en-US" sz="2400" i="1" dirty="0" smtClean="0">
                <a:solidFill>
                  <a:srgbClr val="0000CC"/>
                </a:solidFill>
              </a:rPr>
              <a:t>x, but </a:t>
            </a:r>
            <a:r>
              <a:rPr lang="en-US" sz="2400" dirty="0" smtClean="0">
                <a:solidFill>
                  <a:srgbClr val="0000CC"/>
                </a:solidFill>
              </a:rPr>
              <a:t>in neural networks, they are generally used to represent inputs, such as pictures, text, and voice data.</a:t>
            </a:r>
            <a:endParaRPr lang="en-US" sz="24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CC"/>
                </a:solidFill>
              </a:rPr>
              <a:t>The independent variables of the network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CC"/>
                </a:solidFill>
              </a:rPr>
              <a:t>are network parameter sets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 smtClean="0">
              <a:solidFill>
                <a:srgbClr val="0000CC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CC"/>
                </a:solidFill>
              </a:rPr>
              <a:t>When the gradient descent algorithm is used to optimize the network, all partial derivatives of the network need to be requested.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CC"/>
                </a:solidFill>
              </a:rPr>
              <a:t>Therefore, we are also concerned about the derivative of the error function </a:t>
            </a:r>
            <a:r>
              <a:rPr lang="en-US" i="1" dirty="0" smtClean="0">
                <a:solidFill>
                  <a:srgbClr val="0000CC"/>
                </a:solidFill>
              </a:rPr>
              <a:t>L output along the direction of the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CC"/>
                </a:solidFill>
              </a:rPr>
              <a:t>independent variable( </a:t>
            </a:r>
            <a:r>
              <a:rPr lang="el-GR" dirty="0" smtClean="0">
                <a:solidFill>
                  <a:srgbClr val="0000CC"/>
                </a:solidFill>
              </a:rPr>
              <a:t>θ</a:t>
            </a:r>
            <a:r>
              <a:rPr lang="en-US" dirty="0" smtClean="0">
                <a:solidFill>
                  <a:srgbClr val="0000CC"/>
                </a:solidFill>
              </a:rPr>
              <a:t>)</a:t>
            </a:r>
            <a:endParaRPr lang="en-US" dirty="0">
              <a:solidFill>
                <a:srgbClr val="0000CC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0" y="2209800"/>
            <a:ext cx="270163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5562600"/>
            <a:ext cx="1828800" cy="969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824</Words>
  <Application>Microsoft Office PowerPoint</Application>
  <PresentationFormat>On-screen Show (4:3)</PresentationFormat>
  <Paragraphs>96</Paragraphs>
  <Slides>35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Slide 1</vt:lpstr>
      <vt:lpstr>UNIT 3</vt:lpstr>
      <vt:lpstr>Slide 3</vt:lpstr>
      <vt:lpstr>Backward Propagation Algorithm</vt:lpstr>
      <vt:lpstr>Derivatives and Gradients</vt:lpstr>
      <vt:lpstr>Slide 6</vt:lpstr>
      <vt:lpstr>Slide 7</vt:lpstr>
      <vt:lpstr>Slide 8</vt:lpstr>
      <vt:lpstr>Slide 9</vt:lpstr>
      <vt:lpstr>Slide 10</vt:lpstr>
      <vt:lpstr>Slide 11</vt:lpstr>
      <vt:lpstr>Slide 12</vt:lpstr>
      <vt:lpstr>Common Properties of Derivatives</vt:lpstr>
      <vt:lpstr>Common Derivatives</vt:lpstr>
      <vt:lpstr>Slide 15</vt:lpstr>
      <vt:lpstr>Slide 16</vt:lpstr>
      <vt:lpstr>Common Property of Derivatives</vt:lpstr>
      <vt:lpstr>Hands-On Derivative Finding</vt:lpstr>
      <vt:lpstr>Slide 19</vt:lpstr>
      <vt:lpstr>Derivative of Activation Function</vt:lpstr>
      <vt:lpstr>Derivative of Sigmoid Function</vt:lpstr>
      <vt:lpstr>Slide 22</vt:lpstr>
      <vt:lpstr>Slide 23</vt:lpstr>
      <vt:lpstr>Derivative of ReLU Function</vt:lpstr>
      <vt:lpstr>Slide 25</vt:lpstr>
      <vt:lpstr>Slide 26</vt:lpstr>
      <vt:lpstr>Derivative of LeakyReLU Function</vt:lpstr>
      <vt:lpstr>Slide 28</vt:lpstr>
      <vt:lpstr>Slide 29</vt:lpstr>
      <vt:lpstr>CODE</vt:lpstr>
      <vt:lpstr>Derivative of Tanh Function</vt:lpstr>
      <vt:lpstr>Slide 32</vt:lpstr>
      <vt:lpstr>Slide 33</vt:lpstr>
      <vt:lpstr>Error Calculation</vt:lpstr>
      <vt:lpstr>Slide 35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rajesh</dc:creator>
  <cp:lastModifiedBy>rajesh</cp:lastModifiedBy>
  <cp:revision>4</cp:revision>
  <dcterms:created xsi:type="dcterms:W3CDTF">2024-04-19T00:17:14Z</dcterms:created>
  <dcterms:modified xsi:type="dcterms:W3CDTF">2024-04-19T00:30:50Z</dcterms:modified>
</cp:coreProperties>
</file>