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8229600" cx="14630400"/>
  <p:notesSz cx="8229600" cy="14630400"/>
  <p:embeddedFontLst>
    <p:embeddedFont>
      <p:font typeface="Inter"/>
      <p:regular r:id="rId13"/>
      <p:bold r:id="rId14"/>
      <p:italic r:id="rId15"/>
      <p:boldItalic r:id="rId16"/>
    </p:embeddedFont>
    <p:embeddedFont>
      <p:font typeface="DM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Inter-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Inter-italic.fntdata"/><Relationship Id="rId14" Type="http://schemas.openxmlformats.org/officeDocument/2006/relationships/font" Target="fonts/Inter-bold.fntdata"/><Relationship Id="rId17" Type="http://schemas.openxmlformats.org/officeDocument/2006/relationships/font" Target="fonts/DMSans-regular.fntdata"/><Relationship Id="rId16" Type="http://schemas.openxmlformats.org/officeDocument/2006/relationships/font" Target="fonts/Inter-boldItalic.fntdata"/><Relationship Id="rId5" Type="http://schemas.openxmlformats.org/officeDocument/2006/relationships/slide" Target="slides/slide1.xml"/><Relationship Id="rId19" Type="http://schemas.openxmlformats.org/officeDocument/2006/relationships/font" Target="fonts/DMSans-italic.fntdata"/><Relationship Id="rId6" Type="http://schemas.openxmlformats.org/officeDocument/2006/relationships/slide" Target="slides/slide2.xml"/><Relationship Id="rId18" Type="http://schemas.openxmlformats.org/officeDocument/2006/relationships/font" Target="fonts/DM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E6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F9F8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E6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F9F8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E6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F9F8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E6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F9F8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E6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F9F8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E6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F9F8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E6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F9F8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E6E2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F9F8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5.png"/><Relationship Id="rId7"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21.png"/><Relationship Id="rId7"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descr="preencoded.png" id="48" name="Google Shape;48;p11"/>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49" name="Google Shape;49;p11"/>
          <p:cNvSpPr/>
          <p:nvPr/>
        </p:nvSpPr>
        <p:spPr>
          <a:xfrm>
            <a:off x="6280190" y="1038701"/>
            <a:ext cx="75564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61613"/>
              </a:buClr>
              <a:buSzPts val="4450"/>
              <a:buFont typeface="DM Sans"/>
              <a:buNone/>
            </a:pPr>
            <a:r>
              <a:rPr b="0" i="0" lang="en-US" sz="4450" u="none" cap="none" strike="noStrike">
                <a:solidFill>
                  <a:srgbClr val="161613"/>
                </a:solidFill>
                <a:latin typeface="DM Sans"/>
                <a:ea typeface="DM Sans"/>
                <a:cs typeface="DM Sans"/>
                <a:sym typeface="DM Sans"/>
              </a:rPr>
              <a:t>PrimeBid: An Online Bidding System</a:t>
            </a:r>
            <a:endParaRPr b="0" i="0" sz="4450" u="none" cap="none" strike="noStrike"/>
          </a:p>
        </p:txBody>
      </p:sp>
      <p:sp>
        <p:nvSpPr>
          <p:cNvPr id="50" name="Google Shape;50;p11"/>
          <p:cNvSpPr/>
          <p:nvPr/>
        </p:nvSpPr>
        <p:spPr>
          <a:xfrm>
            <a:off x="6280190" y="2796421"/>
            <a:ext cx="7556421"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PrimeBid is a web-based auction platform designed to provide a transparent, secure, and user-friendly experience for both sellers and buyers. Built using Node.js, React.js, and MongoDB, PrimeBid aims to simplify the auction process with real-time bidding and role-based access.</a:t>
            </a:r>
            <a:endParaRPr b="0" i="0" sz="1750" u="none" cap="none" strike="noStrike"/>
          </a:p>
        </p:txBody>
      </p:sp>
      <p:sp>
        <p:nvSpPr>
          <p:cNvPr id="51" name="Google Shape;51;p11"/>
          <p:cNvSpPr/>
          <p:nvPr/>
        </p:nvSpPr>
        <p:spPr>
          <a:xfrm>
            <a:off x="6280190" y="4866084"/>
            <a:ext cx="75564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This project report outlines the development of PrimeBid, detailing the existing system, proposed enhancements, system requirements, and testing strategies employed to ensure its functionality and reliability.</a:t>
            </a:r>
            <a:endParaRPr b="0" i="0" sz="1750" u="none" cap="none" strike="noStrike"/>
          </a:p>
        </p:txBody>
      </p:sp>
      <p:sp>
        <p:nvSpPr>
          <p:cNvPr id="52" name="Google Shape;52;p11"/>
          <p:cNvSpPr/>
          <p:nvPr/>
        </p:nvSpPr>
        <p:spPr>
          <a:xfrm>
            <a:off x="6280190" y="6209943"/>
            <a:ext cx="75564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Presented by : Umesh Mali </a:t>
            </a:r>
            <a:endParaRPr b="0" i="0" sz="1750" u="none" cap="none" strike="noStrike"/>
          </a:p>
        </p:txBody>
      </p:sp>
      <p:sp>
        <p:nvSpPr>
          <p:cNvPr id="53" name="Google Shape;53;p11"/>
          <p:cNvSpPr/>
          <p:nvPr/>
        </p:nvSpPr>
        <p:spPr>
          <a:xfrm>
            <a:off x="6280190" y="6827996"/>
            <a:ext cx="75564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SzPts val="1750"/>
              <a:buFont typeface="Arial"/>
              <a:buNone/>
            </a:pPr>
            <a:r>
              <a:t/>
            </a:r>
            <a:endParaRPr b="0" i="0" sz="1750" u="none" cap="none" strike="noStrike"/>
          </a:p>
        </p:txBody>
      </p:sp>
      <p:sp>
        <p:nvSpPr>
          <p:cNvPr id="54" name="Google Shape;54;p11"/>
          <p:cNvSpPr/>
          <p:nvPr/>
        </p:nvSpPr>
        <p:spPr>
          <a:xfrm>
            <a:off x="12853450" y="7762975"/>
            <a:ext cx="1675500" cy="363000"/>
          </a:xfrm>
          <a:prstGeom prst="rect">
            <a:avLst/>
          </a:prstGeom>
          <a:solidFill>
            <a:srgbClr val="F9F8F5"/>
          </a:solidFill>
          <a:ln cap="flat" cmpd="sng" w="9525">
            <a:solidFill>
              <a:srgbClr val="F9F8F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p:nvPr/>
        </p:nvSpPr>
        <p:spPr>
          <a:xfrm>
            <a:off x="793790" y="1867972"/>
            <a:ext cx="11366778"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61613"/>
              </a:buClr>
              <a:buSzPts val="4450"/>
              <a:buFont typeface="DM Sans"/>
              <a:buNone/>
            </a:pPr>
            <a:r>
              <a:rPr b="0" i="0" lang="en-US" sz="4450" u="none" cap="none" strike="noStrike">
                <a:solidFill>
                  <a:srgbClr val="161613"/>
                </a:solidFill>
                <a:latin typeface="DM Sans"/>
                <a:ea typeface="DM Sans"/>
                <a:cs typeface="DM Sans"/>
                <a:sym typeface="DM Sans"/>
              </a:rPr>
              <a:t>Existing System and the Need for PrimeBid</a:t>
            </a:r>
            <a:endParaRPr b="0" i="0" sz="4450" u="none" cap="none" strike="noStrike"/>
          </a:p>
        </p:txBody>
      </p:sp>
      <p:sp>
        <p:nvSpPr>
          <p:cNvPr id="61" name="Google Shape;61;p12"/>
          <p:cNvSpPr/>
          <p:nvPr/>
        </p:nvSpPr>
        <p:spPr>
          <a:xfrm>
            <a:off x="793790" y="3143726"/>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2200"/>
              <a:buFont typeface="DM Sans"/>
              <a:buNone/>
            </a:pPr>
            <a:r>
              <a:rPr b="0" i="0" lang="en-US" sz="2200" u="none" cap="none" strike="noStrike">
                <a:solidFill>
                  <a:srgbClr val="161613"/>
                </a:solidFill>
                <a:latin typeface="DM Sans"/>
                <a:ea typeface="DM Sans"/>
                <a:cs typeface="DM Sans"/>
                <a:sym typeface="DM Sans"/>
              </a:rPr>
              <a:t>Existing Systems</a:t>
            </a:r>
            <a:endParaRPr b="0" i="0" sz="2200" u="none" cap="none" strike="noStrike"/>
          </a:p>
        </p:txBody>
      </p:sp>
      <p:sp>
        <p:nvSpPr>
          <p:cNvPr id="62" name="Google Shape;62;p12"/>
          <p:cNvSpPr/>
          <p:nvPr/>
        </p:nvSpPr>
        <p:spPr>
          <a:xfrm>
            <a:off x="793790" y="3724870"/>
            <a:ext cx="6244709"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Traditional auction systems often involve complex procedures and high fees. Platforms like eBay can be overwhelming for new users and may not suit localized sellers.</a:t>
            </a:r>
            <a:endParaRPr b="0" i="0" sz="1750" u="none" cap="none" strike="noStrike"/>
          </a:p>
        </p:txBody>
      </p:sp>
      <p:sp>
        <p:nvSpPr>
          <p:cNvPr id="63" name="Google Shape;63;p12"/>
          <p:cNvSpPr/>
          <p:nvPr/>
        </p:nvSpPr>
        <p:spPr>
          <a:xfrm>
            <a:off x="7599521" y="3143726"/>
            <a:ext cx="2982278"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2200"/>
              <a:buFont typeface="DM Sans"/>
              <a:buNone/>
            </a:pPr>
            <a:r>
              <a:rPr b="0" i="0" lang="en-US" sz="2200" u="none" cap="none" strike="noStrike">
                <a:solidFill>
                  <a:srgbClr val="161613"/>
                </a:solidFill>
                <a:latin typeface="DM Sans"/>
                <a:ea typeface="DM Sans"/>
                <a:cs typeface="DM Sans"/>
                <a:sym typeface="DM Sans"/>
              </a:rPr>
              <a:t>The Need for PrimeBid</a:t>
            </a:r>
            <a:endParaRPr b="0" i="0" sz="2200" u="none" cap="none" strike="noStrike"/>
          </a:p>
        </p:txBody>
      </p:sp>
      <p:sp>
        <p:nvSpPr>
          <p:cNvPr id="64" name="Google Shape;64;p12"/>
          <p:cNvSpPr/>
          <p:nvPr/>
        </p:nvSpPr>
        <p:spPr>
          <a:xfrm>
            <a:off x="7599521" y="3724870"/>
            <a:ext cx="6244709"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PrimeBid fills the gap by offering a dedicated, lightweight, and straightforward auction platform. It provides direct seller-to-buyer auctioning with real-time bidding and simplicity.</a:t>
            </a:r>
            <a:endParaRPr b="0" i="0" sz="1750" u="none" cap="none" strike="noStrike"/>
          </a:p>
        </p:txBody>
      </p:sp>
      <p:sp>
        <p:nvSpPr>
          <p:cNvPr id="65" name="Google Shape;65;p12"/>
          <p:cNvSpPr/>
          <p:nvPr/>
        </p:nvSpPr>
        <p:spPr>
          <a:xfrm>
            <a:off x="793790" y="5635704"/>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Many users prefer minimal interfaces with essential features and enhanced security. PrimeBid is tailored for those seeking a secure, time-bound, and transparent digital environment for listing or buying items.</a:t>
            </a:r>
            <a:endParaRPr b="0" i="0" sz="1750" u="none" cap="none" strike="noStrike"/>
          </a:p>
        </p:txBody>
      </p:sp>
      <p:sp>
        <p:nvSpPr>
          <p:cNvPr id="66" name="Google Shape;66;p12"/>
          <p:cNvSpPr/>
          <p:nvPr/>
        </p:nvSpPr>
        <p:spPr>
          <a:xfrm>
            <a:off x="12853450" y="7762975"/>
            <a:ext cx="1675500" cy="363000"/>
          </a:xfrm>
          <a:prstGeom prst="rect">
            <a:avLst/>
          </a:prstGeom>
          <a:solidFill>
            <a:srgbClr val="F9F8F5"/>
          </a:solidFill>
          <a:ln cap="flat" cmpd="sng" w="9525">
            <a:solidFill>
              <a:srgbClr val="F9F8F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descr="preencoded.png" id="72" name="Google Shape;72;p13"/>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73" name="Google Shape;73;p13"/>
          <p:cNvSpPr/>
          <p:nvPr/>
        </p:nvSpPr>
        <p:spPr>
          <a:xfrm>
            <a:off x="746165" y="586859"/>
            <a:ext cx="6489502" cy="666274"/>
          </a:xfrm>
          <a:prstGeom prst="rect">
            <a:avLst/>
          </a:prstGeom>
          <a:noFill/>
          <a:ln>
            <a:noFill/>
          </a:ln>
        </p:spPr>
        <p:txBody>
          <a:bodyPr anchorCtr="0" anchor="t" bIns="0" lIns="0" spcFirstLastPara="1" rIns="0" wrap="square" tIns="0">
            <a:noAutofit/>
          </a:bodyPr>
          <a:lstStyle/>
          <a:p>
            <a:pPr indent="0" lvl="0" marL="0" marR="0" rtl="0" algn="l">
              <a:lnSpc>
                <a:spcPct val="125301"/>
              </a:lnSpc>
              <a:spcBef>
                <a:spcPts val="0"/>
              </a:spcBef>
              <a:spcAft>
                <a:spcPts val="0"/>
              </a:spcAft>
              <a:buClr>
                <a:srgbClr val="161613"/>
              </a:buClr>
              <a:buSzPts val="4150"/>
              <a:buFont typeface="DM Sans"/>
              <a:buNone/>
            </a:pPr>
            <a:r>
              <a:rPr b="0" i="0" lang="en-US" sz="4150" u="none" cap="none" strike="noStrike">
                <a:solidFill>
                  <a:srgbClr val="161613"/>
                </a:solidFill>
                <a:latin typeface="DM Sans"/>
                <a:ea typeface="DM Sans"/>
                <a:cs typeface="DM Sans"/>
                <a:sym typeface="DM Sans"/>
              </a:rPr>
              <a:t>PrimeBid's Key Objectives</a:t>
            </a:r>
            <a:endParaRPr b="0" i="0" sz="4150" u="none" cap="none" strike="noStrike"/>
          </a:p>
        </p:txBody>
      </p:sp>
      <p:sp>
        <p:nvSpPr>
          <p:cNvPr id="74" name="Google Shape;74;p13"/>
          <p:cNvSpPr/>
          <p:nvPr/>
        </p:nvSpPr>
        <p:spPr>
          <a:xfrm>
            <a:off x="746165" y="1812727"/>
            <a:ext cx="479703" cy="479703"/>
          </a:xfrm>
          <a:prstGeom prst="roundRect">
            <a:avLst>
              <a:gd fmla="val 6667" name="adj"/>
            </a:avLst>
          </a:pr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5" name="Google Shape;75;p13"/>
          <p:cNvPicPr preferRelativeResize="0"/>
          <p:nvPr/>
        </p:nvPicPr>
        <p:blipFill rotWithShape="1">
          <a:blip r:embed="rId4">
            <a:alphaModFix/>
          </a:blip>
          <a:srcRect b="0" l="0" r="0" t="0"/>
          <a:stretch/>
        </p:blipFill>
        <p:spPr>
          <a:xfrm>
            <a:off x="826056" y="1852672"/>
            <a:ext cx="319802" cy="399693"/>
          </a:xfrm>
          <a:prstGeom prst="rect">
            <a:avLst/>
          </a:prstGeom>
          <a:noFill/>
          <a:ln>
            <a:noFill/>
          </a:ln>
        </p:spPr>
      </p:pic>
      <p:sp>
        <p:nvSpPr>
          <p:cNvPr id="76" name="Google Shape;76;p13"/>
          <p:cNvSpPr/>
          <p:nvPr/>
        </p:nvSpPr>
        <p:spPr>
          <a:xfrm>
            <a:off x="1438989" y="1812727"/>
            <a:ext cx="2664976" cy="333018"/>
          </a:xfrm>
          <a:prstGeom prst="rect">
            <a:avLst/>
          </a:prstGeom>
          <a:noFill/>
          <a:ln>
            <a:noFill/>
          </a:ln>
        </p:spPr>
        <p:txBody>
          <a:bodyPr anchorCtr="0" anchor="t" bIns="0" lIns="0" spcFirstLastPara="1" rIns="0" wrap="square" tIns="0">
            <a:noAutofit/>
          </a:bodyPr>
          <a:lstStyle/>
          <a:p>
            <a:pPr indent="0" lvl="0" marL="0" marR="0" rtl="0" algn="l">
              <a:lnSpc>
                <a:spcPct val="126829"/>
              </a:lnSpc>
              <a:spcBef>
                <a:spcPts val="0"/>
              </a:spcBef>
              <a:spcAft>
                <a:spcPts val="0"/>
              </a:spcAft>
              <a:buClr>
                <a:srgbClr val="161613"/>
              </a:buClr>
              <a:buSzPts val="2050"/>
              <a:buFont typeface="DM Sans"/>
              <a:buNone/>
            </a:pPr>
            <a:r>
              <a:rPr b="0" i="0" lang="en-US" sz="2050" u="none" cap="none" strike="noStrike">
                <a:solidFill>
                  <a:srgbClr val="161613"/>
                </a:solidFill>
                <a:latin typeface="DM Sans"/>
                <a:ea typeface="DM Sans"/>
                <a:cs typeface="DM Sans"/>
                <a:sym typeface="DM Sans"/>
              </a:rPr>
              <a:t>Secure Platform</a:t>
            </a:r>
            <a:endParaRPr b="0" i="0" sz="2050" u="none" cap="none" strike="noStrike"/>
          </a:p>
        </p:txBody>
      </p:sp>
      <p:sp>
        <p:nvSpPr>
          <p:cNvPr id="77" name="Google Shape;77;p13"/>
          <p:cNvSpPr/>
          <p:nvPr/>
        </p:nvSpPr>
        <p:spPr>
          <a:xfrm>
            <a:off x="1438989" y="2273618"/>
            <a:ext cx="6958846" cy="341114"/>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161613"/>
              </a:buClr>
              <a:buSzPts val="1650"/>
              <a:buFont typeface="Inter"/>
              <a:buNone/>
            </a:pPr>
            <a:r>
              <a:rPr b="0" i="0" lang="en-US" sz="1650" u="none" cap="none" strike="noStrike">
                <a:solidFill>
                  <a:srgbClr val="161613"/>
                </a:solidFill>
                <a:latin typeface="Inter"/>
                <a:ea typeface="Inter"/>
                <a:cs typeface="Inter"/>
                <a:sym typeface="Inter"/>
              </a:rPr>
              <a:t>Create a secure online platform for time-bound auctions.</a:t>
            </a:r>
            <a:endParaRPr b="0" i="0" sz="1650" u="none" cap="none" strike="noStrike"/>
          </a:p>
        </p:txBody>
      </p:sp>
      <p:sp>
        <p:nvSpPr>
          <p:cNvPr id="78" name="Google Shape;78;p13"/>
          <p:cNvSpPr/>
          <p:nvPr/>
        </p:nvSpPr>
        <p:spPr>
          <a:xfrm>
            <a:off x="746165" y="3067645"/>
            <a:ext cx="479703" cy="479703"/>
          </a:xfrm>
          <a:prstGeom prst="roundRect">
            <a:avLst>
              <a:gd fmla="val 6667" name="adj"/>
            </a:avLst>
          </a:pr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79" name="Google Shape;79;p13"/>
          <p:cNvPicPr preferRelativeResize="0"/>
          <p:nvPr/>
        </p:nvPicPr>
        <p:blipFill rotWithShape="1">
          <a:blip r:embed="rId5">
            <a:alphaModFix/>
          </a:blip>
          <a:srcRect b="0" l="0" r="0" t="0"/>
          <a:stretch/>
        </p:blipFill>
        <p:spPr>
          <a:xfrm>
            <a:off x="826056" y="3107591"/>
            <a:ext cx="319802" cy="399693"/>
          </a:xfrm>
          <a:prstGeom prst="rect">
            <a:avLst/>
          </a:prstGeom>
          <a:noFill/>
          <a:ln>
            <a:noFill/>
          </a:ln>
        </p:spPr>
      </p:pic>
      <p:sp>
        <p:nvSpPr>
          <p:cNvPr id="80" name="Google Shape;80;p13"/>
          <p:cNvSpPr/>
          <p:nvPr/>
        </p:nvSpPr>
        <p:spPr>
          <a:xfrm>
            <a:off x="1438989" y="3067645"/>
            <a:ext cx="2664976" cy="333018"/>
          </a:xfrm>
          <a:prstGeom prst="rect">
            <a:avLst/>
          </a:prstGeom>
          <a:noFill/>
          <a:ln>
            <a:noFill/>
          </a:ln>
        </p:spPr>
        <p:txBody>
          <a:bodyPr anchorCtr="0" anchor="t" bIns="0" lIns="0" spcFirstLastPara="1" rIns="0" wrap="square" tIns="0">
            <a:noAutofit/>
          </a:bodyPr>
          <a:lstStyle/>
          <a:p>
            <a:pPr indent="0" lvl="0" marL="0" marR="0" rtl="0" algn="l">
              <a:lnSpc>
                <a:spcPct val="126829"/>
              </a:lnSpc>
              <a:spcBef>
                <a:spcPts val="0"/>
              </a:spcBef>
              <a:spcAft>
                <a:spcPts val="0"/>
              </a:spcAft>
              <a:buClr>
                <a:srgbClr val="161613"/>
              </a:buClr>
              <a:buSzPts val="2050"/>
              <a:buFont typeface="DM Sans"/>
              <a:buNone/>
            </a:pPr>
            <a:r>
              <a:rPr b="0" i="0" lang="en-US" sz="2050" u="none" cap="none" strike="noStrike">
                <a:solidFill>
                  <a:srgbClr val="161613"/>
                </a:solidFill>
                <a:latin typeface="DM Sans"/>
                <a:ea typeface="DM Sans"/>
                <a:cs typeface="DM Sans"/>
                <a:sym typeface="DM Sans"/>
              </a:rPr>
              <a:t>Multiple User Roles</a:t>
            </a:r>
            <a:endParaRPr b="0" i="0" sz="2050" u="none" cap="none" strike="noStrike"/>
          </a:p>
        </p:txBody>
      </p:sp>
      <p:sp>
        <p:nvSpPr>
          <p:cNvPr id="81" name="Google Shape;81;p13"/>
          <p:cNvSpPr/>
          <p:nvPr/>
        </p:nvSpPr>
        <p:spPr>
          <a:xfrm>
            <a:off x="1438989" y="3528536"/>
            <a:ext cx="6958846" cy="341114"/>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161613"/>
              </a:buClr>
              <a:buSzPts val="1650"/>
              <a:buFont typeface="Inter"/>
              <a:buNone/>
            </a:pPr>
            <a:r>
              <a:rPr b="0" i="0" lang="en-US" sz="1650" u="none" cap="none" strike="noStrike">
                <a:solidFill>
                  <a:srgbClr val="161613"/>
                </a:solidFill>
                <a:latin typeface="Inter"/>
                <a:ea typeface="Inter"/>
                <a:cs typeface="Inter"/>
                <a:sym typeface="Inter"/>
              </a:rPr>
              <a:t>Support Super Admin, Seller, and Bidder roles.</a:t>
            </a:r>
            <a:endParaRPr b="0" i="0" sz="1650" u="none" cap="none" strike="noStrike"/>
          </a:p>
        </p:txBody>
      </p:sp>
      <p:sp>
        <p:nvSpPr>
          <p:cNvPr id="82" name="Google Shape;82;p13"/>
          <p:cNvSpPr/>
          <p:nvPr/>
        </p:nvSpPr>
        <p:spPr>
          <a:xfrm>
            <a:off x="746165" y="4322564"/>
            <a:ext cx="479703" cy="479703"/>
          </a:xfrm>
          <a:prstGeom prst="roundRect">
            <a:avLst>
              <a:gd fmla="val 6667" name="adj"/>
            </a:avLst>
          </a:pr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83" name="Google Shape;83;p13"/>
          <p:cNvPicPr preferRelativeResize="0"/>
          <p:nvPr/>
        </p:nvPicPr>
        <p:blipFill rotWithShape="1">
          <a:blip r:embed="rId6">
            <a:alphaModFix/>
          </a:blip>
          <a:srcRect b="0" l="0" r="0" t="0"/>
          <a:stretch/>
        </p:blipFill>
        <p:spPr>
          <a:xfrm>
            <a:off x="826056" y="4362510"/>
            <a:ext cx="319802" cy="399693"/>
          </a:xfrm>
          <a:prstGeom prst="rect">
            <a:avLst/>
          </a:prstGeom>
          <a:noFill/>
          <a:ln>
            <a:noFill/>
          </a:ln>
        </p:spPr>
      </p:pic>
      <p:sp>
        <p:nvSpPr>
          <p:cNvPr id="84" name="Google Shape;84;p13"/>
          <p:cNvSpPr/>
          <p:nvPr/>
        </p:nvSpPr>
        <p:spPr>
          <a:xfrm>
            <a:off x="1438989" y="4322564"/>
            <a:ext cx="2687836" cy="333018"/>
          </a:xfrm>
          <a:prstGeom prst="rect">
            <a:avLst/>
          </a:prstGeom>
          <a:noFill/>
          <a:ln>
            <a:noFill/>
          </a:ln>
        </p:spPr>
        <p:txBody>
          <a:bodyPr anchorCtr="0" anchor="t" bIns="0" lIns="0" spcFirstLastPara="1" rIns="0" wrap="square" tIns="0">
            <a:noAutofit/>
          </a:bodyPr>
          <a:lstStyle/>
          <a:p>
            <a:pPr indent="0" lvl="0" marL="0" marR="0" rtl="0" algn="l">
              <a:lnSpc>
                <a:spcPct val="126829"/>
              </a:lnSpc>
              <a:spcBef>
                <a:spcPts val="0"/>
              </a:spcBef>
              <a:spcAft>
                <a:spcPts val="0"/>
              </a:spcAft>
              <a:buClr>
                <a:srgbClr val="161613"/>
              </a:buClr>
              <a:buSzPts val="2050"/>
              <a:buFont typeface="DM Sans"/>
              <a:buNone/>
            </a:pPr>
            <a:r>
              <a:rPr b="0" i="0" lang="en-US" sz="2050" u="none" cap="none" strike="noStrike">
                <a:solidFill>
                  <a:srgbClr val="161613"/>
                </a:solidFill>
                <a:latin typeface="DM Sans"/>
                <a:ea typeface="DM Sans"/>
                <a:cs typeface="DM Sans"/>
                <a:sym typeface="DM Sans"/>
              </a:rPr>
              <a:t>Auction Management</a:t>
            </a:r>
            <a:endParaRPr b="0" i="0" sz="2050" u="none" cap="none" strike="noStrike"/>
          </a:p>
        </p:txBody>
      </p:sp>
      <p:sp>
        <p:nvSpPr>
          <p:cNvPr id="85" name="Google Shape;85;p13"/>
          <p:cNvSpPr/>
          <p:nvPr/>
        </p:nvSpPr>
        <p:spPr>
          <a:xfrm>
            <a:off x="1438989" y="4783455"/>
            <a:ext cx="6958846" cy="341114"/>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161613"/>
              </a:buClr>
              <a:buSzPts val="1650"/>
              <a:buFont typeface="Inter"/>
              <a:buNone/>
            </a:pPr>
            <a:r>
              <a:rPr b="0" i="0" lang="en-US" sz="1650" u="none" cap="none" strike="noStrike">
                <a:solidFill>
                  <a:srgbClr val="161613"/>
                </a:solidFill>
                <a:latin typeface="Inter"/>
                <a:ea typeface="Inter"/>
                <a:cs typeface="Inter"/>
                <a:sym typeface="Inter"/>
              </a:rPr>
              <a:t>Enable sellers to create and manage auction listings.</a:t>
            </a:r>
            <a:endParaRPr b="0" i="0" sz="1650" u="none" cap="none" strike="noStrike"/>
          </a:p>
        </p:txBody>
      </p:sp>
      <p:sp>
        <p:nvSpPr>
          <p:cNvPr id="86" name="Google Shape;86;p13"/>
          <p:cNvSpPr/>
          <p:nvPr/>
        </p:nvSpPr>
        <p:spPr>
          <a:xfrm>
            <a:off x="746165" y="5577483"/>
            <a:ext cx="479703" cy="479703"/>
          </a:xfrm>
          <a:prstGeom prst="roundRect">
            <a:avLst>
              <a:gd fmla="val 6667" name="adj"/>
            </a:avLst>
          </a:pr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87" name="Google Shape;87;p13"/>
          <p:cNvPicPr preferRelativeResize="0"/>
          <p:nvPr/>
        </p:nvPicPr>
        <p:blipFill rotWithShape="1">
          <a:blip r:embed="rId7">
            <a:alphaModFix/>
          </a:blip>
          <a:srcRect b="0" l="0" r="0" t="0"/>
          <a:stretch/>
        </p:blipFill>
        <p:spPr>
          <a:xfrm>
            <a:off x="826056" y="5617428"/>
            <a:ext cx="319802" cy="399693"/>
          </a:xfrm>
          <a:prstGeom prst="rect">
            <a:avLst/>
          </a:prstGeom>
          <a:noFill/>
          <a:ln>
            <a:noFill/>
          </a:ln>
        </p:spPr>
      </p:pic>
      <p:sp>
        <p:nvSpPr>
          <p:cNvPr id="88" name="Google Shape;88;p13"/>
          <p:cNvSpPr/>
          <p:nvPr/>
        </p:nvSpPr>
        <p:spPr>
          <a:xfrm>
            <a:off x="1438989" y="5577483"/>
            <a:ext cx="2664976" cy="333018"/>
          </a:xfrm>
          <a:prstGeom prst="rect">
            <a:avLst/>
          </a:prstGeom>
          <a:noFill/>
          <a:ln>
            <a:noFill/>
          </a:ln>
        </p:spPr>
        <p:txBody>
          <a:bodyPr anchorCtr="0" anchor="t" bIns="0" lIns="0" spcFirstLastPara="1" rIns="0" wrap="square" tIns="0">
            <a:noAutofit/>
          </a:bodyPr>
          <a:lstStyle/>
          <a:p>
            <a:pPr indent="0" lvl="0" marL="0" marR="0" rtl="0" algn="l">
              <a:lnSpc>
                <a:spcPct val="126829"/>
              </a:lnSpc>
              <a:spcBef>
                <a:spcPts val="0"/>
              </a:spcBef>
              <a:spcAft>
                <a:spcPts val="0"/>
              </a:spcAft>
              <a:buClr>
                <a:srgbClr val="161613"/>
              </a:buClr>
              <a:buSzPts val="2050"/>
              <a:buFont typeface="DM Sans"/>
              <a:buNone/>
            </a:pPr>
            <a:r>
              <a:rPr b="0" i="0" lang="en-US" sz="2050" u="none" cap="none" strike="noStrike">
                <a:solidFill>
                  <a:srgbClr val="161613"/>
                </a:solidFill>
                <a:latin typeface="DM Sans"/>
                <a:ea typeface="DM Sans"/>
                <a:cs typeface="DM Sans"/>
                <a:sym typeface="DM Sans"/>
              </a:rPr>
              <a:t>Real-Time Bidding</a:t>
            </a:r>
            <a:endParaRPr b="0" i="0" sz="2050" u="none" cap="none" strike="noStrike"/>
          </a:p>
        </p:txBody>
      </p:sp>
      <p:sp>
        <p:nvSpPr>
          <p:cNvPr id="89" name="Google Shape;89;p13"/>
          <p:cNvSpPr/>
          <p:nvPr/>
        </p:nvSpPr>
        <p:spPr>
          <a:xfrm>
            <a:off x="1438989" y="6038374"/>
            <a:ext cx="6958846" cy="341114"/>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161613"/>
              </a:buClr>
              <a:buSzPts val="1650"/>
              <a:buFont typeface="Inter"/>
              <a:buNone/>
            </a:pPr>
            <a:r>
              <a:rPr b="0" i="0" lang="en-US" sz="1650" u="none" cap="none" strike="noStrike">
                <a:solidFill>
                  <a:srgbClr val="161613"/>
                </a:solidFill>
                <a:latin typeface="Inter"/>
                <a:ea typeface="Inter"/>
                <a:cs typeface="Inter"/>
                <a:sym typeface="Inter"/>
              </a:rPr>
              <a:t>Allow bidders to place bids with live feedback.</a:t>
            </a:r>
            <a:endParaRPr b="0" i="0" sz="1650" u="none" cap="none" strike="noStrike"/>
          </a:p>
        </p:txBody>
      </p:sp>
      <p:sp>
        <p:nvSpPr>
          <p:cNvPr id="90" name="Google Shape;90;p13"/>
          <p:cNvSpPr/>
          <p:nvPr/>
        </p:nvSpPr>
        <p:spPr>
          <a:xfrm>
            <a:off x="746165" y="6619280"/>
            <a:ext cx="7651671" cy="1023342"/>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161613"/>
              </a:buClr>
              <a:buSzPts val="1650"/>
              <a:buFont typeface="Inter"/>
              <a:buNone/>
            </a:pPr>
            <a:r>
              <a:rPr b="0" i="0" lang="en-US" sz="1650" u="none" cap="none" strike="noStrike">
                <a:solidFill>
                  <a:srgbClr val="161613"/>
                </a:solidFill>
                <a:latin typeface="Inter"/>
                <a:ea typeface="Inter"/>
                <a:cs typeface="Inter"/>
                <a:sym typeface="Inter"/>
              </a:rPr>
              <a:t>PrimeBid aims to simplify the payment proof upload and verification process, providing a full-featured Admin Dashboard for platform monitoring and management.</a:t>
            </a:r>
            <a:endParaRPr b="0" i="0" sz="165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p:nvPr/>
        </p:nvSpPr>
        <p:spPr>
          <a:xfrm>
            <a:off x="793790" y="1811417"/>
            <a:ext cx="11846957"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61613"/>
              </a:buClr>
              <a:buSzPts val="4450"/>
              <a:buFont typeface="DM Sans"/>
              <a:buNone/>
            </a:pPr>
            <a:r>
              <a:rPr b="0" i="0" lang="en-US" sz="4450" u="none" cap="none" strike="noStrike">
                <a:solidFill>
                  <a:srgbClr val="161613"/>
                </a:solidFill>
                <a:latin typeface="DM Sans"/>
                <a:ea typeface="DM Sans"/>
                <a:cs typeface="DM Sans"/>
                <a:sym typeface="DM Sans"/>
              </a:rPr>
              <a:t>System Requirements and Technology Stack</a:t>
            </a:r>
            <a:endParaRPr b="0" i="0" sz="4450" u="none" cap="none" strike="noStrike"/>
          </a:p>
        </p:txBody>
      </p:sp>
      <p:sp>
        <p:nvSpPr>
          <p:cNvPr id="97" name="Google Shape;97;p14"/>
          <p:cNvSpPr/>
          <p:nvPr/>
        </p:nvSpPr>
        <p:spPr>
          <a:xfrm>
            <a:off x="793790" y="3087172"/>
            <a:ext cx="3210639"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2200"/>
              <a:buFont typeface="DM Sans"/>
              <a:buNone/>
            </a:pPr>
            <a:r>
              <a:rPr b="0" i="0" lang="en-US" sz="2200" u="none" cap="none" strike="noStrike">
                <a:solidFill>
                  <a:srgbClr val="161613"/>
                </a:solidFill>
                <a:latin typeface="DM Sans"/>
                <a:ea typeface="DM Sans"/>
                <a:cs typeface="DM Sans"/>
                <a:sym typeface="DM Sans"/>
              </a:rPr>
              <a:t>Hardware Requirements</a:t>
            </a:r>
            <a:endParaRPr b="0" i="0" sz="2200" u="none" cap="none" strike="noStrike"/>
          </a:p>
        </p:txBody>
      </p:sp>
      <p:sp>
        <p:nvSpPr>
          <p:cNvPr id="98" name="Google Shape;98;p14"/>
          <p:cNvSpPr/>
          <p:nvPr/>
        </p:nvSpPr>
        <p:spPr>
          <a:xfrm>
            <a:off x="793790" y="3668316"/>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Processor: Intel i5 or higher</a:t>
            </a:r>
            <a:endParaRPr b="0" i="0" sz="1750" u="none" cap="none" strike="noStrike"/>
          </a:p>
        </p:txBody>
      </p:sp>
      <p:sp>
        <p:nvSpPr>
          <p:cNvPr id="99" name="Google Shape;99;p14"/>
          <p:cNvSpPr/>
          <p:nvPr/>
        </p:nvSpPr>
        <p:spPr>
          <a:xfrm>
            <a:off x="793790" y="4110514"/>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RAM: Minimum 8 GB</a:t>
            </a:r>
            <a:endParaRPr b="0" i="0" sz="1750" u="none" cap="none" strike="noStrike"/>
          </a:p>
        </p:txBody>
      </p:sp>
      <p:sp>
        <p:nvSpPr>
          <p:cNvPr id="100" name="Google Shape;100;p14"/>
          <p:cNvSpPr/>
          <p:nvPr/>
        </p:nvSpPr>
        <p:spPr>
          <a:xfrm>
            <a:off x="793790" y="4552712"/>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Hard Disk: At least 100 GB free space</a:t>
            </a:r>
            <a:endParaRPr b="0" i="0" sz="1750" u="none" cap="none" strike="noStrike"/>
          </a:p>
        </p:txBody>
      </p:sp>
      <p:sp>
        <p:nvSpPr>
          <p:cNvPr id="101" name="Google Shape;101;p14"/>
          <p:cNvSpPr/>
          <p:nvPr/>
        </p:nvSpPr>
        <p:spPr>
          <a:xfrm>
            <a:off x="793790" y="4994910"/>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Network: Reliable internet connection</a:t>
            </a:r>
            <a:endParaRPr b="0" i="0" sz="1750" u="none" cap="none" strike="noStrike"/>
          </a:p>
        </p:txBody>
      </p:sp>
      <p:sp>
        <p:nvSpPr>
          <p:cNvPr id="102" name="Google Shape;102;p14"/>
          <p:cNvSpPr/>
          <p:nvPr/>
        </p:nvSpPr>
        <p:spPr>
          <a:xfrm>
            <a:off x="7599521" y="3087172"/>
            <a:ext cx="3123009"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2200"/>
              <a:buFont typeface="DM Sans"/>
              <a:buNone/>
            </a:pPr>
            <a:r>
              <a:rPr b="0" i="0" lang="en-US" sz="2200" u="none" cap="none" strike="noStrike">
                <a:solidFill>
                  <a:srgbClr val="161613"/>
                </a:solidFill>
                <a:latin typeface="DM Sans"/>
                <a:ea typeface="DM Sans"/>
                <a:cs typeface="DM Sans"/>
                <a:sym typeface="DM Sans"/>
              </a:rPr>
              <a:t>Software Requirements</a:t>
            </a:r>
            <a:endParaRPr b="0" i="0" sz="2200" u="none" cap="none" strike="noStrike"/>
          </a:p>
        </p:txBody>
      </p:sp>
      <p:sp>
        <p:nvSpPr>
          <p:cNvPr id="103" name="Google Shape;103;p14"/>
          <p:cNvSpPr/>
          <p:nvPr/>
        </p:nvSpPr>
        <p:spPr>
          <a:xfrm>
            <a:off x="7599521" y="3668316"/>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Frontend: ReactJS</a:t>
            </a:r>
            <a:endParaRPr b="0" i="0" sz="1750" u="none" cap="none" strike="noStrike"/>
          </a:p>
        </p:txBody>
      </p:sp>
      <p:sp>
        <p:nvSpPr>
          <p:cNvPr id="104" name="Google Shape;104;p14"/>
          <p:cNvSpPr/>
          <p:nvPr/>
        </p:nvSpPr>
        <p:spPr>
          <a:xfrm>
            <a:off x="7599521" y="4110514"/>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Backend: Node.js + Express.js</a:t>
            </a:r>
            <a:endParaRPr b="0" i="0" sz="1750" u="none" cap="none" strike="noStrike"/>
          </a:p>
        </p:txBody>
      </p:sp>
      <p:sp>
        <p:nvSpPr>
          <p:cNvPr id="105" name="Google Shape;105;p14"/>
          <p:cNvSpPr/>
          <p:nvPr/>
        </p:nvSpPr>
        <p:spPr>
          <a:xfrm>
            <a:off x="7599521" y="4552712"/>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Database: MongoDB (NoSQL)</a:t>
            </a:r>
            <a:endParaRPr b="0" i="0" sz="1750" u="none" cap="none" strike="noStrike"/>
          </a:p>
        </p:txBody>
      </p:sp>
      <p:sp>
        <p:nvSpPr>
          <p:cNvPr id="106" name="Google Shape;106;p14"/>
          <p:cNvSpPr/>
          <p:nvPr/>
        </p:nvSpPr>
        <p:spPr>
          <a:xfrm>
            <a:off x="7599521" y="4994910"/>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Code Editor: Visual Studio Code</a:t>
            </a:r>
            <a:endParaRPr b="0" i="0" sz="1750" u="none" cap="none" strike="noStrike"/>
          </a:p>
        </p:txBody>
      </p:sp>
      <p:sp>
        <p:nvSpPr>
          <p:cNvPr id="107" name="Google Shape;107;p14"/>
          <p:cNvSpPr/>
          <p:nvPr/>
        </p:nvSpPr>
        <p:spPr>
          <a:xfrm>
            <a:off x="793790" y="5692259"/>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The system was developed and tested on both Windows 10 and macOS, ensuring platform independence. MongoDB was chosen for its flexible schema design, ideal for storing auction, bid, and user data.</a:t>
            </a:r>
            <a:endParaRPr b="0" i="0" sz="1750" u="none" cap="none" strike="noStrike"/>
          </a:p>
        </p:txBody>
      </p:sp>
      <p:sp>
        <p:nvSpPr>
          <p:cNvPr id="108" name="Google Shape;108;p14"/>
          <p:cNvSpPr/>
          <p:nvPr/>
        </p:nvSpPr>
        <p:spPr>
          <a:xfrm>
            <a:off x="12853450" y="7762975"/>
            <a:ext cx="1675500" cy="363000"/>
          </a:xfrm>
          <a:prstGeom prst="rect">
            <a:avLst/>
          </a:prstGeom>
          <a:solidFill>
            <a:srgbClr val="F9F8F5"/>
          </a:solidFill>
          <a:ln cap="flat" cmpd="sng" w="9525">
            <a:solidFill>
              <a:srgbClr val="F9F8F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preencoded.png" id="114" name="Google Shape;114;p15"/>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115" name="Google Shape;115;p15"/>
          <p:cNvSpPr/>
          <p:nvPr/>
        </p:nvSpPr>
        <p:spPr>
          <a:xfrm>
            <a:off x="754737" y="764977"/>
            <a:ext cx="5391150" cy="673894"/>
          </a:xfrm>
          <a:prstGeom prst="rect">
            <a:avLst/>
          </a:prstGeom>
          <a:noFill/>
          <a:ln>
            <a:noFill/>
          </a:ln>
        </p:spPr>
        <p:txBody>
          <a:bodyPr anchorCtr="0" anchor="t" bIns="0" lIns="0" spcFirstLastPara="1" rIns="0" wrap="square" tIns="0">
            <a:noAutofit/>
          </a:bodyPr>
          <a:lstStyle/>
          <a:p>
            <a:pPr indent="0" lvl="0" marL="0" marR="0" rtl="0" algn="l">
              <a:lnSpc>
                <a:spcPct val="126190"/>
              </a:lnSpc>
              <a:spcBef>
                <a:spcPts val="0"/>
              </a:spcBef>
              <a:spcAft>
                <a:spcPts val="0"/>
              </a:spcAft>
              <a:buClr>
                <a:srgbClr val="161613"/>
              </a:buClr>
              <a:buSzPts val="4200"/>
              <a:buFont typeface="DM Sans"/>
              <a:buNone/>
            </a:pPr>
            <a:r>
              <a:rPr b="0" i="0" lang="en-US" sz="4200" u="none" cap="none" strike="noStrike">
                <a:solidFill>
                  <a:srgbClr val="161613"/>
                </a:solidFill>
                <a:latin typeface="DM Sans"/>
                <a:ea typeface="DM Sans"/>
                <a:cs typeface="DM Sans"/>
                <a:sym typeface="DM Sans"/>
              </a:rPr>
              <a:t>Feasibility Study</a:t>
            </a:r>
            <a:endParaRPr b="0" i="0" sz="4200" u="none" cap="none" strike="noStrike"/>
          </a:p>
        </p:txBody>
      </p:sp>
      <p:sp>
        <p:nvSpPr>
          <p:cNvPr id="116" name="Google Shape;116;p15"/>
          <p:cNvSpPr/>
          <p:nvPr/>
        </p:nvSpPr>
        <p:spPr>
          <a:xfrm>
            <a:off x="754737" y="1762244"/>
            <a:ext cx="3709511" cy="2967038"/>
          </a:xfrm>
          <a:prstGeom prst="roundRect">
            <a:avLst>
              <a:gd fmla="val 1090" name="adj"/>
            </a:avLst>
          </a:pr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970359" y="1977866"/>
            <a:ext cx="2695575" cy="336947"/>
          </a:xfrm>
          <a:prstGeom prst="rect">
            <a:avLst/>
          </a:prstGeom>
          <a:noFill/>
          <a:ln>
            <a:noFill/>
          </a:ln>
        </p:spPr>
        <p:txBody>
          <a:bodyPr anchorCtr="0" anchor="t" bIns="0" lIns="0" spcFirstLastPara="1" rIns="0" wrap="square" tIns="0">
            <a:noAutofit/>
          </a:bodyPr>
          <a:lstStyle/>
          <a:p>
            <a:pPr indent="0" lvl="0" marL="0" marR="0" rtl="0" algn="l">
              <a:lnSpc>
                <a:spcPct val="126190"/>
              </a:lnSpc>
              <a:spcBef>
                <a:spcPts val="0"/>
              </a:spcBef>
              <a:spcAft>
                <a:spcPts val="0"/>
              </a:spcAft>
              <a:buClr>
                <a:srgbClr val="161613"/>
              </a:buClr>
              <a:buSzPts val="2100"/>
              <a:buFont typeface="DM Sans"/>
              <a:buNone/>
            </a:pPr>
            <a:r>
              <a:rPr b="0" i="0" lang="en-US" sz="2100" u="none" cap="none" strike="noStrike">
                <a:solidFill>
                  <a:srgbClr val="161613"/>
                </a:solidFill>
                <a:latin typeface="DM Sans"/>
                <a:ea typeface="DM Sans"/>
                <a:cs typeface="DM Sans"/>
                <a:sym typeface="DM Sans"/>
              </a:rPr>
              <a:t>Technical Feasibility</a:t>
            </a:r>
            <a:endParaRPr b="0" i="0" sz="2100" u="none" cap="none" strike="noStrike"/>
          </a:p>
        </p:txBody>
      </p:sp>
      <p:sp>
        <p:nvSpPr>
          <p:cNvPr id="118" name="Google Shape;118;p15"/>
          <p:cNvSpPr/>
          <p:nvPr/>
        </p:nvSpPr>
        <p:spPr>
          <a:xfrm>
            <a:off x="970359" y="2444115"/>
            <a:ext cx="3278267" cy="2069544"/>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161613"/>
              </a:buClr>
              <a:buSzPts val="1650"/>
              <a:buFont typeface="Inter"/>
              <a:buNone/>
            </a:pPr>
            <a:r>
              <a:rPr b="0" i="0" lang="en-US" sz="1650" u="none" cap="none" strike="noStrike">
                <a:solidFill>
                  <a:srgbClr val="161613"/>
                </a:solidFill>
                <a:latin typeface="Inter"/>
                <a:ea typeface="Inter"/>
                <a:cs typeface="Inter"/>
                <a:sym typeface="Inter"/>
              </a:rPr>
              <a:t>PrimeBid uses widely supported technologies like ReactJS, Node.js, and MongoDB, all open-source and suitable for scalable applications.</a:t>
            </a:r>
            <a:endParaRPr b="0" i="0" sz="1650" u="none" cap="none" strike="noStrike"/>
          </a:p>
        </p:txBody>
      </p:sp>
      <p:sp>
        <p:nvSpPr>
          <p:cNvPr id="119" name="Google Shape;119;p15"/>
          <p:cNvSpPr/>
          <p:nvPr/>
        </p:nvSpPr>
        <p:spPr>
          <a:xfrm>
            <a:off x="4679871" y="1762244"/>
            <a:ext cx="3709511" cy="2967038"/>
          </a:xfrm>
          <a:prstGeom prst="roundRect">
            <a:avLst>
              <a:gd fmla="val 1090" name="adj"/>
            </a:avLst>
          </a:pr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4895493" y="1977866"/>
            <a:ext cx="2849047" cy="336947"/>
          </a:xfrm>
          <a:prstGeom prst="rect">
            <a:avLst/>
          </a:prstGeom>
          <a:noFill/>
          <a:ln>
            <a:noFill/>
          </a:ln>
        </p:spPr>
        <p:txBody>
          <a:bodyPr anchorCtr="0" anchor="t" bIns="0" lIns="0" spcFirstLastPara="1" rIns="0" wrap="square" tIns="0">
            <a:noAutofit/>
          </a:bodyPr>
          <a:lstStyle/>
          <a:p>
            <a:pPr indent="0" lvl="0" marL="0" marR="0" rtl="0" algn="l">
              <a:lnSpc>
                <a:spcPct val="126190"/>
              </a:lnSpc>
              <a:spcBef>
                <a:spcPts val="0"/>
              </a:spcBef>
              <a:spcAft>
                <a:spcPts val="0"/>
              </a:spcAft>
              <a:buClr>
                <a:srgbClr val="161613"/>
              </a:buClr>
              <a:buSzPts val="2100"/>
              <a:buFont typeface="DM Sans"/>
              <a:buNone/>
            </a:pPr>
            <a:r>
              <a:rPr b="0" i="0" lang="en-US" sz="2100" u="none" cap="none" strike="noStrike">
                <a:solidFill>
                  <a:srgbClr val="161613"/>
                </a:solidFill>
                <a:latin typeface="DM Sans"/>
                <a:ea typeface="DM Sans"/>
                <a:cs typeface="DM Sans"/>
                <a:sym typeface="DM Sans"/>
              </a:rPr>
              <a:t>Operational Feasibility</a:t>
            </a:r>
            <a:endParaRPr b="0" i="0" sz="2100" u="none" cap="none" strike="noStrike"/>
          </a:p>
        </p:txBody>
      </p:sp>
      <p:sp>
        <p:nvSpPr>
          <p:cNvPr id="121" name="Google Shape;121;p15"/>
          <p:cNvSpPr/>
          <p:nvPr/>
        </p:nvSpPr>
        <p:spPr>
          <a:xfrm>
            <a:off x="4895493" y="2444115"/>
            <a:ext cx="3278267" cy="1724620"/>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161613"/>
              </a:buClr>
              <a:buSzPts val="1650"/>
              <a:buFont typeface="Inter"/>
              <a:buNone/>
            </a:pPr>
            <a:r>
              <a:rPr b="0" i="0" lang="en-US" sz="1650" u="none" cap="none" strike="noStrike">
                <a:solidFill>
                  <a:srgbClr val="161613"/>
                </a:solidFill>
                <a:latin typeface="Inter"/>
                <a:ea typeface="Inter"/>
                <a:cs typeface="Inter"/>
                <a:sym typeface="Inter"/>
              </a:rPr>
              <a:t>The system is designed with clear user roles and intuitive workflows, making it easy for sellers to list products and buyers to bid in real-time.</a:t>
            </a:r>
            <a:endParaRPr b="0" i="0" sz="1650" u="none" cap="none" strike="noStrike"/>
          </a:p>
        </p:txBody>
      </p:sp>
      <p:sp>
        <p:nvSpPr>
          <p:cNvPr id="122" name="Google Shape;122;p15"/>
          <p:cNvSpPr/>
          <p:nvPr/>
        </p:nvSpPr>
        <p:spPr>
          <a:xfrm>
            <a:off x="754737" y="4944904"/>
            <a:ext cx="7634526" cy="1587341"/>
          </a:xfrm>
          <a:prstGeom prst="roundRect">
            <a:avLst>
              <a:gd fmla="val 2038" name="adj"/>
            </a:avLst>
          </a:prstGeom>
          <a:solidFill>
            <a:srgbClr val="EDEB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970359" y="5160526"/>
            <a:ext cx="2695575" cy="336947"/>
          </a:xfrm>
          <a:prstGeom prst="rect">
            <a:avLst/>
          </a:prstGeom>
          <a:noFill/>
          <a:ln>
            <a:noFill/>
          </a:ln>
        </p:spPr>
        <p:txBody>
          <a:bodyPr anchorCtr="0" anchor="t" bIns="0" lIns="0" spcFirstLastPara="1" rIns="0" wrap="square" tIns="0">
            <a:noAutofit/>
          </a:bodyPr>
          <a:lstStyle/>
          <a:p>
            <a:pPr indent="0" lvl="0" marL="0" marR="0" rtl="0" algn="l">
              <a:lnSpc>
                <a:spcPct val="126190"/>
              </a:lnSpc>
              <a:spcBef>
                <a:spcPts val="0"/>
              </a:spcBef>
              <a:spcAft>
                <a:spcPts val="0"/>
              </a:spcAft>
              <a:buClr>
                <a:srgbClr val="161613"/>
              </a:buClr>
              <a:buSzPts val="2100"/>
              <a:buFont typeface="DM Sans"/>
              <a:buNone/>
            </a:pPr>
            <a:r>
              <a:rPr b="0" i="0" lang="en-US" sz="2100" u="none" cap="none" strike="noStrike">
                <a:solidFill>
                  <a:srgbClr val="161613"/>
                </a:solidFill>
                <a:latin typeface="DM Sans"/>
                <a:ea typeface="DM Sans"/>
                <a:cs typeface="DM Sans"/>
                <a:sym typeface="DM Sans"/>
              </a:rPr>
              <a:t>Economic Feasibility</a:t>
            </a:r>
            <a:endParaRPr b="0" i="0" sz="2100" u="none" cap="none" strike="noStrike"/>
          </a:p>
        </p:txBody>
      </p:sp>
      <p:sp>
        <p:nvSpPr>
          <p:cNvPr id="124" name="Google Shape;124;p15"/>
          <p:cNvSpPr/>
          <p:nvPr/>
        </p:nvSpPr>
        <p:spPr>
          <a:xfrm>
            <a:off x="970359" y="5626775"/>
            <a:ext cx="7203281" cy="689848"/>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161613"/>
              </a:buClr>
              <a:buSzPts val="1650"/>
              <a:buFont typeface="Inter"/>
              <a:buNone/>
            </a:pPr>
            <a:r>
              <a:rPr b="0" i="0" lang="en-US" sz="1650" u="none" cap="none" strike="noStrike">
                <a:solidFill>
                  <a:srgbClr val="161613"/>
                </a:solidFill>
                <a:latin typeface="Inter"/>
                <a:ea typeface="Inter"/>
                <a:cs typeface="Inter"/>
                <a:sym typeface="Inter"/>
              </a:rPr>
              <a:t>All tech used is open-source, removing licensing costs. Hosting costs are minimal, making it viable even for individual use or small startups.</a:t>
            </a:r>
            <a:endParaRPr b="0" i="0" sz="1650" u="none" cap="none" strike="noStrike"/>
          </a:p>
        </p:txBody>
      </p:sp>
      <p:sp>
        <p:nvSpPr>
          <p:cNvPr id="125" name="Google Shape;125;p15"/>
          <p:cNvSpPr/>
          <p:nvPr/>
        </p:nvSpPr>
        <p:spPr>
          <a:xfrm>
            <a:off x="754737" y="6774775"/>
            <a:ext cx="7634526" cy="689848"/>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161613"/>
              </a:buClr>
              <a:buSzPts val="1650"/>
              <a:buFont typeface="Inter"/>
              <a:buNone/>
            </a:pPr>
            <a:r>
              <a:rPr b="0" i="0" lang="en-US" sz="1650" u="none" cap="none" strike="noStrike">
                <a:solidFill>
                  <a:srgbClr val="161613"/>
                </a:solidFill>
                <a:latin typeface="Inter"/>
                <a:ea typeface="Inter"/>
                <a:cs typeface="Inter"/>
                <a:sym typeface="Inter"/>
              </a:rPr>
              <a:t>The system is platform-independent and works smoothly on any modern web browser, ensuring broad accessibility.</a:t>
            </a:r>
            <a:endParaRPr b="0" i="0" sz="165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preencoded.png" id="131" name="Google Shape;131;p16"/>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132" name="Google Shape;132;p16"/>
          <p:cNvSpPr/>
          <p:nvPr/>
        </p:nvSpPr>
        <p:spPr>
          <a:xfrm>
            <a:off x="6132909" y="797481"/>
            <a:ext cx="7633454" cy="577215"/>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3600"/>
              <a:buFont typeface="DM Sans"/>
              <a:buNone/>
            </a:pPr>
            <a:r>
              <a:rPr b="0" i="0" lang="en-US" sz="3600" u="none" cap="none" strike="noStrike">
                <a:solidFill>
                  <a:srgbClr val="161613"/>
                </a:solidFill>
                <a:latin typeface="DM Sans"/>
                <a:ea typeface="DM Sans"/>
                <a:cs typeface="DM Sans"/>
                <a:sym typeface="DM Sans"/>
              </a:rPr>
              <a:t>Testing Strategy and Defect Report</a:t>
            </a:r>
            <a:endParaRPr b="0" i="0" sz="3600" u="none" cap="none" strike="noStrike"/>
          </a:p>
        </p:txBody>
      </p:sp>
      <p:pic>
        <p:nvPicPr>
          <p:cNvPr descr="preencoded.png" id="133" name="Google Shape;133;p16"/>
          <p:cNvPicPr preferRelativeResize="0"/>
          <p:nvPr/>
        </p:nvPicPr>
        <p:blipFill rotWithShape="1">
          <a:blip r:embed="rId4">
            <a:alphaModFix/>
          </a:blip>
          <a:srcRect b="0" l="0" r="0" t="0"/>
          <a:stretch/>
        </p:blipFill>
        <p:spPr>
          <a:xfrm>
            <a:off x="6132909" y="1651754"/>
            <a:ext cx="923687" cy="1108472"/>
          </a:xfrm>
          <a:prstGeom prst="rect">
            <a:avLst/>
          </a:prstGeom>
          <a:noFill/>
          <a:ln>
            <a:noFill/>
          </a:ln>
        </p:spPr>
      </p:pic>
      <p:sp>
        <p:nvSpPr>
          <p:cNvPr id="134" name="Google Shape;134;p16"/>
          <p:cNvSpPr/>
          <p:nvPr/>
        </p:nvSpPr>
        <p:spPr>
          <a:xfrm>
            <a:off x="7333655" y="1836420"/>
            <a:ext cx="2309217" cy="28872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1800"/>
              <a:buFont typeface="DM Sans"/>
              <a:buNone/>
            </a:pPr>
            <a:r>
              <a:rPr b="0" i="0" lang="en-US" sz="1800" u="none" cap="none" strike="noStrike">
                <a:solidFill>
                  <a:srgbClr val="161613"/>
                </a:solidFill>
                <a:latin typeface="DM Sans"/>
                <a:ea typeface="DM Sans"/>
                <a:cs typeface="DM Sans"/>
                <a:sym typeface="DM Sans"/>
              </a:rPr>
              <a:t>Unit Testing</a:t>
            </a:r>
            <a:endParaRPr b="0" i="0" sz="1800" u="none" cap="none" strike="noStrike"/>
          </a:p>
        </p:txBody>
      </p:sp>
      <p:sp>
        <p:nvSpPr>
          <p:cNvPr id="135" name="Google Shape;135;p16"/>
          <p:cNvSpPr/>
          <p:nvPr/>
        </p:nvSpPr>
        <p:spPr>
          <a:xfrm>
            <a:off x="7333655" y="2235994"/>
            <a:ext cx="6650236" cy="295632"/>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161613"/>
              </a:buClr>
              <a:buSzPts val="1450"/>
              <a:buFont typeface="Inter"/>
              <a:buNone/>
            </a:pPr>
            <a:r>
              <a:rPr b="0" i="0" lang="en-US" sz="1450" u="none" cap="none" strike="noStrike">
                <a:solidFill>
                  <a:srgbClr val="161613"/>
                </a:solidFill>
                <a:latin typeface="Inter"/>
                <a:ea typeface="Inter"/>
                <a:cs typeface="Inter"/>
                <a:sym typeface="Inter"/>
              </a:rPr>
              <a:t>Testing individual functions like login and bid placement.</a:t>
            </a:r>
            <a:endParaRPr b="0" i="0" sz="1450" u="none" cap="none" strike="noStrike"/>
          </a:p>
        </p:txBody>
      </p:sp>
      <p:pic>
        <p:nvPicPr>
          <p:cNvPr descr="preencoded.png" id="136" name="Google Shape;136;p16"/>
          <p:cNvPicPr preferRelativeResize="0"/>
          <p:nvPr/>
        </p:nvPicPr>
        <p:blipFill rotWithShape="1">
          <a:blip r:embed="rId5">
            <a:alphaModFix/>
          </a:blip>
          <a:srcRect b="0" l="0" r="0" t="0"/>
          <a:stretch/>
        </p:blipFill>
        <p:spPr>
          <a:xfrm>
            <a:off x="6132909" y="2760226"/>
            <a:ext cx="923687" cy="1360170"/>
          </a:xfrm>
          <a:prstGeom prst="rect">
            <a:avLst/>
          </a:prstGeom>
          <a:noFill/>
          <a:ln>
            <a:noFill/>
          </a:ln>
        </p:spPr>
      </p:pic>
      <p:sp>
        <p:nvSpPr>
          <p:cNvPr id="137" name="Google Shape;137;p16"/>
          <p:cNvSpPr/>
          <p:nvPr/>
        </p:nvSpPr>
        <p:spPr>
          <a:xfrm>
            <a:off x="7333655" y="2944892"/>
            <a:ext cx="2309217" cy="28872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1800"/>
              <a:buFont typeface="DM Sans"/>
              <a:buNone/>
            </a:pPr>
            <a:r>
              <a:rPr b="0" i="0" lang="en-US" sz="1800" u="none" cap="none" strike="noStrike">
                <a:solidFill>
                  <a:srgbClr val="161613"/>
                </a:solidFill>
                <a:latin typeface="DM Sans"/>
                <a:ea typeface="DM Sans"/>
                <a:cs typeface="DM Sans"/>
                <a:sym typeface="DM Sans"/>
              </a:rPr>
              <a:t>Integration Testing</a:t>
            </a:r>
            <a:endParaRPr b="0" i="0" sz="1800" u="none" cap="none" strike="noStrike"/>
          </a:p>
        </p:txBody>
      </p:sp>
      <p:sp>
        <p:nvSpPr>
          <p:cNvPr id="138" name="Google Shape;138;p16"/>
          <p:cNvSpPr/>
          <p:nvPr/>
        </p:nvSpPr>
        <p:spPr>
          <a:xfrm>
            <a:off x="7333655" y="3344466"/>
            <a:ext cx="6650236" cy="591264"/>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161613"/>
              </a:buClr>
              <a:buSzPts val="1450"/>
              <a:buFont typeface="Inter"/>
              <a:buNone/>
            </a:pPr>
            <a:r>
              <a:rPr b="0" i="0" lang="en-US" sz="1450" u="none" cap="none" strike="noStrike">
                <a:solidFill>
                  <a:srgbClr val="161613"/>
                </a:solidFill>
                <a:latin typeface="Inter"/>
                <a:ea typeface="Inter"/>
                <a:cs typeface="Inter"/>
                <a:sym typeface="Inter"/>
              </a:rPr>
              <a:t>Ensuring smooth communication between frontend, backend, and database.</a:t>
            </a:r>
            <a:endParaRPr b="0" i="0" sz="1450" u="none" cap="none" strike="noStrike"/>
          </a:p>
        </p:txBody>
      </p:sp>
      <p:pic>
        <p:nvPicPr>
          <p:cNvPr descr="preencoded.png" id="139" name="Google Shape;139;p16"/>
          <p:cNvPicPr preferRelativeResize="0"/>
          <p:nvPr/>
        </p:nvPicPr>
        <p:blipFill rotWithShape="1">
          <a:blip r:embed="rId6">
            <a:alphaModFix/>
          </a:blip>
          <a:srcRect b="0" l="0" r="0" t="0"/>
          <a:stretch/>
        </p:blipFill>
        <p:spPr>
          <a:xfrm>
            <a:off x="6132909" y="4120396"/>
            <a:ext cx="923687" cy="1108472"/>
          </a:xfrm>
          <a:prstGeom prst="rect">
            <a:avLst/>
          </a:prstGeom>
          <a:noFill/>
          <a:ln>
            <a:noFill/>
          </a:ln>
        </p:spPr>
      </p:pic>
      <p:sp>
        <p:nvSpPr>
          <p:cNvPr id="140" name="Google Shape;140;p16"/>
          <p:cNvSpPr/>
          <p:nvPr/>
        </p:nvSpPr>
        <p:spPr>
          <a:xfrm>
            <a:off x="7333655" y="4305062"/>
            <a:ext cx="2309217" cy="28872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1800"/>
              <a:buFont typeface="DM Sans"/>
              <a:buNone/>
            </a:pPr>
            <a:r>
              <a:rPr b="0" i="0" lang="en-US" sz="1800" u="none" cap="none" strike="noStrike">
                <a:solidFill>
                  <a:srgbClr val="161613"/>
                </a:solidFill>
                <a:latin typeface="DM Sans"/>
                <a:ea typeface="DM Sans"/>
                <a:cs typeface="DM Sans"/>
                <a:sym typeface="DM Sans"/>
              </a:rPr>
              <a:t>System Testing</a:t>
            </a:r>
            <a:endParaRPr b="0" i="0" sz="1800" u="none" cap="none" strike="noStrike"/>
          </a:p>
        </p:txBody>
      </p:sp>
      <p:sp>
        <p:nvSpPr>
          <p:cNvPr id="141" name="Google Shape;141;p16"/>
          <p:cNvSpPr/>
          <p:nvPr/>
        </p:nvSpPr>
        <p:spPr>
          <a:xfrm>
            <a:off x="7333655" y="4704636"/>
            <a:ext cx="6650236" cy="295632"/>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161613"/>
              </a:buClr>
              <a:buSzPts val="1450"/>
              <a:buFont typeface="Inter"/>
              <a:buNone/>
            </a:pPr>
            <a:r>
              <a:rPr b="0" i="0" lang="en-US" sz="1450" u="none" cap="none" strike="noStrike">
                <a:solidFill>
                  <a:srgbClr val="161613"/>
                </a:solidFill>
                <a:latin typeface="Inter"/>
                <a:ea typeface="Inter"/>
                <a:cs typeface="Inter"/>
                <a:sym typeface="Inter"/>
              </a:rPr>
              <a:t>Verifying the entire platform works as expected.</a:t>
            </a:r>
            <a:endParaRPr b="0" i="0" sz="1450" u="none" cap="none" strike="noStrike"/>
          </a:p>
        </p:txBody>
      </p:sp>
      <p:pic>
        <p:nvPicPr>
          <p:cNvPr descr="preencoded.png" id="142" name="Google Shape;142;p16"/>
          <p:cNvPicPr preferRelativeResize="0"/>
          <p:nvPr/>
        </p:nvPicPr>
        <p:blipFill rotWithShape="1">
          <a:blip r:embed="rId7">
            <a:alphaModFix/>
          </a:blip>
          <a:srcRect b="0" l="0" r="0" t="0"/>
          <a:stretch/>
        </p:blipFill>
        <p:spPr>
          <a:xfrm>
            <a:off x="6132909" y="5228868"/>
            <a:ext cx="923687" cy="1108472"/>
          </a:xfrm>
          <a:prstGeom prst="rect">
            <a:avLst/>
          </a:prstGeom>
          <a:noFill/>
          <a:ln>
            <a:noFill/>
          </a:ln>
        </p:spPr>
      </p:pic>
      <p:sp>
        <p:nvSpPr>
          <p:cNvPr id="143" name="Google Shape;143;p16"/>
          <p:cNvSpPr/>
          <p:nvPr/>
        </p:nvSpPr>
        <p:spPr>
          <a:xfrm>
            <a:off x="7333655" y="5413534"/>
            <a:ext cx="2309217" cy="288727"/>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1800"/>
              <a:buFont typeface="DM Sans"/>
              <a:buNone/>
            </a:pPr>
            <a:r>
              <a:rPr b="0" i="0" lang="en-US" sz="1800" u="none" cap="none" strike="noStrike">
                <a:solidFill>
                  <a:srgbClr val="161613"/>
                </a:solidFill>
                <a:latin typeface="DM Sans"/>
                <a:ea typeface="DM Sans"/>
                <a:cs typeface="DM Sans"/>
                <a:sym typeface="DM Sans"/>
              </a:rPr>
              <a:t>Security Testing</a:t>
            </a:r>
            <a:endParaRPr b="0" i="0" sz="1800" u="none" cap="none" strike="noStrike"/>
          </a:p>
        </p:txBody>
      </p:sp>
      <p:sp>
        <p:nvSpPr>
          <p:cNvPr id="144" name="Google Shape;144;p16"/>
          <p:cNvSpPr/>
          <p:nvPr/>
        </p:nvSpPr>
        <p:spPr>
          <a:xfrm>
            <a:off x="7333655" y="5813108"/>
            <a:ext cx="6650236" cy="295632"/>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161613"/>
              </a:buClr>
              <a:buSzPts val="1450"/>
              <a:buFont typeface="Inter"/>
              <a:buNone/>
            </a:pPr>
            <a:r>
              <a:rPr b="0" i="0" lang="en-US" sz="1450" u="none" cap="none" strike="noStrike">
                <a:solidFill>
                  <a:srgbClr val="161613"/>
                </a:solidFill>
                <a:latin typeface="Inter"/>
                <a:ea typeface="Inter"/>
                <a:cs typeface="Inter"/>
                <a:sym typeface="Inter"/>
              </a:rPr>
              <a:t>Ensuring proper authentication and data protection.</a:t>
            </a:r>
            <a:endParaRPr b="0" i="0" sz="1450" u="none" cap="none" strike="noStrike"/>
          </a:p>
        </p:txBody>
      </p:sp>
      <p:sp>
        <p:nvSpPr>
          <p:cNvPr id="145" name="Google Shape;145;p16"/>
          <p:cNvSpPr/>
          <p:nvPr/>
        </p:nvSpPr>
        <p:spPr>
          <a:xfrm>
            <a:off x="6132909" y="6545104"/>
            <a:ext cx="7850981" cy="886897"/>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161613"/>
              </a:buClr>
              <a:buSzPts val="1450"/>
              <a:buFont typeface="Inter"/>
              <a:buNone/>
            </a:pPr>
            <a:r>
              <a:rPr b="0" i="0" lang="en-US" sz="1450" u="none" cap="none" strike="noStrike">
                <a:solidFill>
                  <a:srgbClr val="161613"/>
                </a:solidFill>
                <a:latin typeface="Inter"/>
                <a:ea typeface="Inter"/>
                <a:cs typeface="Inter"/>
                <a:sym typeface="Inter"/>
              </a:rPr>
              <a:t>The test strategy focuses on ensuring functionality, security, and stability using both manual and automated testing approaches. No defects were encountered in the current test cases.</a:t>
            </a:r>
            <a:endParaRPr b="0" i="0" sz="1450" u="none" cap="none" strike="noStrike"/>
          </a:p>
        </p:txBody>
      </p:sp>
      <p:sp>
        <p:nvSpPr>
          <p:cNvPr id="146" name="Google Shape;146;p16"/>
          <p:cNvSpPr/>
          <p:nvPr/>
        </p:nvSpPr>
        <p:spPr>
          <a:xfrm>
            <a:off x="12853450" y="7762975"/>
            <a:ext cx="1675500" cy="363000"/>
          </a:xfrm>
          <a:prstGeom prst="rect">
            <a:avLst/>
          </a:prstGeom>
          <a:solidFill>
            <a:srgbClr val="F9F8F5"/>
          </a:solidFill>
          <a:ln cap="flat" cmpd="sng" w="9525">
            <a:solidFill>
              <a:srgbClr val="F9F8F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p:nvPr/>
        </p:nvSpPr>
        <p:spPr>
          <a:xfrm>
            <a:off x="793790" y="1488162"/>
            <a:ext cx="10972205"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61613"/>
              </a:buClr>
              <a:buSzPts val="4450"/>
              <a:buFont typeface="DM Sans"/>
              <a:buNone/>
            </a:pPr>
            <a:r>
              <a:rPr b="0" i="0" lang="en-US" sz="4450" u="none" cap="none" strike="noStrike">
                <a:solidFill>
                  <a:srgbClr val="161613"/>
                </a:solidFill>
                <a:latin typeface="DM Sans"/>
                <a:ea typeface="DM Sans"/>
                <a:cs typeface="DM Sans"/>
                <a:sym typeface="DM Sans"/>
              </a:rPr>
              <a:t>Limitations and Proposed Enhancements</a:t>
            </a:r>
            <a:endParaRPr b="0" i="0" sz="4450" u="none" cap="none" strike="noStrike"/>
          </a:p>
        </p:txBody>
      </p:sp>
      <p:sp>
        <p:nvSpPr>
          <p:cNvPr id="153" name="Google Shape;153;p17"/>
          <p:cNvSpPr/>
          <p:nvPr/>
        </p:nvSpPr>
        <p:spPr>
          <a:xfrm>
            <a:off x="793790" y="2763917"/>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2200"/>
              <a:buFont typeface="DM Sans"/>
              <a:buNone/>
            </a:pPr>
            <a:r>
              <a:rPr b="0" i="0" lang="en-US" sz="2200" u="none" cap="none" strike="noStrike">
                <a:solidFill>
                  <a:srgbClr val="161613"/>
                </a:solidFill>
                <a:latin typeface="DM Sans"/>
                <a:ea typeface="DM Sans"/>
                <a:cs typeface="DM Sans"/>
                <a:sym typeface="DM Sans"/>
              </a:rPr>
              <a:t>Limitations</a:t>
            </a:r>
            <a:endParaRPr b="0" i="0" sz="2200" u="none" cap="none" strike="noStrike"/>
          </a:p>
        </p:txBody>
      </p:sp>
      <p:sp>
        <p:nvSpPr>
          <p:cNvPr id="154" name="Google Shape;154;p17"/>
          <p:cNvSpPr/>
          <p:nvPr/>
        </p:nvSpPr>
        <p:spPr>
          <a:xfrm>
            <a:off x="793790" y="3345061"/>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Website downtime and slow page loads can disrupt auctions.</a:t>
            </a:r>
            <a:endParaRPr b="0" i="0" sz="1750" u="none" cap="none" strike="noStrike"/>
          </a:p>
        </p:txBody>
      </p:sp>
      <p:sp>
        <p:nvSpPr>
          <p:cNvPr id="155" name="Google Shape;155;p17"/>
          <p:cNvSpPr/>
          <p:nvPr/>
        </p:nvSpPr>
        <p:spPr>
          <a:xfrm>
            <a:off x="793790" y="4150162"/>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Users in different time zones may face engagement difficulties.</a:t>
            </a:r>
            <a:endParaRPr b="0" i="0" sz="1750" u="none" cap="none" strike="noStrike"/>
          </a:p>
        </p:txBody>
      </p:sp>
      <p:sp>
        <p:nvSpPr>
          <p:cNvPr id="156" name="Google Shape;156;p17"/>
          <p:cNvSpPr/>
          <p:nvPr/>
        </p:nvSpPr>
        <p:spPr>
          <a:xfrm>
            <a:off x="793790" y="4955262"/>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Auction websites can be vulnerable to hacking and fraud.</a:t>
            </a:r>
            <a:endParaRPr b="0" i="0" sz="1750" u="none" cap="none" strike="noStrike"/>
          </a:p>
        </p:txBody>
      </p:sp>
      <p:sp>
        <p:nvSpPr>
          <p:cNvPr id="157" name="Google Shape;157;p17"/>
          <p:cNvSpPr/>
          <p:nvPr/>
        </p:nvSpPr>
        <p:spPr>
          <a:xfrm>
            <a:off x="7599521" y="2763917"/>
            <a:ext cx="3347442"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61613"/>
              </a:buClr>
              <a:buSzPts val="2200"/>
              <a:buFont typeface="DM Sans"/>
              <a:buNone/>
            </a:pPr>
            <a:r>
              <a:rPr b="0" i="0" lang="en-US" sz="2200" u="none" cap="none" strike="noStrike">
                <a:solidFill>
                  <a:srgbClr val="161613"/>
                </a:solidFill>
                <a:latin typeface="DM Sans"/>
                <a:ea typeface="DM Sans"/>
                <a:cs typeface="DM Sans"/>
                <a:sym typeface="DM Sans"/>
              </a:rPr>
              <a:t>Proposed Enhancements</a:t>
            </a:r>
            <a:endParaRPr b="0" i="0" sz="2200" u="none" cap="none" strike="noStrike"/>
          </a:p>
        </p:txBody>
      </p:sp>
      <p:sp>
        <p:nvSpPr>
          <p:cNvPr id="158" name="Google Shape;158;p17"/>
          <p:cNvSpPr/>
          <p:nvPr/>
        </p:nvSpPr>
        <p:spPr>
          <a:xfrm>
            <a:off x="7599521" y="3345061"/>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Implement AI for personalized recommendations and fraud detection.</a:t>
            </a:r>
            <a:endParaRPr b="0" i="0" sz="1750" u="none" cap="none" strike="noStrike"/>
          </a:p>
        </p:txBody>
      </p:sp>
      <p:sp>
        <p:nvSpPr>
          <p:cNvPr id="159" name="Google Shape;159;p17"/>
          <p:cNvSpPr/>
          <p:nvPr/>
        </p:nvSpPr>
        <p:spPr>
          <a:xfrm>
            <a:off x="7599521" y="4150162"/>
            <a:ext cx="6244709"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Use blockchain for transparent and secure transactions.</a:t>
            </a:r>
            <a:endParaRPr b="0" i="0" sz="1750" u="none" cap="none" strike="noStrike"/>
          </a:p>
        </p:txBody>
      </p:sp>
      <p:sp>
        <p:nvSpPr>
          <p:cNvPr id="160" name="Google Shape;160;p17"/>
          <p:cNvSpPr/>
          <p:nvPr/>
        </p:nvSpPr>
        <p:spPr>
          <a:xfrm>
            <a:off x="7599521" y="4955262"/>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61613"/>
              </a:buClr>
              <a:buSzPts val="1750"/>
              <a:buFont typeface="Inter"/>
              <a:buChar char="•"/>
            </a:pPr>
            <a:r>
              <a:rPr b="0" i="0" lang="en-US" sz="1750" u="none" cap="none" strike="noStrike">
                <a:solidFill>
                  <a:srgbClr val="161613"/>
                </a:solidFill>
                <a:latin typeface="Inter"/>
                <a:ea typeface="Inter"/>
                <a:cs typeface="Inter"/>
                <a:sym typeface="Inter"/>
              </a:rPr>
              <a:t>Enable AR for visualizing products in 3D.</a:t>
            </a:r>
            <a:endParaRPr b="0" i="0" sz="1750" u="none" cap="none" strike="noStrike"/>
          </a:p>
        </p:txBody>
      </p:sp>
      <p:sp>
        <p:nvSpPr>
          <p:cNvPr id="161" name="Google Shape;161;p17"/>
          <p:cNvSpPr/>
          <p:nvPr/>
        </p:nvSpPr>
        <p:spPr>
          <a:xfrm>
            <a:off x="793790" y="6015514"/>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Further enhancements include improved mobile experience, global expansion with multilingual support, and regional payment gateways.</a:t>
            </a:r>
            <a:endParaRPr b="0" i="0" sz="1750" u="none" cap="none" strike="noStrike"/>
          </a:p>
        </p:txBody>
      </p:sp>
      <p:sp>
        <p:nvSpPr>
          <p:cNvPr id="162" name="Google Shape;162;p17"/>
          <p:cNvSpPr/>
          <p:nvPr/>
        </p:nvSpPr>
        <p:spPr>
          <a:xfrm>
            <a:off x="12853450" y="7762975"/>
            <a:ext cx="1675500" cy="363000"/>
          </a:xfrm>
          <a:prstGeom prst="rect">
            <a:avLst/>
          </a:prstGeom>
          <a:solidFill>
            <a:srgbClr val="F9F8F5"/>
          </a:solidFill>
          <a:ln cap="flat" cmpd="sng" w="9525">
            <a:solidFill>
              <a:srgbClr val="F9F8F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descr="preencoded.png" id="168" name="Google Shape;168;p18"/>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169" name="Google Shape;169;p18"/>
          <p:cNvSpPr/>
          <p:nvPr/>
        </p:nvSpPr>
        <p:spPr>
          <a:xfrm>
            <a:off x="6280190" y="2011085"/>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61613"/>
              </a:buClr>
              <a:buSzPts val="4450"/>
              <a:buFont typeface="DM Sans"/>
              <a:buNone/>
            </a:pPr>
            <a:r>
              <a:rPr b="0" i="0" lang="en-US" sz="4450" u="none" cap="none" strike="noStrike">
                <a:solidFill>
                  <a:srgbClr val="161613"/>
                </a:solidFill>
                <a:latin typeface="DM Sans"/>
                <a:ea typeface="DM Sans"/>
                <a:cs typeface="DM Sans"/>
                <a:sym typeface="DM Sans"/>
              </a:rPr>
              <a:t>Conclusion</a:t>
            </a:r>
            <a:endParaRPr b="0" i="0" sz="4450" u="none" cap="none" strike="noStrike"/>
          </a:p>
        </p:txBody>
      </p:sp>
      <p:sp>
        <p:nvSpPr>
          <p:cNvPr id="170" name="Google Shape;170;p18"/>
          <p:cNvSpPr/>
          <p:nvPr/>
        </p:nvSpPr>
        <p:spPr>
          <a:xfrm>
            <a:off x="6280190" y="3060025"/>
            <a:ext cx="7556421"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PrimeBid successfully integrates modern web technologies to deliver a seamless and real-time bidding experience. The project showcases effective use of the MERN stack and Socket.IO for real-time updates and role-based access control.</a:t>
            </a:r>
            <a:endParaRPr b="0" i="0" sz="1750" u="none" cap="none" strike="noStrike"/>
          </a:p>
        </p:txBody>
      </p:sp>
      <p:sp>
        <p:nvSpPr>
          <p:cNvPr id="171" name="Google Shape;171;p18"/>
          <p:cNvSpPr/>
          <p:nvPr/>
        </p:nvSpPr>
        <p:spPr>
          <a:xfrm>
            <a:off x="6280190" y="4766786"/>
            <a:ext cx="7556421"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61613"/>
              </a:buClr>
              <a:buSzPts val="1750"/>
              <a:buFont typeface="Inter"/>
              <a:buNone/>
            </a:pPr>
            <a:r>
              <a:rPr b="0" i="0" lang="en-US" sz="1750" u="none" cap="none" strike="noStrike">
                <a:solidFill>
                  <a:srgbClr val="161613"/>
                </a:solidFill>
                <a:latin typeface="Inter"/>
                <a:ea typeface="Inter"/>
                <a:cs typeface="Inter"/>
                <a:sym typeface="Inter"/>
              </a:rPr>
              <a:t>From designing a clean frontend to building a robust backend API, this project provided a comprehensive full-stack development experience. PrimeBid is a scalable and production-ready application that reflects technical proficiency and a strong understanding of user experience.</a:t>
            </a:r>
            <a:endParaRPr b="0" i="0" sz="1750" u="none" cap="none" strike="noStrike"/>
          </a:p>
        </p:txBody>
      </p:sp>
      <p:sp>
        <p:nvSpPr>
          <p:cNvPr id="172" name="Google Shape;172;p18"/>
          <p:cNvSpPr/>
          <p:nvPr/>
        </p:nvSpPr>
        <p:spPr>
          <a:xfrm>
            <a:off x="12853450" y="7762975"/>
            <a:ext cx="1675500" cy="363000"/>
          </a:xfrm>
          <a:prstGeom prst="rect">
            <a:avLst/>
          </a:prstGeom>
          <a:solidFill>
            <a:srgbClr val="F9F8F5"/>
          </a:solidFill>
          <a:ln cap="flat" cmpd="sng" w="9525">
            <a:solidFill>
              <a:srgbClr val="F9F8F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