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8" r:id="rId1"/>
  </p:sldMasterIdLst>
  <p:sldIdLst>
    <p:sldId id="256" r:id="rId2"/>
    <p:sldId id="257" r:id="rId3"/>
    <p:sldId id="258" r:id="rId4"/>
    <p:sldId id="260" r:id="rId5"/>
    <p:sldId id="261" r:id="rId6"/>
    <p:sldId id="263" r:id="rId7"/>
    <p:sldId id="265" r:id="rId8"/>
    <p:sldId id="266" r:id="rId9"/>
    <p:sldId id="267" r:id="rId10"/>
    <p:sldId id="270" r:id="rId11"/>
    <p:sldId id="271" r:id="rId12"/>
    <p:sldId id="272"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417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5159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10158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2060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9578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0101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1050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371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903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3531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28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6065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195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620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9376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768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8096010"/>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B3A2-CBB6-460E-B0FD-3A6BB35BA6F7}"/>
              </a:ext>
            </a:extLst>
          </p:cNvPr>
          <p:cNvSpPr>
            <a:spLocks noGrp="1"/>
          </p:cNvSpPr>
          <p:nvPr>
            <p:ph type="ctrTitle"/>
          </p:nvPr>
        </p:nvSpPr>
        <p:spPr>
          <a:xfrm flipH="1">
            <a:off x="803354" y="2198998"/>
            <a:ext cx="10175845" cy="648441"/>
          </a:xfrm>
        </p:spPr>
        <p:txBody>
          <a:bodyPr>
            <a:normAutofit fontScale="90000"/>
          </a:bodyPr>
          <a:lstStyle/>
          <a:p>
            <a:pPr algn="just"/>
            <a:r>
              <a:rPr lang="en-US" sz="4200" b="1" dirty="0">
                <a:latin typeface="Times New Roman" panose="02020603050405020304" pitchFamily="18" charset="0"/>
                <a:cs typeface="Times New Roman" panose="02020603050405020304" pitchFamily="18" charset="0"/>
              </a:rPr>
              <a:t>                    ON-LINE HELP DESK</a:t>
            </a:r>
            <a:endParaRPr lang="en-IN" sz="4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21F45F6-07A0-4DAC-9FBB-7238A3D07BA7}"/>
              </a:ext>
            </a:extLst>
          </p:cNvPr>
          <p:cNvSpPr>
            <a:spLocks noGrp="1"/>
          </p:cNvSpPr>
          <p:nvPr>
            <p:ph type="subTitle" idx="1"/>
          </p:nvPr>
        </p:nvSpPr>
        <p:spPr>
          <a:xfrm>
            <a:off x="1094980" y="3615743"/>
            <a:ext cx="9592594" cy="2321476"/>
          </a:xfrm>
        </p:spPr>
        <p:txBody>
          <a:bodyPr>
            <a:normAutofit fontScale="92500"/>
          </a:bodyPr>
          <a:lstStyle/>
          <a:p>
            <a:pPr>
              <a:spcBef>
                <a:spcPts val="0"/>
              </a:spcBef>
            </a:pPr>
            <a:r>
              <a:rPr lang="en-US" b="1" dirty="0">
                <a:solidFill>
                  <a:srgbClr val="000000"/>
                </a:solidFill>
                <a:latin typeface="Times New Roman" panose="02020603050405020304" pitchFamily="18" charset="0"/>
              </a:rPr>
              <a:t>Guided By :</a:t>
            </a:r>
            <a:r>
              <a:rPr lang="en-US"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Work Done By:</a:t>
            </a:r>
            <a:endParaRPr lang="en-US" dirty="0"/>
          </a:p>
          <a:p>
            <a:pPr>
              <a:spcBef>
                <a:spcPts val="0"/>
              </a:spcBef>
            </a:pP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Dr.M.Buvanesvari</a:t>
            </a:r>
            <a:r>
              <a:rPr lang="en-US" dirty="0">
                <a:solidFill>
                  <a:srgbClr val="000000"/>
                </a:solidFill>
                <a:latin typeface="Times New Roman" panose="02020603050405020304" pitchFamily="18" charset="0"/>
              </a:rPr>
              <a:t>                                                                                                                 P. Umesh Kondappa</a:t>
            </a:r>
          </a:p>
          <a:p>
            <a:pPr>
              <a:spcBef>
                <a:spcPts val="0"/>
              </a:spcBef>
            </a:pPr>
            <a:r>
              <a:rPr lang="en-US" dirty="0">
                <a:solidFill>
                  <a:srgbClr val="000000"/>
                </a:solidFill>
                <a:latin typeface="Times New Roman" panose="02020603050405020304" pitchFamily="18" charset="0"/>
              </a:rPr>
              <a:t>(Course Faculty)                                                                                                                         (192111346)</a:t>
            </a:r>
            <a:endParaRPr lang="en-US" dirty="0"/>
          </a:p>
          <a:p>
            <a:pPr>
              <a:spcBef>
                <a:spcPts val="0"/>
              </a:spcBef>
            </a:pPr>
            <a:r>
              <a:rPr lang="en-US" dirty="0">
                <a:solidFill>
                  <a:srgbClr val="000000"/>
                </a:solidFill>
                <a:latin typeface="Times New Roman" panose="02020603050405020304" pitchFamily="18" charset="0"/>
              </a:rPr>
              <a:t>Programming in Java                                                                                        Computer science engineering </a:t>
            </a:r>
            <a:endParaRPr lang="en-US" dirty="0"/>
          </a:p>
          <a:p>
            <a:r>
              <a:rPr lang="en-US" dirty="0" err="1">
                <a:solidFill>
                  <a:srgbClr val="000000"/>
                </a:solidFill>
                <a:latin typeface="Times New Roman" panose="02020603050405020304" pitchFamily="18" charset="0"/>
              </a:rPr>
              <a:t>Saveetha</a:t>
            </a:r>
            <a:r>
              <a:rPr lang="en-US" dirty="0">
                <a:solidFill>
                  <a:srgbClr val="000000"/>
                </a:solidFill>
                <a:latin typeface="Times New Roman" panose="02020603050405020304" pitchFamily="18" charset="0"/>
              </a:rPr>
              <a:t> School of Engineering                                                                    </a:t>
            </a:r>
            <a:r>
              <a:rPr lang="en-US" dirty="0" err="1">
                <a:solidFill>
                  <a:srgbClr val="000000"/>
                </a:solidFill>
                <a:latin typeface="Times New Roman" panose="02020603050405020304" pitchFamily="18" charset="0"/>
              </a:rPr>
              <a:t>Saveetha</a:t>
            </a:r>
            <a:r>
              <a:rPr lang="en-US" dirty="0">
                <a:solidFill>
                  <a:srgbClr val="000000"/>
                </a:solidFill>
                <a:latin typeface="Times New Roman" panose="02020603050405020304" pitchFamily="18" charset="0"/>
              </a:rPr>
              <a:t> School of Engineering </a:t>
            </a:r>
            <a:endParaRPr lang="en-IN" dirty="0"/>
          </a:p>
          <a:p>
            <a:endParaRPr lang="en-IN" dirty="0"/>
          </a:p>
        </p:txBody>
      </p:sp>
      <p:pic>
        <p:nvPicPr>
          <p:cNvPr id="5" name="Google Shape;57;p13">
            <a:extLst>
              <a:ext uri="{FF2B5EF4-FFF2-40B4-BE49-F238E27FC236}">
                <a16:creationId xmlns:a16="http://schemas.microsoft.com/office/drawing/2014/main" id="{0179798A-C237-4B07-B13E-7DCEE353923D}"/>
              </a:ext>
            </a:extLst>
          </p:cNvPr>
          <p:cNvPicPr preferRelativeResize="0"/>
          <p:nvPr/>
        </p:nvPicPr>
        <p:blipFill>
          <a:blip r:embed="rId2">
            <a:alphaModFix/>
          </a:blip>
          <a:stretch>
            <a:fillRect/>
          </a:stretch>
        </p:blipFill>
        <p:spPr>
          <a:xfrm>
            <a:off x="9693183" y="337441"/>
            <a:ext cx="1811429" cy="1493105"/>
          </a:xfrm>
          <a:prstGeom prst="rect">
            <a:avLst/>
          </a:prstGeom>
          <a:noFill/>
          <a:ln>
            <a:noFill/>
          </a:ln>
        </p:spPr>
      </p:pic>
      <p:pic>
        <p:nvPicPr>
          <p:cNvPr id="6" name="Picture 5">
            <a:extLst>
              <a:ext uri="{FF2B5EF4-FFF2-40B4-BE49-F238E27FC236}">
                <a16:creationId xmlns:a16="http://schemas.microsoft.com/office/drawing/2014/main" id="{D38D0DF5-CA2D-43B9-BF06-93E3B8078A57}"/>
              </a:ext>
            </a:extLst>
          </p:cNvPr>
          <p:cNvPicPr>
            <a:picLocks noChangeAspect="1"/>
          </p:cNvPicPr>
          <p:nvPr/>
        </p:nvPicPr>
        <p:blipFill>
          <a:blip r:embed="rId3"/>
          <a:stretch>
            <a:fillRect/>
          </a:stretch>
        </p:blipFill>
        <p:spPr>
          <a:xfrm>
            <a:off x="836591" y="213145"/>
            <a:ext cx="8693907" cy="1741696"/>
          </a:xfrm>
          <a:prstGeom prst="rect">
            <a:avLst/>
          </a:prstGeom>
        </p:spPr>
      </p:pic>
    </p:spTree>
    <p:extLst>
      <p:ext uri="{BB962C8B-B14F-4D97-AF65-F5344CB8AC3E}">
        <p14:creationId xmlns:p14="http://schemas.microsoft.com/office/powerpoint/2010/main" val="686662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643D-14D3-42E4-84E3-239E49E8AE30}"/>
              </a:ext>
            </a:extLst>
          </p:cNvPr>
          <p:cNvSpPr>
            <a:spLocks noGrp="1"/>
          </p:cNvSpPr>
          <p:nvPr>
            <p:ph type="title"/>
          </p:nvPr>
        </p:nvSpPr>
        <p:spPr>
          <a:xfrm>
            <a:off x="1870745" y="492154"/>
            <a:ext cx="4420998" cy="883640"/>
          </a:xfrm>
        </p:spPr>
        <p:txBody>
          <a:bodyPr/>
          <a:lstStyle/>
          <a:p>
            <a:r>
              <a:rPr lang="en-US" b="1" dirty="0"/>
              <a:t>ADVANTAGES</a:t>
            </a:r>
            <a:endParaRPr lang="en-IN" b="1" dirty="0"/>
          </a:p>
        </p:txBody>
      </p:sp>
      <p:sp>
        <p:nvSpPr>
          <p:cNvPr id="3" name="Content Placeholder 2">
            <a:extLst>
              <a:ext uri="{FF2B5EF4-FFF2-40B4-BE49-F238E27FC236}">
                <a16:creationId xmlns:a16="http://schemas.microsoft.com/office/drawing/2014/main" id="{63DCBEBB-BF7A-4FD0-A662-ABC632F03129}"/>
              </a:ext>
            </a:extLst>
          </p:cNvPr>
          <p:cNvSpPr>
            <a:spLocks noGrp="1"/>
          </p:cNvSpPr>
          <p:nvPr>
            <p:ph idx="1"/>
          </p:nvPr>
        </p:nvSpPr>
        <p:spPr>
          <a:xfrm>
            <a:off x="358602" y="1489204"/>
            <a:ext cx="8915400" cy="4100290"/>
          </a:xfrm>
        </p:spPr>
        <p:txBody>
          <a:bodyPr>
            <a:noAutofit/>
          </a:bodyPr>
          <a:lstStyle/>
          <a:p>
            <a:r>
              <a:rPr lang="en-US" sz="2400" dirty="0"/>
              <a:t>Accessibility</a:t>
            </a:r>
          </a:p>
          <a:p>
            <a:r>
              <a:rPr lang="en-US" sz="2400" dirty="0"/>
              <a:t>Efficiency</a:t>
            </a:r>
          </a:p>
          <a:p>
            <a:r>
              <a:rPr lang="en-US" sz="2400" dirty="0"/>
              <a:t>Cost-effectiveness</a:t>
            </a:r>
          </a:p>
          <a:p>
            <a:r>
              <a:rPr lang="en-US" sz="2400" dirty="0"/>
              <a:t>Scalability</a:t>
            </a:r>
          </a:p>
          <a:p>
            <a:r>
              <a:rPr lang="en-US" sz="2400" dirty="0"/>
              <a:t>Improved Customer Satisfaction</a:t>
            </a:r>
          </a:p>
          <a:p>
            <a:r>
              <a:rPr lang="en-US" sz="2400" dirty="0"/>
              <a:t>Centralized Knowledge Base</a:t>
            </a:r>
          </a:p>
          <a:p>
            <a:r>
              <a:rPr lang="en-US" sz="2400" dirty="0"/>
              <a:t>Data-driven Insights</a:t>
            </a:r>
          </a:p>
          <a:p>
            <a:r>
              <a:rPr lang="en-US" sz="2400" dirty="0"/>
              <a:t>Enhanced Communication</a:t>
            </a:r>
          </a:p>
        </p:txBody>
      </p:sp>
    </p:spTree>
    <p:extLst>
      <p:ext uri="{BB962C8B-B14F-4D97-AF65-F5344CB8AC3E}">
        <p14:creationId xmlns:p14="http://schemas.microsoft.com/office/powerpoint/2010/main" val="426723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06A8-3D18-45AC-BB99-30933A15FC11}"/>
              </a:ext>
            </a:extLst>
          </p:cNvPr>
          <p:cNvSpPr>
            <a:spLocks noGrp="1"/>
          </p:cNvSpPr>
          <p:nvPr>
            <p:ph type="title"/>
          </p:nvPr>
        </p:nvSpPr>
        <p:spPr/>
        <p:txBody>
          <a:bodyPr/>
          <a:lstStyle/>
          <a:p>
            <a:r>
              <a:rPr lang="en-US" dirty="0"/>
              <a:t>OUTPUT</a:t>
            </a:r>
            <a:endParaRPr lang="en-IN" dirty="0"/>
          </a:p>
        </p:txBody>
      </p:sp>
      <p:sp>
        <p:nvSpPr>
          <p:cNvPr id="6" name="AutoShape 6" descr="Java Chat Application - Where Conversations Come Alive! - TechVidvan">
            <a:extLst>
              <a:ext uri="{FF2B5EF4-FFF2-40B4-BE49-F238E27FC236}">
                <a16:creationId xmlns:a16="http://schemas.microsoft.com/office/drawing/2014/main" id="{F900F2E5-79AD-4B05-9675-A2ABF441F24E}"/>
              </a:ext>
            </a:extLst>
          </p:cNvPr>
          <p:cNvSpPr>
            <a:spLocks noChangeAspect="1" noChangeArrowheads="1"/>
          </p:cNvSpPr>
          <p:nvPr/>
        </p:nvSpPr>
        <p:spPr bwMode="auto">
          <a:xfrm>
            <a:off x="5943600" y="3276600"/>
            <a:ext cx="5123468" cy="51234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a:extLst>
              <a:ext uri="{FF2B5EF4-FFF2-40B4-BE49-F238E27FC236}">
                <a16:creationId xmlns:a16="http://schemas.microsoft.com/office/drawing/2014/main" id="{F48CF528-2B5C-2D2E-A37F-5A6E4D6132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6314" y="1930400"/>
            <a:ext cx="8767932" cy="3623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65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3734-FB92-4340-807F-B0370FDF372A}"/>
              </a:ext>
            </a:extLst>
          </p:cNvPr>
          <p:cNvSpPr>
            <a:spLocks noGrp="1"/>
          </p:cNvSpPr>
          <p:nvPr>
            <p:ph type="title"/>
          </p:nvPr>
        </p:nvSpPr>
        <p:spPr>
          <a:xfrm>
            <a:off x="559889" y="349542"/>
            <a:ext cx="8596668" cy="682305"/>
          </a:xfrm>
        </p:spPr>
        <p:txBody>
          <a:bodyPr/>
          <a:lstStyle/>
          <a:p>
            <a:r>
              <a:rPr lang="en-US" b="1" dirty="0"/>
              <a:t>FUTURE ENHANCEMENT</a:t>
            </a:r>
            <a:endParaRPr lang="en-IN" b="1" dirty="0"/>
          </a:p>
        </p:txBody>
      </p:sp>
      <p:sp>
        <p:nvSpPr>
          <p:cNvPr id="3" name="Content Placeholder 2">
            <a:extLst>
              <a:ext uri="{FF2B5EF4-FFF2-40B4-BE49-F238E27FC236}">
                <a16:creationId xmlns:a16="http://schemas.microsoft.com/office/drawing/2014/main" id="{B8FCB007-3911-4FB1-9CC6-FC982479A4AD}"/>
              </a:ext>
            </a:extLst>
          </p:cNvPr>
          <p:cNvSpPr>
            <a:spLocks noGrp="1"/>
          </p:cNvSpPr>
          <p:nvPr>
            <p:ph idx="1"/>
          </p:nvPr>
        </p:nvSpPr>
        <p:spPr>
          <a:xfrm>
            <a:off x="411061" y="1241571"/>
            <a:ext cx="9412447" cy="5100507"/>
          </a:xfrm>
        </p:spPr>
        <p:txBody>
          <a:bodyPr>
            <a:noAutofit/>
          </a:bodyPr>
          <a:lstStyle/>
          <a:p>
            <a:pPr>
              <a:lnSpc>
                <a:spcPct val="150000"/>
              </a:lnSpc>
            </a:pPr>
            <a:r>
              <a:rPr lang="en-US" sz="1600" dirty="0"/>
              <a:t>AI-Powered Chatbots: Implement advanced AI-driven chatbots to provide instant responses to common customer inquiries, freeing up human agents to focus on more complex issues. These chatbots can leverage natural language processing (NLP) and machine learning algorithms to understand and respond to customer queries accurately.</a:t>
            </a:r>
          </a:p>
          <a:p>
            <a:pPr>
              <a:lnSpc>
                <a:spcPct val="150000"/>
              </a:lnSpc>
            </a:pPr>
            <a:r>
              <a:rPr lang="en-US" sz="1600" dirty="0"/>
              <a:t>Predictive Analytics: Integrate predictive analytics capabilities into the help desk system to anticipate customer needs and proactively resolve issues before they arise. By analyzing historical data and customer behavior patterns, the system can predict potential issues, recommend solutions, and offer personalized assistance, enhancing the overall customer experience.</a:t>
            </a:r>
          </a:p>
          <a:p>
            <a:pPr>
              <a:lnSpc>
                <a:spcPct val="150000"/>
              </a:lnSpc>
            </a:pPr>
            <a:r>
              <a:rPr lang="en-US" sz="1600" dirty="0"/>
              <a:t>Omni-channel Support: Enhance omni-channel support capabilities to provide seamless and consistent experiences across multiple communication channels, including social media, messaging apps, and voice assistants. This ensures that customers can interact with the help desk through their preferred channels and receive consistent support regardless of the platform.</a:t>
            </a:r>
            <a:endParaRPr lang="en-IN" sz="1600" dirty="0"/>
          </a:p>
        </p:txBody>
      </p:sp>
    </p:spTree>
    <p:extLst>
      <p:ext uri="{BB962C8B-B14F-4D97-AF65-F5344CB8AC3E}">
        <p14:creationId xmlns:p14="http://schemas.microsoft.com/office/powerpoint/2010/main" val="2888305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8219-354A-41D2-B518-54E8809C3FFE}"/>
              </a:ext>
            </a:extLst>
          </p:cNvPr>
          <p:cNvSpPr>
            <a:spLocks noGrp="1"/>
          </p:cNvSpPr>
          <p:nvPr>
            <p:ph type="title"/>
          </p:nvPr>
        </p:nvSpPr>
        <p:spPr>
          <a:xfrm>
            <a:off x="506627" y="158826"/>
            <a:ext cx="9798360" cy="680073"/>
          </a:xfrm>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A4EFB9D7-0520-4112-B458-68CD9025DF0D}"/>
              </a:ext>
            </a:extLst>
          </p:cNvPr>
          <p:cNvSpPr>
            <a:spLocks noGrp="1"/>
          </p:cNvSpPr>
          <p:nvPr>
            <p:ph idx="1"/>
          </p:nvPr>
        </p:nvSpPr>
        <p:spPr>
          <a:xfrm>
            <a:off x="411061" y="888475"/>
            <a:ext cx="8951053" cy="5352933"/>
          </a:xfrm>
        </p:spPr>
        <p:txBody>
          <a:bodyPr>
            <a:normAutofit/>
          </a:bodyPr>
          <a:lstStyle/>
          <a:p>
            <a:pPr algn="just">
              <a:lnSpc>
                <a:spcPct val="150000"/>
              </a:lnSpc>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To sum up, creating a Java applet for a "On-Line Help Desk" system offers a reliable way to make technical help and user support easier.</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r>
              <a:rPr lang="en-US" sz="1800" b="0" i="0" u="none" strike="noStrike" dirty="0">
                <a:solidFill>
                  <a:srgbClr val="000000"/>
                </a:solidFill>
                <a:effectLst/>
                <a:latin typeface="Times New Roman" panose="02020603050405020304" pitchFamily="18" charset="0"/>
              </a:rPr>
              <a:t>Through the use of intuitive interfaces and instantaneous communication features, the applet expedites the process of submitting support requests, monitoring their progress, and corresponding with support personnel efficiently.</a:t>
            </a:r>
          </a:p>
          <a:p>
            <a:pPr algn="just">
              <a:lnSpc>
                <a:spcPct val="150000"/>
              </a:lnSpc>
            </a:pPr>
            <a:r>
              <a:rPr lang="en-US" sz="1800" b="0" i="0" u="none" strike="noStrike" dirty="0">
                <a:solidFill>
                  <a:srgbClr val="000000"/>
                </a:solidFill>
                <a:effectLst/>
                <a:latin typeface="Times New Roman" panose="02020603050405020304" pitchFamily="18" charset="0"/>
              </a:rPr>
              <a:t>Crucial functionalities including ticket management, prioritizing, support agent assignment, and escalation protocols guarantee that pressing problems are attended to and resolved promptly.</a:t>
            </a:r>
          </a:p>
          <a:p>
            <a:pPr algn="just">
              <a:lnSpc>
                <a:spcPct val="150000"/>
              </a:lnSpc>
            </a:pPr>
            <a:r>
              <a:rPr lang="en-US" sz="1800" b="0" i="0" u="none" strike="noStrike" dirty="0">
                <a:solidFill>
                  <a:srgbClr val="000000"/>
                </a:solidFill>
                <a:effectLst/>
                <a:latin typeface="Times New Roman" panose="02020603050405020304" pitchFamily="18" charset="0"/>
              </a:rPr>
              <a:t> Moreover, adding a knowledge base or frequently asked questions area enables users to solve typical issues on their own, decreasing reliance on support personnel and raising general customer satisfaction.</a:t>
            </a:r>
          </a:p>
        </p:txBody>
      </p:sp>
    </p:spTree>
    <p:extLst>
      <p:ext uri="{BB962C8B-B14F-4D97-AF65-F5344CB8AC3E}">
        <p14:creationId xmlns:p14="http://schemas.microsoft.com/office/powerpoint/2010/main" val="739296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45,000+ Thank You Stock Illustrations, Royalty-Free Vector Graphics &amp; Clip  Art - iStock | Thank you card, Appreciation, Gratitude">
            <a:extLst>
              <a:ext uri="{FF2B5EF4-FFF2-40B4-BE49-F238E27FC236}">
                <a16:creationId xmlns:a16="http://schemas.microsoft.com/office/drawing/2014/main" id="{48019FAB-8F7A-48EE-A5A5-D0D6AADC6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1362075"/>
            <a:ext cx="582930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09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1B2B-FB3E-4964-B0BC-4D23F7DCB95F}"/>
              </a:ext>
            </a:extLst>
          </p:cNvPr>
          <p:cNvSpPr>
            <a:spLocks noGrp="1"/>
          </p:cNvSpPr>
          <p:nvPr>
            <p:ph type="title"/>
          </p:nvPr>
        </p:nvSpPr>
        <p:spPr>
          <a:xfrm>
            <a:off x="777184" y="229965"/>
            <a:ext cx="8911687" cy="698369"/>
          </a:xfrm>
        </p:spPr>
        <p:txBody>
          <a:bodyPr>
            <a:normAutofit/>
          </a:bodyPr>
          <a:lstStyle/>
          <a:p>
            <a:pPr algn="ctr"/>
            <a:r>
              <a:rPr lang="en-US" b="1" dirty="0"/>
              <a:t>ABSTRACT</a:t>
            </a:r>
            <a:endParaRPr lang="en-IN" b="1" dirty="0"/>
          </a:p>
        </p:txBody>
      </p:sp>
      <p:sp>
        <p:nvSpPr>
          <p:cNvPr id="3" name="Content Placeholder 2">
            <a:extLst>
              <a:ext uri="{FF2B5EF4-FFF2-40B4-BE49-F238E27FC236}">
                <a16:creationId xmlns:a16="http://schemas.microsoft.com/office/drawing/2014/main" id="{7A35408E-B86F-4C26-9CC5-8D40C02EBCD9}"/>
              </a:ext>
            </a:extLst>
          </p:cNvPr>
          <p:cNvSpPr>
            <a:spLocks noGrp="1"/>
          </p:cNvSpPr>
          <p:nvPr>
            <p:ph idx="1"/>
          </p:nvPr>
        </p:nvSpPr>
        <p:spPr>
          <a:xfrm>
            <a:off x="1003693" y="1295962"/>
            <a:ext cx="8915400" cy="4982888"/>
          </a:xfrm>
        </p:spPr>
        <p:txBody>
          <a:bodyPr>
            <a:noAutofit/>
          </a:bodyPr>
          <a:lstStyle/>
          <a:p>
            <a:pPr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rPr>
              <a:t>With the goal of creating a Java applet for a "On-Line Help Desk" system, this project aims to improve customer satisfaction through the simplification and efficiency of the technical assistance process.</a:t>
            </a:r>
            <a:r>
              <a:rPr lang="en-IN" sz="2000" dirty="0">
                <a:solidFill>
                  <a:srgbClr val="000000"/>
                </a:solidFill>
                <a:effectLst/>
                <a:latin typeface="Times New Roman" panose="02020603050405020304" pitchFamily="18" charset="0"/>
                <a:ea typeface="Times New Roman" panose="02020603050405020304" pitchFamily="18" charset="0"/>
              </a:rPr>
              <a:t> </a:t>
            </a:r>
          </a:p>
          <a:p>
            <a:pPr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rPr>
              <a:t>The main goal is to give consumers an easy-to-use interface via which they can track their progress, submit help requests, and interact in real time with support personnel.</a:t>
            </a:r>
            <a:r>
              <a:rPr lang="en-IN" sz="2000" dirty="0">
                <a:solidFill>
                  <a:srgbClr val="000000"/>
                </a:solidFill>
                <a:effectLst/>
                <a:latin typeface="Times New Roman" panose="02020603050405020304" pitchFamily="18" charset="0"/>
                <a:ea typeface="Times New Roman" panose="02020603050405020304" pitchFamily="18" charset="0"/>
              </a:rPr>
              <a:t> </a:t>
            </a:r>
            <a:endParaRPr lang="en-IN" sz="2000" dirty="0">
              <a:solidFill>
                <a:srgbClr val="000000"/>
              </a:solidFill>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rPr>
              <a:t>Through features like ticket management, prioritizing, agent assignment, and escalation procedures, it also makes quick issue resolution possible.</a:t>
            </a:r>
            <a:endParaRPr lang="en-IN" sz="2000" kern="100" dirty="0">
              <a:solidFill>
                <a:srgbClr val="000000"/>
              </a:solidFill>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rPr>
              <a:t>Moreover, the possibility of having a knowledge base or FAQ part gives users the ability to access self-help tools and maybe handle common problems on their own.</a:t>
            </a:r>
          </a:p>
          <a:p>
            <a:pPr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rPr>
              <a:t>The ultimate goal of this project is to close the communication gap that exists between users and support personnel in order to provide a more effective and timely environment for handling technical questions.</a:t>
            </a:r>
            <a:endParaRPr lang="en-IN" sz="2000" dirty="0">
              <a:latin typeface="+mj-lt"/>
            </a:endParaRPr>
          </a:p>
        </p:txBody>
      </p:sp>
    </p:spTree>
    <p:extLst>
      <p:ext uri="{BB962C8B-B14F-4D97-AF65-F5344CB8AC3E}">
        <p14:creationId xmlns:p14="http://schemas.microsoft.com/office/powerpoint/2010/main" val="258655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FC11-9619-4F28-AA6D-A153FFF3E25F}"/>
              </a:ext>
            </a:extLst>
          </p:cNvPr>
          <p:cNvSpPr>
            <a:spLocks noGrp="1"/>
          </p:cNvSpPr>
          <p:nvPr>
            <p:ph type="title"/>
          </p:nvPr>
        </p:nvSpPr>
        <p:spPr>
          <a:xfrm>
            <a:off x="752604" y="331622"/>
            <a:ext cx="9181136" cy="646743"/>
          </a:xfrm>
        </p:spPr>
        <p:txBody>
          <a:bodyPr>
            <a:normAutofit/>
          </a:bodyPr>
          <a:lstStyle/>
          <a:p>
            <a:pPr algn="ctr"/>
            <a:r>
              <a:rPr lang="en-US" b="1" dirty="0"/>
              <a:t>INTRODUCTION</a:t>
            </a:r>
            <a:endParaRPr lang="en-IN" b="1" dirty="0"/>
          </a:p>
        </p:txBody>
      </p:sp>
      <p:sp>
        <p:nvSpPr>
          <p:cNvPr id="3" name="TextBox 2">
            <a:extLst>
              <a:ext uri="{FF2B5EF4-FFF2-40B4-BE49-F238E27FC236}">
                <a16:creationId xmlns:a16="http://schemas.microsoft.com/office/drawing/2014/main" id="{E7A34441-A6CD-498B-B050-F8EB3CD7A4A1}"/>
              </a:ext>
            </a:extLst>
          </p:cNvPr>
          <p:cNvSpPr txBox="1"/>
          <p:nvPr/>
        </p:nvSpPr>
        <p:spPr>
          <a:xfrm>
            <a:off x="673568" y="1263192"/>
            <a:ext cx="9339209" cy="4708981"/>
          </a:xfrm>
          <a:prstGeom prst="rect">
            <a:avLst/>
          </a:prstGeom>
          <a:noFill/>
        </p:spPr>
        <p:txBody>
          <a:bodyPr wrap="square" rtlCol="0">
            <a:spAutoFit/>
          </a:bodyPr>
          <a:lstStyle/>
          <a:p>
            <a:pPr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rPr>
              <a:t>Offering quick and effective support services is essential for businesses to keep customers happy and loyal in today's fast-paced digital environment.</a:t>
            </a:r>
          </a:p>
          <a:p>
            <a:pPr algn="just"/>
            <a:endParaRPr lang="en-US" sz="2000" b="0" i="0" u="none" strike="noStrike" dirty="0">
              <a:solidFill>
                <a:srgbClr val="000000"/>
              </a:solidFill>
              <a:effectLst/>
              <a:latin typeface="Times New Roman" panose="02020603050405020304" pitchFamily="18" charset="0"/>
            </a:endParaRPr>
          </a:p>
          <a:p>
            <a:pPr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rPr>
              <a:t>The foundation for promptly and efficiently handling user-posted questions, concerns, and technical issues is a "On-Line Help Desk" system.</a:t>
            </a:r>
          </a:p>
          <a:p>
            <a:pPr algn="just"/>
            <a:endParaRPr lang="en-US" sz="2000" b="0" i="0" u="none" strike="noStrike" dirty="0">
              <a:solidFill>
                <a:srgbClr val="000000"/>
              </a:solidFill>
              <a:effectLst/>
              <a:latin typeface="Times New Roman" panose="02020603050405020304" pitchFamily="18" charset="0"/>
            </a:endParaRPr>
          </a:p>
          <a:p>
            <a:pPr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rPr>
              <a:t>As software systems and technology get more complicated, consumers frequently run into problems that call for professional advice and support.</a:t>
            </a:r>
          </a:p>
          <a:p>
            <a:pPr algn="just"/>
            <a:endParaRPr lang="en-IN" sz="2000" dirty="0">
              <a:solidFill>
                <a:srgbClr val="000000"/>
              </a:solidFill>
              <a:latin typeface="Times New Roman" panose="02020603050405020304" pitchFamily="18" charset="0"/>
            </a:endParaRPr>
          </a:p>
          <a:p>
            <a:pPr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rPr>
              <a:t>Thus, it is crucial to provide a user-friendly platform that makes asking for assistance easier and allows for smooth communication between users and support personnel.</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rPr>
              <a:t>The goal of this project is to create a Java-based "On-Line Help Desk" system that enables users to communicate with support agents in real-time, track the progress of their requests, and submit help requests.</a:t>
            </a:r>
          </a:p>
        </p:txBody>
      </p:sp>
    </p:spTree>
    <p:extLst>
      <p:ext uri="{BB962C8B-B14F-4D97-AF65-F5344CB8AC3E}">
        <p14:creationId xmlns:p14="http://schemas.microsoft.com/office/powerpoint/2010/main" val="53565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5054-8856-4A4A-8B81-CA0C87A6480F}"/>
              </a:ext>
            </a:extLst>
          </p:cNvPr>
          <p:cNvSpPr>
            <a:spLocks noGrp="1"/>
          </p:cNvSpPr>
          <p:nvPr>
            <p:ph type="title"/>
          </p:nvPr>
        </p:nvSpPr>
        <p:spPr>
          <a:xfrm>
            <a:off x="151002" y="684544"/>
            <a:ext cx="8694300" cy="716417"/>
          </a:xfrm>
        </p:spPr>
        <p:txBody>
          <a:bodyPr>
            <a:normAutofit/>
          </a:bodyPr>
          <a:lstStyle/>
          <a:p>
            <a:pPr algn="ctr"/>
            <a:r>
              <a:rPr lang="en-US" b="1" dirty="0"/>
              <a:t>BENEFITS</a:t>
            </a:r>
            <a:endParaRPr lang="en-IN" b="1" dirty="0"/>
          </a:p>
        </p:txBody>
      </p:sp>
      <p:sp>
        <p:nvSpPr>
          <p:cNvPr id="3" name="Content Placeholder 2">
            <a:extLst>
              <a:ext uri="{FF2B5EF4-FFF2-40B4-BE49-F238E27FC236}">
                <a16:creationId xmlns:a16="http://schemas.microsoft.com/office/drawing/2014/main" id="{044187E8-108C-4545-8B73-F37EC5D97B57}"/>
              </a:ext>
            </a:extLst>
          </p:cNvPr>
          <p:cNvSpPr>
            <a:spLocks noGrp="1"/>
          </p:cNvSpPr>
          <p:nvPr>
            <p:ph idx="1"/>
          </p:nvPr>
        </p:nvSpPr>
        <p:spPr>
          <a:xfrm>
            <a:off x="806552" y="1713765"/>
            <a:ext cx="8915400" cy="4720591"/>
          </a:xfrm>
        </p:spPr>
        <p:txBody>
          <a:bodyPr>
            <a:noAutofit/>
          </a:bodyPr>
          <a:lstStyle/>
          <a:p>
            <a:r>
              <a:rPr lang="en-US" sz="2100" b="1" dirty="0"/>
              <a:t>Improved Customer Service</a:t>
            </a:r>
            <a:endParaRPr lang="en-IN" sz="2400" b="1" dirty="0">
              <a:solidFill>
                <a:srgbClr val="ECECEC"/>
              </a:solidFill>
              <a:latin typeface="Söhne"/>
            </a:endParaRPr>
          </a:p>
          <a:p>
            <a:r>
              <a:rPr lang="en-US" sz="2100" b="1" dirty="0"/>
              <a:t>Efficient Ticket Management</a:t>
            </a:r>
            <a:endParaRPr lang="en-IN" sz="2400" b="1" dirty="0">
              <a:solidFill>
                <a:srgbClr val="ECECEC"/>
              </a:solidFill>
              <a:latin typeface="Söhne"/>
            </a:endParaRPr>
          </a:p>
          <a:p>
            <a:r>
              <a:rPr lang="en-US" sz="2100" b="1" dirty="0"/>
              <a:t>Cost Savings</a:t>
            </a:r>
          </a:p>
          <a:p>
            <a:r>
              <a:rPr lang="en-US" sz="2100" b="1" dirty="0"/>
              <a:t>Enhanced Communication</a:t>
            </a:r>
          </a:p>
          <a:p>
            <a:r>
              <a:rPr lang="en-US" sz="2100" b="1" dirty="0"/>
              <a:t>Knowledge Management</a:t>
            </a:r>
          </a:p>
          <a:p>
            <a:r>
              <a:rPr lang="en-US" sz="2100" b="1" dirty="0"/>
              <a:t>Data Analysis</a:t>
            </a:r>
          </a:p>
          <a:p>
            <a:r>
              <a:rPr lang="en-US" sz="2100" b="1" dirty="0"/>
              <a:t>Scalability</a:t>
            </a:r>
          </a:p>
          <a:p>
            <a:r>
              <a:rPr lang="en-US" sz="2100" b="1" dirty="0"/>
              <a:t>Increased Productivity</a:t>
            </a:r>
          </a:p>
          <a:p>
            <a:r>
              <a:rPr lang="en-US" sz="2100" b="1" dirty="0"/>
              <a:t>24/7 Accessibility</a:t>
            </a:r>
          </a:p>
          <a:p>
            <a:r>
              <a:rPr lang="en-US" sz="2100" b="1" dirty="0"/>
              <a:t>Improved Customer Retention</a:t>
            </a:r>
          </a:p>
        </p:txBody>
      </p:sp>
    </p:spTree>
    <p:extLst>
      <p:ext uri="{BB962C8B-B14F-4D97-AF65-F5344CB8AC3E}">
        <p14:creationId xmlns:p14="http://schemas.microsoft.com/office/powerpoint/2010/main" val="3691729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3340-7186-4A11-9792-8DFE5A7EC44F}"/>
              </a:ext>
            </a:extLst>
          </p:cNvPr>
          <p:cNvSpPr>
            <a:spLocks noGrp="1"/>
          </p:cNvSpPr>
          <p:nvPr>
            <p:ph type="title"/>
          </p:nvPr>
        </p:nvSpPr>
        <p:spPr>
          <a:xfrm>
            <a:off x="1006679" y="398922"/>
            <a:ext cx="4415558" cy="599442"/>
          </a:xfrm>
        </p:spPr>
        <p:txBody>
          <a:bodyPr>
            <a:noAutofit/>
          </a:bodyPr>
          <a:lstStyle/>
          <a:p>
            <a:pPr algn="ctr"/>
            <a:r>
              <a:rPr lang="en-US" sz="2800" b="1" dirty="0"/>
              <a:t>PROBLEM STATEMENT</a:t>
            </a:r>
            <a:endParaRPr lang="en-IN" sz="2800" b="1" dirty="0"/>
          </a:p>
        </p:txBody>
      </p:sp>
      <p:sp>
        <p:nvSpPr>
          <p:cNvPr id="4" name="Text Placeholder 3">
            <a:extLst>
              <a:ext uri="{FF2B5EF4-FFF2-40B4-BE49-F238E27FC236}">
                <a16:creationId xmlns:a16="http://schemas.microsoft.com/office/drawing/2014/main" id="{AADA6D24-5050-4EE0-9C81-621D768FD009}"/>
              </a:ext>
            </a:extLst>
          </p:cNvPr>
          <p:cNvSpPr>
            <a:spLocks noGrp="1"/>
          </p:cNvSpPr>
          <p:nvPr>
            <p:ph type="body" sz="half" idx="2"/>
          </p:nvPr>
        </p:nvSpPr>
        <p:spPr>
          <a:xfrm>
            <a:off x="1006679" y="1469457"/>
            <a:ext cx="8137321" cy="4689900"/>
          </a:xfrm>
        </p:spPr>
        <p:txBody>
          <a:bodyPr>
            <a:noAutofit/>
          </a:bodyPr>
          <a:lstStyle/>
          <a:p>
            <a:pPr marL="285750" indent="-285750" algn="just">
              <a:buFont typeface="Wingdings" panose="05000000000000000000" pitchFamily="2" charset="2"/>
              <a:buChar char="q"/>
            </a:pPr>
            <a:r>
              <a:rPr lang="en-US" sz="2200" b="0" i="0" dirty="0">
                <a:solidFill>
                  <a:srgbClr val="0D0D0D"/>
                </a:solidFill>
                <a:effectLst/>
                <a:latin typeface="Söhne"/>
              </a:rPr>
              <a:t>The online help desk is currently facing significant challenges that impede its effectiveness and customer satisfaction.</a:t>
            </a:r>
          </a:p>
          <a:p>
            <a:pPr marL="285750" indent="-285750" algn="just">
              <a:buFont typeface="Wingdings" panose="05000000000000000000" pitchFamily="2" charset="2"/>
              <a:buChar char="q"/>
            </a:pPr>
            <a:r>
              <a:rPr lang="en-US" sz="2200" b="0" i="0" dirty="0">
                <a:solidFill>
                  <a:srgbClr val="0D0D0D"/>
                </a:solidFill>
                <a:effectLst/>
                <a:latin typeface="Söhne"/>
              </a:rPr>
              <a:t>These challenges include high ticket volumes, inefficient ticket routing, inadequate self-service options, poor communication between support agents and customers, and limited integration capabilities</a:t>
            </a:r>
          </a:p>
          <a:p>
            <a:pPr marL="285750" indent="-285750" algn="just">
              <a:buFont typeface="Wingdings" panose="05000000000000000000" pitchFamily="2" charset="2"/>
              <a:buChar char="q"/>
            </a:pPr>
            <a:r>
              <a:rPr lang="en-US" sz="2200" b="0" i="0" dirty="0">
                <a:solidFill>
                  <a:srgbClr val="0D0D0D"/>
                </a:solidFill>
                <a:effectLst/>
                <a:latin typeface="Söhne"/>
              </a:rPr>
              <a:t>These issues result in longer resolution times, increased customer frustration, and decreased productivity.</a:t>
            </a:r>
          </a:p>
          <a:p>
            <a:pPr marL="285750" indent="-285750" algn="just">
              <a:buFont typeface="Wingdings" panose="05000000000000000000" pitchFamily="2" charset="2"/>
              <a:buChar char="q"/>
            </a:pPr>
            <a:r>
              <a:rPr lang="en-US" sz="2200" b="0" i="0" dirty="0">
                <a:solidFill>
                  <a:srgbClr val="0D0D0D"/>
                </a:solidFill>
                <a:effectLst/>
                <a:latin typeface="Söhne"/>
              </a:rPr>
              <a:t>Addressing these challenges is essential to optimize the help desk system, streamline support processes, and ultimately improve the overall quality of service provided to customers.</a:t>
            </a:r>
          </a:p>
        </p:txBody>
      </p:sp>
    </p:spTree>
    <p:extLst>
      <p:ext uri="{BB962C8B-B14F-4D97-AF65-F5344CB8AC3E}">
        <p14:creationId xmlns:p14="http://schemas.microsoft.com/office/powerpoint/2010/main" val="377630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E73E-F9CA-4594-B294-8A4C71A2C7F5}"/>
              </a:ext>
            </a:extLst>
          </p:cNvPr>
          <p:cNvSpPr>
            <a:spLocks noGrp="1"/>
          </p:cNvSpPr>
          <p:nvPr>
            <p:ph type="title"/>
          </p:nvPr>
        </p:nvSpPr>
        <p:spPr>
          <a:xfrm>
            <a:off x="1972639" y="678094"/>
            <a:ext cx="9531974" cy="1226906"/>
          </a:xfrm>
        </p:spPr>
        <p:txBody>
          <a:bodyPr/>
          <a:lstStyle/>
          <a:p>
            <a:r>
              <a:rPr lang="en-US" b="1" dirty="0"/>
              <a:t>PROBLEM IDENTIFIED</a:t>
            </a:r>
            <a:endParaRPr lang="en-IN" b="1" dirty="0"/>
          </a:p>
        </p:txBody>
      </p:sp>
      <p:sp>
        <p:nvSpPr>
          <p:cNvPr id="3" name="Content Placeholder 2">
            <a:extLst>
              <a:ext uri="{FF2B5EF4-FFF2-40B4-BE49-F238E27FC236}">
                <a16:creationId xmlns:a16="http://schemas.microsoft.com/office/drawing/2014/main" id="{331C7E88-0772-45AF-8CA9-AE270DD49902}"/>
              </a:ext>
            </a:extLst>
          </p:cNvPr>
          <p:cNvSpPr>
            <a:spLocks noGrp="1"/>
          </p:cNvSpPr>
          <p:nvPr>
            <p:ph idx="1"/>
          </p:nvPr>
        </p:nvSpPr>
        <p:spPr>
          <a:xfrm>
            <a:off x="177467" y="1476808"/>
            <a:ext cx="9892628" cy="4974326"/>
          </a:xfrm>
        </p:spPr>
        <p:txBody>
          <a:bodyPr>
            <a:noAutofit/>
          </a:bodyPr>
          <a:lstStyle/>
          <a:p>
            <a:pPr algn="just"/>
            <a:r>
              <a:rPr lang="en-US" sz="2000" b="1" dirty="0"/>
              <a:t>High Ticket Volume: </a:t>
            </a:r>
            <a:r>
              <a:rPr lang="en-US" sz="2000" dirty="0"/>
              <a:t>If the help desk is overwhelmed with tickets, it can lead to delays in response times and decreased customer satisfaction.</a:t>
            </a:r>
          </a:p>
          <a:p>
            <a:pPr algn="just"/>
            <a:r>
              <a:rPr lang="en-US" sz="2000" b="1" dirty="0"/>
              <a:t>Inefficient Ticket Routing: </a:t>
            </a:r>
            <a:r>
              <a:rPr lang="en-US" sz="2000" dirty="0"/>
              <a:t>Tickets may not be properly routed to the appropriate support agents or teams, leading to confusion and longer resolution times.</a:t>
            </a:r>
          </a:p>
          <a:p>
            <a:pPr algn="just"/>
            <a:r>
              <a:rPr lang="en-US" sz="2000" b="1" dirty="0"/>
              <a:t>Lack of Self-Service Options: </a:t>
            </a:r>
            <a:r>
              <a:rPr lang="en-US" sz="2000" dirty="0"/>
              <a:t>If customers cannot find answers to their questions through self-service options like FAQs or knowledge bases, they are more likely to submit tickets, increasing the workload for support agents.</a:t>
            </a:r>
          </a:p>
          <a:p>
            <a:pPr algn="just"/>
            <a:r>
              <a:rPr lang="en-US" sz="2000" b="1" dirty="0"/>
              <a:t>Poor Communication: </a:t>
            </a:r>
            <a:r>
              <a:rPr lang="en-US" sz="2000" dirty="0"/>
              <a:t>Inadequate communication between support agents and customers can result in misunderstandings, frustration, and dissatisfaction.</a:t>
            </a:r>
          </a:p>
          <a:p>
            <a:pPr algn="just"/>
            <a:r>
              <a:rPr lang="en-US" sz="2000" b="1" dirty="0"/>
              <a:t>Lack of Analytics: </a:t>
            </a:r>
            <a:r>
              <a:rPr lang="en-US" sz="2000" dirty="0"/>
              <a:t>Without proper analytics and reporting capabilities, it can be challenging to identify trends, measure performance, and make data-driven improvements.</a:t>
            </a:r>
          </a:p>
        </p:txBody>
      </p:sp>
    </p:spTree>
    <p:extLst>
      <p:ext uri="{BB962C8B-B14F-4D97-AF65-F5344CB8AC3E}">
        <p14:creationId xmlns:p14="http://schemas.microsoft.com/office/powerpoint/2010/main" val="93539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5A29-D2C6-4B42-AC71-C8128464567A}"/>
              </a:ext>
            </a:extLst>
          </p:cNvPr>
          <p:cNvSpPr>
            <a:spLocks noGrp="1"/>
          </p:cNvSpPr>
          <p:nvPr>
            <p:ph type="title"/>
          </p:nvPr>
        </p:nvSpPr>
        <p:spPr>
          <a:xfrm>
            <a:off x="410687" y="393697"/>
            <a:ext cx="8911687" cy="610801"/>
          </a:xfrm>
        </p:spPr>
        <p:txBody>
          <a:bodyPr>
            <a:normAutofit fontScale="90000"/>
          </a:bodyPr>
          <a:lstStyle/>
          <a:p>
            <a:r>
              <a:rPr lang="en-US" b="1" dirty="0"/>
              <a:t>WORKING INTERFACE</a:t>
            </a:r>
            <a:endParaRPr lang="en-IN" dirty="0"/>
          </a:p>
        </p:txBody>
      </p:sp>
      <p:sp>
        <p:nvSpPr>
          <p:cNvPr id="4" name="Rectangle 1">
            <a:extLst>
              <a:ext uri="{FF2B5EF4-FFF2-40B4-BE49-F238E27FC236}">
                <a16:creationId xmlns:a16="http://schemas.microsoft.com/office/drawing/2014/main" id="{D72B5A8F-39E8-45CE-B266-B87793FCC637}"/>
              </a:ext>
            </a:extLst>
          </p:cNvPr>
          <p:cNvSpPr>
            <a:spLocks noGrp="1" noChangeArrowheads="1"/>
          </p:cNvSpPr>
          <p:nvPr>
            <p:ph idx="1"/>
          </p:nvPr>
        </p:nvSpPr>
        <p:spPr bwMode="auto">
          <a:xfrm>
            <a:off x="503340" y="1052124"/>
            <a:ext cx="9076888" cy="52327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mj-lt"/>
              </a:rPr>
              <a:t>1. </a:t>
            </a:r>
            <a:r>
              <a:rPr kumimoji="0" lang="en-US" altLang="en-US" sz="2000" b="1" i="0" u="none" strike="noStrike" cap="none" normalizeH="0" baseline="0" dirty="0">
                <a:ln>
                  <a:noFill/>
                </a:ln>
                <a:solidFill>
                  <a:srgbClr val="0D0D0D"/>
                </a:solidFill>
                <a:effectLst/>
                <a:latin typeface="+mj-lt"/>
              </a:rPr>
              <a:t>User-Friendly Design: </a:t>
            </a:r>
            <a:r>
              <a:rPr kumimoji="0" lang="en-US" altLang="en-US" sz="2000" b="0" i="0" u="none" strike="noStrike" cap="none" normalizeH="0" baseline="0" dirty="0">
                <a:ln>
                  <a:noFill/>
                </a:ln>
                <a:solidFill>
                  <a:srgbClr val="0D0D0D"/>
                </a:solidFill>
                <a:effectLst/>
                <a:latin typeface="+mj-lt"/>
              </a:rPr>
              <a:t>The interface should be intuitive and easy to navigate, allowing users to access different components of the research process seamlessly.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D0D0D"/>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mj-lt"/>
              </a:rPr>
              <a:t>2. </a:t>
            </a:r>
            <a:r>
              <a:rPr kumimoji="0" lang="en-US" altLang="en-US" sz="2000" b="1" i="0" u="none" strike="noStrike" cap="none" normalizeH="0" baseline="0" dirty="0">
                <a:ln>
                  <a:noFill/>
                </a:ln>
                <a:solidFill>
                  <a:srgbClr val="0D0D0D"/>
                </a:solidFill>
                <a:effectLst/>
                <a:latin typeface="+mj-lt"/>
              </a:rPr>
              <a:t>Clear Navigation: </a:t>
            </a:r>
            <a:r>
              <a:rPr kumimoji="0" lang="en-US" altLang="en-US" sz="2000" b="0" i="0" u="none" strike="noStrike" cap="none" normalizeH="0" baseline="0" dirty="0">
                <a:ln>
                  <a:noFill/>
                </a:ln>
                <a:solidFill>
                  <a:srgbClr val="0D0D0D"/>
                </a:solidFill>
                <a:effectLst/>
                <a:latin typeface="+mj-lt"/>
              </a:rPr>
              <a:t>Clearly labeled sections or tabs for each component (e.g., problem identification, literature review, methodology) enable users to move between different stages of the research process efficiently.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D0D0D"/>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mj-lt"/>
              </a:rPr>
              <a:t>3. </a:t>
            </a:r>
            <a:r>
              <a:rPr kumimoji="0" lang="en-US" altLang="en-US" sz="2000" b="1" i="0" u="none" strike="noStrike" cap="none" normalizeH="0" baseline="0" dirty="0">
                <a:ln>
                  <a:noFill/>
                </a:ln>
                <a:solidFill>
                  <a:srgbClr val="0D0D0D"/>
                </a:solidFill>
                <a:effectLst/>
                <a:latin typeface="+mj-lt"/>
              </a:rPr>
              <a:t>Visual Representation: </a:t>
            </a:r>
            <a:r>
              <a:rPr kumimoji="0" lang="en-US" altLang="en-US" sz="2000" b="0" i="0" u="none" strike="noStrike" cap="none" normalizeH="0" baseline="0" dirty="0">
                <a:ln>
                  <a:noFill/>
                </a:ln>
                <a:solidFill>
                  <a:srgbClr val="0D0D0D"/>
                </a:solidFill>
                <a:effectLst/>
                <a:latin typeface="+mj-lt"/>
              </a:rPr>
              <a:t>Incorporating visual elements such as flowcharts, diagrams, or timelines can help users visualize the sequential flow of the research process and understand the relationships between different components.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D0D0D"/>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mj-lt"/>
              </a:rPr>
              <a:t>4. </a:t>
            </a:r>
            <a:r>
              <a:rPr kumimoji="0" lang="en-US" altLang="en-US" sz="2000" b="1" i="0" u="none" strike="noStrike" cap="none" normalizeH="0" baseline="0" dirty="0">
                <a:ln>
                  <a:noFill/>
                </a:ln>
                <a:solidFill>
                  <a:srgbClr val="0D0D0D"/>
                </a:solidFill>
                <a:effectLst/>
                <a:latin typeface="+mj-lt"/>
              </a:rPr>
              <a:t>Interactive Features: </a:t>
            </a:r>
            <a:r>
              <a:rPr kumimoji="0" lang="en-US" altLang="en-US" sz="2000" b="0" i="0" u="none" strike="noStrike" cap="none" normalizeH="0" baseline="0" dirty="0">
                <a:ln>
                  <a:noFill/>
                </a:ln>
                <a:solidFill>
                  <a:srgbClr val="0D0D0D"/>
                </a:solidFill>
                <a:effectLst/>
                <a:latin typeface="+mj-lt"/>
              </a:rPr>
              <a:t>Interactive features such as drop-down menus, checkboxes, or sliders can enhance user engagement by allowing them to customize their research parameters or preferences within the interface.</a:t>
            </a:r>
            <a:endParaRPr kumimoji="0" lang="en-US" altLang="en-US"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922085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B07E5-980B-481B-A6B5-CCDAF47324F4}"/>
              </a:ext>
            </a:extLst>
          </p:cNvPr>
          <p:cNvSpPr>
            <a:spLocks noGrp="1"/>
          </p:cNvSpPr>
          <p:nvPr>
            <p:ph type="title"/>
          </p:nvPr>
        </p:nvSpPr>
        <p:spPr>
          <a:xfrm>
            <a:off x="1941816" y="667820"/>
            <a:ext cx="8704957" cy="278957"/>
          </a:xfrm>
        </p:spPr>
        <p:txBody>
          <a:bodyPr>
            <a:normAutofit fontScale="90000"/>
          </a:bodyPr>
          <a:lstStyle/>
          <a:p>
            <a:r>
              <a:rPr lang="en-US" b="1" dirty="0"/>
              <a:t>EXISTING SYSTEM</a:t>
            </a:r>
            <a:endParaRPr lang="en-IN" b="1" dirty="0"/>
          </a:p>
        </p:txBody>
      </p:sp>
      <p:sp>
        <p:nvSpPr>
          <p:cNvPr id="3" name="Content Placeholder 2">
            <a:extLst>
              <a:ext uri="{FF2B5EF4-FFF2-40B4-BE49-F238E27FC236}">
                <a16:creationId xmlns:a16="http://schemas.microsoft.com/office/drawing/2014/main" id="{284D3922-5C5B-4FE9-9DE2-57BFE0A597DA}"/>
              </a:ext>
            </a:extLst>
          </p:cNvPr>
          <p:cNvSpPr>
            <a:spLocks noGrp="1"/>
          </p:cNvSpPr>
          <p:nvPr>
            <p:ph idx="1"/>
          </p:nvPr>
        </p:nvSpPr>
        <p:spPr>
          <a:xfrm>
            <a:off x="473743" y="1488197"/>
            <a:ext cx="8911687" cy="4499422"/>
          </a:xfrm>
        </p:spPr>
        <p:txBody>
          <a:bodyPr>
            <a:noAutofit/>
          </a:bodyPr>
          <a:lstStyle/>
          <a:p>
            <a:pPr algn="just">
              <a:lnSpc>
                <a:spcPct val="170000"/>
              </a:lnSpc>
            </a:pPr>
            <a:r>
              <a:rPr lang="en-US" dirty="0"/>
              <a:t>The existing system typically consists of separate tools and platforms for each component of the research process, such as problem identification, literature review, methodology development, data collection, analysis, and interpretation. Researchers often rely on a combination of software applications, online databases, and manual methods to conduct their research. </a:t>
            </a:r>
          </a:p>
          <a:p>
            <a:pPr algn="just">
              <a:lnSpc>
                <a:spcPct val="170000"/>
              </a:lnSpc>
            </a:pPr>
            <a:r>
              <a:rPr lang="en-US" dirty="0"/>
              <a:t>This fragmented approach can lead to inefficiencies, inconsistencies, and challenges in managing the research process effectively. Additionally, collaboration and communication among researchers may be limited, leading to coordination issues and potential duplication of efforts. </a:t>
            </a:r>
            <a:endParaRPr lang="en-IN" dirty="0"/>
          </a:p>
        </p:txBody>
      </p:sp>
    </p:spTree>
    <p:extLst>
      <p:ext uri="{BB962C8B-B14F-4D97-AF65-F5344CB8AC3E}">
        <p14:creationId xmlns:p14="http://schemas.microsoft.com/office/powerpoint/2010/main" val="4041139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29AC-EB08-4205-B6CB-D905E30DF26A}"/>
              </a:ext>
            </a:extLst>
          </p:cNvPr>
          <p:cNvSpPr>
            <a:spLocks noGrp="1"/>
          </p:cNvSpPr>
          <p:nvPr>
            <p:ph type="title"/>
          </p:nvPr>
        </p:nvSpPr>
        <p:spPr>
          <a:xfrm>
            <a:off x="1744512" y="617810"/>
            <a:ext cx="8911687" cy="657935"/>
          </a:xfrm>
        </p:spPr>
        <p:txBody>
          <a:bodyPr>
            <a:normAutofit/>
          </a:bodyPr>
          <a:lstStyle/>
          <a:p>
            <a:r>
              <a:rPr lang="en-US" b="1" dirty="0"/>
              <a:t>PROPOSED SYSTEM</a:t>
            </a:r>
            <a:endParaRPr lang="en-IN" b="1" dirty="0"/>
          </a:p>
        </p:txBody>
      </p:sp>
      <p:sp>
        <p:nvSpPr>
          <p:cNvPr id="3" name="Content Placeholder 2">
            <a:extLst>
              <a:ext uri="{FF2B5EF4-FFF2-40B4-BE49-F238E27FC236}">
                <a16:creationId xmlns:a16="http://schemas.microsoft.com/office/drawing/2014/main" id="{5756FC84-3F31-4E75-8A6C-A3DEA45F5D40}"/>
              </a:ext>
            </a:extLst>
          </p:cNvPr>
          <p:cNvSpPr>
            <a:spLocks noGrp="1"/>
          </p:cNvSpPr>
          <p:nvPr>
            <p:ph idx="1"/>
          </p:nvPr>
        </p:nvSpPr>
        <p:spPr>
          <a:xfrm>
            <a:off x="502509" y="1415289"/>
            <a:ext cx="9128618" cy="4926787"/>
          </a:xfrm>
        </p:spPr>
        <p:txBody>
          <a:bodyPr>
            <a:noAutofit/>
          </a:bodyPr>
          <a:lstStyle/>
          <a:p>
            <a:pPr>
              <a:buFont typeface="Wingdings" panose="05000000000000000000" pitchFamily="2" charset="2"/>
              <a:buChar char="Ø"/>
            </a:pPr>
            <a:r>
              <a:rPr lang="en-US" b="1" dirty="0"/>
              <a:t>Intuitive User Interface: </a:t>
            </a:r>
            <a:r>
              <a:rPr lang="en-US" dirty="0"/>
              <a:t>Design a user-friendly interface that simplifies the ticket submission process for customers and provides clear navigation for support agents. A clean and intuitive layout enhances user experience and increases efficiency.</a:t>
            </a:r>
          </a:p>
          <a:p>
            <a:pPr>
              <a:buFont typeface="Wingdings" panose="05000000000000000000" pitchFamily="2" charset="2"/>
              <a:buChar char="Ø"/>
            </a:pPr>
            <a:r>
              <a:rPr lang="en-US" b="1" dirty="0"/>
              <a:t>Smart Ticket Routing: </a:t>
            </a:r>
            <a:r>
              <a:rPr lang="en-US" dirty="0"/>
              <a:t>Implement an intelligent ticket routing system that automatically assigns tickets to the most appropriate support agent or team based on factors such as expertise, workload, and priority level. This ensures faster response times and optimized resource allocation.</a:t>
            </a:r>
          </a:p>
          <a:p>
            <a:pPr>
              <a:buFont typeface="Wingdings" panose="05000000000000000000" pitchFamily="2" charset="2"/>
              <a:buChar char="Ø"/>
            </a:pPr>
            <a:r>
              <a:rPr lang="en-US" b="1" dirty="0"/>
              <a:t>Comprehensive Knowledge Base: </a:t>
            </a:r>
            <a:r>
              <a:rPr lang="en-US" dirty="0"/>
              <a:t>Develop a robust knowledge base with up-to-date articles, FAQs, tutorials, and troubleshooting guides to empower customers to resolve issues independently. Regularly update and expand the knowledge base to address common queries and emerging issues effectively.</a:t>
            </a:r>
          </a:p>
          <a:p>
            <a:pPr>
              <a:buFont typeface="Wingdings" panose="05000000000000000000" pitchFamily="2" charset="2"/>
              <a:buChar char="Ø"/>
            </a:pPr>
            <a:r>
              <a:rPr lang="en-US" b="1" dirty="0"/>
              <a:t>Integrated Communication Channels: </a:t>
            </a:r>
            <a:r>
              <a:rPr lang="en-US" dirty="0"/>
              <a:t>Offer multiple communication channels such as live chat, email, and phone support, seamlessly integrated within the help desk platform. This enables customers to choose their preferred method of communication while ensuring that all interactions are tracked and managed efficiently within the system.</a:t>
            </a:r>
          </a:p>
        </p:txBody>
      </p:sp>
    </p:spTree>
    <p:extLst>
      <p:ext uri="{BB962C8B-B14F-4D97-AF65-F5344CB8AC3E}">
        <p14:creationId xmlns:p14="http://schemas.microsoft.com/office/powerpoint/2010/main" val="2420007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304</TotalTime>
  <Words>1292</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Söhne</vt:lpstr>
      <vt:lpstr>Times New Roman</vt:lpstr>
      <vt:lpstr>Trebuchet MS</vt:lpstr>
      <vt:lpstr>Wingdings</vt:lpstr>
      <vt:lpstr>Wingdings 3</vt:lpstr>
      <vt:lpstr>Facet</vt:lpstr>
      <vt:lpstr>                    ON-LINE HELP DESK</vt:lpstr>
      <vt:lpstr>ABSTRACT</vt:lpstr>
      <vt:lpstr>INTRODUCTION</vt:lpstr>
      <vt:lpstr>BENEFITS</vt:lpstr>
      <vt:lpstr>PROBLEM STATEMENT</vt:lpstr>
      <vt:lpstr>PROBLEM IDENTIFIED</vt:lpstr>
      <vt:lpstr>WORKING INTERFACE</vt:lpstr>
      <vt:lpstr>EXISTING SYSTEM</vt:lpstr>
      <vt:lpstr>PROPOSED SYSTEM</vt:lpstr>
      <vt:lpstr>ADVANTAGES</vt:lpstr>
      <vt:lpstr>OUTPUT</vt:lpstr>
      <vt:lpstr>FUTURE ENHANCEMENT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APPLICATION USING JAVA</dc:title>
  <dc:creator>Lenovo</dc:creator>
  <cp:lastModifiedBy>Umesh kondappa pasupuleti</cp:lastModifiedBy>
  <cp:revision>13</cp:revision>
  <dcterms:created xsi:type="dcterms:W3CDTF">2024-03-08T08:16:54Z</dcterms:created>
  <dcterms:modified xsi:type="dcterms:W3CDTF">2024-04-01T04:06:42Z</dcterms:modified>
</cp:coreProperties>
</file>