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DM Sans Medium"/>
      <p:regular r:id="rId25"/>
      <p:bold r:id="rId26"/>
      <p:italic r:id="rId27"/>
      <p:boldItalic r:id="rId28"/>
    </p:embeddedFont>
    <p:embeddedFont>
      <p:font typeface="Viga"/>
      <p:regular r:id="rId29"/>
    </p:embeddedFont>
    <p:embeddedFont>
      <p:font typeface="Oswald"/>
      <p:regular r:id="rId30"/>
      <p:bold r:id="rId31"/>
    </p:embeddedFont>
    <p:embeddedFont>
      <p:font typeface="DM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8ED562-849C-44EF-8100-F15272E07552}">
  <a:tblStyle styleId="{928ED562-849C-44EF-8100-F15272E0755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1" orient="horz"/>
        <p:guide pos="2880"/>
        <p:guide pos="456"/>
        <p:guide pos="1732" orient="horz"/>
        <p:guide pos="266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DMSansMedium-bold.fntdata"/><Relationship Id="rId25" Type="http://schemas.openxmlformats.org/officeDocument/2006/relationships/font" Target="fonts/DMSansMedium-regular.fntdata"/><Relationship Id="rId28" Type="http://schemas.openxmlformats.org/officeDocument/2006/relationships/font" Target="fonts/DMSansMedium-boldItalic.fntdata"/><Relationship Id="rId27" Type="http://schemas.openxmlformats.org/officeDocument/2006/relationships/font" Target="fonts/DMSansMedium-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Vig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5.xml"/><Relationship Id="rId33" Type="http://schemas.openxmlformats.org/officeDocument/2006/relationships/font" Target="fonts/DMSans-bold.fntdata"/><Relationship Id="rId10" Type="http://schemas.openxmlformats.org/officeDocument/2006/relationships/slide" Target="slides/slide4.xml"/><Relationship Id="rId32" Type="http://schemas.openxmlformats.org/officeDocument/2006/relationships/font" Target="fonts/DMSans-regular.fntdata"/><Relationship Id="rId13" Type="http://schemas.openxmlformats.org/officeDocument/2006/relationships/slide" Target="slides/slide7.xml"/><Relationship Id="rId35" Type="http://schemas.openxmlformats.org/officeDocument/2006/relationships/font" Target="fonts/DMSans-boldItalic.fntdata"/><Relationship Id="rId12" Type="http://schemas.openxmlformats.org/officeDocument/2006/relationships/slide" Target="slides/slide6.xml"/><Relationship Id="rId34" Type="http://schemas.openxmlformats.org/officeDocument/2006/relationships/font" Target="fonts/DM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26e12031e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26e12031e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26e12031e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26e12031e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26e12031e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26e12031e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26e12031e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26e12031e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26e12031e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26e12031e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50525d111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50525d111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26e12031e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26e12031e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works:</a:t>
            </a:r>
            <a:endParaRPr/>
          </a:p>
          <a:p>
            <a:pPr indent="-298450" lvl="0" marL="457200" rtl="0" algn="l">
              <a:spcBef>
                <a:spcPts val="0"/>
              </a:spcBef>
              <a:spcAft>
                <a:spcPts val="0"/>
              </a:spcAft>
              <a:buSzPts val="1100"/>
              <a:buAutoNum type="arabicPeriod"/>
            </a:pPr>
            <a:r>
              <a:rPr lang="en"/>
              <a:t>Key Expansion: Blowfish uses a key expansion algorithm to generate a series of subkeys from the original key. It starts by initializing a 576-bit P-array with the hexadecimal digits of pi, and then XORs the subkeys with the key in a repetitive manner.</a:t>
            </a:r>
            <a:endParaRPr/>
          </a:p>
          <a:p>
            <a:pPr indent="-298450" lvl="0" marL="457200" rtl="0" algn="l">
              <a:spcBef>
                <a:spcPts val="0"/>
              </a:spcBef>
              <a:spcAft>
                <a:spcPts val="0"/>
              </a:spcAft>
              <a:buSzPts val="1100"/>
              <a:buAutoNum type="arabicPeriod"/>
            </a:pPr>
            <a:r>
              <a:rPr lang="en"/>
              <a:t>Encryption:</a:t>
            </a:r>
            <a:endParaRPr/>
          </a:p>
          <a:p>
            <a:pPr indent="-298450" lvl="1" marL="914400" rtl="0" algn="l">
              <a:spcBef>
                <a:spcPts val="0"/>
              </a:spcBef>
              <a:spcAft>
                <a:spcPts val="0"/>
              </a:spcAft>
              <a:buSzPts val="1100"/>
              <a:buChar char="●"/>
            </a:pPr>
            <a:r>
              <a:rPr lang="en"/>
              <a:t>Blowfish divides the 64-bit block into two halves, left (L) and right (R).</a:t>
            </a:r>
            <a:endParaRPr/>
          </a:p>
          <a:p>
            <a:pPr indent="-298450" lvl="1" marL="914400" rtl="0" algn="l">
              <a:spcBef>
                <a:spcPts val="0"/>
              </a:spcBef>
              <a:spcAft>
                <a:spcPts val="0"/>
              </a:spcAft>
              <a:buSzPts val="1100"/>
              <a:buChar char="●"/>
            </a:pPr>
            <a:r>
              <a:rPr lang="en"/>
              <a:t>The block goes through 16 rounds of encryption. Each round performs the following operations on L and R:</a:t>
            </a:r>
            <a:endParaRPr/>
          </a:p>
          <a:p>
            <a:pPr indent="-298450" lvl="2" marL="1371600" rtl="0" algn="l">
              <a:spcBef>
                <a:spcPts val="0"/>
              </a:spcBef>
              <a:spcAft>
                <a:spcPts val="0"/>
              </a:spcAft>
              <a:buSzPts val="1100"/>
              <a:buChar char="●"/>
            </a:pPr>
            <a:r>
              <a:rPr lang="en"/>
              <a:t>XOR L with the subkey associated with the current round.</a:t>
            </a:r>
            <a:endParaRPr/>
          </a:p>
          <a:p>
            <a:pPr indent="-298450" lvl="2" marL="1371600" rtl="0" algn="l">
              <a:spcBef>
                <a:spcPts val="0"/>
              </a:spcBef>
              <a:spcAft>
                <a:spcPts val="0"/>
              </a:spcAft>
              <a:buSzPts val="1100"/>
              <a:buChar char="●"/>
            </a:pPr>
            <a:r>
              <a:rPr lang="en"/>
              <a:t>Apply the Blowfish Feistel function to the result: F(R).</a:t>
            </a:r>
            <a:endParaRPr/>
          </a:p>
          <a:p>
            <a:pPr indent="-298450" lvl="2" marL="1371600" rtl="0" algn="l">
              <a:spcBef>
                <a:spcPts val="0"/>
              </a:spcBef>
              <a:spcAft>
                <a:spcPts val="0"/>
              </a:spcAft>
              <a:buSzPts val="1100"/>
              <a:buChar char="●"/>
            </a:pPr>
            <a:r>
              <a:rPr lang="en"/>
              <a:t>Swap L and R.</a:t>
            </a:r>
            <a:endParaRPr/>
          </a:p>
          <a:p>
            <a:pPr indent="-298450" lvl="1" marL="914400" rtl="0" algn="l">
              <a:spcBef>
                <a:spcPts val="0"/>
              </a:spcBef>
              <a:spcAft>
                <a:spcPts val="0"/>
              </a:spcAft>
              <a:buSzPts val="1100"/>
              <a:buChar char="●"/>
            </a:pPr>
            <a:r>
              <a:rPr lang="en"/>
              <a:t>After the 16 rounds, swap L and R one final time.</a:t>
            </a:r>
            <a:endParaRPr/>
          </a:p>
          <a:p>
            <a:pPr indent="-298450" lvl="0" marL="457200" rtl="0" algn="l">
              <a:spcBef>
                <a:spcPts val="0"/>
              </a:spcBef>
              <a:spcAft>
                <a:spcPts val="0"/>
              </a:spcAft>
              <a:buSzPts val="1100"/>
              <a:buAutoNum type="arabicPeriod"/>
            </a:pPr>
            <a:r>
              <a:rPr lang="en"/>
              <a:t>Decryption: The decryption process is similar to encryption but uses the subkeys in reverse order.</a:t>
            </a:r>
            <a:endParaRPr/>
          </a:p>
          <a:p>
            <a:pPr indent="0" lvl="0" marL="0" rtl="0" algn="l">
              <a:spcBef>
                <a:spcPts val="0"/>
              </a:spcBef>
              <a:spcAft>
                <a:spcPts val="0"/>
              </a:spcAft>
              <a:buClr>
                <a:schemeClr val="dk1"/>
              </a:buClr>
              <a:buSzPts val="1100"/>
              <a:buFont typeface="Arial"/>
              <a:buNone/>
            </a:pPr>
            <a:r>
              <a:rPr lang="en"/>
              <a:t>Weaknesses of Blowfish:</a:t>
            </a:r>
            <a:endParaRPr/>
          </a:p>
          <a:p>
            <a:pPr indent="-298450" lvl="0" marL="457200" rtl="0" algn="l">
              <a:spcBef>
                <a:spcPts val="0"/>
              </a:spcBef>
              <a:spcAft>
                <a:spcPts val="0"/>
              </a:spcAft>
              <a:buSzPts val="1100"/>
              <a:buAutoNum type="arabicPeriod"/>
            </a:pPr>
            <a:r>
              <a:rPr lang="en"/>
              <a:t>Limited Block Size: Blowfish operates on fixed 64-bit blocks. This can be a limitation when dealing with large data streams or when encrypting patterns that are smaller than the block size.</a:t>
            </a:r>
            <a:endParaRPr/>
          </a:p>
          <a:p>
            <a:pPr indent="-298450" lvl="0" marL="457200" rtl="0" algn="l">
              <a:spcBef>
                <a:spcPts val="0"/>
              </a:spcBef>
              <a:spcAft>
                <a:spcPts val="0"/>
              </a:spcAft>
              <a:buSzPts val="1100"/>
              <a:buAutoNum type="arabicPeriod"/>
            </a:pPr>
            <a:r>
              <a:rPr lang="en"/>
              <a:t>Known Weak Keys: Blowfish has certain weak keys that can result in a compromised encryption process. These weak keys should be avoided to maintain the security of the algorithm.</a:t>
            </a:r>
            <a:endParaRPr/>
          </a:p>
          <a:p>
            <a:pPr indent="-298450" lvl="0" marL="457200" rtl="0" algn="l">
              <a:spcBef>
                <a:spcPts val="0"/>
              </a:spcBef>
              <a:spcAft>
                <a:spcPts val="0"/>
              </a:spcAft>
              <a:buSzPts val="1100"/>
              <a:buAutoNum type="arabicPeriod"/>
            </a:pPr>
            <a:r>
              <a:rPr lang="en"/>
              <a:t>Susceptibility to Linear Cryptanalysis: Blowfish is somewhat vulnerable to linear cryptanalysis, which is a statistical attack that can exploit linear relationships between the plaintext, ciphertext, and key. However, it is important to note that linear cryptanalysis still requires a considerable number of known plaintext-ciphertext pairs.</a:t>
            </a:r>
            <a:endParaRPr/>
          </a:p>
          <a:p>
            <a:pPr indent="-298450" lvl="0" marL="457200" rtl="0" algn="l">
              <a:spcBef>
                <a:spcPts val="0"/>
              </a:spcBef>
              <a:spcAft>
                <a:spcPts val="0"/>
              </a:spcAft>
              <a:buSzPts val="1100"/>
              <a:buAutoNum type="arabicPeriod"/>
            </a:pPr>
            <a:r>
              <a:rPr lang="en"/>
              <a:t>Limited Adoption: Blowfish has not seen widespread adoption compared to other symmetric encryption algorithms like AES (Advanced Encryption Standard). Its limited usage and scrutiny may introduce potential vulnerabilities that remain undiscovered.</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6bf9e59999_3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6bf9e59999_3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26e12031e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26e12031e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works:</a:t>
            </a:r>
            <a:endParaRPr/>
          </a:p>
          <a:p>
            <a:pPr indent="-298450" lvl="0" marL="457200" rtl="0" algn="l">
              <a:spcBef>
                <a:spcPts val="0"/>
              </a:spcBef>
              <a:spcAft>
                <a:spcPts val="0"/>
              </a:spcAft>
              <a:buSzPts val="1100"/>
              <a:buAutoNum type="arabicPeriod"/>
            </a:pPr>
            <a:r>
              <a:rPr lang="en"/>
              <a:t>Key Expansion: Blowfish uses a key expansion algorithm to generate a series of subkeys from the original key. It starts by initializing a 576-bit P-array with the hexadecimal digits of pi, and then XORs the subkeys with the key in a repetitive manner.</a:t>
            </a:r>
            <a:endParaRPr/>
          </a:p>
          <a:p>
            <a:pPr indent="-298450" lvl="0" marL="457200" rtl="0" algn="l">
              <a:spcBef>
                <a:spcPts val="0"/>
              </a:spcBef>
              <a:spcAft>
                <a:spcPts val="0"/>
              </a:spcAft>
              <a:buSzPts val="1100"/>
              <a:buAutoNum type="arabicPeriod"/>
            </a:pPr>
            <a:r>
              <a:rPr lang="en"/>
              <a:t>Encryption:</a:t>
            </a:r>
            <a:endParaRPr/>
          </a:p>
          <a:p>
            <a:pPr indent="-298450" lvl="1" marL="914400" rtl="0" algn="l">
              <a:spcBef>
                <a:spcPts val="0"/>
              </a:spcBef>
              <a:spcAft>
                <a:spcPts val="0"/>
              </a:spcAft>
              <a:buSzPts val="1100"/>
              <a:buChar char="●"/>
            </a:pPr>
            <a:r>
              <a:rPr lang="en"/>
              <a:t>Blowfish divides the 64-bit block into two halves, left (L) and right (R).</a:t>
            </a:r>
            <a:endParaRPr/>
          </a:p>
          <a:p>
            <a:pPr indent="-298450" lvl="1" marL="914400" rtl="0" algn="l">
              <a:spcBef>
                <a:spcPts val="0"/>
              </a:spcBef>
              <a:spcAft>
                <a:spcPts val="0"/>
              </a:spcAft>
              <a:buSzPts val="1100"/>
              <a:buChar char="●"/>
            </a:pPr>
            <a:r>
              <a:rPr lang="en"/>
              <a:t>The block goes through 16 rounds of encryption. Each round performs the following operations on L and R:</a:t>
            </a:r>
            <a:endParaRPr/>
          </a:p>
          <a:p>
            <a:pPr indent="-298450" lvl="2" marL="1371600" rtl="0" algn="l">
              <a:spcBef>
                <a:spcPts val="0"/>
              </a:spcBef>
              <a:spcAft>
                <a:spcPts val="0"/>
              </a:spcAft>
              <a:buSzPts val="1100"/>
              <a:buChar char="●"/>
            </a:pPr>
            <a:r>
              <a:rPr lang="en"/>
              <a:t>XOR L with the subkey associated with the current round.</a:t>
            </a:r>
            <a:endParaRPr/>
          </a:p>
          <a:p>
            <a:pPr indent="-298450" lvl="2" marL="1371600" rtl="0" algn="l">
              <a:spcBef>
                <a:spcPts val="0"/>
              </a:spcBef>
              <a:spcAft>
                <a:spcPts val="0"/>
              </a:spcAft>
              <a:buSzPts val="1100"/>
              <a:buChar char="●"/>
            </a:pPr>
            <a:r>
              <a:rPr lang="en"/>
              <a:t>Apply the Blowfish Feistel function to the result: F(R).</a:t>
            </a:r>
            <a:endParaRPr/>
          </a:p>
          <a:p>
            <a:pPr indent="-298450" lvl="2" marL="1371600" rtl="0" algn="l">
              <a:spcBef>
                <a:spcPts val="0"/>
              </a:spcBef>
              <a:spcAft>
                <a:spcPts val="0"/>
              </a:spcAft>
              <a:buSzPts val="1100"/>
              <a:buChar char="●"/>
            </a:pPr>
            <a:r>
              <a:rPr lang="en"/>
              <a:t>Swap L and R.</a:t>
            </a:r>
            <a:endParaRPr/>
          </a:p>
          <a:p>
            <a:pPr indent="-298450" lvl="1" marL="914400" rtl="0" algn="l">
              <a:spcBef>
                <a:spcPts val="0"/>
              </a:spcBef>
              <a:spcAft>
                <a:spcPts val="0"/>
              </a:spcAft>
              <a:buSzPts val="1100"/>
              <a:buChar char="●"/>
            </a:pPr>
            <a:r>
              <a:rPr lang="en"/>
              <a:t>After the 16 rounds, swap L and R one final time.</a:t>
            </a:r>
            <a:endParaRPr/>
          </a:p>
          <a:p>
            <a:pPr indent="-298450" lvl="0" marL="457200" rtl="0" algn="l">
              <a:spcBef>
                <a:spcPts val="0"/>
              </a:spcBef>
              <a:spcAft>
                <a:spcPts val="0"/>
              </a:spcAft>
              <a:buSzPts val="1100"/>
              <a:buAutoNum type="arabicPeriod"/>
            </a:pPr>
            <a:r>
              <a:rPr lang="en"/>
              <a:t>Decryption: The decryption process is similar to encryption but uses the subkeys in reverse order.</a:t>
            </a:r>
            <a:endParaRPr/>
          </a:p>
          <a:p>
            <a:pPr indent="0" lvl="0" marL="0" rtl="0" algn="l">
              <a:spcBef>
                <a:spcPts val="0"/>
              </a:spcBef>
              <a:spcAft>
                <a:spcPts val="0"/>
              </a:spcAft>
              <a:buNone/>
            </a:pPr>
            <a:r>
              <a:rPr lang="en"/>
              <a:t>Weaknesses of Blowfish:</a:t>
            </a:r>
            <a:endParaRPr/>
          </a:p>
          <a:p>
            <a:pPr indent="-298450" lvl="0" marL="457200" rtl="0" algn="l">
              <a:spcBef>
                <a:spcPts val="0"/>
              </a:spcBef>
              <a:spcAft>
                <a:spcPts val="0"/>
              </a:spcAft>
              <a:buSzPts val="1100"/>
              <a:buAutoNum type="arabicPeriod"/>
            </a:pPr>
            <a:r>
              <a:rPr lang="en"/>
              <a:t>Limited Block Size: Blowfish operates on fixed 64-bit blocks. This can be a limitation when dealing with large data streams or when encrypting patterns that are smaller than the block size.</a:t>
            </a:r>
            <a:endParaRPr/>
          </a:p>
          <a:p>
            <a:pPr indent="-298450" lvl="0" marL="457200" rtl="0" algn="l">
              <a:spcBef>
                <a:spcPts val="0"/>
              </a:spcBef>
              <a:spcAft>
                <a:spcPts val="0"/>
              </a:spcAft>
              <a:buSzPts val="1100"/>
              <a:buAutoNum type="arabicPeriod"/>
            </a:pPr>
            <a:r>
              <a:rPr lang="en"/>
              <a:t>Known Weak Keys: Blowfish has certain weak keys that can result in a compromised encryption process. These weak keys should be avoided to maintain the security of the algorithm.</a:t>
            </a:r>
            <a:endParaRPr/>
          </a:p>
          <a:p>
            <a:pPr indent="-298450" lvl="0" marL="457200" rtl="0" algn="l">
              <a:spcBef>
                <a:spcPts val="0"/>
              </a:spcBef>
              <a:spcAft>
                <a:spcPts val="0"/>
              </a:spcAft>
              <a:buSzPts val="1100"/>
              <a:buAutoNum type="arabicPeriod"/>
            </a:pPr>
            <a:r>
              <a:rPr lang="en"/>
              <a:t>Susceptibility to Linear Cryptanalysis: Blowfish is somewhat vulnerable to linear cryptanalysis, which is a statistical attack that can exploit linear relationships between the plaintext, ciphertext, and key. However, it is important to note that linear cryptanalysis still requires a considerable number of known plaintext-ciphertext pairs.</a:t>
            </a:r>
            <a:endParaRPr/>
          </a:p>
          <a:p>
            <a:pPr indent="-298450" lvl="0" marL="457200" rtl="0" algn="l">
              <a:spcBef>
                <a:spcPts val="0"/>
              </a:spcBef>
              <a:spcAft>
                <a:spcPts val="0"/>
              </a:spcAft>
              <a:buSzPts val="1100"/>
              <a:buAutoNum type="arabicPeriod"/>
            </a:pPr>
            <a:r>
              <a:rPr lang="en"/>
              <a:t>Limited Adoption: Blowfish has not seen widespread adoption compared to other symmetric encryption algorithms like AES (Advanced Encryption Standard). Its limited usage and scrutiny may introduce potential vulnerabilities that remain undiscovered.</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6bb4ddd667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bb4ddd667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6bdca54fc3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6bdca54fc3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Feistel cipher, symmetric key, 56key bits, insecure. P S Boxes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(IDEA) is a symmetric key block cipher encryption algorithm designed to encrypt text to an unreadable format for transmission via the internet.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26e9da200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26e9da200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6e9da2002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26e9da2002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50525d11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50525d11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26e9da2002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26e9da2002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26e9da2002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26e9da2002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26e9da2002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26e9da2002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974350" y="527325"/>
            <a:ext cx="3769500" cy="2915100"/>
          </a:xfrm>
          <a:prstGeom prst="rect">
            <a:avLst/>
          </a:prstGeom>
        </p:spPr>
        <p:txBody>
          <a:bodyPr anchorCtr="0" anchor="b" bIns="91425" lIns="91425" spcFirstLastPara="1" rIns="91425" wrap="square" tIns="91425">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p:txBody>
      </p:sp>
      <p:sp>
        <p:nvSpPr>
          <p:cNvPr id="10" name="Google Shape;10;p2"/>
          <p:cNvSpPr txBox="1"/>
          <p:nvPr>
            <p:ph idx="1" type="subTitle"/>
          </p:nvPr>
        </p:nvSpPr>
        <p:spPr>
          <a:xfrm>
            <a:off x="4974350" y="3518775"/>
            <a:ext cx="38763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8BE3FF"/>
            </a:gs>
            <a:gs pos="100000">
              <a:srgbClr val="ACFFD9"/>
            </a:gs>
          </a:gsLst>
          <a:lin ang="5400700" scaled="0"/>
        </a:gradFill>
      </p:bgPr>
    </p:bg>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gradFill>
          <a:gsLst>
            <a:gs pos="0">
              <a:srgbClr val="8BE3FF"/>
            </a:gs>
            <a:gs pos="100000">
              <a:srgbClr val="ACFFD9"/>
            </a:gs>
          </a:gsLst>
          <a:lin ang="5400012" scaled="0"/>
        </a:gradFill>
      </p:bgPr>
    </p:bg>
    <p:spTree>
      <p:nvGrpSpPr>
        <p:cNvPr id="45" name="Shape 45"/>
        <p:cNvGrpSpPr/>
        <p:nvPr/>
      </p:nvGrpSpPr>
      <p:grpSpPr>
        <a:xfrm>
          <a:off x="0" y="0"/>
          <a:ext cx="0" cy="0"/>
          <a:chOff x="0" y="0"/>
          <a:chExt cx="0" cy="0"/>
        </a:xfrm>
      </p:grpSpPr>
      <p:sp>
        <p:nvSpPr>
          <p:cNvPr id="46" name="Google Shape;46;p13"/>
          <p:cNvSpPr txBox="1"/>
          <p:nvPr>
            <p:ph type="ctrTitle"/>
          </p:nvPr>
        </p:nvSpPr>
        <p:spPr>
          <a:xfrm>
            <a:off x="572003" y="614888"/>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47" name="Google Shape;47;p13"/>
          <p:cNvSpPr txBox="1"/>
          <p:nvPr>
            <p:ph idx="1" type="subTitle"/>
          </p:nvPr>
        </p:nvSpPr>
        <p:spPr>
          <a:xfrm>
            <a:off x="572003" y="1013113"/>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48" name="Google Shape;48;p13"/>
          <p:cNvSpPr txBox="1"/>
          <p:nvPr>
            <p:ph idx="2" type="ctrTitle"/>
          </p:nvPr>
        </p:nvSpPr>
        <p:spPr>
          <a:xfrm>
            <a:off x="572003" y="20550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49" name="Google Shape;49;p13"/>
          <p:cNvSpPr txBox="1"/>
          <p:nvPr>
            <p:ph idx="3" type="subTitle"/>
          </p:nvPr>
        </p:nvSpPr>
        <p:spPr>
          <a:xfrm>
            <a:off x="572003" y="24533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50" name="Google Shape;50;p13"/>
          <p:cNvSpPr txBox="1"/>
          <p:nvPr>
            <p:ph idx="4" type="ctrTitle"/>
          </p:nvPr>
        </p:nvSpPr>
        <p:spPr>
          <a:xfrm>
            <a:off x="572003" y="34952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51" name="Google Shape;51;p13"/>
          <p:cNvSpPr txBox="1"/>
          <p:nvPr>
            <p:ph idx="5" type="subTitle"/>
          </p:nvPr>
        </p:nvSpPr>
        <p:spPr>
          <a:xfrm>
            <a:off x="572003" y="38935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52" name="Google Shape;52;p13"/>
          <p:cNvSpPr txBox="1"/>
          <p:nvPr>
            <p:ph hasCustomPrompt="1" idx="6" type="title"/>
          </p:nvPr>
        </p:nvSpPr>
        <p:spPr>
          <a:xfrm>
            <a:off x="3377303" y="739713"/>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p:nvPr>
            <p:ph hasCustomPrompt="1" idx="7" type="title"/>
          </p:nvPr>
        </p:nvSpPr>
        <p:spPr>
          <a:xfrm>
            <a:off x="3377303" y="217665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p:nvPr>
            <p:ph hasCustomPrompt="1" idx="8" type="title"/>
          </p:nvPr>
        </p:nvSpPr>
        <p:spPr>
          <a:xfrm>
            <a:off x="3377303" y="361360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p:nvPr>
            <p:ph hasCustomPrompt="1" idx="9" type="title"/>
          </p:nvPr>
        </p:nvSpPr>
        <p:spPr>
          <a:xfrm>
            <a:off x="4574503" y="739713"/>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6" name="Google Shape;56;p13"/>
          <p:cNvSpPr txBox="1"/>
          <p:nvPr>
            <p:ph hasCustomPrompt="1" idx="13" type="title"/>
          </p:nvPr>
        </p:nvSpPr>
        <p:spPr>
          <a:xfrm>
            <a:off x="4574503" y="217665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7" name="Google Shape;57;p13"/>
          <p:cNvSpPr txBox="1"/>
          <p:nvPr>
            <p:ph hasCustomPrompt="1" idx="14" type="title"/>
          </p:nvPr>
        </p:nvSpPr>
        <p:spPr>
          <a:xfrm>
            <a:off x="4574503" y="361360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8" name="Google Shape;58;p13"/>
          <p:cNvSpPr txBox="1"/>
          <p:nvPr>
            <p:ph idx="15" type="ctrTitle"/>
          </p:nvPr>
        </p:nvSpPr>
        <p:spPr>
          <a:xfrm>
            <a:off x="5842903" y="614888"/>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59" name="Google Shape;59;p13"/>
          <p:cNvSpPr txBox="1"/>
          <p:nvPr>
            <p:ph idx="16" type="subTitle"/>
          </p:nvPr>
        </p:nvSpPr>
        <p:spPr>
          <a:xfrm>
            <a:off x="5842903" y="1013113"/>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0" name="Google Shape;60;p13"/>
          <p:cNvSpPr txBox="1"/>
          <p:nvPr>
            <p:ph idx="17" type="ctrTitle"/>
          </p:nvPr>
        </p:nvSpPr>
        <p:spPr>
          <a:xfrm>
            <a:off x="5842903" y="20550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1" name="Google Shape;61;p13"/>
          <p:cNvSpPr txBox="1"/>
          <p:nvPr>
            <p:ph idx="18" type="subTitle"/>
          </p:nvPr>
        </p:nvSpPr>
        <p:spPr>
          <a:xfrm>
            <a:off x="5842903" y="24533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2" name="Google Shape;62;p13"/>
          <p:cNvSpPr txBox="1"/>
          <p:nvPr>
            <p:ph idx="19" type="ctrTitle"/>
          </p:nvPr>
        </p:nvSpPr>
        <p:spPr>
          <a:xfrm>
            <a:off x="5842903" y="34952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3" name="Google Shape;63;p13"/>
          <p:cNvSpPr txBox="1"/>
          <p:nvPr>
            <p:ph idx="20" type="subTitle"/>
          </p:nvPr>
        </p:nvSpPr>
        <p:spPr>
          <a:xfrm>
            <a:off x="5842903" y="38935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
    <p:spTree>
      <p:nvGrpSpPr>
        <p:cNvPr id="64"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66" name="Google Shape;66;p1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14"/>
          <p:cNvSpPr txBox="1"/>
          <p:nvPr>
            <p:ph idx="1" type="body"/>
          </p:nvPr>
        </p:nvSpPr>
        <p:spPr>
          <a:xfrm>
            <a:off x="5267775" y="2040625"/>
            <a:ext cx="2785200" cy="1789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ONE_COLUMN_TEXT_1_1">
    <p:spTree>
      <p:nvGrpSpPr>
        <p:cNvPr id="68"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70" name="Google Shape;70;p15"/>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5"/>
          <p:cNvSpPr txBox="1"/>
          <p:nvPr>
            <p:ph idx="1" type="body"/>
          </p:nvPr>
        </p:nvSpPr>
        <p:spPr>
          <a:xfrm>
            <a:off x="5953575" y="3447525"/>
            <a:ext cx="2430300" cy="114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2" name="Google Shape;72;p15"/>
          <p:cNvSpPr txBox="1"/>
          <p:nvPr>
            <p:ph idx="2" type="title"/>
          </p:nvPr>
        </p:nvSpPr>
        <p:spPr>
          <a:xfrm>
            <a:off x="5953575" y="2949674"/>
            <a:ext cx="24303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ONE_COLUMN_TEXT_1_1_1">
    <p:spTree>
      <p:nvGrpSpPr>
        <p:cNvPr id="73"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75" name="Google Shape;75;p1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6"/>
          <p:cNvSpPr txBox="1"/>
          <p:nvPr>
            <p:ph idx="1" type="body"/>
          </p:nvPr>
        </p:nvSpPr>
        <p:spPr>
          <a:xfrm>
            <a:off x="5316193"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7" name="Google Shape;77;p16"/>
          <p:cNvSpPr txBox="1"/>
          <p:nvPr>
            <p:ph idx="2" type="title"/>
          </p:nvPr>
        </p:nvSpPr>
        <p:spPr>
          <a:xfrm>
            <a:off x="5316193"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8" name="Google Shape;78;p16"/>
          <p:cNvSpPr txBox="1"/>
          <p:nvPr>
            <p:ph idx="3" type="body"/>
          </p:nvPr>
        </p:nvSpPr>
        <p:spPr>
          <a:xfrm>
            <a:off x="1199212"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9" name="Google Shape;79;p16"/>
          <p:cNvSpPr txBox="1"/>
          <p:nvPr>
            <p:ph idx="4" type="title"/>
          </p:nvPr>
        </p:nvSpPr>
        <p:spPr>
          <a:xfrm>
            <a:off x="1199212"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ONE_COLUMN_TEXT_1_1_1_1">
    <p:bg>
      <p:bgPr>
        <a:gradFill>
          <a:gsLst>
            <a:gs pos="0">
              <a:srgbClr val="8BE3FF"/>
            </a:gs>
            <a:gs pos="100000">
              <a:srgbClr val="ACFFD9"/>
            </a:gs>
          </a:gsLst>
          <a:lin ang="5400700" scaled="0"/>
        </a:gradFill>
      </p:bgPr>
    </p:bg>
    <p:spTree>
      <p:nvGrpSpPr>
        <p:cNvPr id="80"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82" name="Google Shape;82;p1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7"/>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4" name="Google Shape;84;p17"/>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5" name="Google Shape;85;p17"/>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6" name="Google Shape;86;p17"/>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7" name="Google Shape;87;p17"/>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8" name="Google Shape;88;p17"/>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1">
  <p:cSld name="ONE_COLUMN_TEXT_1_1_1_2">
    <p:spTree>
      <p:nvGrpSpPr>
        <p:cNvPr id="89"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91" name="Google Shape;91;p1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2" name="Google Shape;92;p18"/>
          <p:cNvSpPr txBox="1"/>
          <p:nvPr>
            <p:ph idx="1" type="body"/>
          </p:nvPr>
        </p:nvSpPr>
        <p:spPr>
          <a:xfrm>
            <a:off x="4933300" y="18799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3" name="Google Shape;93;p18"/>
          <p:cNvSpPr txBox="1"/>
          <p:nvPr>
            <p:ph idx="2" type="title"/>
          </p:nvPr>
        </p:nvSpPr>
        <p:spPr>
          <a:xfrm>
            <a:off x="4933300" y="15085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4" name="Google Shape;94;p18"/>
          <p:cNvSpPr txBox="1"/>
          <p:nvPr>
            <p:ph idx="3" type="body"/>
          </p:nvPr>
        </p:nvSpPr>
        <p:spPr>
          <a:xfrm>
            <a:off x="4933300" y="35951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5" name="Google Shape;95;p18"/>
          <p:cNvSpPr txBox="1"/>
          <p:nvPr>
            <p:ph idx="4" type="title"/>
          </p:nvPr>
        </p:nvSpPr>
        <p:spPr>
          <a:xfrm>
            <a:off x="4933300" y="32237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_HEADER_1">
    <p:bg>
      <p:bgPr>
        <a:gradFill>
          <a:gsLst>
            <a:gs pos="0">
              <a:srgbClr val="8BE3FF"/>
            </a:gs>
            <a:gs pos="100000">
              <a:srgbClr val="ACFFD9"/>
            </a:gs>
          </a:gsLst>
          <a:lin ang="5400012" scaled="0"/>
        </a:gradFill>
      </p:bgPr>
    </p:bg>
    <p:spTree>
      <p:nvGrpSpPr>
        <p:cNvPr id="96" name="Shape 96"/>
        <p:cNvGrpSpPr/>
        <p:nvPr/>
      </p:nvGrpSpPr>
      <p:grpSpPr>
        <a:xfrm>
          <a:off x="0" y="0"/>
          <a:ext cx="0" cy="0"/>
          <a:chOff x="0" y="0"/>
          <a:chExt cx="0" cy="0"/>
        </a:xfrm>
      </p:grpSpPr>
      <p:sp>
        <p:nvSpPr>
          <p:cNvPr id="97" name="Google Shape;97;p19"/>
          <p:cNvSpPr txBox="1"/>
          <p:nvPr>
            <p:ph type="title"/>
          </p:nvPr>
        </p:nvSpPr>
        <p:spPr>
          <a:xfrm>
            <a:off x="4288151" y="1458975"/>
            <a:ext cx="3967500" cy="167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98" name="Google Shape;98;p19"/>
          <p:cNvSpPr txBox="1"/>
          <p:nvPr>
            <p:ph idx="1" type="subTitle"/>
          </p:nvPr>
        </p:nvSpPr>
        <p:spPr>
          <a:xfrm>
            <a:off x="5277851" y="3087550"/>
            <a:ext cx="29778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a:solidFill>
                  <a:srgbClr val="1F1C51"/>
                </a:solidFill>
              </a:defRPr>
            </a:lvl1pPr>
            <a:lvl2pPr lvl="1" rtl="0" algn="r">
              <a:lnSpc>
                <a:spcPct val="100000"/>
              </a:lnSpc>
              <a:spcBef>
                <a:spcPts val="0"/>
              </a:spcBef>
              <a:spcAft>
                <a:spcPts val="0"/>
              </a:spcAft>
              <a:buClr>
                <a:srgbClr val="1F1C51"/>
              </a:buClr>
              <a:buSzPts val="2800"/>
              <a:buNone/>
              <a:defRPr sz="2800">
                <a:solidFill>
                  <a:srgbClr val="1F1C51"/>
                </a:solidFill>
              </a:defRPr>
            </a:lvl2pPr>
            <a:lvl3pPr lvl="2" rtl="0" algn="r">
              <a:lnSpc>
                <a:spcPct val="100000"/>
              </a:lnSpc>
              <a:spcBef>
                <a:spcPts val="0"/>
              </a:spcBef>
              <a:spcAft>
                <a:spcPts val="0"/>
              </a:spcAft>
              <a:buClr>
                <a:srgbClr val="1F1C51"/>
              </a:buClr>
              <a:buSzPts val="2800"/>
              <a:buNone/>
              <a:defRPr sz="2800">
                <a:solidFill>
                  <a:srgbClr val="1F1C51"/>
                </a:solidFill>
              </a:defRPr>
            </a:lvl3pPr>
            <a:lvl4pPr lvl="3" rtl="0" algn="r">
              <a:lnSpc>
                <a:spcPct val="100000"/>
              </a:lnSpc>
              <a:spcBef>
                <a:spcPts val="0"/>
              </a:spcBef>
              <a:spcAft>
                <a:spcPts val="0"/>
              </a:spcAft>
              <a:buClr>
                <a:srgbClr val="1F1C51"/>
              </a:buClr>
              <a:buSzPts val="2800"/>
              <a:buNone/>
              <a:defRPr sz="2800">
                <a:solidFill>
                  <a:srgbClr val="1F1C51"/>
                </a:solidFill>
              </a:defRPr>
            </a:lvl4pPr>
            <a:lvl5pPr lvl="4" rtl="0" algn="r">
              <a:lnSpc>
                <a:spcPct val="100000"/>
              </a:lnSpc>
              <a:spcBef>
                <a:spcPts val="0"/>
              </a:spcBef>
              <a:spcAft>
                <a:spcPts val="0"/>
              </a:spcAft>
              <a:buClr>
                <a:srgbClr val="1F1C51"/>
              </a:buClr>
              <a:buSzPts val="2800"/>
              <a:buNone/>
              <a:defRPr sz="2800">
                <a:solidFill>
                  <a:srgbClr val="1F1C51"/>
                </a:solidFill>
              </a:defRPr>
            </a:lvl5pPr>
            <a:lvl6pPr lvl="5" rtl="0" algn="r">
              <a:lnSpc>
                <a:spcPct val="100000"/>
              </a:lnSpc>
              <a:spcBef>
                <a:spcPts val="0"/>
              </a:spcBef>
              <a:spcAft>
                <a:spcPts val="0"/>
              </a:spcAft>
              <a:buClr>
                <a:srgbClr val="1F1C51"/>
              </a:buClr>
              <a:buSzPts val="2800"/>
              <a:buNone/>
              <a:defRPr sz="2800">
                <a:solidFill>
                  <a:srgbClr val="1F1C51"/>
                </a:solidFill>
              </a:defRPr>
            </a:lvl6pPr>
            <a:lvl7pPr lvl="6" rtl="0" algn="r">
              <a:lnSpc>
                <a:spcPct val="100000"/>
              </a:lnSpc>
              <a:spcBef>
                <a:spcPts val="0"/>
              </a:spcBef>
              <a:spcAft>
                <a:spcPts val="0"/>
              </a:spcAft>
              <a:buClr>
                <a:srgbClr val="1F1C51"/>
              </a:buClr>
              <a:buSzPts val="2800"/>
              <a:buNone/>
              <a:defRPr sz="2800">
                <a:solidFill>
                  <a:srgbClr val="1F1C51"/>
                </a:solidFill>
              </a:defRPr>
            </a:lvl7pPr>
            <a:lvl8pPr lvl="7" rtl="0" algn="r">
              <a:lnSpc>
                <a:spcPct val="100000"/>
              </a:lnSpc>
              <a:spcBef>
                <a:spcPts val="0"/>
              </a:spcBef>
              <a:spcAft>
                <a:spcPts val="0"/>
              </a:spcAft>
              <a:buClr>
                <a:srgbClr val="1F1C51"/>
              </a:buClr>
              <a:buSzPts val="2800"/>
              <a:buNone/>
              <a:defRPr sz="2800">
                <a:solidFill>
                  <a:srgbClr val="1F1C51"/>
                </a:solidFill>
              </a:defRPr>
            </a:lvl8pPr>
            <a:lvl9pPr lvl="8" rtl="0" algn="r">
              <a:lnSpc>
                <a:spcPct val="100000"/>
              </a:lnSpc>
              <a:spcBef>
                <a:spcPts val="0"/>
              </a:spcBef>
              <a:spcAft>
                <a:spcPts val="0"/>
              </a:spcAft>
              <a:buClr>
                <a:srgbClr val="1F1C51"/>
              </a:buClr>
              <a:buSzPts val="2800"/>
              <a:buNone/>
              <a:defRPr sz="2800">
                <a:solidFill>
                  <a:srgbClr val="1F1C51"/>
                </a:solidFill>
              </a:defRPr>
            </a:lvl9pPr>
          </a:lstStyle>
          <a:p/>
        </p:txBody>
      </p:sp>
      <p:sp>
        <p:nvSpPr>
          <p:cNvPr id="99" name="Google Shape;99;p19"/>
          <p:cNvSpPr txBox="1"/>
          <p:nvPr>
            <p:ph hasCustomPrompt="1" idx="2" type="title"/>
          </p:nvPr>
        </p:nvSpPr>
        <p:spPr>
          <a:xfrm>
            <a:off x="5597951" y="792425"/>
            <a:ext cx="2657700" cy="79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1">
    <p:bg>
      <p:bgPr>
        <a:gradFill>
          <a:gsLst>
            <a:gs pos="0">
              <a:srgbClr val="8BE3FF"/>
            </a:gs>
            <a:gs pos="100000">
              <a:srgbClr val="ACFFD9"/>
            </a:gs>
          </a:gsLst>
          <a:lin ang="5400700" scaled="0"/>
        </a:gradFill>
      </p:bgPr>
    </p:bg>
    <p:spTree>
      <p:nvGrpSpPr>
        <p:cNvPr id="100"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02" name="Google Shape;102;p2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8BE3FF"/>
            </a:gs>
            <a:gs pos="100000">
              <a:srgbClr val="ACFFD9"/>
            </a:gs>
          </a:gsLst>
          <a:lin ang="5400012" scaled="0"/>
        </a:gra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876325" y="1458975"/>
            <a:ext cx="4559100" cy="167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3"/>
          <p:cNvSpPr txBox="1"/>
          <p:nvPr>
            <p:ph idx="1" type="subTitle"/>
          </p:nvPr>
        </p:nvSpPr>
        <p:spPr>
          <a:xfrm>
            <a:off x="876325" y="3087550"/>
            <a:ext cx="29778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 name="Google Shape;14;p3"/>
          <p:cNvSpPr txBox="1"/>
          <p:nvPr>
            <p:ph hasCustomPrompt="1" idx="2" type="title"/>
          </p:nvPr>
        </p:nvSpPr>
        <p:spPr>
          <a:xfrm>
            <a:off x="876325" y="792425"/>
            <a:ext cx="2657700" cy="792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ONE_COLUMN_TEXT_1_1_1_3">
    <p:spTree>
      <p:nvGrpSpPr>
        <p:cNvPr id="103" name="Shape 103"/>
        <p:cNvGrpSpPr/>
        <p:nvPr/>
      </p:nvGrpSpPr>
      <p:grpSpPr>
        <a:xfrm>
          <a:off x="0" y="0"/>
          <a:ext cx="0" cy="0"/>
          <a:chOff x="0" y="0"/>
          <a:chExt cx="0" cy="0"/>
        </a:xfrm>
      </p:grpSpPr>
      <p:cxnSp>
        <p:nvCxnSpPr>
          <p:cNvPr id="104" name="Google Shape;104;p21"/>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05" name="Google Shape;105;p2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21"/>
          <p:cNvSpPr txBox="1"/>
          <p:nvPr>
            <p:ph idx="1" type="body"/>
          </p:nvPr>
        </p:nvSpPr>
        <p:spPr>
          <a:xfrm>
            <a:off x="1010100"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7" name="Google Shape;107;p21"/>
          <p:cNvSpPr txBox="1"/>
          <p:nvPr>
            <p:ph idx="2" type="title"/>
          </p:nvPr>
        </p:nvSpPr>
        <p:spPr>
          <a:xfrm>
            <a:off x="1010088"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8" name="Google Shape;108;p21"/>
          <p:cNvSpPr txBox="1"/>
          <p:nvPr>
            <p:ph idx="3" type="body"/>
          </p:nvPr>
        </p:nvSpPr>
        <p:spPr>
          <a:xfrm>
            <a:off x="2891901"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9" name="Google Shape;109;p21"/>
          <p:cNvSpPr txBox="1"/>
          <p:nvPr>
            <p:ph idx="4" type="title"/>
          </p:nvPr>
        </p:nvSpPr>
        <p:spPr>
          <a:xfrm>
            <a:off x="2891894"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0" name="Google Shape;110;p21"/>
          <p:cNvSpPr txBox="1"/>
          <p:nvPr>
            <p:ph idx="5" type="body"/>
          </p:nvPr>
        </p:nvSpPr>
        <p:spPr>
          <a:xfrm>
            <a:off x="4773703"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1" name="Google Shape;111;p21"/>
          <p:cNvSpPr txBox="1"/>
          <p:nvPr>
            <p:ph idx="6" type="title"/>
          </p:nvPr>
        </p:nvSpPr>
        <p:spPr>
          <a:xfrm>
            <a:off x="4773701"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2" name="Google Shape;112;p21"/>
          <p:cNvSpPr txBox="1"/>
          <p:nvPr>
            <p:ph idx="7" type="body"/>
          </p:nvPr>
        </p:nvSpPr>
        <p:spPr>
          <a:xfrm>
            <a:off x="6655504"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3" name="Google Shape;113;p21"/>
          <p:cNvSpPr txBox="1"/>
          <p:nvPr>
            <p:ph idx="8" type="title"/>
          </p:nvPr>
        </p:nvSpPr>
        <p:spPr>
          <a:xfrm>
            <a:off x="6655507"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_HEADER_1_1">
    <p:bg>
      <p:bgPr>
        <a:gradFill>
          <a:gsLst>
            <a:gs pos="0">
              <a:srgbClr val="8BE3FF"/>
            </a:gs>
            <a:gs pos="100000">
              <a:srgbClr val="ACFFD9"/>
            </a:gs>
          </a:gsLst>
          <a:lin ang="5400012" scaled="0"/>
        </a:gra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2588250" y="1458975"/>
            <a:ext cx="3967500" cy="167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6" name="Google Shape;116;p22"/>
          <p:cNvSpPr txBox="1"/>
          <p:nvPr>
            <p:ph idx="1" type="subTitle"/>
          </p:nvPr>
        </p:nvSpPr>
        <p:spPr>
          <a:xfrm>
            <a:off x="3083100" y="3087550"/>
            <a:ext cx="29778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1F1C51"/>
              </a:buClr>
              <a:buSzPts val="1800"/>
              <a:buNone/>
              <a:defRPr>
                <a:solidFill>
                  <a:srgbClr val="1F1C51"/>
                </a:solidFill>
              </a:defRPr>
            </a:lvl1pPr>
            <a:lvl2pPr lvl="1" rtl="0" algn="ctr">
              <a:lnSpc>
                <a:spcPct val="100000"/>
              </a:lnSpc>
              <a:spcBef>
                <a:spcPts val="0"/>
              </a:spcBef>
              <a:spcAft>
                <a:spcPts val="0"/>
              </a:spcAft>
              <a:buClr>
                <a:srgbClr val="1F1C51"/>
              </a:buClr>
              <a:buSzPts val="2800"/>
              <a:buNone/>
              <a:defRPr sz="2800">
                <a:solidFill>
                  <a:srgbClr val="1F1C51"/>
                </a:solidFill>
              </a:defRPr>
            </a:lvl2pPr>
            <a:lvl3pPr lvl="2" rtl="0" algn="ctr">
              <a:lnSpc>
                <a:spcPct val="100000"/>
              </a:lnSpc>
              <a:spcBef>
                <a:spcPts val="0"/>
              </a:spcBef>
              <a:spcAft>
                <a:spcPts val="0"/>
              </a:spcAft>
              <a:buClr>
                <a:srgbClr val="1F1C51"/>
              </a:buClr>
              <a:buSzPts val="2800"/>
              <a:buNone/>
              <a:defRPr sz="2800">
                <a:solidFill>
                  <a:srgbClr val="1F1C51"/>
                </a:solidFill>
              </a:defRPr>
            </a:lvl3pPr>
            <a:lvl4pPr lvl="3" rtl="0" algn="ctr">
              <a:lnSpc>
                <a:spcPct val="100000"/>
              </a:lnSpc>
              <a:spcBef>
                <a:spcPts val="0"/>
              </a:spcBef>
              <a:spcAft>
                <a:spcPts val="0"/>
              </a:spcAft>
              <a:buClr>
                <a:srgbClr val="1F1C51"/>
              </a:buClr>
              <a:buSzPts val="2800"/>
              <a:buNone/>
              <a:defRPr sz="2800">
                <a:solidFill>
                  <a:srgbClr val="1F1C51"/>
                </a:solidFill>
              </a:defRPr>
            </a:lvl4pPr>
            <a:lvl5pPr lvl="4" rtl="0" algn="ctr">
              <a:lnSpc>
                <a:spcPct val="100000"/>
              </a:lnSpc>
              <a:spcBef>
                <a:spcPts val="0"/>
              </a:spcBef>
              <a:spcAft>
                <a:spcPts val="0"/>
              </a:spcAft>
              <a:buClr>
                <a:srgbClr val="1F1C51"/>
              </a:buClr>
              <a:buSzPts val="2800"/>
              <a:buNone/>
              <a:defRPr sz="2800">
                <a:solidFill>
                  <a:srgbClr val="1F1C51"/>
                </a:solidFill>
              </a:defRPr>
            </a:lvl5pPr>
            <a:lvl6pPr lvl="5" rtl="0" algn="ctr">
              <a:lnSpc>
                <a:spcPct val="100000"/>
              </a:lnSpc>
              <a:spcBef>
                <a:spcPts val="0"/>
              </a:spcBef>
              <a:spcAft>
                <a:spcPts val="0"/>
              </a:spcAft>
              <a:buClr>
                <a:srgbClr val="1F1C51"/>
              </a:buClr>
              <a:buSzPts val="2800"/>
              <a:buNone/>
              <a:defRPr sz="2800">
                <a:solidFill>
                  <a:srgbClr val="1F1C51"/>
                </a:solidFill>
              </a:defRPr>
            </a:lvl6pPr>
            <a:lvl7pPr lvl="6" rtl="0" algn="ctr">
              <a:lnSpc>
                <a:spcPct val="100000"/>
              </a:lnSpc>
              <a:spcBef>
                <a:spcPts val="0"/>
              </a:spcBef>
              <a:spcAft>
                <a:spcPts val="0"/>
              </a:spcAft>
              <a:buClr>
                <a:srgbClr val="1F1C51"/>
              </a:buClr>
              <a:buSzPts val="2800"/>
              <a:buNone/>
              <a:defRPr sz="2800">
                <a:solidFill>
                  <a:srgbClr val="1F1C51"/>
                </a:solidFill>
              </a:defRPr>
            </a:lvl7pPr>
            <a:lvl8pPr lvl="7" rtl="0" algn="ctr">
              <a:lnSpc>
                <a:spcPct val="100000"/>
              </a:lnSpc>
              <a:spcBef>
                <a:spcPts val="0"/>
              </a:spcBef>
              <a:spcAft>
                <a:spcPts val="0"/>
              </a:spcAft>
              <a:buClr>
                <a:srgbClr val="1F1C51"/>
              </a:buClr>
              <a:buSzPts val="2800"/>
              <a:buNone/>
              <a:defRPr sz="2800">
                <a:solidFill>
                  <a:srgbClr val="1F1C51"/>
                </a:solidFill>
              </a:defRPr>
            </a:lvl8pPr>
            <a:lvl9pPr lvl="8" rtl="0" algn="ctr">
              <a:lnSpc>
                <a:spcPct val="100000"/>
              </a:lnSpc>
              <a:spcBef>
                <a:spcPts val="0"/>
              </a:spcBef>
              <a:spcAft>
                <a:spcPts val="0"/>
              </a:spcAft>
              <a:buClr>
                <a:srgbClr val="1F1C51"/>
              </a:buClr>
              <a:buSzPts val="2800"/>
              <a:buNone/>
              <a:defRPr sz="2800">
                <a:solidFill>
                  <a:srgbClr val="1F1C51"/>
                </a:solidFill>
              </a:defRPr>
            </a:lvl9pPr>
          </a:lstStyle>
          <a:p/>
        </p:txBody>
      </p:sp>
      <p:sp>
        <p:nvSpPr>
          <p:cNvPr id="117" name="Google Shape;117;p22"/>
          <p:cNvSpPr txBox="1"/>
          <p:nvPr>
            <p:ph hasCustomPrompt="1" idx="2" type="title"/>
          </p:nvPr>
        </p:nvSpPr>
        <p:spPr>
          <a:xfrm>
            <a:off x="3243150" y="792425"/>
            <a:ext cx="2657700" cy="7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ONE_COLUMN_TEXT_1_1_1_1_1">
    <p:bg>
      <p:bgPr>
        <a:gradFill>
          <a:gsLst>
            <a:gs pos="0">
              <a:srgbClr val="8BE3FF"/>
            </a:gs>
            <a:gs pos="100000">
              <a:srgbClr val="ACFFD9"/>
            </a:gs>
          </a:gsLst>
          <a:lin ang="5400700" scaled="0"/>
        </a:gradFill>
      </p:bgPr>
    </p:bg>
    <p:spTree>
      <p:nvGrpSpPr>
        <p:cNvPr id="118"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20" name="Google Shape;120;p2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23"/>
          <p:cNvSpPr txBox="1"/>
          <p:nvPr>
            <p:ph idx="1" type="body"/>
          </p:nvPr>
        </p:nvSpPr>
        <p:spPr>
          <a:xfrm>
            <a:off x="346500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2" name="Google Shape;122;p23"/>
          <p:cNvSpPr txBox="1"/>
          <p:nvPr>
            <p:ph idx="2" type="title"/>
          </p:nvPr>
        </p:nvSpPr>
        <p:spPr>
          <a:xfrm>
            <a:off x="346499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3" name="Google Shape;123;p23"/>
          <p:cNvSpPr txBox="1"/>
          <p:nvPr>
            <p:ph idx="3" type="body"/>
          </p:nvPr>
        </p:nvSpPr>
        <p:spPr>
          <a:xfrm>
            <a:off x="83522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4" name="Google Shape;124;p23"/>
          <p:cNvSpPr txBox="1"/>
          <p:nvPr>
            <p:ph idx="4" type="title"/>
          </p:nvPr>
        </p:nvSpPr>
        <p:spPr>
          <a:xfrm>
            <a:off x="835213"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5" name="Google Shape;125;p23"/>
          <p:cNvSpPr txBox="1"/>
          <p:nvPr>
            <p:ph idx="5" type="body"/>
          </p:nvPr>
        </p:nvSpPr>
        <p:spPr>
          <a:xfrm>
            <a:off x="6094780"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6" name="Google Shape;126;p23"/>
          <p:cNvSpPr txBox="1"/>
          <p:nvPr>
            <p:ph idx="6" type="title"/>
          </p:nvPr>
        </p:nvSpPr>
        <p:spPr>
          <a:xfrm>
            <a:off x="609477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7" name="Google Shape;127;p23"/>
          <p:cNvSpPr txBox="1"/>
          <p:nvPr>
            <p:ph idx="7" type="body"/>
          </p:nvPr>
        </p:nvSpPr>
        <p:spPr>
          <a:xfrm>
            <a:off x="346500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8" name="Google Shape;128;p23"/>
          <p:cNvSpPr txBox="1"/>
          <p:nvPr>
            <p:ph idx="8" type="title"/>
          </p:nvPr>
        </p:nvSpPr>
        <p:spPr>
          <a:xfrm>
            <a:off x="346499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9" name="Google Shape;129;p23"/>
          <p:cNvSpPr txBox="1"/>
          <p:nvPr>
            <p:ph idx="9" type="body"/>
          </p:nvPr>
        </p:nvSpPr>
        <p:spPr>
          <a:xfrm>
            <a:off x="83522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0" name="Google Shape;130;p23"/>
          <p:cNvSpPr txBox="1"/>
          <p:nvPr>
            <p:ph idx="13" type="title"/>
          </p:nvPr>
        </p:nvSpPr>
        <p:spPr>
          <a:xfrm>
            <a:off x="835213"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1" name="Google Shape;131;p23"/>
          <p:cNvSpPr txBox="1"/>
          <p:nvPr>
            <p:ph idx="14" type="body"/>
          </p:nvPr>
        </p:nvSpPr>
        <p:spPr>
          <a:xfrm>
            <a:off x="6094780"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2" name="Google Shape;132;p23"/>
          <p:cNvSpPr txBox="1"/>
          <p:nvPr>
            <p:ph idx="15" type="title"/>
          </p:nvPr>
        </p:nvSpPr>
        <p:spPr>
          <a:xfrm>
            <a:off x="609477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ONE_COLUMN_TEXT_1_1_1_1_2">
    <p:bg>
      <p:bgPr>
        <a:solidFill>
          <a:srgbClr val="FFFFFF"/>
        </a:solidFill>
      </p:bgPr>
    </p:bg>
    <p:spTree>
      <p:nvGrpSpPr>
        <p:cNvPr id="133"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35" name="Google Shape;135;p2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24"/>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7" name="Google Shape;137;p24"/>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8" name="Google Shape;138;p24"/>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9" name="Google Shape;139;p24"/>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0" name="Google Shape;140;p24"/>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1" name="Google Shape;141;p24"/>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SECTION_HEADER_1_1_1">
    <p:bg>
      <p:bgPr>
        <a:solidFill>
          <a:schemeClr val="lt1"/>
        </a:solid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671150" y="-101475"/>
            <a:ext cx="3967500" cy="16719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4" name="Google Shape;144;p25"/>
          <p:cNvSpPr txBox="1"/>
          <p:nvPr>
            <p:ph idx="1" type="subTitle"/>
          </p:nvPr>
        </p:nvSpPr>
        <p:spPr>
          <a:xfrm>
            <a:off x="671150" y="1450900"/>
            <a:ext cx="3742800" cy="15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5" name="Google Shape;145;p25"/>
          <p:cNvSpPr txBox="1"/>
          <p:nvPr/>
        </p:nvSpPr>
        <p:spPr>
          <a:xfrm>
            <a:off x="671150" y="3275775"/>
            <a:ext cx="3387600" cy="70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b="1" lang="en" sz="1100">
                <a:solidFill>
                  <a:schemeClr val="lt2"/>
                </a:solidFill>
                <a:uFill>
                  <a:noFill/>
                </a:uFill>
                <a:latin typeface="DM Sans"/>
                <a:ea typeface="DM Sans"/>
                <a:cs typeface="DM Sans"/>
                <a:sym typeface="DM Sans"/>
                <a:hlinkClick r:id="rId2">
                  <a:extLst>
                    <a:ext uri="{A12FA001-AC4F-418D-AE19-62706E023703}">
                      <ahyp:hlinkClr val="tx"/>
                    </a:ext>
                  </a:extLst>
                </a:hlinkClick>
              </a:rPr>
              <a:t>Slidesgo</a:t>
            </a:r>
            <a:r>
              <a:rPr lang="en" sz="1100">
                <a:solidFill>
                  <a:schemeClr val="lt2"/>
                </a:solidFill>
                <a:latin typeface="DM Sans"/>
                <a:ea typeface="DM Sans"/>
                <a:cs typeface="DM Sans"/>
                <a:sym typeface="DM Sans"/>
              </a:rPr>
              <a:t>, including icons by </a:t>
            </a:r>
            <a:r>
              <a:rPr b="1" lang="en" sz="1100">
                <a:solidFill>
                  <a:schemeClr val="lt2"/>
                </a:solidFill>
                <a:uFill>
                  <a:noFill/>
                </a:uFill>
                <a:latin typeface="DM Sans"/>
                <a:ea typeface="DM Sans"/>
                <a:cs typeface="DM Sans"/>
                <a:sym typeface="DM Sans"/>
                <a:hlinkClick r:id="rId3">
                  <a:extLst>
                    <a:ext uri="{A12FA001-AC4F-418D-AE19-62706E023703}">
                      <ahyp:hlinkClr val="tx"/>
                    </a:ext>
                  </a:extLst>
                </a:hlinkClick>
              </a:rPr>
              <a:t>Flaticon</a:t>
            </a:r>
            <a:r>
              <a:rPr lang="en" sz="1100">
                <a:solidFill>
                  <a:schemeClr val="lt2"/>
                </a:solidFill>
                <a:latin typeface="DM Sans"/>
                <a:ea typeface="DM Sans"/>
                <a:cs typeface="DM Sans"/>
                <a:sym typeface="DM Sans"/>
              </a:rPr>
              <a:t>, infographics &amp; images by </a:t>
            </a:r>
            <a:r>
              <a:rPr b="1" lang="en" sz="1100">
                <a:solidFill>
                  <a:schemeClr val="lt2"/>
                </a:solidFill>
                <a:uFill>
                  <a:noFill/>
                </a:uFill>
                <a:latin typeface="DM Sans"/>
                <a:ea typeface="DM Sans"/>
                <a:cs typeface="DM Sans"/>
                <a:sym typeface="DM Sans"/>
                <a:hlinkClick r:id="rId4">
                  <a:extLst>
                    <a:ext uri="{A12FA001-AC4F-418D-AE19-62706E023703}">
                      <ahyp:hlinkCl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b="1" sz="1100">
              <a:solidFill>
                <a:schemeClr val="lt2"/>
              </a:solidFill>
              <a:latin typeface="DM Sans"/>
              <a:ea typeface="DM Sans"/>
              <a:cs typeface="DM Sans"/>
              <a:sym typeface="DM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bg>
      <p:bgPr>
        <a:gradFill>
          <a:gsLst>
            <a:gs pos="0">
              <a:srgbClr val="8BE3FF"/>
            </a:gs>
            <a:gs pos="100000">
              <a:srgbClr val="ACFFD9"/>
            </a:gs>
          </a:gsLst>
          <a:lin ang="5400700" scaled="0"/>
        </a:gradFill>
      </p:bgPr>
    </p:bg>
    <p:spTree>
      <p:nvGrpSpPr>
        <p:cNvPr id="146" name="Shape 146"/>
        <p:cNvGrpSpPr/>
        <p:nvPr/>
      </p:nvGrpSpPr>
      <p:grpSpPr>
        <a:xfrm>
          <a:off x="0" y="0"/>
          <a:ext cx="0" cy="0"/>
          <a:chOff x="0" y="0"/>
          <a:chExt cx="0" cy="0"/>
        </a:xfrm>
      </p:grpSpPr>
      <p:sp>
        <p:nvSpPr>
          <p:cNvPr id="147" name="Google Shape;147;p26"/>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cxnSp>
        <p:nvCxnSpPr>
          <p:cNvPr id="148" name="Google Shape;148;p26"/>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149" name="Google Shape;149;p26"/>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626625" y="877875"/>
            <a:ext cx="7322400" cy="326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cxnSp>
        <p:nvCxnSpPr>
          <p:cNvPr id="17" name="Google Shape;17;p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8" name="Google Shape;18;p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8BE3FF"/>
            </a:gs>
            <a:gs pos="100000">
              <a:srgbClr val="ACFFD9"/>
            </a:gs>
          </a:gsLst>
          <a:lin ang="5400700" scaled="0"/>
        </a:gradFill>
      </p:bgPr>
    </p:bg>
    <p:spTree>
      <p:nvGrpSpPr>
        <p:cNvPr id="19" name="Shape 19"/>
        <p:cNvGrpSpPr/>
        <p:nvPr/>
      </p:nvGrpSpPr>
      <p:grpSpPr>
        <a:xfrm>
          <a:off x="0" y="0"/>
          <a:ext cx="0" cy="0"/>
          <a:chOff x="0" y="0"/>
          <a:chExt cx="0" cy="0"/>
        </a:xfrm>
      </p:grpSpPr>
      <p:sp>
        <p:nvSpPr>
          <p:cNvPr id="20" name="Google Shape;20;p5"/>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5"/>
          <p:cNvSpPr txBox="1"/>
          <p:nvPr>
            <p:ph idx="2" type="body"/>
          </p:nvPr>
        </p:nvSpPr>
        <p:spPr>
          <a:xfrm>
            <a:off x="4807302"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22" name="Google Shape;22;p5"/>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23" name="Google Shape;23;p5"/>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26" name="Google Shape;26;p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29" name="Google Shape;29;p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626625" y="1404600"/>
            <a:ext cx="2785200" cy="3179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5554975" y="526350"/>
            <a:ext cx="2730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txBox="1"/>
          <p:nvPr>
            <p:ph idx="1" type="subTitle"/>
          </p:nvPr>
        </p:nvSpPr>
        <p:spPr>
          <a:xfrm>
            <a:off x="626625" y="1515050"/>
            <a:ext cx="1940700" cy="751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p:txBody>
      </p:sp>
      <p:sp>
        <p:nvSpPr>
          <p:cNvPr id="35" name="Google Shape;35;p9"/>
          <p:cNvSpPr txBox="1"/>
          <p:nvPr>
            <p:ph idx="2" type="body"/>
          </p:nvPr>
        </p:nvSpPr>
        <p:spPr>
          <a:xfrm>
            <a:off x="626625" y="2266850"/>
            <a:ext cx="2925900" cy="2391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36" name="Google Shape;36;p9"/>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37" name="Google Shape;37;p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8BE3FF"/>
            </a:gs>
            <a:gs pos="100000">
              <a:srgbClr val="ACFFD9"/>
            </a:gs>
          </a:gsLst>
          <a:lin ang="5400700" scaled="0"/>
        </a:gradFill>
      </p:bgPr>
    </p:bg>
    <p:spTree>
      <p:nvGrpSpPr>
        <p:cNvPr id="38" name="Shape 38"/>
        <p:cNvGrpSpPr/>
        <p:nvPr/>
      </p:nvGrpSpPr>
      <p:grpSpPr>
        <a:xfrm>
          <a:off x="0" y="0"/>
          <a:ext cx="0" cy="0"/>
          <a:chOff x="0" y="0"/>
          <a:chExt cx="0" cy="0"/>
        </a:xfrm>
      </p:grpSpPr>
      <p:sp>
        <p:nvSpPr>
          <p:cNvPr id="39" name="Google Shape;39;p10"/>
          <p:cNvSpPr txBox="1"/>
          <p:nvPr>
            <p:ph type="title"/>
          </p:nvPr>
        </p:nvSpPr>
        <p:spPr>
          <a:xfrm>
            <a:off x="4979375" y="2028425"/>
            <a:ext cx="35724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10"/>
          <p:cNvSpPr txBox="1"/>
          <p:nvPr>
            <p:ph idx="1" type="body"/>
          </p:nvPr>
        </p:nvSpPr>
        <p:spPr>
          <a:xfrm>
            <a:off x="4979375" y="2568125"/>
            <a:ext cx="2785200" cy="2145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indent="-317500" lvl="1" marL="914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indent="-317500" lvl="2" marL="1371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indent="-317500" lvl="3" marL="18288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indent="-317500" lvl="4" marL="22860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indent="-317500" lvl="5" marL="27432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indent="-317500" lvl="6" marL="3200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indent="-317500" lvl="7" marL="3657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indent="-317500" lvl="8" marL="41148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hyperlink" Target="https://www.encryptionconsulting.com/education-center/what-is-ssh/"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hyperlink" Target="https://www.techtarget.com/searchsecurity/definition/Blowfish" TargetMode="External"/><Relationship Id="rId4" Type="http://schemas.openxmlformats.org/officeDocument/2006/relationships/hyperlink" Target="https://www.geeksforgeeks.org/blowfish-algorithm-with-examples/" TargetMode="External"/><Relationship Id="rId5" Type="http://schemas.openxmlformats.org/officeDocument/2006/relationships/hyperlink" Target="https://github.com/AdityaMalani/Blowfish-algorithm-python" TargetMode="External"/><Relationship Id="rId6" Type="http://schemas.openxmlformats.org/officeDocument/2006/relationships/hyperlink" Target="https://github.com/prophet6250/blowfish-implementation" TargetMode="External"/><Relationship Id="rId7" Type="http://schemas.openxmlformats.org/officeDocument/2006/relationships/hyperlink" Target="https://www.encryptionconsulting.com/education-center/what-is-blowfish" TargetMode="External"/><Relationship Id="rId8" Type="http://schemas.openxmlformats.org/officeDocument/2006/relationships/hyperlink" Target="https://one2backup.com/blowfishencryption.aspx"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hyperlink" Target="https://www.geeksforgeeks.org/data-encryption-standard-des-set-1/" TargetMode="External"/><Relationship Id="rId4" Type="http://schemas.openxmlformats.org/officeDocument/2006/relationships/hyperlink" Target="https://www.geeksforgeeks.org/introduction-to-crypto-terminologi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p:nvPr/>
        </p:nvSpPr>
        <p:spPr>
          <a:xfrm rot="-7509504">
            <a:off x="5455916" y="207622"/>
            <a:ext cx="5179224" cy="5732711"/>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txBox="1"/>
          <p:nvPr>
            <p:ph type="ctrTitle"/>
          </p:nvPr>
        </p:nvSpPr>
        <p:spPr>
          <a:xfrm>
            <a:off x="4974350" y="975000"/>
            <a:ext cx="3876300" cy="291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Cryptography &amp; Network Security AAT</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sz="3200">
                <a:solidFill>
                  <a:schemeClr val="lt2"/>
                </a:solidFill>
              </a:rPr>
              <a:t>Blowfish Algorithm</a:t>
            </a:r>
            <a:endParaRPr sz="3200">
              <a:solidFill>
                <a:schemeClr val="lt2"/>
              </a:solidFill>
            </a:endParaRPr>
          </a:p>
        </p:txBody>
      </p:sp>
      <p:sp>
        <p:nvSpPr>
          <p:cNvPr id="156" name="Google Shape;156;p27"/>
          <p:cNvSpPr txBox="1"/>
          <p:nvPr>
            <p:ph idx="1" type="subTitle"/>
          </p:nvPr>
        </p:nvSpPr>
        <p:spPr>
          <a:xfrm>
            <a:off x="4974350" y="3832800"/>
            <a:ext cx="3876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Umang Goel (1BM20CS176)</a:t>
            </a:r>
            <a:endParaRPr>
              <a:solidFill>
                <a:schemeClr val="lt2"/>
              </a:solidFill>
            </a:endParaRPr>
          </a:p>
          <a:p>
            <a:pPr indent="0" lvl="0" marL="0" rtl="0" algn="l">
              <a:spcBef>
                <a:spcPts val="0"/>
              </a:spcBef>
              <a:spcAft>
                <a:spcPts val="0"/>
              </a:spcAft>
              <a:buNone/>
            </a:pPr>
            <a:r>
              <a:rPr lang="en">
                <a:solidFill>
                  <a:schemeClr val="lt2"/>
                </a:solidFill>
              </a:rPr>
              <a:t>Vishnu Kumar (1BM20CS190)</a:t>
            </a:r>
            <a:endParaRPr>
              <a:solidFill>
                <a:schemeClr val="lt2"/>
              </a:solidFill>
            </a:endParaRPr>
          </a:p>
        </p:txBody>
      </p:sp>
      <p:grpSp>
        <p:nvGrpSpPr>
          <p:cNvPr id="157" name="Google Shape;157;p27"/>
          <p:cNvGrpSpPr/>
          <p:nvPr/>
        </p:nvGrpSpPr>
        <p:grpSpPr>
          <a:xfrm>
            <a:off x="196269" y="-35131"/>
            <a:ext cx="4117010" cy="5284424"/>
            <a:chOff x="196269" y="-35131"/>
            <a:chExt cx="4117010" cy="5284424"/>
          </a:xfrm>
        </p:grpSpPr>
        <p:grpSp>
          <p:nvGrpSpPr>
            <p:cNvPr id="158" name="Google Shape;158;p27"/>
            <p:cNvGrpSpPr/>
            <p:nvPr/>
          </p:nvGrpSpPr>
          <p:grpSpPr>
            <a:xfrm>
              <a:off x="196269" y="-35131"/>
              <a:ext cx="4117010" cy="4393434"/>
              <a:chOff x="43869" y="-35131"/>
              <a:chExt cx="4117010" cy="4393434"/>
            </a:xfrm>
          </p:grpSpPr>
          <p:sp>
            <p:nvSpPr>
              <p:cNvPr id="159" name="Google Shape;159;p27"/>
              <p:cNvSpPr/>
              <p:nvPr/>
            </p:nvSpPr>
            <p:spPr>
              <a:xfrm>
                <a:off x="3778000" y="1055743"/>
                <a:ext cx="227152" cy="225698"/>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27"/>
              <p:cNvGrpSpPr/>
              <p:nvPr/>
            </p:nvGrpSpPr>
            <p:grpSpPr>
              <a:xfrm>
                <a:off x="43869" y="-35131"/>
                <a:ext cx="4117010" cy="4393434"/>
                <a:chOff x="-6861500" y="-774675"/>
                <a:chExt cx="4221275" cy="4504700"/>
              </a:xfrm>
            </p:grpSpPr>
            <p:sp>
              <p:nvSpPr>
                <p:cNvPr id="161" name="Google Shape;161;p27"/>
                <p:cNvSpPr/>
                <p:nvPr/>
              </p:nvSpPr>
              <p:spPr>
                <a:xfrm>
                  <a:off x="-5567850" y="2977775"/>
                  <a:ext cx="2509100" cy="191100"/>
                </a:xfrm>
                <a:custGeom>
                  <a:rect b="b" l="l" r="r" t="t"/>
                  <a:pathLst>
                    <a:path extrusionOk="0" h="7644" w="100364">
                      <a:moveTo>
                        <a:pt x="7924" y="0"/>
                      </a:moveTo>
                      <a:lnTo>
                        <a:pt x="1" y="7643"/>
                      </a:lnTo>
                      <a:lnTo>
                        <a:pt x="100364" y="7643"/>
                      </a:lnTo>
                      <a:lnTo>
                        <a:pt x="924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p:nvPr/>
              </p:nvSpPr>
              <p:spPr>
                <a:xfrm>
                  <a:off x="-5576575" y="2971225"/>
                  <a:ext cx="2526575" cy="204150"/>
                </a:xfrm>
                <a:custGeom>
                  <a:rect b="b" l="l" r="r" t="t"/>
                  <a:pathLst>
                    <a:path extrusionOk="0" h="8166" w="101063">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p:nvPr/>
              </p:nvSpPr>
              <p:spPr>
                <a:xfrm>
                  <a:off x="-5367125" y="2980250"/>
                  <a:ext cx="2029575" cy="142450"/>
                </a:xfrm>
                <a:custGeom>
                  <a:rect b="b" l="l" r="r" t="t"/>
                  <a:pathLst>
                    <a:path extrusionOk="0" h="5698" w="81183">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p:nvPr/>
              </p:nvSpPr>
              <p:spPr>
                <a:xfrm>
                  <a:off x="-5567850" y="3168850"/>
                  <a:ext cx="2509100" cy="177150"/>
                </a:xfrm>
                <a:custGeom>
                  <a:rect b="b" l="l" r="r" t="t"/>
                  <a:pathLst>
                    <a:path extrusionOk="0" h="7086" w="100364">
                      <a:moveTo>
                        <a:pt x="1" y="0"/>
                      </a:moveTo>
                      <a:lnTo>
                        <a:pt x="1" y="7085"/>
                      </a:lnTo>
                      <a:lnTo>
                        <a:pt x="100364" y="7085"/>
                      </a:lnTo>
                      <a:lnTo>
                        <a:pt x="100364"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5574350" y="3162350"/>
                  <a:ext cx="2522125" cy="190150"/>
                </a:xfrm>
                <a:custGeom>
                  <a:rect b="b" l="l" r="r" t="t"/>
                  <a:pathLst>
                    <a:path extrusionOk="0" h="7606" w="100885">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a:off x="-5745350" y="3345975"/>
                  <a:ext cx="2864125" cy="191100"/>
                </a:xfrm>
                <a:custGeom>
                  <a:rect b="b" l="l" r="r" t="t"/>
                  <a:pathLst>
                    <a:path extrusionOk="0" h="7644" w="114565">
                      <a:moveTo>
                        <a:pt x="7101" y="0"/>
                      </a:moveTo>
                      <a:lnTo>
                        <a:pt x="0" y="7644"/>
                      </a:lnTo>
                      <a:lnTo>
                        <a:pt x="114565" y="7644"/>
                      </a:lnTo>
                      <a:lnTo>
                        <a:pt x="1074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5753975" y="3339475"/>
                  <a:ext cx="2881375" cy="204100"/>
                </a:xfrm>
                <a:custGeom>
                  <a:rect b="b" l="l" r="r" t="t"/>
                  <a:pathLst>
                    <a:path extrusionOk="0" h="8164" w="115255">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5744850" y="3537050"/>
                  <a:ext cx="2863125" cy="186475"/>
                </a:xfrm>
                <a:custGeom>
                  <a:rect b="b" l="l" r="r" t="t"/>
                  <a:pathLst>
                    <a:path extrusionOk="0" h="7459" w="114525">
                      <a:moveTo>
                        <a:pt x="1" y="1"/>
                      </a:moveTo>
                      <a:lnTo>
                        <a:pt x="1" y="7459"/>
                      </a:lnTo>
                      <a:lnTo>
                        <a:pt x="114524" y="7459"/>
                      </a:lnTo>
                      <a:lnTo>
                        <a:pt x="11452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a:off x="-5751350" y="3530550"/>
                  <a:ext cx="2876125" cy="199475"/>
                </a:xfrm>
                <a:custGeom>
                  <a:rect b="b" l="l" r="r" t="t"/>
                  <a:pathLst>
                    <a:path extrusionOk="0" h="7979" w="115045">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4347575" y="-413325"/>
                  <a:ext cx="466400" cy="1692575"/>
                </a:xfrm>
                <a:custGeom>
                  <a:rect b="b" l="l" r="r" t="t"/>
                  <a:pathLst>
                    <a:path extrusionOk="0" h="67703" w="18656">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6823850" y="1135200"/>
                  <a:ext cx="2414425" cy="330175"/>
                </a:xfrm>
                <a:custGeom>
                  <a:rect b="b" l="l" r="r" t="t"/>
                  <a:pathLst>
                    <a:path extrusionOk="0" h="13207" w="96577">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a:off x="-5009350" y="-730475"/>
                  <a:ext cx="330175" cy="1698300"/>
                </a:xfrm>
                <a:custGeom>
                  <a:rect b="b" l="l" r="r" t="t"/>
                  <a:pathLst>
                    <a:path extrusionOk="0" h="67932" w="13207">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a:off x="-3352000" y="-327750"/>
                  <a:ext cx="323675" cy="927275"/>
                </a:xfrm>
                <a:custGeom>
                  <a:rect b="b" l="l" r="r" t="t"/>
                  <a:pathLst>
                    <a:path extrusionOk="0" h="37091" w="12947">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6721550" y="603225"/>
                  <a:ext cx="910525" cy="309700"/>
                </a:xfrm>
                <a:custGeom>
                  <a:rect b="b" l="l" r="r" t="t"/>
                  <a:pathLst>
                    <a:path extrusionOk="0" h="12388" w="36421">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a:off x="-6138425" y="2512600"/>
                  <a:ext cx="681750" cy="569200"/>
                </a:xfrm>
                <a:custGeom>
                  <a:rect b="b" l="l" r="r" t="t"/>
                  <a:pathLst>
                    <a:path extrusionOk="0" h="22768" w="2727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3556625" y="2553500"/>
                  <a:ext cx="865900" cy="405525"/>
                </a:xfrm>
                <a:custGeom>
                  <a:rect b="b" l="l" r="r" t="t"/>
                  <a:pathLst>
                    <a:path extrusionOk="0" h="16221" w="34636">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3919200"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3926225" y="-449025"/>
                  <a:ext cx="74225" cy="71400"/>
                </a:xfrm>
                <a:custGeom>
                  <a:rect b="b" l="l" r="r" t="t"/>
                  <a:pathLst>
                    <a:path extrusionOk="0" h="2856" w="2969">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4778350" y="-768150"/>
                  <a:ext cx="60675" cy="58400"/>
                </a:xfrm>
                <a:custGeom>
                  <a:rect b="b" l="l" r="r" t="t"/>
                  <a:pathLst>
                    <a:path extrusionOk="0" h="2336" w="2427">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4785375" y="-774675"/>
                  <a:ext cx="74225" cy="71425"/>
                </a:xfrm>
                <a:custGeom>
                  <a:rect b="b" l="l" r="r" t="t"/>
                  <a:pathLst>
                    <a:path extrusionOk="0" h="2857" w="2969">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5627475" y="-498225"/>
                  <a:ext cx="60700" cy="58425"/>
                </a:xfrm>
                <a:custGeom>
                  <a:rect b="b" l="l" r="r" t="t"/>
                  <a:pathLst>
                    <a:path extrusionOk="0" h="2337" w="2428">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6753025" y="580550"/>
                  <a:ext cx="60675" cy="58375"/>
                </a:xfrm>
                <a:custGeom>
                  <a:rect b="b" l="l" r="r" t="t"/>
                  <a:pathLst>
                    <a:path extrusionOk="0" h="2335" w="2427">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6760050" y="574025"/>
                  <a:ext cx="74225" cy="71425"/>
                </a:xfrm>
                <a:custGeom>
                  <a:rect b="b" l="l" r="r" t="t"/>
                  <a:pathLst>
                    <a:path extrusionOk="0" h="2857" w="2969">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6854475" y="1111650"/>
                  <a:ext cx="60675" cy="58400"/>
                </a:xfrm>
                <a:custGeom>
                  <a:rect b="b" l="l" r="r" t="t"/>
                  <a:pathLst>
                    <a:path extrusionOk="0" h="2336" w="2427">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6861500" y="1105125"/>
                  <a:ext cx="74250" cy="71425"/>
                </a:xfrm>
                <a:custGeom>
                  <a:rect b="b" l="l" r="r" t="t"/>
                  <a:pathLst>
                    <a:path extrusionOk="0" h="2857" w="297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6167350" y="3040500"/>
                  <a:ext cx="60675" cy="58400"/>
                </a:xfrm>
                <a:custGeom>
                  <a:rect b="b" l="l" r="r" t="t"/>
                  <a:pathLst>
                    <a:path extrusionOk="0" h="2336" w="2427">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6174375" y="3034000"/>
                  <a:ext cx="74225" cy="71425"/>
                </a:xfrm>
                <a:custGeom>
                  <a:rect b="b" l="l" r="r" t="t"/>
                  <a:pathLst>
                    <a:path extrusionOk="0" h="2857" w="2969">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2707425" y="2917525"/>
                  <a:ext cx="60700" cy="58400"/>
                </a:xfrm>
                <a:custGeom>
                  <a:rect b="b" l="l" r="r" t="t"/>
                  <a:pathLst>
                    <a:path extrusionOk="0" h="2336" w="2428">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2714450" y="2911025"/>
                  <a:ext cx="74225" cy="71400"/>
                </a:xfrm>
                <a:custGeom>
                  <a:rect b="b" l="l" r="r" t="t"/>
                  <a:pathLst>
                    <a:path extrusionOk="0" h="2856" w="2969">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3040900" y="-351250"/>
                  <a:ext cx="60700" cy="58400"/>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3047925" y="-357750"/>
                  <a:ext cx="74225" cy="71450"/>
                </a:xfrm>
                <a:custGeom>
                  <a:rect b="b" l="l" r="r" t="t"/>
                  <a:pathLst>
                    <a:path extrusionOk="0" h="2858" w="2969">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4837450" y="2516525"/>
                  <a:ext cx="992800" cy="523425"/>
                </a:xfrm>
                <a:custGeom>
                  <a:rect b="b" l="l" r="r" t="t"/>
                  <a:pathLst>
                    <a:path extrusionOk="0" h="20937" w="39712">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4845950" y="2510025"/>
                  <a:ext cx="1009825" cy="536425"/>
                </a:xfrm>
                <a:custGeom>
                  <a:rect b="b" l="l" r="r" t="t"/>
                  <a:pathLst>
                    <a:path extrusionOk="0" h="21457" w="40393">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4769800" y="2248925"/>
                  <a:ext cx="857475" cy="431675"/>
                </a:xfrm>
                <a:custGeom>
                  <a:rect b="b" l="l" r="r" t="t"/>
                  <a:pathLst>
                    <a:path extrusionOk="0" h="17267" w="34299">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5875675" y="342950"/>
                  <a:ext cx="3069250" cy="2253650"/>
                </a:xfrm>
                <a:custGeom>
                  <a:rect b="b" l="l" r="r" t="t"/>
                  <a:pathLst>
                    <a:path extrusionOk="0" h="90146" w="12277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5882175" y="336425"/>
                  <a:ext cx="3082275" cy="2266675"/>
                </a:xfrm>
                <a:custGeom>
                  <a:rect b="b" l="l" r="r" t="t"/>
                  <a:pathLst>
                    <a:path extrusionOk="0" h="90667" w="123291">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5875675" y="2246300"/>
                  <a:ext cx="3069250" cy="350300"/>
                </a:xfrm>
                <a:custGeom>
                  <a:rect b="b" l="l" r="r" t="t"/>
                  <a:pathLst>
                    <a:path extrusionOk="0" h="14012" w="12277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5882175" y="2239775"/>
                  <a:ext cx="3082275" cy="363325"/>
                </a:xfrm>
                <a:custGeom>
                  <a:rect b="b" l="l" r="r" t="t"/>
                  <a:pathLst>
                    <a:path extrusionOk="0" h="14533" w="123291">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5721300" y="483125"/>
                  <a:ext cx="2760500" cy="1592250"/>
                </a:xfrm>
                <a:custGeom>
                  <a:rect b="b" l="l" r="r" t="t"/>
                  <a:pathLst>
                    <a:path extrusionOk="0" h="63690" w="110420">
                      <a:moveTo>
                        <a:pt x="1" y="1"/>
                      </a:moveTo>
                      <a:lnTo>
                        <a:pt x="1" y="63689"/>
                      </a:lnTo>
                      <a:lnTo>
                        <a:pt x="110419" y="63689"/>
                      </a:lnTo>
                      <a:lnTo>
                        <a:pt x="110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4397650" y="2421425"/>
                  <a:ext cx="113200" cy="110875"/>
                </a:xfrm>
                <a:custGeom>
                  <a:rect b="b" l="l" r="r" t="t"/>
                  <a:pathLst>
                    <a:path extrusionOk="0" h="4435" w="4528">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4404175" y="2414950"/>
                  <a:ext cx="126250" cy="123850"/>
                </a:xfrm>
                <a:custGeom>
                  <a:rect b="b" l="l" r="r" t="t"/>
                  <a:pathLst>
                    <a:path extrusionOk="0" h="4954" w="505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4837450" y="3039925"/>
                  <a:ext cx="993025" cy="45375"/>
                </a:xfrm>
                <a:custGeom>
                  <a:rect b="b" l="l" r="r" t="t"/>
                  <a:pathLst>
                    <a:path extrusionOk="0" h="1815" w="39721">
                      <a:moveTo>
                        <a:pt x="0" y="0"/>
                      </a:moveTo>
                      <a:lnTo>
                        <a:pt x="0" y="1814"/>
                      </a:lnTo>
                      <a:lnTo>
                        <a:pt x="39720" y="1814"/>
                      </a:lnTo>
                      <a:lnTo>
                        <a:pt x="397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4843950" y="3033400"/>
                  <a:ext cx="1006025" cy="58400"/>
                </a:xfrm>
                <a:custGeom>
                  <a:rect b="b" l="l" r="r" t="t"/>
                  <a:pathLst>
                    <a:path extrusionOk="0" h="2336" w="40241">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5245425" y="400600"/>
                  <a:ext cx="908650" cy="1986150"/>
                </a:xfrm>
                <a:custGeom>
                  <a:rect b="b" l="l" r="r" t="t"/>
                  <a:pathLst>
                    <a:path extrusionOk="0" h="79446" w="36346">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5252000" y="394100"/>
                  <a:ext cx="921750" cy="1999150"/>
                </a:xfrm>
                <a:custGeom>
                  <a:rect b="b" l="l" r="r" t="t"/>
                  <a:pathLst>
                    <a:path extrusionOk="0" h="79966" w="3687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4336800" y="400600"/>
                  <a:ext cx="908650" cy="1986150"/>
                </a:xfrm>
                <a:custGeom>
                  <a:rect b="b" l="l" r="r" t="t"/>
                  <a:pathLst>
                    <a:path extrusionOk="0" h="79446" w="36346">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4343325" y="394100"/>
                  <a:ext cx="921750" cy="1999150"/>
                </a:xfrm>
                <a:custGeom>
                  <a:rect b="b" l="l" r="r" t="t"/>
                  <a:pathLst>
                    <a:path extrusionOk="0" h="79966" w="3687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5178775" y="480375"/>
                  <a:ext cx="1684000" cy="1826600"/>
                </a:xfrm>
                <a:custGeom>
                  <a:rect b="b" l="l" r="r" t="t"/>
                  <a:pathLst>
                    <a:path extrusionOk="0" h="73064" w="6736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5185350" y="473850"/>
                  <a:ext cx="1697125" cy="1839650"/>
                </a:xfrm>
                <a:custGeom>
                  <a:rect b="b" l="l" r="r" t="t"/>
                  <a:pathLst>
                    <a:path extrusionOk="0" h="73586" w="67885">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4336800" y="480375"/>
                  <a:ext cx="842025" cy="1826600"/>
                </a:xfrm>
                <a:custGeom>
                  <a:rect b="b" l="l" r="r" t="t"/>
                  <a:pathLst>
                    <a:path extrusionOk="0" h="73064" w="33681">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4343325" y="473825"/>
                  <a:ext cx="855100" cy="1839675"/>
                </a:xfrm>
                <a:custGeom>
                  <a:rect b="b" l="l" r="r" t="t"/>
                  <a:pathLst>
                    <a:path extrusionOk="0" h="73587" w="34204">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5885150" y="1423975"/>
                  <a:ext cx="3088200" cy="199900"/>
                </a:xfrm>
                <a:custGeom>
                  <a:rect b="b" l="l" r="r" t="t"/>
                  <a:pathLst>
                    <a:path extrusionOk="0" h="7996" w="123528">
                      <a:moveTo>
                        <a:pt x="0" y="0"/>
                      </a:moveTo>
                      <a:lnTo>
                        <a:pt x="0" y="7996"/>
                      </a:lnTo>
                      <a:lnTo>
                        <a:pt x="123528" y="7996"/>
                      </a:lnTo>
                      <a:lnTo>
                        <a:pt x="123528"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5891675" y="1417425"/>
                  <a:ext cx="3101250" cy="212975"/>
                </a:xfrm>
                <a:custGeom>
                  <a:rect b="b" l="l" r="r" t="t"/>
                  <a:pathLst>
                    <a:path extrusionOk="0" h="8519" w="12405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a:off x="-58657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5784650"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57035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56224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5541325"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54602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537910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529795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5216850" y="1435375"/>
                  <a:ext cx="41450" cy="40600"/>
                </a:xfrm>
                <a:custGeom>
                  <a:rect b="b" l="l" r="r" t="t"/>
                  <a:pathLst>
                    <a:path extrusionOk="0" h="1624" w="1658">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5135750" y="1435375"/>
                  <a:ext cx="41450" cy="40600"/>
                </a:xfrm>
                <a:custGeom>
                  <a:rect b="b" l="l" r="r" t="t"/>
                  <a:pathLst>
                    <a:path extrusionOk="0" h="1624" w="1658">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505462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497352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48924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48113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58657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5784650"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57035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56224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5541325"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54602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537910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529795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5216850" y="1564475"/>
                  <a:ext cx="41450" cy="40575"/>
                </a:xfrm>
                <a:custGeom>
                  <a:rect b="b" l="l" r="r" t="t"/>
                  <a:pathLst>
                    <a:path extrusionOk="0" h="1623" w="1658">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5135750" y="1564475"/>
                  <a:ext cx="41450" cy="40575"/>
                </a:xfrm>
                <a:custGeom>
                  <a:rect b="b" l="l" r="r" t="t"/>
                  <a:pathLst>
                    <a:path extrusionOk="0" h="1623" w="1658">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505462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497352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48924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48113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3912550" y="1435375"/>
                  <a:ext cx="41450" cy="40600"/>
                </a:xfrm>
                <a:custGeom>
                  <a:rect b="b" l="l" r="r" t="t"/>
                  <a:pathLst>
                    <a:path extrusionOk="0" h="1624" w="1658">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3831450" y="1435375"/>
                  <a:ext cx="41475" cy="40600"/>
                </a:xfrm>
                <a:custGeom>
                  <a:rect b="b" l="l" r="r" t="t"/>
                  <a:pathLst>
                    <a:path extrusionOk="0" h="1624" w="1659">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375035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366920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3588100" y="1435375"/>
                  <a:ext cx="41450" cy="40600"/>
                </a:xfrm>
                <a:custGeom>
                  <a:rect b="b" l="l" r="r" t="t"/>
                  <a:pathLst>
                    <a:path extrusionOk="0" h="1624" w="1658">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3506975" y="1435375"/>
                  <a:ext cx="41425" cy="40600"/>
                </a:xfrm>
                <a:custGeom>
                  <a:rect b="b" l="l" r="r" t="t"/>
                  <a:pathLst>
                    <a:path extrusionOk="0" h="1624" w="1657">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342587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334477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32636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3182550" y="1435375"/>
                  <a:ext cx="41475" cy="40600"/>
                </a:xfrm>
                <a:custGeom>
                  <a:rect b="b" l="l" r="r" t="t"/>
                  <a:pathLst>
                    <a:path extrusionOk="0" h="1624" w="1659">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31014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30203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2939225"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2858075"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3912550" y="1564475"/>
                  <a:ext cx="41450" cy="40575"/>
                </a:xfrm>
                <a:custGeom>
                  <a:rect b="b" l="l" r="r" t="t"/>
                  <a:pathLst>
                    <a:path extrusionOk="0" h="1623" w="1658">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3831450" y="1564475"/>
                  <a:ext cx="41475" cy="40575"/>
                </a:xfrm>
                <a:custGeom>
                  <a:rect b="b" l="l" r="r" t="t"/>
                  <a:pathLst>
                    <a:path extrusionOk="0" h="1623" w="1659">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375035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366920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3588100" y="1564475"/>
                  <a:ext cx="41450" cy="40575"/>
                </a:xfrm>
                <a:custGeom>
                  <a:rect b="b" l="l" r="r" t="t"/>
                  <a:pathLst>
                    <a:path extrusionOk="0" h="1623" w="1658">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3506975" y="1564475"/>
                  <a:ext cx="41425" cy="40575"/>
                </a:xfrm>
                <a:custGeom>
                  <a:rect b="b" l="l" r="r" t="t"/>
                  <a:pathLst>
                    <a:path extrusionOk="0" h="1623" w="1657">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342587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334477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32636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3182550" y="1564475"/>
                  <a:ext cx="41475" cy="40575"/>
                </a:xfrm>
                <a:custGeom>
                  <a:rect b="b" l="l" r="r" t="t"/>
                  <a:pathLst>
                    <a:path extrusionOk="0" h="1623" w="1659">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31014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30203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2939225"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2858075"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4697500" y="656950"/>
                  <a:ext cx="731850" cy="698700"/>
                </a:xfrm>
                <a:custGeom>
                  <a:rect b="b" l="l" r="r" t="t"/>
                  <a:pathLst>
                    <a:path extrusionOk="0" h="27948" w="29274">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4704000" y="650450"/>
                  <a:ext cx="744825" cy="711700"/>
                </a:xfrm>
                <a:custGeom>
                  <a:rect b="b" l="l" r="r" t="t"/>
                  <a:pathLst>
                    <a:path extrusionOk="0" h="28468" w="29793">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4736275" y="1216150"/>
                  <a:ext cx="798975" cy="660900"/>
                </a:xfrm>
                <a:custGeom>
                  <a:rect b="b" l="l" r="r" t="t"/>
                  <a:pathLst>
                    <a:path extrusionOk="0" h="26436" w="31959">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4742800" y="1209650"/>
                  <a:ext cx="812000" cy="673900"/>
                </a:xfrm>
                <a:custGeom>
                  <a:rect b="b" l="l" r="r" t="t"/>
                  <a:pathLst>
                    <a:path extrusionOk="0" h="26956" w="3248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4427675" y="1405450"/>
                  <a:ext cx="173950" cy="310225"/>
                </a:xfrm>
                <a:custGeom>
                  <a:rect b="b" l="l" r="r" t="t"/>
                  <a:pathLst>
                    <a:path extrusionOk="0" h="12409" w="6958">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4434200" y="1398925"/>
                  <a:ext cx="187000" cy="323250"/>
                </a:xfrm>
                <a:custGeom>
                  <a:rect b="b" l="l" r="r" t="t"/>
                  <a:pathLst>
                    <a:path extrusionOk="0" h="12930" w="748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1" name="Google Shape;281;p27"/>
            <p:cNvGrpSpPr/>
            <p:nvPr/>
          </p:nvGrpSpPr>
          <p:grpSpPr>
            <a:xfrm rot="10800000">
              <a:off x="3474186" y="4232201"/>
              <a:ext cx="183381" cy="1017092"/>
              <a:chOff x="-5634475" y="-504725"/>
              <a:chExt cx="188025" cy="1042850"/>
            </a:xfrm>
          </p:grpSpPr>
          <p:sp>
            <p:nvSpPr>
              <p:cNvPr id="282" name="Google Shape;282;p27"/>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7"/>
            <p:cNvGrpSpPr/>
            <p:nvPr/>
          </p:nvGrpSpPr>
          <p:grpSpPr>
            <a:xfrm rot="10800000">
              <a:off x="2618037" y="4358300"/>
              <a:ext cx="72367" cy="518274"/>
              <a:chOff x="-4201325" y="-449025"/>
              <a:chExt cx="74200" cy="531400"/>
            </a:xfrm>
          </p:grpSpPr>
          <p:sp>
            <p:nvSpPr>
              <p:cNvPr id="285" name="Google Shape;285;p27"/>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36"/>
          <p:cNvPicPr preferRelativeResize="0"/>
          <p:nvPr/>
        </p:nvPicPr>
        <p:blipFill>
          <a:blip r:embed="rId3">
            <a:alphaModFix/>
          </a:blip>
          <a:stretch>
            <a:fillRect/>
          </a:stretch>
        </p:blipFill>
        <p:spPr>
          <a:xfrm>
            <a:off x="1069600" y="-12"/>
            <a:ext cx="7004775" cy="4678475"/>
          </a:xfrm>
          <a:prstGeom prst="rect">
            <a:avLst/>
          </a:prstGeom>
          <a:noFill/>
          <a:ln>
            <a:noFill/>
          </a:ln>
        </p:spPr>
      </p:pic>
      <p:sp>
        <p:nvSpPr>
          <p:cNvPr id="417" name="Google Shape;417;p36"/>
          <p:cNvSpPr txBox="1"/>
          <p:nvPr/>
        </p:nvSpPr>
        <p:spPr>
          <a:xfrm>
            <a:off x="360588" y="4568175"/>
            <a:ext cx="8422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1"/>
                </a:solidFill>
                <a:latin typeface="DM Sans Medium"/>
                <a:ea typeface="DM Sans Medium"/>
                <a:cs typeface="DM Sans Medium"/>
                <a:sym typeface="DM Sans Medium"/>
              </a:rPr>
              <a:t>P[i] = P[i] xor (i+1)th 32-bits of input key </a:t>
            </a:r>
            <a:endParaRPr sz="1800">
              <a:solidFill>
                <a:schemeClr val="accent1"/>
              </a:solidFill>
              <a:latin typeface="DM Sans Medium"/>
              <a:ea typeface="DM Sans Medium"/>
              <a:cs typeface="DM Sans Medium"/>
              <a:sym typeface="DM Sa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7"/>
          <p:cNvSpPr txBox="1"/>
          <p:nvPr>
            <p:ph idx="3" type="body"/>
          </p:nvPr>
        </p:nvSpPr>
        <p:spPr>
          <a:xfrm>
            <a:off x="427648" y="954750"/>
            <a:ext cx="8468700" cy="3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423" name="Google Shape;423;p37"/>
          <p:cNvSpPr txBox="1"/>
          <p:nvPr/>
        </p:nvSpPr>
        <p:spPr>
          <a:xfrm>
            <a:off x="5486400" y="26193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24" name="Google Shape;424;p37"/>
          <p:cNvSpPr txBox="1"/>
          <p:nvPr/>
        </p:nvSpPr>
        <p:spPr>
          <a:xfrm>
            <a:off x="352050" y="311375"/>
            <a:ext cx="8468700" cy="6030600"/>
          </a:xfrm>
          <a:prstGeom prst="rect">
            <a:avLst/>
          </a:prstGeom>
          <a:noFill/>
          <a:ln>
            <a:noFill/>
          </a:ln>
        </p:spPr>
        <p:txBody>
          <a:bodyPr anchorCtr="0" anchor="t" bIns="91425" lIns="91425" spcFirstLastPara="1" rIns="91425" wrap="square" tIns="91425">
            <a:spAutoFit/>
          </a:bodyPr>
          <a:lstStyle/>
          <a:p>
            <a:pPr indent="-57150" lvl="0" marL="0" rtl="0" algn="l">
              <a:lnSpc>
                <a:spcPct val="130000"/>
              </a:lnSpc>
              <a:spcBef>
                <a:spcPts val="0"/>
              </a:spcBef>
              <a:spcAft>
                <a:spcPts val="0"/>
              </a:spcAft>
              <a:buClr>
                <a:schemeClr val="dk1"/>
              </a:buClr>
              <a:buSzPts val="1100"/>
              <a:buFont typeface="Arial"/>
              <a:buNone/>
            </a:pPr>
            <a:r>
              <a:rPr b="1" lang="en" sz="2000">
                <a:solidFill>
                  <a:schemeClr val="lt2"/>
                </a:solidFill>
                <a:latin typeface="DM Sans"/>
                <a:ea typeface="DM Sans"/>
                <a:cs typeface="DM Sans"/>
                <a:sym typeface="DM Sans"/>
              </a:rPr>
              <a:t>Products that use Blowfish</a:t>
            </a:r>
            <a:endParaRPr b="1" sz="2000">
              <a:solidFill>
                <a:schemeClr val="lt2"/>
              </a:solidFill>
              <a:latin typeface="DM Sans"/>
              <a:ea typeface="DM Sans"/>
              <a:cs typeface="DM Sans"/>
              <a:sym typeface="DM Sans"/>
            </a:endParaRPr>
          </a:p>
          <a:p>
            <a:pPr indent="-57150" lvl="0" marL="0" rtl="0" algn="l">
              <a:lnSpc>
                <a:spcPct val="115000"/>
              </a:lnSpc>
              <a:spcBef>
                <a:spcPts val="0"/>
              </a:spcBef>
              <a:spcAft>
                <a:spcPts val="0"/>
              </a:spcAft>
              <a:buClr>
                <a:schemeClr val="dk1"/>
              </a:buClr>
              <a:buSzPts val="1100"/>
              <a:buFont typeface="Arial"/>
              <a:buNone/>
            </a:pPr>
            <a:r>
              <a:rPr lang="en">
                <a:solidFill>
                  <a:schemeClr val="lt2"/>
                </a:solidFill>
                <a:latin typeface="DM Sans Medium"/>
                <a:ea typeface="DM Sans Medium"/>
                <a:cs typeface="DM Sans Medium"/>
                <a:sym typeface="DM Sans Medium"/>
              </a:rPr>
              <a:t>Though it is not as secure as other symmetric encryption algorithms, many products in many different areas of the Internet utilize Blowfish. Different types of products that Blowfish is a part of are:</a:t>
            </a:r>
            <a:endParaRPr>
              <a:solidFill>
                <a:schemeClr val="lt2"/>
              </a:solidFill>
              <a:latin typeface="DM Sans Medium"/>
              <a:ea typeface="DM Sans Medium"/>
              <a:cs typeface="DM Sans Medium"/>
              <a:sym typeface="DM Sans Medium"/>
            </a:endParaRPr>
          </a:p>
          <a:p>
            <a:pPr indent="-514350" lvl="0" marL="57150" rtl="0" algn="l">
              <a:lnSpc>
                <a:spcPct val="175000"/>
              </a:lnSpc>
              <a:spcBef>
                <a:spcPts val="2400"/>
              </a:spcBef>
              <a:spcAft>
                <a:spcPts val="0"/>
              </a:spcAft>
              <a:buClr>
                <a:schemeClr val="lt2"/>
              </a:buClr>
              <a:buSzPts val="1400"/>
              <a:buFont typeface="DM Sans Medium"/>
              <a:buNone/>
            </a:pPr>
            <a:r>
              <a:rPr b="1" lang="en">
                <a:solidFill>
                  <a:schemeClr val="lt2"/>
                </a:solidFill>
                <a:latin typeface="DM Sans"/>
                <a:ea typeface="DM Sans"/>
                <a:cs typeface="DM Sans"/>
                <a:sym typeface="DM Sans"/>
              </a:rPr>
              <a:t>Password Management</a:t>
            </a:r>
            <a:br>
              <a:rPr lang="en">
                <a:solidFill>
                  <a:schemeClr val="lt2"/>
                </a:solidFill>
                <a:latin typeface="DM Sans Medium"/>
                <a:ea typeface="DM Sans Medium"/>
                <a:cs typeface="DM Sans Medium"/>
                <a:sym typeface="DM Sans Medium"/>
              </a:rPr>
            </a:br>
            <a:r>
              <a:rPr lang="en">
                <a:solidFill>
                  <a:schemeClr val="lt2"/>
                </a:solidFill>
                <a:latin typeface="DM Sans Medium"/>
                <a:ea typeface="DM Sans Medium"/>
                <a:cs typeface="DM Sans Medium"/>
                <a:sym typeface="DM Sans Medium"/>
              </a:rPr>
              <a:t>Password management software and systems protect and create passwords. Blowfish has been used in a variety of password management tools to both create passwords and encrypt saved passwords. Used in Web Confidential </a:t>
            </a:r>
            <a:endParaRPr>
              <a:solidFill>
                <a:schemeClr val="lt2"/>
              </a:solidFill>
              <a:latin typeface="DM Sans Medium"/>
              <a:ea typeface="DM Sans Medium"/>
              <a:cs typeface="DM Sans Medium"/>
              <a:sym typeface="DM Sans Medium"/>
            </a:endParaRPr>
          </a:p>
          <a:p>
            <a:pPr indent="-514350" lvl="0" marL="57150" rtl="0" algn="l">
              <a:lnSpc>
                <a:spcPct val="175000"/>
              </a:lnSpc>
              <a:spcBef>
                <a:spcPts val="0"/>
              </a:spcBef>
              <a:spcAft>
                <a:spcPts val="0"/>
              </a:spcAft>
              <a:buClr>
                <a:schemeClr val="lt2"/>
              </a:buClr>
              <a:buSzPts val="1200"/>
              <a:buFont typeface="DM Sans Medium"/>
              <a:buNone/>
            </a:pPr>
            <a:r>
              <a:t/>
            </a:r>
            <a:endParaRPr>
              <a:solidFill>
                <a:schemeClr val="lt2"/>
              </a:solidFill>
              <a:latin typeface="DM Sans Medium"/>
              <a:ea typeface="DM Sans Medium"/>
              <a:cs typeface="DM Sans Medium"/>
              <a:sym typeface="DM Sans Medium"/>
            </a:endParaRPr>
          </a:p>
          <a:p>
            <a:pPr indent="-514350" lvl="0" marL="57150" rtl="0" algn="l">
              <a:lnSpc>
                <a:spcPct val="175000"/>
              </a:lnSpc>
              <a:spcBef>
                <a:spcPts val="0"/>
              </a:spcBef>
              <a:spcAft>
                <a:spcPts val="0"/>
              </a:spcAft>
              <a:buClr>
                <a:schemeClr val="lt2"/>
              </a:buClr>
              <a:buSzPts val="1400"/>
              <a:buFont typeface="DM Sans Medium"/>
              <a:buNone/>
            </a:pPr>
            <a:r>
              <a:rPr b="1" lang="en">
                <a:solidFill>
                  <a:schemeClr val="lt2"/>
                </a:solidFill>
                <a:latin typeface="DM Sans"/>
                <a:ea typeface="DM Sans"/>
                <a:cs typeface="DM Sans"/>
                <a:sym typeface="DM Sans"/>
              </a:rPr>
              <a:t>File/Disk Encryption</a:t>
            </a:r>
            <a:br>
              <a:rPr lang="en">
                <a:solidFill>
                  <a:schemeClr val="lt2"/>
                </a:solidFill>
                <a:latin typeface="DM Sans Medium"/>
                <a:ea typeface="DM Sans Medium"/>
                <a:cs typeface="DM Sans Medium"/>
                <a:sym typeface="DM Sans Medium"/>
              </a:rPr>
            </a:br>
            <a:r>
              <a:rPr lang="en">
                <a:solidFill>
                  <a:schemeClr val="lt2"/>
                </a:solidFill>
                <a:latin typeface="DM Sans Medium"/>
                <a:ea typeface="DM Sans Medium"/>
                <a:cs typeface="DM Sans Medium"/>
                <a:sym typeface="DM Sans Medium"/>
              </a:rPr>
              <a:t>Software that encrypts files or disks is extremely common today as so many organizations have sensitive data they need to keep secure. This software must be straightforward for use by companies and quick to finish the encryption process. </a:t>
            </a:r>
            <a:endParaRPr>
              <a:solidFill>
                <a:schemeClr val="lt2"/>
              </a:solidFill>
              <a:latin typeface="DM Sans Medium"/>
              <a:ea typeface="DM Sans Medium"/>
              <a:cs typeface="DM Sans Medium"/>
              <a:sym typeface="DM Sans Medium"/>
            </a:endParaRPr>
          </a:p>
          <a:p>
            <a:pPr indent="-514350" lvl="0" marL="57150" rtl="0" algn="l">
              <a:lnSpc>
                <a:spcPct val="175000"/>
              </a:lnSpc>
              <a:spcBef>
                <a:spcPts val="0"/>
              </a:spcBef>
              <a:spcAft>
                <a:spcPts val="0"/>
              </a:spcAft>
              <a:buClr>
                <a:schemeClr val="lt2"/>
              </a:buClr>
              <a:buSzPts val="1200"/>
              <a:buFont typeface="DM Sans Medium"/>
              <a:buNone/>
            </a:pPr>
            <a:r>
              <a:t/>
            </a:r>
            <a:endParaRPr>
              <a:solidFill>
                <a:schemeClr val="lt2"/>
              </a:solidFill>
              <a:latin typeface="DM Sans Medium"/>
              <a:ea typeface="DM Sans Medium"/>
              <a:cs typeface="DM Sans Medium"/>
              <a:sym typeface="DM Sans Medium"/>
            </a:endParaRPr>
          </a:p>
          <a:p>
            <a:pPr indent="-514350" lvl="0" marL="57150" rtl="0" algn="l">
              <a:lnSpc>
                <a:spcPct val="115000"/>
              </a:lnSpc>
              <a:spcBef>
                <a:spcPts val="2400"/>
              </a:spcBef>
              <a:spcAft>
                <a:spcPts val="0"/>
              </a:spcAft>
              <a:buNone/>
            </a:pPr>
            <a:r>
              <a:t/>
            </a:r>
            <a:endParaRPr sz="2050">
              <a:solidFill>
                <a:schemeClr val="accent1"/>
              </a:solidFill>
              <a:latin typeface="DM Sans Medium"/>
              <a:ea typeface="DM Sans Medium"/>
              <a:cs typeface="DM Sans Medium"/>
              <a:sym typeface="DM Sa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8"/>
          <p:cNvSpPr txBox="1"/>
          <p:nvPr>
            <p:ph idx="3" type="body"/>
          </p:nvPr>
        </p:nvSpPr>
        <p:spPr>
          <a:xfrm>
            <a:off x="427648" y="954750"/>
            <a:ext cx="8468700" cy="3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430" name="Google Shape;430;p38"/>
          <p:cNvSpPr txBox="1"/>
          <p:nvPr/>
        </p:nvSpPr>
        <p:spPr>
          <a:xfrm>
            <a:off x="5486400" y="26193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1" name="Google Shape;431;p38"/>
          <p:cNvSpPr txBox="1"/>
          <p:nvPr/>
        </p:nvSpPr>
        <p:spPr>
          <a:xfrm>
            <a:off x="352050" y="311375"/>
            <a:ext cx="8468700" cy="6281100"/>
          </a:xfrm>
          <a:prstGeom prst="rect">
            <a:avLst/>
          </a:prstGeom>
          <a:noFill/>
          <a:ln>
            <a:noFill/>
          </a:ln>
        </p:spPr>
        <p:txBody>
          <a:bodyPr anchorCtr="0" anchor="t" bIns="91425" lIns="91425" spcFirstLastPara="1" rIns="91425" wrap="square" tIns="91425">
            <a:spAutoFit/>
          </a:bodyPr>
          <a:lstStyle/>
          <a:p>
            <a:pPr indent="-514350" lvl="0" marL="57150" rtl="0" algn="l">
              <a:lnSpc>
                <a:spcPct val="175000"/>
              </a:lnSpc>
              <a:spcBef>
                <a:spcPts val="0"/>
              </a:spcBef>
              <a:spcAft>
                <a:spcPts val="0"/>
              </a:spcAft>
              <a:buClr>
                <a:schemeClr val="lt2"/>
              </a:buClr>
              <a:buSzPts val="1400"/>
              <a:buFont typeface="DM Sans Medium"/>
              <a:buNone/>
            </a:pPr>
            <a:r>
              <a:rPr b="1" lang="en">
                <a:solidFill>
                  <a:schemeClr val="lt2"/>
                </a:solidFill>
                <a:latin typeface="DM Sans"/>
                <a:ea typeface="DM Sans"/>
                <a:cs typeface="DM Sans"/>
                <a:sym typeface="DM Sans"/>
              </a:rPr>
              <a:t>Backup Tools</a:t>
            </a:r>
            <a:br>
              <a:rPr lang="en">
                <a:solidFill>
                  <a:schemeClr val="lt2"/>
                </a:solidFill>
                <a:latin typeface="DM Sans Medium"/>
                <a:ea typeface="DM Sans Medium"/>
                <a:cs typeface="DM Sans Medium"/>
                <a:sym typeface="DM Sans Medium"/>
              </a:rPr>
            </a:br>
            <a:r>
              <a:rPr lang="en">
                <a:solidFill>
                  <a:schemeClr val="lt2"/>
                </a:solidFill>
                <a:latin typeface="DM Sans Medium"/>
                <a:ea typeface="DM Sans Medium"/>
                <a:cs typeface="DM Sans Medium"/>
                <a:sym typeface="DM Sans Medium"/>
              </a:rPr>
              <a:t>Software that backs up vital infrastructure in an organization must have the ability to encrypt information in those backups.</a:t>
            </a:r>
            <a:endParaRPr>
              <a:solidFill>
                <a:schemeClr val="lt2"/>
              </a:solidFill>
              <a:latin typeface="DM Sans Medium"/>
              <a:ea typeface="DM Sans Medium"/>
              <a:cs typeface="DM Sans Medium"/>
              <a:sym typeface="DM Sans Medium"/>
            </a:endParaRPr>
          </a:p>
          <a:p>
            <a:pPr indent="-514350" lvl="0" marL="57150" rtl="0" algn="l">
              <a:lnSpc>
                <a:spcPct val="175000"/>
              </a:lnSpc>
              <a:spcBef>
                <a:spcPts val="0"/>
              </a:spcBef>
              <a:spcAft>
                <a:spcPts val="0"/>
              </a:spcAft>
              <a:buClr>
                <a:schemeClr val="lt2"/>
              </a:buClr>
              <a:buSzPts val="1200"/>
              <a:buFont typeface="DM Sans Medium"/>
              <a:buNone/>
            </a:pPr>
            <a:r>
              <a:t/>
            </a:r>
            <a:endParaRPr>
              <a:solidFill>
                <a:schemeClr val="lt2"/>
              </a:solidFill>
              <a:latin typeface="DM Sans Medium"/>
              <a:ea typeface="DM Sans Medium"/>
              <a:cs typeface="DM Sans Medium"/>
              <a:sym typeface="DM Sans Medium"/>
            </a:endParaRPr>
          </a:p>
          <a:p>
            <a:pPr indent="-514350" lvl="0" marL="57150" rtl="0" algn="l">
              <a:lnSpc>
                <a:spcPct val="175000"/>
              </a:lnSpc>
              <a:spcBef>
                <a:spcPts val="0"/>
              </a:spcBef>
              <a:spcAft>
                <a:spcPts val="0"/>
              </a:spcAft>
              <a:buClr>
                <a:schemeClr val="lt2"/>
              </a:buClr>
              <a:buSzPts val="1400"/>
              <a:buFont typeface="DM Sans Medium"/>
              <a:buNone/>
            </a:pPr>
            <a:r>
              <a:rPr b="1" lang="en">
                <a:solidFill>
                  <a:schemeClr val="lt2"/>
                </a:solidFill>
                <a:latin typeface="DM Sans"/>
                <a:ea typeface="DM Sans"/>
                <a:cs typeface="DM Sans"/>
                <a:sym typeface="DM Sans"/>
              </a:rPr>
              <a:t>Email Encryption</a:t>
            </a:r>
            <a:br>
              <a:rPr lang="en">
                <a:solidFill>
                  <a:schemeClr val="lt2"/>
                </a:solidFill>
                <a:latin typeface="DM Sans Medium"/>
                <a:ea typeface="DM Sans Medium"/>
                <a:cs typeface="DM Sans Medium"/>
                <a:sym typeface="DM Sans Medium"/>
              </a:rPr>
            </a:br>
            <a:r>
              <a:rPr lang="en">
                <a:solidFill>
                  <a:schemeClr val="lt2"/>
                </a:solidFill>
                <a:latin typeface="DM Sans Medium"/>
                <a:ea typeface="DM Sans Medium"/>
                <a:cs typeface="DM Sans Medium"/>
                <a:sym typeface="DM Sans Medium"/>
              </a:rPr>
              <a:t>Encryption for emails is extremely important on any device. Different IOS, Linux, and Windows software all use Blowfish for email encryption.</a:t>
            </a:r>
            <a:endParaRPr>
              <a:solidFill>
                <a:schemeClr val="lt2"/>
              </a:solidFill>
              <a:latin typeface="DM Sans Medium"/>
              <a:ea typeface="DM Sans Medium"/>
              <a:cs typeface="DM Sans Medium"/>
              <a:sym typeface="DM Sans Medium"/>
            </a:endParaRPr>
          </a:p>
          <a:p>
            <a:pPr indent="-514350" lvl="0" marL="57150" rtl="0" algn="l">
              <a:lnSpc>
                <a:spcPct val="175000"/>
              </a:lnSpc>
              <a:spcBef>
                <a:spcPts val="0"/>
              </a:spcBef>
              <a:spcAft>
                <a:spcPts val="0"/>
              </a:spcAft>
              <a:buClr>
                <a:schemeClr val="lt2"/>
              </a:buClr>
              <a:buSzPts val="1400"/>
              <a:buFont typeface="DM Sans Medium"/>
              <a:buNone/>
            </a:pPr>
            <a:r>
              <a:t/>
            </a:r>
            <a:endParaRPr>
              <a:solidFill>
                <a:schemeClr val="lt2"/>
              </a:solidFill>
              <a:latin typeface="DM Sans Medium"/>
              <a:ea typeface="DM Sans Medium"/>
              <a:cs typeface="DM Sans Medium"/>
              <a:sym typeface="DM Sans Medium"/>
            </a:endParaRPr>
          </a:p>
          <a:p>
            <a:pPr indent="-514350" lvl="0" marL="57150" rtl="0" algn="l">
              <a:lnSpc>
                <a:spcPct val="175000"/>
              </a:lnSpc>
              <a:spcBef>
                <a:spcPts val="0"/>
              </a:spcBef>
              <a:spcAft>
                <a:spcPts val="0"/>
              </a:spcAft>
              <a:buClr>
                <a:schemeClr val="lt2"/>
              </a:buClr>
              <a:buSzPts val="1400"/>
              <a:buFont typeface="DM Sans Medium"/>
              <a:buNone/>
            </a:pPr>
            <a:r>
              <a:rPr b="1" lang="en">
                <a:solidFill>
                  <a:schemeClr val="lt2"/>
                </a:solidFill>
                <a:latin typeface="DM Sans"/>
                <a:ea typeface="DM Sans"/>
                <a:cs typeface="DM Sans"/>
                <a:sym typeface="DM Sans"/>
              </a:rPr>
              <a:t>Secure Shell (SSH)</a:t>
            </a:r>
            <a:br>
              <a:rPr lang="en">
                <a:solidFill>
                  <a:schemeClr val="lt2"/>
                </a:solidFill>
                <a:latin typeface="DM Sans Medium"/>
                <a:ea typeface="DM Sans Medium"/>
                <a:cs typeface="DM Sans Medium"/>
                <a:sym typeface="DM Sans Medium"/>
              </a:rPr>
            </a:br>
            <a:r>
              <a:rPr lang="en">
                <a:solidFill>
                  <a:schemeClr val="lt2"/>
                </a:solidFill>
                <a:uFill>
                  <a:noFill/>
                </a:uFill>
                <a:latin typeface="DM Sans Medium"/>
                <a:ea typeface="DM Sans Medium"/>
                <a:cs typeface="DM Sans Medium"/>
                <a:sym typeface="DM Sans Medium"/>
                <a:hlinkClick r:id="rId3">
                  <a:extLst>
                    <a:ext uri="{A12FA001-AC4F-418D-AE19-62706E023703}">
                      <ahyp:hlinkClr val="tx"/>
                    </a:ext>
                  </a:extLst>
                </a:hlinkClick>
              </a:rPr>
              <a:t>Secure Shell </a:t>
            </a:r>
            <a:r>
              <a:rPr lang="en">
                <a:solidFill>
                  <a:schemeClr val="lt2"/>
                </a:solidFill>
                <a:latin typeface="DM Sans Medium"/>
                <a:ea typeface="DM Sans Medium"/>
                <a:cs typeface="DM Sans Medium"/>
                <a:sym typeface="DM Sans Medium"/>
              </a:rPr>
              <a:t>is used to remotely access computer networks while authenticating the user through the use of encryption methods like Blowfish. Examples:</a:t>
            </a:r>
            <a:endParaRPr>
              <a:solidFill>
                <a:schemeClr val="lt2"/>
              </a:solidFill>
              <a:latin typeface="DM Sans Medium"/>
              <a:ea typeface="DM Sans Medium"/>
              <a:cs typeface="DM Sans Medium"/>
              <a:sym typeface="DM Sans Medium"/>
            </a:endParaRPr>
          </a:p>
          <a:p>
            <a:pPr indent="-514350" lvl="1" marL="57150" rtl="0" algn="l">
              <a:lnSpc>
                <a:spcPct val="175000"/>
              </a:lnSpc>
              <a:spcBef>
                <a:spcPts val="0"/>
              </a:spcBef>
              <a:spcAft>
                <a:spcPts val="0"/>
              </a:spcAft>
              <a:buClr>
                <a:schemeClr val="lt2"/>
              </a:buClr>
              <a:buSzPts val="1400"/>
              <a:buFont typeface="DM Sans Medium"/>
              <a:buNone/>
            </a:pPr>
            <a:r>
              <a:rPr lang="en">
                <a:solidFill>
                  <a:schemeClr val="lt2"/>
                </a:solidFill>
                <a:latin typeface="DM Sans Medium"/>
                <a:ea typeface="DM Sans Medium"/>
                <a:cs typeface="DM Sans Medium"/>
                <a:sym typeface="DM Sans Medium"/>
              </a:rPr>
              <a:t>OpenSSH</a:t>
            </a:r>
            <a:endParaRPr>
              <a:solidFill>
                <a:schemeClr val="lt2"/>
              </a:solidFill>
              <a:latin typeface="DM Sans Medium"/>
              <a:ea typeface="DM Sans Medium"/>
              <a:cs typeface="DM Sans Medium"/>
              <a:sym typeface="DM Sans Medium"/>
            </a:endParaRPr>
          </a:p>
          <a:p>
            <a:pPr indent="-514350" lvl="1" marL="57150" rtl="0" algn="l">
              <a:lnSpc>
                <a:spcPct val="175000"/>
              </a:lnSpc>
              <a:spcBef>
                <a:spcPts val="0"/>
              </a:spcBef>
              <a:spcAft>
                <a:spcPts val="0"/>
              </a:spcAft>
              <a:buClr>
                <a:schemeClr val="lt2"/>
              </a:buClr>
              <a:buSzPts val="1400"/>
              <a:buFont typeface="DM Sans Medium"/>
              <a:buNone/>
            </a:pPr>
            <a:r>
              <a:t/>
            </a:r>
            <a:endParaRPr>
              <a:solidFill>
                <a:schemeClr val="lt2"/>
              </a:solidFill>
              <a:latin typeface="DM Sans Medium"/>
              <a:ea typeface="DM Sans Medium"/>
              <a:cs typeface="DM Sans Medium"/>
              <a:sym typeface="DM Sans Medium"/>
            </a:endParaRPr>
          </a:p>
          <a:p>
            <a:pPr indent="-514350" lvl="0" marL="57150" rtl="0" algn="l">
              <a:lnSpc>
                <a:spcPct val="115000"/>
              </a:lnSpc>
              <a:spcBef>
                <a:spcPts val="4800"/>
              </a:spcBef>
              <a:spcAft>
                <a:spcPts val="0"/>
              </a:spcAft>
              <a:buClr>
                <a:schemeClr val="dk1"/>
              </a:buClr>
              <a:buSzPts val="1100"/>
              <a:buFont typeface="Arial"/>
              <a:buNone/>
            </a:pPr>
            <a:r>
              <a:t/>
            </a:r>
            <a:endParaRPr sz="2050">
              <a:solidFill>
                <a:schemeClr val="lt2"/>
              </a:solidFill>
              <a:latin typeface="DM Sans Medium"/>
              <a:ea typeface="DM Sans Medium"/>
              <a:cs typeface="DM Sans Medium"/>
              <a:sym typeface="DM Sans Medium"/>
            </a:endParaRPr>
          </a:p>
          <a:p>
            <a:pPr indent="-514350" lvl="0" marL="57150" rtl="0" algn="l">
              <a:lnSpc>
                <a:spcPct val="115000"/>
              </a:lnSpc>
              <a:spcBef>
                <a:spcPts val="0"/>
              </a:spcBef>
              <a:spcAft>
                <a:spcPts val="0"/>
              </a:spcAft>
              <a:buNone/>
            </a:pPr>
            <a:r>
              <a:t/>
            </a:r>
            <a:endParaRPr b="1">
              <a:solidFill>
                <a:schemeClr val="lt2"/>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9"/>
          <p:cNvSpPr txBox="1"/>
          <p:nvPr>
            <p:ph idx="3" type="body"/>
          </p:nvPr>
        </p:nvSpPr>
        <p:spPr>
          <a:xfrm>
            <a:off x="427648" y="954750"/>
            <a:ext cx="8468700" cy="3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437" name="Google Shape;437;p39"/>
          <p:cNvSpPr txBox="1"/>
          <p:nvPr/>
        </p:nvSpPr>
        <p:spPr>
          <a:xfrm>
            <a:off x="5486400" y="26193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8" name="Google Shape;438;p39"/>
          <p:cNvSpPr txBox="1"/>
          <p:nvPr/>
        </p:nvSpPr>
        <p:spPr>
          <a:xfrm>
            <a:off x="117600" y="40275"/>
            <a:ext cx="9026400" cy="5559600"/>
          </a:xfrm>
          <a:prstGeom prst="rect">
            <a:avLst/>
          </a:prstGeom>
          <a:noFill/>
          <a:ln>
            <a:noFill/>
          </a:ln>
        </p:spPr>
        <p:txBody>
          <a:bodyPr anchorCtr="0" anchor="t" bIns="91425" lIns="91425" spcFirstLastPara="1" rIns="91425" wrap="square" tIns="91425">
            <a:spAutoFit/>
          </a:bodyPr>
          <a:lstStyle/>
          <a:p>
            <a:pPr indent="0" lvl="0" marL="292100" rtl="0" algn="l">
              <a:lnSpc>
                <a:spcPct val="115000"/>
              </a:lnSpc>
              <a:spcBef>
                <a:spcPts val="0"/>
              </a:spcBef>
              <a:spcAft>
                <a:spcPts val="0"/>
              </a:spcAft>
              <a:buNone/>
            </a:pPr>
            <a:r>
              <a:rPr lang="en" sz="1800">
                <a:solidFill>
                  <a:schemeClr val="accent1"/>
                </a:solidFill>
                <a:latin typeface="DM Sans Medium"/>
                <a:ea typeface="DM Sans Medium"/>
                <a:cs typeface="DM Sans Medium"/>
                <a:sym typeface="DM Sans Medium"/>
              </a:rPr>
              <a:t>Advantages : </a:t>
            </a:r>
            <a:endParaRPr sz="1800">
              <a:solidFill>
                <a:schemeClr val="accent1"/>
              </a:solidFill>
              <a:latin typeface="DM Sans Medium"/>
              <a:ea typeface="DM Sans Medium"/>
              <a:cs typeface="DM Sans Medium"/>
              <a:sym typeface="DM Sans Medium"/>
            </a:endParaRPr>
          </a:p>
          <a:p>
            <a:pPr indent="0" lvl="0" marL="292100" rtl="0" algn="l">
              <a:lnSpc>
                <a:spcPct val="115000"/>
              </a:lnSpc>
              <a:spcBef>
                <a:spcPts val="0"/>
              </a:spcBef>
              <a:spcAft>
                <a:spcPts val="0"/>
              </a:spcAft>
              <a:buNone/>
            </a:pPr>
            <a:r>
              <a:t/>
            </a:r>
            <a:endParaRPr sz="1800">
              <a:solidFill>
                <a:schemeClr val="accent1"/>
              </a:solidFill>
              <a:latin typeface="DM Sans Medium"/>
              <a:ea typeface="DM Sans Medium"/>
              <a:cs typeface="DM Sans Medium"/>
              <a:sym typeface="DM Sans Medium"/>
            </a:endParaRPr>
          </a:p>
          <a:p>
            <a:pPr indent="0" lvl="0" marL="292100" rtl="0" algn="l">
              <a:lnSpc>
                <a:spcPct val="115000"/>
              </a:lnSpc>
              <a:spcBef>
                <a:spcPts val="0"/>
              </a:spcBef>
              <a:spcAft>
                <a:spcPts val="0"/>
              </a:spcAft>
              <a:buNone/>
            </a:pPr>
            <a:r>
              <a:rPr lang="en" sz="1800">
                <a:solidFill>
                  <a:schemeClr val="accent1"/>
                </a:solidFill>
                <a:latin typeface="DM Sans Medium"/>
                <a:ea typeface="DM Sans Medium"/>
                <a:cs typeface="DM Sans Medium"/>
                <a:sym typeface="DM Sans Medium"/>
              </a:rPr>
              <a:t>40-bit key algorithms are useless as they can be "cracked" within a few hours by an average personal computer.</a:t>
            </a:r>
            <a:endParaRPr sz="1800">
              <a:solidFill>
                <a:schemeClr val="accent1"/>
              </a:solidFill>
              <a:latin typeface="DM Sans Medium"/>
              <a:ea typeface="DM Sans Medium"/>
              <a:cs typeface="DM Sans Medium"/>
              <a:sym typeface="DM Sans Medium"/>
            </a:endParaRPr>
          </a:p>
          <a:p>
            <a:pPr indent="0" lvl="0" marL="292100" rtl="0" algn="l">
              <a:lnSpc>
                <a:spcPct val="115000"/>
              </a:lnSpc>
              <a:spcBef>
                <a:spcPts val="0"/>
              </a:spcBef>
              <a:spcAft>
                <a:spcPts val="0"/>
              </a:spcAft>
              <a:buNone/>
            </a:pPr>
            <a:r>
              <a:t/>
            </a:r>
            <a:endParaRPr sz="1800">
              <a:solidFill>
                <a:schemeClr val="accent1"/>
              </a:solidFill>
              <a:latin typeface="DM Sans Medium"/>
              <a:ea typeface="DM Sans Medium"/>
              <a:cs typeface="DM Sans Medium"/>
              <a:sym typeface="DM Sans Medium"/>
            </a:endParaRPr>
          </a:p>
          <a:p>
            <a:pPr indent="0" lvl="0" marL="292100" rtl="0" algn="l">
              <a:lnSpc>
                <a:spcPct val="115000"/>
              </a:lnSpc>
              <a:spcBef>
                <a:spcPts val="0"/>
              </a:spcBef>
              <a:spcAft>
                <a:spcPts val="0"/>
              </a:spcAft>
              <a:buNone/>
            </a:pPr>
            <a:r>
              <a:rPr lang="en" sz="1800">
                <a:solidFill>
                  <a:schemeClr val="accent1"/>
                </a:solidFill>
                <a:latin typeface="DM Sans Medium"/>
                <a:ea typeface="DM Sans Medium"/>
                <a:cs typeface="DM Sans Medium"/>
                <a:sym typeface="DM Sans Medium"/>
              </a:rPr>
              <a:t>64-bit algorithms are safe today but will become threatened as technology evolves.</a:t>
            </a:r>
            <a:endParaRPr sz="1800">
              <a:solidFill>
                <a:schemeClr val="accent1"/>
              </a:solidFill>
              <a:latin typeface="DM Sans Medium"/>
              <a:ea typeface="DM Sans Medium"/>
              <a:cs typeface="DM Sans Medium"/>
              <a:sym typeface="DM Sans Medium"/>
            </a:endParaRPr>
          </a:p>
          <a:p>
            <a:pPr indent="0" lvl="0" marL="292100" rtl="0" algn="l">
              <a:lnSpc>
                <a:spcPct val="115000"/>
              </a:lnSpc>
              <a:spcBef>
                <a:spcPts val="0"/>
              </a:spcBef>
              <a:spcAft>
                <a:spcPts val="0"/>
              </a:spcAft>
              <a:buNone/>
            </a:pPr>
            <a:r>
              <a:t/>
            </a:r>
            <a:endParaRPr sz="1800">
              <a:solidFill>
                <a:schemeClr val="accent1"/>
              </a:solidFill>
              <a:latin typeface="DM Sans Medium"/>
              <a:ea typeface="DM Sans Medium"/>
              <a:cs typeface="DM Sans Medium"/>
              <a:sym typeface="DM Sans Medium"/>
            </a:endParaRPr>
          </a:p>
          <a:p>
            <a:pPr indent="0" lvl="0" marL="292100" rtl="0" algn="l">
              <a:lnSpc>
                <a:spcPct val="115000"/>
              </a:lnSpc>
              <a:spcBef>
                <a:spcPts val="0"/>
              </a:spcBef>
              <a:spcAft>
                <a:spcPts val="0"/>
              </a:spcAft>
              <a:buNone/>
            </a:pPr>
            <a:r>
              <a:rPr lang="en" sz="1800">
                <a:solidFill>
                  <a:schemeClr val="accent1"/>
                </a:solidFill>
                <a:latin typeface="DM Sans Medium"/>
                <a:ea typeface="DM Sans Medium"/>
                <a:cs typeface="DM Sans Medium"/>
                <a:sym typeface="DM Sans Medium"/>
              </a:rPr>
              <a:t>128-bit and over algorithms are almost unbreakable. In other words, it would take millions of years to try every possible combination of bits in a 128-bit key.</a:t>
            </a:r>
            <a:endParaRPr sz="1800">
              <a:solidFill>
                <a:schemeClr val="accent1"/>
              </a:solidFill>
              <a:latin typeface="DM Sans Medium"/>
              <a:ea typeface="DM Sans Medium"/>
              <a:cs typeface="DM Sans Medium"/>
              <a:sym typeface="DM Sans Medium"/>
            </a:endParaRPr>
          </a:p>
          <a:p>
            <a:pPr indent="0" lvl="0" marL="292100" rtl="0" algn="l">
              <a:lnSpc>
                <a:spcPct val="115000"/>
              </a:lnSpc>
              <a:spcBef>
                <a:spcPts val="0"/>
              </a:spcBef>
              <a:spcAft>
                <a:spcPts val="0"/>
              </a:spcAft>
              <a:buNone/>
            </a:pPr>
            <a:r>
              <a:rPr lang="en" sz="1800">
                <a:solidFill>
                  <a:schemeClr val="accent1"/>
                </a:solidFill>
                <a:latin typeface="DM Sans Medium"/>
                <a:ea typeface="DM Sans Medium"/>
                <a:cs typeface="DM Sans Medium"/>
                <a:sym typeface="DM Sans Medium"/>
              </a:rPr>
              <a:t>lesser amount of operations to complete compared to other encryption algorithms.</a:t>
            </a:r>
            <a:endParaRPr sz="1800">
              <a:solidFill>
                <a:schemeClr val="accent1"/>
              </a:solidFill>
              <a:latin typeface="DM Sans Medium"/>
              <a:ea typeface="DM Sans Medium"/>
              <a:cs typeface="DM Sans Medium"/>
              <a:sym typeface="DM Sans Medium"/>
            </a:endParaRPr>
          </a:p>
          <a:p>
            <a:pPr indent="0" lvl="0" marL="292100" rtl="0" algn="l">
              <a:lnSpc>
                <a:spcPct val="115000"/>
              </a:lnSpc>
              <a:spcBef>
                <a:spcPts val="0"/>
              </a:spcBef>
              <a:spcAft>
                <a:spcPts val="0"/>
              </a:spcAft>
              <a:buNone/>
            </a:pPr>
            <a:r>
              <a:t/>
            </a:r>
            <a:endParaRPr sz="1800">
              <a:solidFill>
                <a:schemeClr val="accent1"/>
              </a:solidFill>
              <a:latin typeface="DM Sans Medium"/>
              <a:ea typeface="DM Sans Medium"/>
              <a:cs typeface="DM Sans Medium"/>
              <a:sym typeface="DM Sans Medium"/>
            </a:endParaRPr>
          </a:p>
          <a:p>
            <a:pPr indent="0" lvl="0" marL="292100" rtl="0" algn="l">
              <a:lnSpc>
                <a:spcPct val="115000"/>
              </a:lnSpc>
              <a:spcBef>
                <a:spcPts val="0"/>
              </a:spcBef>
              <a:spcAft>
                <a:spcPts val="0"/>
              </a:spcAft>
              <a:buNone/>
            </a:pPr>
            <a:r>
              <a:rPr lang="en" sz="1800">
                <a:solidFill>
                  <a:schemeClr val="accent1"/>
                </a:solidFill>
                <a:latin typeface="DM Sans Medium"/>
                <a:ea typeface="DM Sans Medium"/>
                <a:cs typeface="DM Sans Medium"/>
                <a:sym typeface="DM Sans Medium"/>
              </a:rPr>
              <a:t>The key schedule of Blowfish takes a long time, but this can be advantageous, as brute force attacks are more difficult</a:t>
            </a:r>
            <a:endParaRPr sz="1800">
              <a:solidFill>
                <a:schemeClr val="accent1"/>
              </a:solidFill>
              <a:latin typeface="DM Sans Medium"/>
              <a:ea typeface="DM Sans Medium"/>
              <a:cs typeface="DM Sans Medium"/>
              <a:sym typeface="DM Sans Medium"/>
            </a:endParaRPr>
          </a:p>
          <a:p>
            <a:pPr indent="0" lvl="0" marL="292100" rtl="0" algn="l">
              <a:lnSpc>
                <a:spcPct val="115000"/>
              </a:lnSpc>
              <a:spcBef>
                <a:spcPts val="0"/>
              </a:spcBef>
              <a:spcAft>
                <a:spcPts val="0"/>
              </a:spcAft>
              <a:buNone/>
            </a:pPr>
            <a:r>
              <a:t/>
            </a:r>
            <a:endParaRPr sz="1800">
              <a:solidFill>
                <a:schemeClr val="accent1"/>
              </a:solidFill>
              <a:latin typeface="DM Sans Medium"/>
              <a:ea typeface="DM Sans Medium"/>
              <a:cs typeface="DM Sans Medium"/>
              <a:sym typeface="DM Sans Medium"/>
            </a:endParaRPr>
          </a:p>
          <a:p>
            <a:pPr indent="0" lvl="0" marL="292100" rtl="0" algn="l">
              <a:lnSpc>
                <a:spcPct val="115000"/>
              </a:lnSpc>
              <a:spcBef>
                <a:spcPts val="0"/>
              </a:spcBef>
              <a:spcAft>
                <a:spcPts val="0"/>
              </a:spcAft>
              <a:buNone/>
            </a:pPr>
            <a:r>
              <a:t/>
            </a:r>
            <a:endParaRPr sz="1800">
              <a:solidFill>
                <a:schemeClr val="accent1"/>
              </a:solidFill>
              <a:latin typeface="DM Sans Medium"/>
              <a:ea typeface="DM Sans Medium"/>
              <a:cs typeface="DM Sans Medium"/>
              <a:sym typeface="DM Sans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0"/>
          <p:cNvSpPr txBox="1"/>
          <p:nvPr>
            <p:ph idx="3" type="body"/>
          </p:nvPr>
        </p:nvSpPr>
        <p:spPr>
          <a:xfrm>
            <a:off x="427648" y="954750"/>
            <a:ext cx="8468700" cy="3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444" name="Google Shape;444;p40"/>
          <p:cNvSpPr txBox="1"/>
          <p:nvPr/>
        </p:nvSpPr>
        <p:spPr>
          <a:xfrm>
            <a:off x="5486400" y="26193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45" name="Google Shape;445;p40"/>
          <p:cNvSpPr txBox="1"/>
          <p:nvPr/>
        </p:nvSpPr>
        <p:spPr>
          <a:xfrm>
            <a:off x="352050" y="311375"/>
            <a:ext cx="8468700" cy="400200"/>
          </a:xfrm>
          <a:prstGeom prst="rect">
            <a:avLst/>
          </a:prstGeom>
          <a:noFill/>
          <a:ln>
            <a:noFill/>
          </a:ln>
        </p:spPr>
        <p:txBody>
          <a:bodyPr anchorCtr="0" anchor="t" bIns="91425" lIns="91425" spcFirstLastPara="1" rIns="91425" wrap="square" tIns="91425">
            <a:spAutoFit/>
          </a:bodyPr>
          <a:lstStyle/>
          <a:p>
            <a:pPr indent="-514350" lvl="0" marL="57150" rtl="0" algn="l">
              <a:lnSpc>
                <a:spcPct val="115000"/>
              </a:lnSpc>
              <a:spcBef>
                <a:spcPts val="0"/>
              </a:spcBef>
              <a:spcAft>
                <a:spcPts val="0"/>
              </a:spcAft>
              <a:buNone/>
            </a:pPr>
            <a:r>
              <a:t/>
            </a:r>
            <a:endParaRPr b="1">
              <a:solidFill>
                <a:schemeClr val="lt2"/>
              </a:solidFill>
              <a:latin typeface="DM Sans"/>
              <a:ea typeface="DM Sans"/>
              <a:cs typeface="DM Sans"/>
              <a:sym typeface="DM Sans"/>
            </a:endParaRPr>
          </a:p>
        </p:txBody>
      </p:sp>
      <p:graphicFrame>
        <p:nvGraphicFramePr>
          <p:cNvPr id="446" name="Google Shape;446;p40"/>
          <p:cNvGraphicFramePr/>
          <p:nvPr/>
        </p:nvGraphicFramePr>
        <p:xfrm>
          <a:off x="-12162" y="0"/>
          <a:ext cx="3000000" cy="3000000"/>
        </p:xfrm>
        <a:graphic>
          <a:graphicData uri="http://schemas.openxmlformats.org/drawingml/2006/table">
            <a:tbl>
              <a:tblPr>
                <a:noFill/>
                <a:tableStyleId>{928ED562-849C-44EF-8100-F15272E07552}</a:tableStyleId>
              </a:tblPr>
              <a:tblGrid>
                <a:gridCol w="7856675"/>
              </a:tblGrid>
              <a:tr h="583575">
                <a:tc>
                  <a:txBody>
                    <a:bodyPr/>
                    <a:lstStyle/>
                    <a:p>
                      <a:pPr indent="0" lvl="0" marL="0" rtl="0" algn="l">
                        <a:lnSpc>
                          <a:spcPct val="100000"/>
                        </a:lnSpc>
                        <a:spcBef>
                          <a:spcPts val="0"/>
                        </a:spcBef>
                        <a:spcAft>
                          <a:spcPts val="0"/>
                        </a:spcAft>
                        <a:buNone/>
                      </a:pPr>
                      <a:r>
                        <a:rPr lang="en" sz="2000">
                          <a:solidFill>
                            <a:schemeClr val="accent1"/>
                          </a:solidFill>
                          <a:latin typeface="DM Sans Medium"/>
                          <a:ea typeface="DM Sans Medium"/>
                          <a:cs typeface="DM Sans Medium"/>
                          <a:sym typeface="DM Sans Medium"/>
                        </a:rPr>
                        <a:t>    </a:t>
                      </a:r>
                      <a:r>
                        <a:rPr lang="en" sz="2000">
                          <a:solidFill>
                            <a:schemeClr val="accent1"/>
                          </a:solidFill>
                          <a:latin typeface="DM Sans Medium"/>
                          <a:ea typeface="DM Sans Medium"/>
                          <a:cs typeface="DM Sans Medium"/>
                          <a:sym typeface="DM Sans Medium"/>
                        </a:rPr>
                        <a:t>Disadvantages</a:t>
                      </a:r>
                      <a:endParaRPr sz="2000">
                        <a:solidFill>
                          <a:schemeClr val="accent1"/>
                        </a:solidFill>
                        <a:latin typeface="DM Sans Medium"/>
                        <a:ea typeface="DM Sans Medium"/>
                        <a:cs typeface="DM Sans Medium"/>
                        <a:sym typeface="DM Sans Medium"/>
                      </a:endParaRPr>
                    </a:p>
                  </a:txBody>
                  <a:tcPr marT="91425" marB="91425" marR="91425" marL="91425">
                    <a:lnL cap="flat" cmpd="sng" w="9525">
                      <a:solidFill>
                        <a:srgbClr val="CFCFCF"/>
                      </a:solidFill>
                      <a:prstDash val="solid"/>
                      <a:round/>
                      <a:headEnd len="sm" w="sm" type="none"/>
                      <a:tailEnd len="sm" w="sm" type="none"/>
                    </a:lnL>
                    <a:lnR cap="flat" cmpd="sng" w="9525">
                      <a:solidFill>
                        <a:srgbClr val="CFCFCF"/>
                      </a:solidFill>
                      <a:prstDash val="solid"/>
                      <a:round/>
                      <a:headEnd len="sm" w="sm" type="none"/>
                      <a:tailEnd len="sm" w="sm" type="none"/>
                    </a:lnR>
                    <a:lnT cap="flat" cmpd="sng" w="9525">
                      <a:solidFill>
                        <a:srgbClr val="CFCFCF"/>
                      </a:solidFill>
                      <a:prstDash val="solid"/>
                      <a:round/>
                      <a:headEnd len="sm" w="sm" type="none"/>
                      <a:tailEnd len="sm" w="sm" type="none"/>
                    </a:lnT>
                    <a:lnB cap="flat" cmpd="sng" w="9525">
                      <a:solidFill>
                        <a:srgbClr val="CFCFCF"/>
                      </a:solidFill>
                      <a:prstDash val="solid"/>
                      <a:round/>
                      <a:headEnd len="sm" w="sm" type="none"/>
                      <a:tailEnd len="sm" w="sm" type="none"/>
                    </a:lnB>
                  </a:tcPr>
                </a:tc>
              </a:tr>
              <a:tr h="4579000">
                <a:tc>
                  <a:txBody>
                    <a:bodyPr/>
                    <a:lstStyle/>
                    <a:p>
                      <a:pPr indent="0" lvl="0" marL="457200" rtl="0" algn="l">
                        <a:lnSpc>
                          <a:spcPct val="115000"/>
                        </a:lnSpc>
                        <a:spcBef>
                          <a:spcPts val="0"/>
                        </a:spcBef>
                        <a:spcAft>
                          <a:spcPts val="0"/>
                        </a:spcAft>
                        <a:buNone/>
                      </a:pPr>
                      <a:r>
                        <a:rPr lang="en" sz="1900">
                          <a:solidFill>
                            <a:schemeClr val="accent1"/>
                          </a:solidFill>
                          <a:latin typeface="DM Sans Medium"/>
                          <a:ea typeface="DM Sans Medium"/>
                          <a:cs typeface="DM Sans Medium"/>
                          <a:sym typeface="DM Sans Medium"/>
                        </a:rPr>
                        <a:t>The key schedule of Blowfish takes a long time, equivalent to encrypting 4KBs of data, which can take a very long time to do</a:t>
                      </a:r>
                      <a:endParaRPr sz="1900">
                        <a:solidFill>
                          <a:schemeClr val="accent1"/>
                        </a:solidFill>
                        <a:latin typeface="DM Sans Medium"/>
                        <a:ea typeface="DM Sans Medium"/>
                        <a:cs typeface="DM Sans Medium"/>
                        <a:sym typeface="DM Sans Medium"/>
                      </a:endParaRPr>
                    </a:p>
                    <a:p>
                      <a:pPr indent="0" lvl="0" marL="457200" rtl="0" algn="l">
                        <a:lnSpc>
                          <a:spcPct val="115000"/>
                        </a:lnSpc>
                        <a:spcBef>
                          <a:spcPts val="0"/>
                        </a:spcBef>
                        <a:spcAft>
                          <a:spcPts val="0"/>
                        </a:spcAft>
                        <a:buNone/>
                      </a:pPr>
                      <a:r>
                        <a:t/>
                      </a:r>
                      <a:endParaRPr sz="1900">
                        <a:solidFill>
                          <a:schemeClr val="accent1"/>
                        </a:solidFill>
                        <a:latin typeface="DM Sans Medium"/>
                        <a:ea typeface="DM Sans Medium"/>
                        <a:cs typeface="DM Sans Medium"/>
                        <a:sym typeface="DM Sans Medium"/>
                      </a:endParaRPr>
                    </a:p>
                    <a:p>
                      <a:pPr indent="0" lvl="0" marL="457200" rtl="0" algn="l">
                        <a:lnSpc>
                          <a:spcPct val="115000"/>
                        </a:lnSpc>
                        <a:spcBef>
                          <a:spcPts val="0"/>
                        </a:spcBef>
                        <a:spcAft>
                          <a:spcPts val="0"/>
                        </a:spcAft>
                        <a:buNone/>
                      </a:pPr>
                      <a:r>
                        <a:rPr lang="en" sz="1900">
                          <a:solidFill>
                            <a:schemeClr val="accent1"/>
                          </a:solidFill>
                          <a:latin typeface="DM Sans Medium"/>
                          <a:ea typeface="DM Sans Medium"/>
                          <a:cs typeface="DM Sans Medium"/>
                          <a:sym typeface="DM Sans Medium"/>
                        </a:rPr>
                        <a:t>The small block size of Blowfish means that Birthday Attacks can occur and compromise the encryption algorithm</a:t>
                      </a:r>
                      <a:endParaRPr sz="1900">
                        <a:solidFill>
                          <a:schemeClr val="accent1"/>
                        </a:solidFill>
                        <a:latin typeface="DM Sans Medium"/>
                        <a:ea typeface="DM Sans Medium"/>
                        <a:cs typeface="DM Sans Medium"/>
                        <a:sym typeface="DM Sans Medium"/>
                      </a:endParaRPr>
                    </a:p>
                    <a:p>
                      <a:pPr indent="0" lvl="0" marL="457200" rtl="0" algn="l">
                        <a:lnSpc>
                          <a:spcPct val="115000"/>
                        </a:lnSpc>
                        <a:spcBef>
                          <a:spcPts val="0"/>
                        </a:spcBef>
                        <a:spcAft>
                          <a:spcPts val="0"/>
                        </a:spcAft>
                        <a:buNone/>
                      </a:pPr>
                      <a:r>
                        <a:t/>
                      </a:r>
                      <a:endParaRPr sz="1900">
                        <a:solidFill>
                          <a:schemeClr val="accent1"/>
                        </a:solidFill>
                        <a:latin typeface="DM Sans Medium"/>
                        <a:ea typeface="DM Sans Medium"/>
                        <a:cs typeface="DM Sans Medium"/>
                        <a:sym typeface="DM Sans Medium"/>
                      </a:endParaRPr>
                    </a:p>
                    <a:p>
                      <a:pPr indent="0" lvl="0" marL="457200" rtl="0" algn="l">
                        <a:lnSpc>
                          <a:spcPct val="115000"/>
                        </a:lnSpc>
                        <a:spcBef>
                          <a:spcPts val="0"/>
                        </a:spcBef>
                        <a:spcAft>
                          <a:spcPts val="0"/>
                        </a:spcAft>
                        <a:buNone/>
                      </a:pPr>
                      <a:r>
                        <a:rPr lang="en" sz="1900">
                          <a:solidFill>
                            <a:schemeClr val="accent1"/>
                          </a:solidFill>
                          <a:latin typeface="DM Sans Medium"/>
                          <a:ea typeface="DM Sans Medium"/>
                          <a:cs typeface="DM Sans Medium"/>
                          <a:sym typeface="DM Sans Medium"/>
                        </a:rPr>
                        <a:t>It is followed by Twofish, which was created to replace Blowfish, as it is better in most ways.</a:t>
                      </a:r>
                      <a:endParaRPr sz="1900">
                        <a:solidFill>
                          <a:schemeClr val="accent1"/>
                        </a:solidFill>
                        <a:latin typeface="DM Sans Medium"/>
                        <a:ea typeface="DM Sans Medium"/>
                        <a:cs typeface="DM Sans Medium"/>
                        <a:sym typeface="DM Sans Medium"/>
                      </a:endParaRPr>
                    </a:p>
                  </a:txBody>
                  <a:tcPr marT="91425" marB="91425" marR="91425" marL="91425">
                    <a:lnL cap="flat" cmpd="sng" w="9525">
                      <a:solidFill>
                        <a:srgbClr val="CFCFCF"/>
                      </a:solidFill>
                      <a:prstDash val="solid"/>
                      <a:round/>
                      <a:headEnd len="sm" w="sm" type="none"/>
                      <a:tailEnd len="sm" w="sm" type="none"/>
                    </a:lnL>
                    <a:lnR cap="flat" cmpd="sng" w="9525">
                      <a:solidFill>
                        <a:srgbClr val="CFCFCF"/>
                      </a:solidFill>
                      <a:prstDash val="solid"/>
                      <a:round/>
                      <a:headEnd len="sm" w="sm" type="none"/>
                      <a:tailEnd len="sm" w="sm" type="none"/>
                    </a:lnR>
                    <a:lnT cap="flat" cmpd="sng" w="9525">
                      <a:solidFill>
                        <a:srgbClr val="CFCFCF"/>
                      </a:solidFill>
                      <a:prstDash val="solid"/>
                      <a:round/>
                      <a:headEnd len="sm" w="sm" type="none"/>
                      <a:tailEnd len="sm" w="sm" type="none"/>
                    </a:lnT>
                    <a:lnB cap="flat" cmpd="sng" w="9525">
                      <a:solidFill>
                        <a:srgbClr val="CFCFCF"/>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p41"/>
          <p:cNvPicPr preferRelativeResize="0"/>
          <p:nvPr/>
        </p:nvPicPr>
        <p:blipFill>
          <a:blip r:embed="rId3">
            <a:alphaModFix/>
          </a:blip>
          <a:stretch>
            <a:fillRect/>
          </a:stretch>
        </p:blipFill>
        <p:spPr>
          <a:xfrm>
            <a:off x="152400" y="152400"/>
            <a:ext cx="3543300" cy="3343275"/>
          </a:xfrm>
          <a:prstGeom prst="rect">
            <a:avLst/>
          </a:prstGeom>
          <a:noFill/>
          <a:ln>
            <a:noFill/>
          </a:ln>
        </p:spPr>
      </p:pic>
      <p:pic>
        <p:nvPicPr>
          <p:cNvPr id="452" name="Google Shape;452;p41"/>
          <p:cNvPicPr preferRelativeResize="0"/>
          <p:nvPr/>
        </p:nvPicPr>
        <p:blipFill>
          <a:blip r:embed="rId4">
            <a:alphaModFix/>
          </a:blip>
          <a:stretch>
            <a:fillRect/>
          </a:stretch>
        </p:blipFill>
        <p:spPr>
          <a:xfrm>
            <a:off x="3848100" y="152400"/>
            <a:ext cx="3609975" cy="3333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p42"/>
          <p:cNvPicPr preferRelativeResize="0"/>
          <p:nvPr/>
        </p:nvPicPr>
        <p:blipFill rotWithShape="1">
          <a:blip r:embed="rId3">
            <a:alphaModFix/>
          </a:blip>
          <a:srcRect b="30738" l="0" r="0" t="0"/>
          <a:stretch/>
        </p:blipFill>
        <p:spPr>
          <a:xfrm>
            <a:off x="33313" y="1205600"/>
            <a:ext cx="9077375" cy="195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3"/>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Char char="●"/>
            </a:pPr>
            <a:r>
              <a:rPr lang="en" sz="1100" u="sng">
                <a:solidFill>
                  <a:schemeClr val="hlink"/>
                </a:solidFill>
                <a:latin typeface="Arial"/>
                <a:ea typeface="Arial"/>
                <a:cs typeface="Arial"/>
                <a:sym typeface="Arial"/>
                <a:hlinkClick r:id="rId3"/>
              </a:rPr>
              <a:t>https://www.techtarget.com/searchsecurity/definition/Blowfish</a:t>
            </a:r>
            <a:endParaRPr>
              <a:solidFill>
                <a:schemeClr val="accent1"/>
              </a:solidFill>
            </a:endParaRPr>
          </a:p>
          <a:p>
            <a:pPr indent="-317500" lvl="0" marL="457200" rtl="0" algn="l">
              <a:spcBef>
                <a:spcPts val="0"/>
              </a:spcBef>
              <a:spcAft>
                <a:spcPts val="0"/>
              </a:spcAft>
              <a:buClr>
                <a:schemeClr val="accent1"/>
              </a:buClr>
              <a:buSzPts val="1400"/>
              <a:buChar char="●"/>
            </a:pPr>
            <a:r>
              <a:rPr lang="en" sz="1100" u="sng">
                <a:solidFill>
                  <a:schemeClr val="hlink"/>
                </a:solidFill>
                <a:latin typeface="Arial"/>
                <a:ea typeface="Arial"/>
                <a:cs typeface="Arial"/>
                <a:sym typeface="Arial"/>
                <a:hlinkClick r:id="rId4"/>
              </a:rPr>
              <a:t>https://www.geeksforgeeks.org/blowfish-algorithm-with-examples/</a:t>
            </a:r>
            <a:endParaRPr>
              <a:solidFill>
                <a:schemeClr val="accent1"/>
              </a:solidFill>
            </a:endParaRPr>
          </a:p>
          <a:p>
            <a:pPr indent="-317500" lvl="0" marL="457200" rtl="0" algn="l">
              <a:spcBef>
                <a:spcPts val="0"/>
              </a:spcBef>
              <a:spcAft>
                <a:spcPts val="0"/>
              </a:spcAft>
              <a:buClr>
                <a:schemeClr val="accent1"/>
              </a:buClr>
              <a:buSzPts val="1400"/>
              <a:buChar char="●"/>
            </a:pPr>
            <a:r>
              <a:rPr lang="en" sz="1100" u="sng">
                <a:solidFill>
                  <a:schemeClr val="hlink"/>
                </a:solidFill>
                <a:latin typeface="Arial"/>
                <a:ea typeface="Arial"/>
                <a:cs typeface="Arial"/>
                <a:sym typeface="Arial"/>
                <a:hlinkClick r:id="rId5"/>
              </a:rPr>
              <a:t>https://github.com/AdityaMalani/Blowfish-algorithm-python</a:t>
            </a:r>
            <a:endParaRPr>
              <a:solidFill>
                <a:schemeClr val="accent1"/>
              </a:solidFill>
            </a:endParaRPr>
          </a:p>
          <a:p>
            <a:pPr indent="-317500" lvl="0" marL="457200" rtl="0" algn="l">
              <a:spcBef>
                <a:spcPts val="0"/>
              </a:spcBef>
              <a:spcAft>
                <a:spcPts val="0"/>
              </a:spcAft>
              <a:buClr>
                <a:schemeClr val="accent1"/>
              </a:buClr>
              <a:buSzPts val="1400"/>
              <a:buChar char="●"/>
            </a:pPr>
            <a:r>
              <a:rPr lang="en" sz="1100" u="sng">
                <a:solidFill>
                  <a:schemeClr val="hlink"/>
                </a:solidFill>
                <a:latin typeface="Arial"/>
                <a:ea typeface="Arial"/>
                <a:cs typeface="Arial"/>
                <a:sym typeface="Arial"/>
                <a:hlinkClick r:id="rId6"/>
              </a:rPr>
              <a:t>https://github.com/prophet6250/blowfish-implementation</a:t>
            </a:r>
            <a:endParaRPr>
              <a:solidFill>
                <a:schemeClr val="accent1"/>
              </a:solidFill>
            </a:endParaRPr>
          </a:p>
          <a:p>
            <a:pPr indent="-317500" lvl="0" marL="457200" rtl="0" algn="l">
              <a:spcBef>
                <a:spcPts val="0"/>
              </a:spcBef>
              <a:spcAft>
                <a:spcPts val="0"/>
              </a:spcAft>
              <a:buClr>
                <a:schemeClr val="accent1"/>
              </a:buClr>
              <a:buSzPts val="1400"/>
              <a:buChar char="●"/>
            </a:pPr>
            <a:r>
              <a:rPr lang="en" sz="1100" u="sng">
                <a:solidFill>
                  <a:schemeClr val="hlink"/>
                </a:solidFill>
                <a:latin typeface="Arial"/>
                <a:ea typeface="Arial"/>
                <a:cs typeface="Arial"/>
                <a:sym typeface="Arial"/>
                <a:hlinkClick r:id="rId7"/>
              </a:rPr>
              <a:t>https://www.encryptionconsulting.com/education-center/what-is-blowfish</a:t>
            </a:r>
            <a:endParaRPr>
              <a:solidFill>
                <a:schemeClr val="accent1"/>
              </a:solidFill>
            </a:endParaRPr>
          </a:p>
          <a:p>
            <a:pPr indent="-317500" lvl="0" marL="457200" rtl="0" algn="l">
              <a:spcBef>
                <a:spcPts val="0"/>
              </a:spcBef>
              <a:spcAft>
                <a:spcPts val="0"/>
              </a:spcAft>
              <a:buClr>
                <a:schemeClr val="accent1"/>
              </a:buClr>
              <a:buSzPts val="1400"/>
              <a:buChar char="●"/>
            </a:pPr>
            <a:r>
              <a:rPr lang="en" sz="1100" u="sng">
                <a:latin typeface="Arial"/>
                <a:ea typeface="Arial"/>
                <a:cs typeface="Arial"/>
                <a:sym typeface="Arial"/>
                <a:hlinkClick r:id="rId8"/>
              </a:rPr>
              <a:t>htps://one2backup.com/blowfishencryption.aspx</a:t>
            </a:r>
            <a:endParaRPr>
              <a:solidFill>
                <a:schemeClr val="dk1"/>
              </a:solidFill>
              <a:latin typeface="Arial"/>
              <a:ea typeface="Arial"/>
              <a:cs typeface="Arial"/>
              <a:sym typeface="Arial"/>
            </a:endParaRPr>
          </a:p>
          <a:p>
            <a:pPr indent="-317500" lvl="0" marL="457200" rtl="0" algn="l">
              <a:spcBef>
                <a:spcPts val="0"/>
              </a:spcBef>
              <a:spcAft>
                <a:spcPts val="0"/>
              </a:spcAft>
              <a:buClr>
                <a:schemeClr val="accent1"/>
              </a:buClr>
              <a:buSzPts val="1400"/>
              <a:buChar char="●"/>
            </a:pPr>
            <a:r>
              <a:t/>
            </a:r>
            <a:endParaRPr>
              <a:solidFill>
                <a:schemeClr val="accent1"/>
              </a:solidFill>
            </a:endParaRPr>
          </a:p>
          <a:p>
            <a:pPr indent="0" lvl="0" marL="0" rtl="0" algn="l">
              <a:spcBef>
                <a:spcPts val="1600"/>
              </a:spcBef>
              <a:spcAft>
                <a:spcPts val="1600"/>
              </a:spcAft>
              <a:buNone/>
            </a:pPr>
            <a:r>
              <a:t/>
            </a:r>
            <a:endParaRPr>
              <a:solidFill>
                <a:schemeClr val="accent1"/>
              </a:solidFill>
            </a:endParaRPr>
          </a:p>
        </p:txBody>
      </p:sp>
      <p:sp>
        <p:nvSpPr>
          <p:cNvPr id="463" name="Google Shape;463;p43"/>
          <p:cNvSpPr txBox="1"/>
          <p:nvPr>
            <p:ph type="title"/>
          </p:nvPr>
        </p:nvSpPr>
        <p:spPr>
          <a:xfrm>
            <a:off x="779025" y="192800"/>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4"/>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8"/>
          <p:cNvSpPr txBox="1"/>
          <p:nvPr>
            <p:ph type="title"/>
          </p:nvPr>
        </p:nvSpPr>
        <p:spPr>
          <a:xfrm>
            <a:off x="876325" y="1458975"/>
            <a:ext cx="4559100" cy="16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293" name="Google Shape;293;p28"/>
          <p:cNvSpPr/>
          <p:nvPr/>
        </p:nvSpPr>
        <p:spPr>
          <a:xfrm>
            <a:off x="3902050" y="1314599"/>
            <a:ext cx="4279065" cy="3330851"/>
          </a:xfrm>
          <a:custGeom>
            <a:rect b="b" l="l" r="r" t="t"/>
            <a:pathLst>
              <a:path extrusionOk="0" h="163217" w="209681">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28"/>
          <p:cNvGrpSpPr/>
          <p:nvPr/>
        </p:nvGrpSpPr>
        <p:grpSpPr>
          <a:xfrm>
            <a:off x="6025569" y="1547598"/>
            <a:ext cx="1524512" cy="3199926"/>
            <a:chOff x="5431588" y="1307171"/>
            <a:chExt cx="1423580" cy="2988072"/>
          </a:xfrm>
        </p:grpSpPr>
        <p:sp>
          <p:nvSpPr>
            <p:cNvPr id="295" name="Google Shape;295;p28"/>
            <p:cNvSpPr/>
            <p:nvPr/>
          </p:nvSpPr>
          <p:spPr>
            <a:xfrm>
              <a:off x="5536047" y="1312545"/>
              <a:ext cx="1313785" cy="2977344"/>
            </a:xfrm>
            <a:custGeom>
              <a:rect b="b" l="l" r="r" t="t"/>
              <a:pathLst>
                <a:path extrusionOk="0" h="156250" w="68947">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
            <p:cNvSpPr/>
            <p:nvPr/>
          </p:nvSpPr>
          <p:spPr>
            <a:xfrm>
              <a:off x="5530674" y="1307171"/>
              <a:ext cx="1324494" cy="2988072"/>
            </a:xfrm>
            <a:custGeom>
              <a:rect b="b" l="l" r="r" t="t"/>
              <a:pathLst>
                <a:path extrusionOk="0" h="156813" w="69509">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p:nvPr/>
          </p:nvSpPr>
          <p:spPr>
            <a:xfrm>
              <a:off x="6788418" y="1565043"/>
              <a:ext cx="35004" cy="268733"/>
            </a:xfrm>
            <a:custGeom>
              <a:rect b="b" l="l" r="r" t="t"/>
              <a:pathLst>
                <a:path extrusionOk="0" h="14103" w="1837">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p:nvPr/>
          </p:nvSpPr>
          <p:spPr>
            <a:xfrm>
              <a:off x="6788418" y="1885033"/>
              <a:ext cx="35004" cy="165512"/>
            </a:xfrm>
            <a:custGeom>
              <a:rect b="b" l="l" r="r" t="t"/>
              <a:pathLst>
                <a:path extrusionOk="0" h="8686" w="1837">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p:nvPr/>
          </p:nvSpPr>
          <p:spPr>
            <a:xfrm>
              <a:off x="5436923" y="1312545"/>
              <a:ext cx="1313766" cy="2977344"/>
            </a:xfrm>
            <a:custGeom>
              <a:rect b="b" l="l" r="r" t="t"/>
              <a:pathLst>
                <a:path extrusionOk="0" h="156250" w="68946">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a:off x="5431588" y="1307171"/>
              <a:ext cx="1324475" cy="2988072"/>
            </a:xfrm>
            <a:custGeom>
              <a:rect b="b" l="l" r="r" t="t"/>
              <a:pathLst>
                <a:path extrusionOk="0" h="156813" w="69508">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5524405" y="1510774"/>
              <a:ext cx="1138841" cy="2553675"/>
            </a:xfrm>
            <a:custGeom>
              <a:rect b="b" l="l" r="r" t="t"/>
              <a:pathLst>
                <a:path extrusionOk="0" h="134016" w="59766">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5908897" y="1413079"/>
              <a:ext cx="334834" cy="32146"/>
            </a:xfrm>
            <a:custGeom>
              <a:rect b="b" l="l" r="r" t="t"/>
              <a:pathLst>
                <a:path extrusionOk="0" h="1687" w="17572">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5994701" y="4116888"/>
              <a:ext cx="58308" cy="75839"/>
            </a:xfrm>
            <a:custGeom>
              <a:rect b="b" l="l" r="r" t="t"/>
              <a:pathLst>
                <a:path extrusionOk="0" h="3980" w="306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a:off x="5896301" y="1685680"/>
              <a:ext cx="395010" cy="460597"/>
            </a:xfrm>
            <a:custGeom>
              <a:rect b="b" l="l" r="r" t="t"/>
              <a:pathLst>
                <a:path extrusionOk="0" h="24172" w="2073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a:off x="6018806" y="1738157"/>
              <a:ext cx="150001" cy="174906"/>
            </a:xfrm>
            <a:custGeom>
              <a:rect b="b" l="l" r="r" t="t"/>
              <a:pathLst>
                <a:path extrusionOk="0" h="9179" w="7872">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6013432" y="1732803"/>
              <a:ext cx="160748" cy="185634"/>
            </a:xfrm>
            <a:custGeom>
              <a:rect b="b" l="l" r="r" t="t"/>
              <a:pathLst>
                <a:path extrusionOk="0" h="9742" w="8436">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5957544" y="1936386"/>
              <a:ext cx="272525" cy="209891"/>
            </a:xfrm>
            <a:custGeom>
              <a:rect b="b" l="l" r="r" t="t"/>
              <a:pathLst>
                <a:path extrusionOk="0" h="11015" w="14302">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p:nvPr/>
          </p:nvSpPr>
          <p:spPr>
            <a:xfrm>
              <a:off x="5952190" y="1931032"/>
              <a:ext cx="283234" cy="220619"/>
            </a:xfrm>
            <a:custGeom>
              <a:rect b="b" l="l" r="r" t="t"/>
              <a:pathLst>
                <a:path extrusionOk="0" h="11578" w="14864">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5807695" y="2262875"/>
              <a:ext cx="572222" cy="655835"/>
            </a:xfrm>
            <a:custGeom>
              <a:rect b="b" l="l" r="r" t="t"/>
              <a:pathLst>
                <a:path extrusionOk="0" h="34418" w="3003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p:nvPr/>
          </p:nvSpPr>
          <p:spPr>
            <a:xfrm>
              <a:off x="5760458" y="2716555"/>
              <a:ext cx="666715" cy="630778"/>
            </a:xfrm>
            <a:custGeom>
              <a:rect b="b" l="l" r="r" t="t"/>
              <a:pathLst>
                <a:path extrusionOk="0" h="33103" w="34989">
                  <a:moveTo>
                    <a:pt x="1" y="1"/>
                  </a:moveTo>
                  <a:lnTo>
                    <a:pt x="1" y="33102"/>
                  </a:lnTo>
                  <a:lnTo>
                    <a:pt x="34989" y="33102"/>
                  </a:lnTo>
                  <a:lnTo>
                    <a:pt x="349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p:nvPr/>
          </p:nvSpPr>
          <p:spPr>
            <a:xfrm>
              <a:off x="6003181" y="2875188"/>
              <a:ext cx="187806" cy="275745"/>
            </a:xfrm>
            <a:custGeom>
              <a:rect b="b" l="l" r="r" t="t"/>
              <a:pathLst>
                <a:path extrusionOk="0" h="14471" w="9856">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a:off x="5996759" y="2869853"/>
              <a:ext cx="200611" cy="286435"/>
            </a:xfrm>
            <a:custGeom>
              <a:rect b="b" l="l" r="r" t="t"/>
              <a:pathLst>
                <a:path extrusionOk="0" h="15032" w="10528">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a:off x="5887574" y="2853485"/>
              <a:ext cx="775672" cy="1061878"/>
            </a:xfrm>
            <a:custGeom>
              <a:rect b="b" l="l" r="r" t="t"/>
              <a:pathLst>
                <a:path extrusionOk="0" h="55727" w="40707">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a:off x="6507643" y="1676190"/>
              <a:ext cx="155603" cy="218351"/>
            </a:xfrm>
            <a:custGeom>
              <a:rect b="b" l="l" r="r" t="t"/>
              <a:pathLst>
                <a:path extrusionOk="0" h="11459" w="8166">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a:off x="5524405" y="1952545"/>
              <a:ext cx="945204" cy="1292558"/>
            </a:xfrm>
            <a:custGeom>
              <a:rect b="b" l="l" r="r" t="t"/>
              <a:pathLst>
                <a:path extrusionOk="0" h="67833" w="49604">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p:nvPr/>
          </p:nvSpPr>
          <p:spPr>
            <a:xfrm>
              <a:off x="5795367" y="3956807"/>
              <a:ext cx="66388" cy="83975"/>
            </a:xfrm>
            <a:custGeom>
              <a:rect b="b" l="l" r="r" t="t"/>
              <a:pathLst>
                <a:path extrusionOk="0" h="4407" w="3484">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
            <p:cNvSpPr/>
            <p:nvPr/>
          </p:nvSpPr>
          <p:spPr>
            <a:xfrm>
              <a:off x="6033802" y="3081344"/>
              <a:ext cx="629444" cy="862906"/>
            </a:xfrm>
            <a:custGeom>
              <a:rect b="b" l="l" r="r" t="t"/>
              <a:pathLst>
                <a:path extrusionOk="0" h="45285" w="33033">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 name="Google Shape;318;p28"/>
          <p:cNvGrpSpPr/>
          <p:nvPr/>
        </p:nvGrpSpPr>
        <p:grpSpPr>
          <a:xfrm>
            <a:off x="4330173" y="1963985"/>
            <a:ext cx="1891146" cy="2887347"/>
            <a:chOff x="3605604" y="1716301"/>
            <a:chExt cx="1765941" cy="2696187"/>
          </a:xfrm>
        </p:grpSpPr>
        <p:sp>
          <p:nvSpPr>
            <p:cNvPr id="319" name="Google Shape;319;p28"/>
            <p:cNvSpPr/>
            <p:nvPr/>
          </p:nvSpPr>
          <p:spPr>
            <a:xfrm>
              <a:off x="3611854" y="1721637"/>
              <a:ext cx="862372" cy="1070872"/>
            </a:xfrm>
            <a:custGeom>
              <a:rect b="b" l="l" r="r" t="t"/>
              <a:pathLst>
                <a:path extrusionOk="0" h="56199" w="45257">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3605604" y="1716301"/>
              <a:ext cx="873958" cy="1081600"/>
            </a:xfrm>
            <a:custGeom>
              <a:rect b="b" l="l" r="r" t="t"/>
              <a:pathLst>
                <a:path extrusionOk="0" h="56762" w="45865">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3675879" y="1804945"/>
              <a:ext cx="751834" cy="809971"/>
            </a:xfrm>
            <a:custGeom>
              <a:rect b="b" l="l" r="r" t="t"/>
              <a:pathLst>
                <a:path extrusionOk="0" h="42507" w="39456">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3755434" y="2044505"/>
              <a:ext cx="476127" cy="739029"/>
            </a:xfrm>
            <a:custGeom>
              <a:rect b="b" l="l" r="r" t="t"/>
              <a:pathLst>
                <a:path extrusionOk="0" h="38784" w="24987">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4191431" y="1996448"/>
              <a:ext cx="18617" cy="24695"/>
            </a:xfrm>
            <a:custGeom>
              <a:rect b="b" l="l" r="r" t="t"/>
              <a:pathLst>
                <a:path extrusionOk="0" h="1296" w="977">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4388670" y="2630732"/>
              <a:ext cx="395296" cy="343219"/>
            </a:xfrm>
            <a:custGeom>
              <a:rect b="b" l="l" r="r" t="t"/>
              <a:pathLst>
                <a:path extrusionOk="0" h="18012" w="20745">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4384249" y="2625301"/>
              <a:ext cx="406500" cy="353985"/>
            </a:xfrm>
            <a:custGeom>
              <a:rect b="b" l="l" r="r" t="t"/>
              <a:pathLst>
                <a:path extrusionOk="0" h="18577" w="21333">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4508811" y="4188573"/>
              <a:ext cx="245352" cy="128126"/>
            </a:xfrm>
            <a:custGeom>
              <a:rect b="b" l="l" r="r" t="t"/>
              <a:pathLst>
                <a:path extrusionOk="0" h="6724" w="12876">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a:off x="4503228" y="4183200"/>
              <a:ext cx="256366" cy="138854"/>
            </a:xfrm>
            <a:custGeom>
              <a:rect b="b" l="l" r="r" t="t"/>
              <a:pathLst>
                <a:path extrusionOk="0" h="7287" w="13454">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p:nvPr/>
          </p:nvSpPr>
          <p:spPr>
            <a:xfrm>
              <a:off x="4521483" y="4255837"/>
              <a:ext cx="228431" cy="60843"/>
            </a:xfrm>
            <a:custGeom>
              <a:rect b="b" l="l" r="r" t="t"/>
              <a:pathLst>
                <a:path extrusionOk="0" h="3193" w="11988">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a:off x="4516052" y="4250483"/>
              <a:ext cx="239426" cy="71571"/>
            </a:xfrm>
            <a:custGeom>
              <a:rect b="b" l="l" r="r" t="t"/>
              <a:pathLst>
                <a:path extrusionOk="0" h="3756" w="12565">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3818982" y="2130728"/>
              <a:ext cx="867593" cy="2102071"/>
            </a:xfrm>
            <a:custGeom>
              <a:rect b="b" l="l" r="r" t="t"/>
              <a:pathLst>
                <a:path extrusionOk="0" h="110316" w="45531">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a:off x="3813647" y="2125393"/>
              <a:ext cx="875825" cy="2112780"/>
            </a:xfrm>
            <a:custGeom>
              <a:rect b="b" l="l" r="r" t="t"/>
              <a:pathLst>
                <a:path extrusionOk="0" h="110878" w="45963">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a:off x="4471959" y="2414229"/>
              <a:ext cx="34032" cy="79383"/>
            </a:xfrm>
            <a:custGeom>
              <a:rect b="b" l="l" r="r" t="t"/>
              <a:pathLst>
                <a:path extrusionOk="0" h="4166" w="1786">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
            <p:cNvSpPr/>
            <p:nvPr/>
          </p:nvSpPr>
          <p:spPr>
            <a:xfrm>
              <a:off x="4276817" y="2645537"/>
              <a:ext cx="102554" cy="34871"/>
            </a:xfrm>
            <a:custGeom>
              <a:rect b="b" l="l" r="r" t="t"/>
              <a:pathLst>
                <a:path extrusionOk="0" h="1830" w="5382">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a:off x="3818982" y="2883248"/>
              <a:ext cx="867593" cy="1349551"/>
            </a:xfrm>
            <a:custGeom>
              <a:rect b="b" l="l" r="r" t="t"/>
              <a:pathLst>
                <a:path extrusionOk="0" h="70824" w="45531">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a:off x="3813647" y="2877894"/>
              <a:ext cx="875844" cy="1360260"/>
            </a:xfrm>
            <a:custGeom>
              <a:rect b="b" l="l" r="r" t="t"/>
              <a:pathLst>
                <a:path extrusionOk="0" h="71386" w="45964">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a:off x="5055175" y="2964518"/>
              <a:ext cx="217551" cy="233233"/>
            </a:xfrm>
            <a:custGeom>
              <a:rect b="b" l="l" r="r" t="t"/>
              <a:pathLst>
                <a:path extrusionOk="0" h="12240" w="11417">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p:nvPr/>
          </p:nvSpPr>
          <p:spPr>
            <a:xfrm>
              <a:off x="5049840" y="2959183"/>
              <a:ext cx="228241" cy="243904"/>
            </a:xfrm>
            <a:custGeom>
              <a:rect b="b" l="l" r="r" t="t"/>
              <a:pathLst>
                <a:path extrusionOk="0" h="12800" w="11978">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
            <p:cNvSpPr/>
            <p:nvPr/>
          </p:nvSpPr>
          <p:spPr>
            <a:xfrm>
              <a:off x="4085943" y="2913203"/>
              <a:ext cx="1280229" cy="76601"/>
            </a:xfrm>
            <a:custGeom>
              <a:rect b="b" l="l" r="r" t="t"/>
              <a:pathLst>
                <a:path extrusionOk="0" h="4020" w="67186">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8"/>
            <p:cNvSpPr/>
            <p:nvPr/>
          </p:nvSpPr>
          <p:spPr>
            <a:xfrm>
              <a:off x="4080588" y="2907868"/>
              <a:ext cx="1290957" cy="87291"/>
            </a:xfrm>
            <a:custGeom>
              <a:rect b="b" l="l" r="r" t="t"/>
              <a:pathLst>
                <a:path extrusionOk="0" h="4581" w="67749">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a:off x="4903783" y="2901732"/>
              <a:ext cx="98000" cy="99562"/>
            </a:xfrm>
            <a:custGeom>
              <a:rect b="b" l="l" r="r" t="t"/>
              <a:pathLst>
                <a:path extrusionOk="0" h="5225" w="5143">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4898391" y="2896396"/>
              <a:ext cx="108766" cy="110271"/>
            </a:xfrm>
            <a:custGeom>
              <a:rect b="b" l="l" r="r" t="t"/>
              <a:pathLst>
                <a:path extrusionOk="0" h="5787" w="5708">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a:off x="3729919" y="2752436"/>
              <a:ext cx="398154" cy="398154"/>
            </a:xfrm>
            <a:custGeom>
              <a:rect b="b" l="l" r="r" t="t"/>
              <a:pathLst>
                <a:path extrusionOk="0" h="20895" w="20895">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a:off x="3724546" y="2747101"/>
              <a:ext cx="408882" cy="408882"/>
            </a:xfrm>
            <a:custGeom>
              <a:rect b="b" l="l" r="r" t="t"/>
              <a:pathLst>
                <a:path extrusionOk="0" h="21458" w="21458">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p:nvPr/>
          </p:nvSpPr>
          <p:spPr>
            <a:xfrm>
              <a:off x="3848575" y="2819814"/>
              <a:ext cx="160824" cy="263416"/>
            </a:xfrm>
            <a:custGeom>
              <a:rect b="b" l="l" r="r" t="t"/>
              <a:pathLst>
                <a:path extrusionOk="0" h="13824" w="844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3843220" y="2814441"/>
              <a:ext cx="171533" cy="274144"/>
            </a:xfrm>
            <a:custGeom>
              <a:rect b="b" l="l" r="r" t="t"/>
              <a:pathLst>
                <a:path extrusionOk="0" h="14387" w="9002">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4744636" y="2935878"/>
              <a:ext cx="144913" cy="81841"/>
            </a:xfrm>
            <a:custGeom>
              <a:rect b="b" l="l" r="r" t="t"/>
              <a:pathLst>
                <a:path extrusionOk="0" h="4295" w="7605">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4738977" y="2930543"/>
              <a:ext cx="158976" cy="92550"/>
            </a:xfrm>
            <a:custGeom>
              <a:rect b="b" l="l" r="r" t="t"/>
              <a:pathLst>
                <a:path extrusionOk="0" h="4857" w="8343">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4791664" y="2963756"/>
              <a:ext cx="24924" cy="38758"/>
            </a:xfrm>
            <a:custGeom>
              <a:rect b="b" l="l" r="r" t="t"/>
              <a:pathLst>
                <a:path extrusionOk="0" h="2034" w="1308">
                  <a:moveTo>
                    <a:pt x="1307" y="1"/>
                  </a:moveTo>
                  <a:lnTo>
                    <a:pt x="1" y="2034"/>
                  </a:lnTo>
                  <a:cubicBezTo>
                    <a:pt x="1089" y="1744"/>
                    <a:pt x="1307" y="1"/>
                    <a:pt x="13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4785966" y="2958306"/>
              <a:ext cx="36338" cy="49562"/>
            </a:xfrm>
            <a:custGeom>
              <a:rect b="b" l="l" r="r" t="t"/>
              <a:pathLst>
                <a:path extrusionOk="0" h="2601" w="1907">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4820704" y="2952704"/>
              <a:ext cx="27668" cy="60881"/>
            </a:xfrm>
            <a:custGeom>
              <a:rect b="b" l="l" r="r" t="t"/>
              <a:pathLst>
                <a:path extrusionOk="0" h="3195" w="1452">
                  <a:moveTo>
                    <a:pt x="1452" y="0"/>
                  </a:moveTo>
                  <a:lnTo>
                    <a:pt x="1" y="3194"/>
                  </a:lnTo>
                  <a:cubicBezTo>
                    <a:pt x="871" y="2758"/>
                    <a:pt x="1452" y="1"/>
                    <a:pt x="14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4814930" y="2947464"/>
              <a:ext cx="39234" cy="71475"/>
            </a:xfrm>
            <a:custGeom>
              <a:rect b="b" l="l" r="r" t="t"/>
              <a:pathLst>
                <a:path extrusionOk="0" h="3751" w="2059">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4846961" y="2956877"/>
              <a:ext cx="22180" cy="55317"/>
            </a:xfrm>
            <a:custGeom>
              <a:rect b="b" l="l" r="r" t="t"/>
              <a:pathLst>
                <a:path extrusionOk="0" h="2903" w="1164">
                  <a:moveTo>
                    <a:pt x="1163" y="0"/>
                  </a:moveTo>
                  <a:lnTo>
                    <a:pt x="1" y="2903"/>
                  </a:lnTo>
                  <a:cubicBezTo>
                    <a:pt x="510" y="2176"/>
                    <a:pt x="1163" y="1"/>
                    <a:pt x="11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4840883" y="2951504"/>
              <a:ext cx="34223" cy="66026"/>
            </a:xfrm>
            <a:custGeom>
              <a:rect b="b" l="l" r="r" t="t"/>
              <a:pathLst>
                <a:path extrusionOk="0" h="3465" w="1796">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4270967" y="2130728"/>
              <a:ext cx="148038" cy="292799"/>
            </a:xfrm>
            <a:custGeom>
              <a:rect b="b" l="l" r="r" t="t"/>
              <a:pathLst>
                <a:path extrusionOk="0" h="15366" w="7769">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4265117" y="2125393"/>
              <a:ext cx="159833" cy="303489"/>
            </a:xfrm>
            <a:custGeom>
              <a:rect b="b" l="l" r="r" t="t"/>
              <a:pathLst>
                <a:path extrusionOk="0" h="15927" w="8388">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3892630" y="2293668"/>
              <a:ext cx="561932" cy="719231"/>
            </a:xfrm>
            <a:custGeom>
              <a:rect b="b" l="l" r="r" t="t"/>
              <a:pathLst>
                <a:path extrusionOk="0" h="37745" w="2949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3890801" y="2288332"/>
              <a:ext cx="558273" cy="729845"/>
            </a:xfrm>
            <a:custGeom>
              <a:rect b="b" l="l" r="r" t="t"/>
              <a:pathLst>
                <a:path extrusionOk="0" h="38302" w="29298">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3898308" y="2547004"/>
              <a:ext cx="556254" cy="465895"/>
            </a:xfrm>
            <a:custGeom>
              <a:rect b="b" l="l" r="r" t="t"/>
              <a:pathLst>
                <a:path extrusionOk="0" h="24450" w="29192">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3890286" y="2541669"/>
              <a:ext cx="558788" cy="476508"/>
            </a:xfrm>
            <a:custGeom>
              <a:rect b="b" l="l" r="r" t="t"/>
              <a:pathLst>
                <a:path extrusionOk="0" h="25007" w="29325">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4220147" y="1881641"/>
              <a:ext cx="299278" cy="334987"/>
            </a:xfrm>
            <a:custGeom>
              <a:rect b="b" l="l" r="r" t="t"/>
              <a:pathLst>
                <a:path extrusionOk="0" h="17580" w="15706">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4218337" y="1876439"/>
              <a:ext cx="304842" cy="345581"/>
            </a:xfrm>
            <a:custGeom>
              <a:rect b="b" l="l" r="r" t="t"/>
              <a:pathLst>
                <a:path extrusionOk="0" h="18136" w="15998">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4435088" y="1999535"/>
              <a:ext cx="13319" cy="33251"/>
            </a:xfrm>
            <a:custGeom>
              <a:rect b="b" l="l" r="r" t="t"/>
              <a:pathLst>
                <a:path extrusionOk="0" h="1745" w="699">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4412507" y="1966951"/>
              <a:ext cx="43998" cy="26868"/>
            </a:xfrm>
            <a:custGeom>
              <a:rect b="b" l="l" r="r" t="t"/>
              <a:pathLst>
                <a:path extrusionOk="0" h="1410" w="2309">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4398121" y="2109368"/>
              <a:ext cx="58537" cy="23800"/>
            </a:xfrm>
            <a:custGeom>
              <a:rect b="b" l="l" r="r" t="t"/>
              <a:pathLst>
                <a:path extrusionOk="0" h="1249" w="3072">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3779024" y="4211877"/>
              <a:ext cx="221324" cy="195276"/>
            </a:xfrm>
            <a:custGeom>
              <a:rect b="b" l="l" r="r" t="t"/>
              <a:pathLst>
                <a:path extrusionOk="0" h="10248" w="11615">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3773650" y="4206542"/>
              <a:ext cx="230889" cy="205946"/>
            </a:xfrm>
            <a:custGeom>
              <a:rect b="b" l="l" r="r" t="t"/>
              <a:pathLst>
                <a:path extrusionOk="0" h="10808" w="12117">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3780186" y="4284687"/>
              <a:ext cx="219742" cy="122466"/>
            </a:xfrm>
            <a:custGeom>
              <a:rect b="b" l="l" r="r" t="t"/>
              <a:pathLst>
                <a:path extrusionOk="0" h="6427" w="11532">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3774908" y="4279313"/>
              <a:ext cx="229441" cy="133156"/>
            </a:xfrm>
            <a:custGeom>
              <a:rect b="b" l="l" r="r" t="t"/>
              <a:pathLst>
                <a:path extrusionOk="0" h="6988" w="12041">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28"/>
          <p:cNvSpPr txBox="1"/>
          <p:nvPr>
            <p:ph idx="1" type="subTitle"/>
          </p:nvPr>
        </p:nvSpPr>
        <p:spPr>
          <a:xfrm>
            <a:off x="876325" y="3087550"/>
            <a:ext cx="2977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What Blowfish is all about</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	</a:t>
            </a:r>
            <a:endParaRPr>
              <a:solidFill>
                <a:schemeClr val="lt2"/>
              </a:solidFill>
            </a:endParaRPr>
          </a:p>
        </p:txBody>
      </p:sp>
      <p:sp>
        <p:nvSpPr>
          <p:cNvPr id="370" name="Google Shape;370;p28"/>
          <p:cNvSpPr txBox="1"/>
          <p:nvPr>
            <p:ph idx="2" type="title"/>
          </p:nvPr>
        </p:nvSpPr>
        <p:spPr>
          <a:xfrm>
            <a:off x="876325" y="792425"/>
            <a:ext cx="26577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9"/>
          <p:cNvSpPr txBox="1"/>
          <p:nvPr>
            <p:ph type="title"/>
          </p:nvPr>
        </p:nvSpPr>
        <p:spPr>
          <a:xfrm>
            <a:off x="302775" y="81000"/>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Blowfish ?</a:t>
            </a:r>
            <a:endParaRPr/>
          </a:p>
        </p:txBody>
      </p:sp>
      <p:sp>
        <p:nvSpPr>
          <p:cNvPr id="376" name="Google Shape;376;p29"/>
          <p:cNvSpPr txBox="1"/>
          <p:nvPr>
            <p:ph idx="3" type="body"/>
          </p:nvPr>
        </p:nvSpPr>
        <p:spPr>
          <a:xfrm>
            <a:off x="427648" y="954750"/>
            <a:ext cx="8468700" cy="3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Blowfish is an encryption </a:t>
            </a:r>
            <a:r>
              <a:rPr lang="en" sz="1600"/>
              <a:t>technique designed </a:t>
            </a:r>
            <a:r>
              <a:rPr lang="en" sz="1600"/>
              <a:t>as an alternative to </a:t>
            </a:r>
            <a:r>
              <a:rPr lang="en" sz="1600" u="sng">
                <a:solidFill>
                  <a:schemeClr val="hlink"/>
                </a:solidFill>
                <a:hlinkClick r:id="rId3"/>
              </a:rPr>
              <a:t>DES Encryption Technique</a:t>
            </a:r>
            <a:r>
              <a:rPr lang="en" sz="1600"/>
              <a:t> and International Data Encryption Algorithm (IDEA) encryption algorithms. It is significantly faster than DES and provides a good encryption rate with no effective </a:t>
            </a:r>
            <a:r>
              <a:rPr lang="en" sz="1600" u="sng">
                <a:solidFill>
                  <a:schemeClr val="hlink"/>
                </a:solidFill>
                <a:hlinkClick r:id="rId4"/>
              </a:rPr>
              <a:t>cryptanalysis technique</a:t>
            </a:r>
            <a:r>
              <a:rPr lang="en" sz="1600"/>
              <a:t> found to date. It is one of the first, secure block ciphers not subject to any </a:t>
            </a:r>
            <a:r>
              <a:rPr b="1" lang="en" sz="1600"/>
              <a:t>patents </a:t>
            </a:r>
            <a:r>
              <a:rPr lang="en" sz="1600"/>
              <a:t>and hence </a:t>
            </a:r>
            <a:r>
              <a:rPr b="1" lang="en" sz="1600"/>
              <a:t>freely available </a:t>
            </a:r>
            <a:r>
              <a:rPr lang="en" sz="1600"/>
              <a:t>for anyone to use.</a:t>
            </a:r>
            <a:endParaRPr sz="1600"/>
          </a:p>
          <a:p>
            <a:pPr indent="0" lvl="0" marL="0" rtl="0" algn="l">
              <a:spcBef>
                <a:spcPts val="1600"/>
              </a:spcBef>
              <a:spcAft>
                <a:spcPts val="0"/>
              </a:spcAft>
              <a:buNone/>
            </a:pPr>
            <a:r>
              <a:rPr lang="en" sz="1600"/>
              <a:t>it couldn't completely replace DES due to its small block size, which is considered insecure.</a:t>
            </a:r>
            <a:endParaRPr sz="1600"/>
          </a:p>
          <a:p>
            <a:pPr indent="0" lvl="0" marL="0" rtl="0" algn="l">
              <a:spcBef>
                <a:spcPts val="1600"/>
              </a:spcBef>
              <a:spcAft>
                <a:spcPts val="0"/>
              </a:spcAft>
              <a:buNone/>
            </a:pPr>
            <a:r>
              <a:rPr lang="en" sz="1600"/>
              <a:t>Blowfish features a 64-bit block size and takes a variable-length key, from 32 bits to 448 bits. It consists of 16 Feistel-like iterations, where each iteration operates on a 64-bit block that's split into two 32-bit words. Blowfish uses a single encryption key to both encrypt and decrypt data.</a:t>
            </a:r>
            <a:endParaRPr sz="1600"/>
          </a:p>
          <a:p>
            <a:pPr indent="0" lvl="0" marL="0" rtl="0" algn="l">
              <a:spcBef>
                <a:spcPts val="1600"/>
              </a:spcBef>
              <a:spcAft>
                <a:spcPts val="0"/>
              </a:spcAft>
              <a:buNone/>
            </a:pPr>
            <a:r>
              <a:t/>
            </a:r>
            <a:endParaRPr sz="3100">
              <a:latin typeface="Oswald"/>
              <a:ea typeface="Oswald"/>
              <a:cs typeface="Oswald"/>
              <a:sym typeface="Oswald"/>
            </a:endParaRPr>
          </a:p>
          <a:p>
            <a:pPr indent="0" lvl="0" marL="0" rtl="0" algn="l">
              <a:spcBef>
                <a:spcPts val="1600"/>
              </a:spcBef>
              <a:spcAft>
                <a:spcPts val="0"/>
              </a:spcAft>
              <a:buNone/>
            </a:pPr>
            <a:r>
              <a:t/>
            </a:r>
            <a:endParaRPr sz="1600"/>
          </a:p>
          <a:p>
            <a:pPr indent="0" lvl="0" marL="0" rtl="0" algn="l">
              <a:spcBef>
                <a:spcPts val="1600"/>
              </a:spcBef>
              <a:spcAft>
                <a:spcPts val="0"/>
              </a:spcAft>
              <a:buClr>
                <a:schemeClr val="dk1"/>
              </a:buClr>
              <a:buSzPts val="1100"/>
              <a:buFont typeface="Arial"/>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0"/>
          <p:cNvSpPr txBox="1"/>
          <p:nvPr>
            <p:ph type="title"/>
          </p:nvPr>
        </p:nvSpPr>
        <p:spPr>
          <a:xfrm>
            <a:off x="311700" y="438225"/>
            <a:ext cx="8520600" cy="47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The Blowfish algorithm consists of two major parts:</a:t>
            </a:r>
            <a:endParaRPr sz="1800"/>
          </a:p>
        </p:txBody>
      </p:sp>
      <p:sp>
        <p:nvSpPr>
          <p:cNvPr id="382" name="Google Shape;382;p30"/>
          <p:cNvSpPr txBox="1"/>
          <p:nvPr>
            <p:ph idx="1" type="body"/>
          </p:nvPr>
        </p:nvSpPr>
        <p:spPr>
          <a:xfrm>
            <a:off x="242500" y="1099425"/>
            <a:ext cx="8520600" cy="389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Data encryption :</a:t>
            </a:r>
            <a:r>
              <a:rPr lang="en"/>
              <a:t> Data encryption happens through a </a:t>
            </a:r>
            <a:r>
              <a:rPr b="1" lang="en"/>
              <a:t>16-round Feistel</a:t>
            </a:r>
            <a:r>
              <a:rPr lang="en"/>
              <a:t> network, with each round consisting of a key-dependent permutation and a key- and data-dependent substitution. Large, key-dependent</a:t>
            </a:r>
            <a:r>
              <a:rPr b="1" lang="en"/>
              <a:t> S-boxes </a:t>
            </a:r>
            <a:r>
              <a:rPr lang="en"/>
              <a:t>work with the substitution method and form an integral part of the data encryption system in Blowfish. All encryption operations are </a:t>
            </a:r>
            <a:r>
              <a:rPr b="1" lang="en"/>
              <a:t>XORs </a:t>
            </a:r>
            <a:r>
              <a:rPr lang="en"/>
              <a:t>-- a type of logic gate -- and additions on 32-bit words.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AutoNum type="arabicPeriod"/>
            </a:pPr>
            <a:r>
              <a:rPr b="1" lang="en"/>
              <a:t>Key expansion and subkeys : </a:t>
            </a:r>
            <a:r>
              <a:rPr lang="en"/>
              <a:t> In the key expansion process, maximum size 448-bit keys are converted into several subkey arrays totaling 4,168 bytes. Subkeys form an integral part of the Blowfish algorithm, which uses a large number of them. These subkeys are pre-computed before encryption or decryption can take place.</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1"/>
          <p:cNvSpPr txBox="1"/>
          <p:nvPr>
            <p:ph type="title"/>
          </p:nvPr>
        </p:nvSpPr>
        <p:spPr>
          <a:xfrm>
            <a:off x="311700" y="294200"/>
            <a:ext cx="8520600" cy="43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a:t>
            </a:r>
            <a:r>
              <a:rPr lang="en" sz="1800"/>
              <a:t>The subkeys are calculated as follows:</a:t>
            </a:r>
            <a:endParaRPr sz="1800"/>
          </a:p>
        </p:txBody>
      </p:sp>
      <p:sp>
        <p:nvSpPr>
          <p:cNvPr id="388" name="Google Shape;388;p31"/>
          <p:cNvSpPr txBox="1"/>
          <p:nvPr>
            <p:ph idx="1" type="body"/>
          </p:nvPr>
        </p:nvSpPr>
        <p:spPr>
          <a:xfrm>
            <a:off x="311700" y="732500"/>
            <a:ext cx="8520600" cy="3720600"/>
          </a:xfrm>
          <a:prstGeom prst="rect">
            <a:avLst/>
          </a:prstGeom>
        </p:spPr>
        <p:txBody>
          <a:bodyPr anchorCtr="0" anchor="t" bIns="91425" lIns="91425" spcFirstLastPara="1" rIns="91425" wrap="square" tIns="91425">
            <a:noAutofit/>
          </a:bodyPr>
          <a:lstStyle/>
          <a:p>
            <a:pPr indent="-88900" lvl="0" marL="171450" rtl="0" algn="l">
              <a:spcBef>
                <a:spcPts val="0"/>
              </a:spcBef>
              <a:spcAft>
                <a:spcPts val="0"/>
              </a:spcAft>
              <a:buSzPts val="1400"/>
              <a:buAutoNum type="arabicPeriod"/>
            </a:pPr>
            <a:r>
              <a:rPr lang="en" sz="1400"/>
              <a:t>The P-array and S-boxes are initialized with a fixed string of hexadecimal digits of pi.</a:t>
            </a:r>
            <a:endParaRPr sz="1400"/>
          </a:p>
          <a:p>
            <a:pPr indent="0" lvl="0" marL="171450" rtl="0" algn="l">
              <a:spcBef>
                <a:spcPts val="1600"/>
              </a:spcBef>
              <a:spcAft>
                <a:spcPts val="0"/>
              </a:spcAft>
              <a:buNone/>
            </a:pPr>
            <a:r>
              <a:rPr lang="en" sz="1400"/>
              <a:t>2. </a:t>
            </a:r>
            <a:r>
              <a:rPr lang="en" sz="1400"/>
              <a:t>The first element in the P-array (P1) is now XORed with the first 32 bits of the key, P2 is XORed with the second 32-bits and so on, until all the elements in the P-array are XORed with the key bits.</a:t>
            </a:r>
            <a:endParaRPr sz="1400"/>
          </a:p>
          <a:p>
            <a:pPr indent="0" lvl="0" marL="171450" rtl="0" algn="l">
              <a:spcBef>
                <a:spcPts val="1600"/>
              </a:spcBef>
              <a:spcAft>
                <a:spcPts val="0"/>
              </a:spcAft>
              <a:buClr>
                <a:schemeClr val="dk1"/>
              </a:buClr>
              <a:buSzPts val="1100"/>
              <a:buFont typeface="Arial"/>
              <a:buNone/>
            </a:pPr>
            <a:r>
              <a:rPr lang="en" sz="1400"/>
              <a:t>  3.  All-zero strings are encrypted by the algorithm as described in the above steps.</a:t>
            </a:r>
            <a:endParaRPr sz="1400"/>
          </a:p>
          <a:p>
            <a:pPr indent="0" lvl="0" marL="171450" rtl="0" algn="l">
              <a:spcBef>
                <a:spcPts val="1600"/>
              </a:spcBef>
              <a:spcAft>
                <a:spcPts val="0"/>
              </a:spcAft>
              <a:buClr>
                <a:schemeClr val="dk1"/>
              </a:buClr>
              <a:buSzPts val="1100"/>
              <a:buFont typeface="Arial"/>
              <a:buNone/>
            </a:pPr>
            <a:r>
              <a:rPr lang="en" sz="1400"/>
              <a:t>  4. P1 and P2 arrays are replaced with the output from step 3 above.</a:t>
            </a:r>
            <a:endParaRPr sz="1400"/>
          </a:p>
          <a:p>
            <a:pPr indent="0" lvl="0" marL="171450" rtl="0" algn="l">
              <a:spcBef>
                <a:spcPts val="1600"/>
              </a:spcBef>
              <a:spcAft>
                <a:spcPts val="0"/>
              </a:spcAft>
              <a:buClr>
                <a:schemeClr val="dk1"/>
              </a:buClr>
              <a:buSzPts val="1100"/>
              <a:buFont typeface="Arial"/>
              <a:buNone/>
            </a:pPr>
            <a:r>
              <a:rPr lang="en" sz="1400"/>
              <a:t>  5. This output is encrypted by Blowfish with modified subkeys.</a:t>
            </a:r>
            <a:endParaRPr sz="1400"/>
          </a:p>
          <a:p>
            <a:pPr indent="0" lvl="0" marL="171450" rtl="0" algn="l">
              <a:spcBef>
                <a:spcPts val="1600"/>
              </a:spcBef>
              <a:spcAft>
                <a:spcPts val="0"/>
              </a:spcAft>
              <a:buClr>
                <a:schemeClr val="dk1"/>
              </a:buClr>
              <a:buSzPts val="1100"/>
              <a:buFont typeface="Arial"/>
              <a:buNone/>
            </a:pPr>
            <a:r>
              <a:rPr lang="en" sz="1400"/>
              <a:t>  6. The output of step 5 modifies P3 and P4 in the P-array.</a:t>
            </a:r>
            <a:endParaRPr sz="1400"/>
          </a:p>
          <a:p>
            <a:pPr indent="0" lvl="0" marL="171450" rtl="0" algn="l">
              <a:spcBef>
                <a:spcPts val="1600"/>
              </a:spcBef>
              <a:spcAft>
                <a:spcPts val="0"/>
              </a:spcAft>
              <a:buClr>
                <a:schemeClr val="dk1"/>
              </a:buClr>
              <a:buSzPts val="1100"/>
              <a:buFont typeface="Arial"/>
              <a:buNone/>
            </a:pPr>
            <a:r>
              <a:rPr lang="en" sz="1400"/>
              <a:t>   7. This process continues until all the P-arrays and four S-boxes are modified.</a:t>
            </a:r>
            <a:endParaRPr sz="1400"/>
          </a:p>
          <a:p>
            <a:pPr indent="0" lvl="0" marL="171450" rtl="0" algn="l">
              <a:spcBef>
                <a:spcPts val="1600"/>
              </a:spcBef>
              <a:spcAft>
                <a:spcPts val="0"/>
              </a:spcAft>
              <a:buClr>
                <a:schemeClr val="dk1"/>
              </a:buClr>
              <a:buSzPts val="1100"/>
              <a:buFont typeface="Arial"/>
              <a:buNone/>
            </a:pPr>
            <a:r>
              <a:rPr lang="en" sz="1400"/>
              <a:t>In total, Blowfish runs 521 times to generate all the subkeys and processes -- about 4 kilobytes (KB) of data.</a:t>
            </a:r>
            <a:endParaRPr sz="1400"/>
          </a:p>
          <a:p>
            <a:pPr indent="0" lvl="0" marL="171450" rtl="0" algn="l">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32"/>
          <p:cNvPicPr preferRelativeResize="0"/>
          <p:nvPr/>
        </p:nvPicPr>
        <p:blipFill>
          <a:blip r:embed="rId3">
            <a:alphaModFix/>
          </a:blip>
          <a:stretch>
            <a:fillRect/>
          </a:stretch>
        </p:blipFill>
        <p:spPr>
          <a:xfrm>
            <a:off x="4908084" y="0"/>
            <a:ext cx="2615883" cy="5143499"/>
          </a:xfrm>
          <a:prstGeom prst="rect">
            <a:avLst/>
          </a:prstGeom>
          <a:noFill/>
          <a:ln>
            <a:noFill/>
          </a:ln>
        </p:spPr>
      </p:pic>
      <p:pic>
        <p:nvPicPr>
          <p:cNvPr id="394" name="Google Shape;394;p32"/>
          <p:cNvPicPr preferRelativeResize="0"/>
          <p:nvPr/>
        </p:nvPicPr>
        <p:blipFill>
          <a:blip r:embed="rId4">
            <a:alphaModFix/>
          </a:blip>
          <a:stretch>
            <a:fillRect/>
          </a:stretch>
        </p:blipFill>
        <p:spPr>
          <a:xfrm>
            <a:off x="152400" y="152400"/>
            <a:ext cx="3857625" cy="3114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3"/>
          <p:cNvSpPr txBox="1"/>
          <p:nvPr>
            <p:ph type="title"/>
          </p:nvPr>
        </p:nvSpPr>
        <p:spPr>
          <a:xfrm>
            <a:off x="400575" y="77775"/>
            <a:ext cx="8520600" cy="65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Working </a:t>
            </a:r>
            <a:endParaRPr sz="1700"/>
          </a:p>
        </p:txBody>
      </p:sp>
      <p:sp>
        <p:nvSpPr>
          <p:cNvPr id="400" name="Google Shape;400;p33"/>
          <p:cNvSpPr txBox="1"/>
          <p:nvPr>
            <p:ph idx="1" type="body"/>
          </p:nvPr>
        </p:nvSpPr>
        <p:spPr>
          <a:xfrm>
            <a:off x="311700" y="627175"/>
            <a:ext cx="8520600" cy="372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Assume the message "Hi world" is to be encrypted with Blowfish. The following are the steps involved:</a:t>
            </a:r>
            <a:endParaRPr sz="1400"/>
          </a:p>
          <a:p>
            <a:pPr indent="0" lvl="0" marL="0" rtl="0" algn="l">
              <a:lnSpc>
                <a:spcPct val="115000"/>
              </a:lnSpc>
              <a:spcBef>
                <a:spcPts val="1600"/>
              </a:spcBef>
              <a:spcAft>
                <a:spcPts val="0"/>
              </a:spcAft>
              <a:buNone/>
            </a:pPr>
            <a:r>
              <a:rPr lang="en" sz="1400"/>
              <a:t>Initially, the input "Hi world" consists of seven characters plus one space, which is equal to 64 bits or 8 bytes.</a:t>
            </a:r>
            <a:endParaRPr sz="1400"/>
          </a:p>
          <a:p>
            <a:pPr indent="0" lvl="0" marL="0" rtl="0" algn="l">
              <a:lnSpc>
                <a:spcPct val="115000"/>
              </a:lnSpc>
              <a:spcBef>
                <a:spcPts val="1600"/>
              </a:spcBef>
              <a:spcAft>
                <a:spcPts val="0"/>
              </a:spcAft>
              <a:buNone/>
            </a:pPr>
            <a:r>
              <a:rPr lang="en" sz="1400"/>
              <a:t>The input is split into 32 bits. The left 32 bits -- "Hi w" -- are XORed with P1, which is generated by key expansion to create a value called P1. </a:t>
            </a:r>
            <a:endParaRPr sz="1400"/>
          </a:p>
          <a:p>
            <a:pPr indent="0" lvl="0" marL="0" rtl="0" algn="l">
              <a:lnSpc>
                <a:spcPct val="115000"/>
              </a:lnSpc>
              <a:spcBef>
                <a:spcPts val="1600"/>
              </a:spcBef>
              <a:spcAft>
                <a:spcPts val="0"/>
              </a:spcAft>
              <a:buNone/>
            </a:pPr>
            <a:r>
              <a:rPr lang="en" sz="1400"/>
              <a:t>Then, P1 runs through a transformative F-function in which the 32 bits are split into 4 bytes each and passed to the four S-boxes.</a:t>
            </a:r>
            <a:endParaRPr sz="1400"/>
          </a:p>
          <a:p>
            <a:pPr indent="0" lvl="0" marL="0" rtl="0" algn="l">
              <a:lnSpc>
                <a:spcPct val="115000"/>
              </a:lnSpc>
              <a:spcBef>
                <a:spcPts val="1600"/>
              </a:spcBef>
              <a:spcAft>
                <a:spcPts val="0"/>
              </a:spcAft>
              <a:buNone/>
            </a:pPr>
            <a:r>
              <a:rPr lang="en" sz="1400"/>
              <a:t>The first two values from the first two S-boxes are added to each other and XORed with the third value from the third S-box.</a:t>
            </a:r>
            <a:endParaRPr sz="1400"/>
          </a:p>
          <a:p>
            <a:pPr indent="0" lvl="0" marL="0" rtl="0" algn="l">
              <a:lnSpc>
                <a:spcPct val="115000"/>
              </a:lnSpc>
              <a:spcBef>
                <a:spcPts val="1600"/>
              </a:spcBef>
              <a:spcAft>
                <a:spcPts val="0"/>
              </a:spcAft>
              <a:buNone/>
            </a:pPr>
            <a:r>
              <a:rPr lang="en" sz="1400"/>
              <a:t>This result is added to the output of the fourth S-box to produce 32 bits as output.</a:t>
            </a:r>
            <a:endParaRPr sz="1400"/>
          </a:p>
          <a:p>
            <a:pPr indent="0" lvl="0" marL="0" rtl="0" algn="l">
              <a:lnSpc>
                <a:spcPct val="115000"/>
              </a:lnSpc>
              <a:spcBef>
                <a:spcPts val="1600"/>
              </a:spcBef>
              <a:spcAft>
                <a:spcPts val="0"/>
              </a:spcAft>
              <a:buNone/>
            </a:pPr>
            <a:r>
              <a:rPr lang="en" sz="1400"/>
              <a:t>The output of F In is XORed with the right 32 bits of the input message -- "orld" -- to produce output F1'.</a:t>
            </a:r>
            <a:endParaRPr sz="1400"/>
          </a:p>
          <a:p>
            <a:pPr indent="0" lvl="0" marL="0" rtl="0" algn="l">
              <a:lnSpc>
                <a:spcPct val="115000"/>
              </a:lnSpc>
              <a:spcBef>
                <a:spcPts val="1600"/>
              </a:spcBef>
              <a:spcAft>
                <a:spcPts val="16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4"/>
          <p:cNvSpPr txBox="1"/>
          <p:nvPr>
            <p:ph type="title"/>
          </p:nvPr>
        </p:nvSpPr>
        <p:spPr>
          <a:xfrm>
            <a:off x="400575" y="77775"/>
            <a:ext cx="8520600" cy="65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Blowfish encryption/decryption</a:t>
            </a:r>
            <a:endParaRPr sz="1400"/>
          </a:p>
        </p:txBody>
      </p:sp>
      <p:sp>
        <p:nvSpPr>
          <p:cNvPr id="406" name="Google Shape;406;p34"/>
          <p:cNvSpPr txBox="1"/>
          <p:nvPr>
            <p:ph idx="1" type="body"/>
          </p:nvPr>
        </p:nvSpPr>
        <p:spPr>
          <a:xfrm>
            <a:off x="311700" y="855400"/>
            <a:ext cx="8520600" cy="3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Then, F1' replaces the left half of the message, while P1' replaces the right half.</a:t>
            </a:r>
            <a:endParaRPr sz="1500"/>
          </a:p>
          <a:p>
            <a:pPr indent="0" lvl="0" marL="0" rtl="0" algn="l">
              <a:spcBef>
                <a:spcPts val="1600"/>
              </a:spcBef>
              <a:spcAft>
                <a:spcPts val="0"/>
              </a:spcAft>
              <a:buClr>
                <a:schemeClr val="dk1"/>
              </a:buClr>
              <a:buSzPts val="1100"/>
              <a:buFont typeface="Arial"/>
              <a:buNone/>
            </a:pPr>
            <a:r>
              <a:rPr lang="en" sz="1500"/>
              <a:t>This same process is repeated for successive members of P-array for 16 rounds in total.</a:t>
            </a:r>
            <a:endParaRPr sz="1500"/>
          </a:p>
          <a:p>
            <a:pPr indent="0" lvl="0" marL="0" rtl="0" algn="l">
              <a:spcBef>
                <a:spcPts val="1600"/>
              </a:spcBef>
              <a:spcAft>
                <a:spcPts val="0"/>
              </a:spcAft>
              <a:buClr>
                <a:schemeClr val="dk1"/>
              </a:buClr>
              <a:buSzPts val="1100"/>
              <a:buFont typeface="Arial"/>
              <a:buNone/>
            </a:pPr>
            <a:r>
              <a:rPr lang="en" sz="1500"/>
              <a:t>Finally, after 16 rounds, the outputs P16' and F16' are XORed with the last two entries of the P-array, i.e., P17 and P18. They are then recombined to produce the 64-bit ciphertext of the input message.</a:t>
            </a:r>
            <a:endParaRPr sz="15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35"/>
          <p:cNvPicPr preferRelativeResize="0"/>
          <p:nvPr/>
        </p:nvPicPr>
        <p:blipFill>
          <a:blip r:embed="rId3">
            <a:alphaModFix/>
          </a:blip>
          <a:stretch>
            <a:fillRect/>
          </a:stretch>
        </p:blipFill>
        <p:spPr>
          <a:xfrm>
            <a:off x="1908350" y="177825"/>
            <a:ext cx="5203901" cy="4776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