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skerville Display PT" charset="1" panose="02030602080406020203"/>
      <p:regular r:id="rId17"/>
    </p:embeddedFont>
    <p:embeddedFont>
      <p:font typeface="Inter" charset="1" panose="020B0502030000000004"/>
      <p:regular r:id="rId18"/>
    </p:embeddedFont>
    <p:embeddedFont>
      <p:font typeface="Inter Bold" charset="1" panose="020B080203000000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https://www.linkedin.com/in/umidjon-sattorov-a1287323b/?original_referer=https%3A%2F%2Fwww%2Egoogle%2Ecom%2F&amp;originalSubdomain=uz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8588" y="2112360"/>
            <a:ext cx="5050824" cy="3641646"/>
            <a:chOff x="0" y="0"/>
            <a:chExt cx="6734432" cy="48555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0991" t="0" r="10991" b="0"/>
            <a:stretch>
              <a:fillRect/>
            </a:stretch>
          </p:blipFill>
          <p:spPr>
            <a:xfrm flipH="false" flipV="false">
              <a:off x="0" y="0"/>
              <a:ext cx="6734432" cy="4855528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6394014"/>
            <a:ext cx="16230600" cy="92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spc="109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УПРАВЛЕНИЕ КРЕДИТНЫМ РИСКОМ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343" y="7758378"/>
            <a:ext cx="6593314" cy="835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Создатель: Умиджон Сатторов, студент платформы Skillbox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313" y="2268877"/>
            <a:ext cx="8467687" cy="6824980"/>
          </a:xfrm>
          <a:custGeom>
            <a:avLst/>
            <a:gdLst/>
            <a:ahLst/>
            <a:cxnLst/>
            <a:rect r="r" b="b" t="t" l="l"/>
            <a:pathLst>
              <a:path h="6824980" w="8467687">
                <a:moveTo>
                  <a:pt x="0" y="0"/>
                </a:moveTo>
                <a:lnTo>
                  <a:pt x="8467687" y="0"/>
                </a:lnTo>
                <a:lnTo>
                  <a:pt x="8467687" y="6824980"/>
                </a:lnTo>
                <a:lnTo>
                  <a:pt x="0" y="682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22657" y="962025"/>
            <a:ext cx="6000364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22839" y="2714631"/>
            <a:ext cx="7934523" cy="651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4"/>
              </a:lnSpc>
            </a:pPr>
            <a:r>
              <a:rPr lang="en-US" sz="218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В этом проекте по управлению кредитным риском я работал с различными моделями классификации и разными методами, чтобы преодолеть проблему классового дисбаланса. Проблема была сложной из-за размера набора данных (больших данных) и требуемой очень большой вычислительной мощности. Даже я потратил некоторую сумму денег на покупку дополнительной оперативной памяти, чтобы решить проблему нехватки памяти. Однако мне удалось создать модель машинного обучения с показателем roc_auc более 0,76, чтобы решить проблему управления кредитным риском для банков. Эта модель машинного обучения работает с более высокой точностью и достойно прогнозирует оба класса пользователей банка. Он не перетренирован и работает на очень высокой скорости. Это может легко решить проблему управления кредитным риском для банков.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73295" y="2956897"/>
            <a:ext cx="4512422" cy="4373206"/>
            <a:chOff x="0" y="0"/>
            <a:chExt cx="6016563" cy="583094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562" r="0" b="562"/>
            <a:stretch>
              <a:fillRect/>
            </a:stretch>
          </p:blipFill>
          <p:spPr>
            <a:xfrm flipH="false" flipV="false">
              <a:off x="0" y="0"/>
              <a:ext cx="6016563" cy="5830941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9144000" y="4800643"/>
            <a:ext cx="21495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E-mail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93547" y="4800643"/>
            <a:ext cx="53623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sattorov7474@gmail.com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417267"/>
            <a:ext cx="21495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Phone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3547" y="5417267"/>
            <a:ext cx="53623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+998909250890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6010992"/>
            <a:ext cx="21495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Linkedin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93547" y="6010992"/>
            <a:ext cx="536230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u="sng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  <a:hlinkClick r:id="rId3" tooltip="https://www.linkedin.com/in/umidjon-sattorov-a1287323b/?original_referer=https%3A%2F%2Fwww%2Egoogle%2Ecom%2F&amp;originalSubdomain=uz"/>
              </a:rPr>
              <a:t>Umidjon Sattorov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92518"/>
            <a:ext cx="476468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CONTACT 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2366" y="3782816"/>
            <a:ext cx="291355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Business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6482" y="3502130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4632" y="3811074"/>
            <a:ext cx="58271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Data analysis and preparation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38748" y="3502130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02251" y="5607203"/>
            <a:ext cx="58271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Model selection and training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6367" y="5326517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94518" y="5607203"/>
            <a:ext cx="58271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Results comparisons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58634" y="5326517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1981" y="2163050"/>
            <a:ext cx="924401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ОГЛАВЛЕНИЕ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82366" y="7431591"/>
            <a:ext cx="58271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6482" y="7150905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74632" y="7459848"/>
            <a:ext cx="58271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About 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38748" y="7150905"/>
            <a:ext cx="1135110" cy="91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22716"/>
            <a:ext cx="5697596" cy="3391954"/>
            <a:chOff x="0" y="0"/>
            <a:chExt cx="7596795" cy="452260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757" t="0" r="2757" b="0"/>
            <a:stretch>
              <a:fillRect/>
            </a:stretch>
          </p:blipFill>
          <p:spPr>
            <a:xfrm flipH="false" flipV="false">
              <a:off x="0" y="0"/>
              <a:ext cx="7596795" cy="452260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8348019" y="4386625"/>
            <a:ext cx="8738611" cy="5219273"/>
            <a:chOff x="0" y="0"/>
            <a:chExt cx="11651482" cy="695903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310" r="0" b="310"/>
            <a:stretch>
              <a:fillRect/>
            </a:stretch>
          </p:blipFill>
          <p:spPr>
            <a:xfrm flipH="false" flipV="false">
              <a:off x="0" y="0"/>
              <a:ext cx="11651482" cy="6959031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663335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BUSINESS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15660"/>
            <a:ext cx="70079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9495" y="7206135"/>
            <a:ext cx="4996801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Пользователю банка может потребоваться кредит в банке, но банку необходимо определить, является ли клиент мошенником или нет, чтобы не потерять свои финансовые ресурсы.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48019" y="2381379"/>
            <a:ext cx="70079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48814" y="2371854"/>
            <a:ext cx="7564845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Практически каждый банк имеет собственную систему управления кредитными рисками для выявления таких рисков. Как бизнес-аналитик, мы должны изучить существующую систему банка, прежде чем углубляться в решение проблемы.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3614" y="5766346"/>
            <a:ext cx="7100882" cy="3858275"/>
          </a:xfrm>
          <a:custGeom>
            <a:avLst/>
            <a:gdLst/>
            <a:ahLst/>
            <a:cxnLst/>
            <a:rect r="r" b="b" t="t" l="l"/>
            <a:pathLst>
              <a:path h="3858275" w="7100882">
                <a:moveTo>
                  <a:pt x="0" y="0"/>
                </a:moveTo>
                <a:lnTo>
                  <a:pt x="7100881" y="0"/>
                </a:lnTo>
                <a:lnTo>
                  <a:pt x="7100881" y="3858275"/>
                </a:lnTo>
                <a:lnTo>
                  <a:pt x="0" y="3858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708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72992" y="2063176"/>
            <a:ext cx="7886308" cy="2730948"/>
          </a:xfrm>
          <a:custGeom>
            <a:avLst/>
            <a:gdLst/>
            <a:ahLst/>
            <a:cxnLst/>
            <a:rect r="r" b="b" t="t" l="l"/>
            <a:pathLst>
              <a:path h="2730948" w="7886308">
                <a:moveTo>
                  <a:pt x="0" y="0"/>
                </a:moveTo>
                <a:lnTo>
                  <a:pt x="7886308" y="0"/>
                </a:lnTo>
                <a:lnTo>
                  <a:pt x="7886308" y="2730948"/>
                </a:lnTo>
                <a:lnTo>
                  <a:pt x="0" y="2730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0961" y="1679630"/>
            <a:ext cx="773705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DATA ANALYSIS AND PREPARATION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59754" y="5095875"/>
            <a:ext cx="6747921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Набор данных содержал много информации о сеансе для одного и того же идентификатора. Поэтому от меня требовалось агрегировать набор данных и хранить одну строку данных для одного идентификатора. Именно поэтому я использовал OneHotEncoder, чтобы не потерять свои данные из-за агрегации.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59754" y="7647858"/>
            <a:ext cx="6747921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Для предварительной обработки данных я разделил свой набор данных на три отдельные группы, такие как code_features и двоичные столбцы, которые мне пришлось рассматривать как категориальные признаки (а не числовые). После предварительной обработки данных в соответствии с типом объекта.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0094" y="3845471"/>
            <a:ext cx="674792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Данные содержали 61 различную функцию, все в числовой форме. Но поскольку некоторые столбцы данных были бинаризированы и закодированы, мне пришлось рассматривать их как категориальные столбцы, а не числовые.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0094" y="3381025"/>
            <a:ext cx="363989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Data sources and 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761" y="1866457"/>
            <a:ext cx="4851988" cy="6554087"/>
            <a:chOff x="0" y="0"/>
            <a:chExt cx="6469318" cy="873878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08" t="0" r="408" b="0"/>
            <a:stretch>
              <a:fillRect/>
            </a:stretch>
          </p:blipFill>
          <p:spPr>
            <a:xfrm flipH="false" flipV="false">
              <a:off x="0" y="0"/>
              <a:ext cx="6469318" cy="873878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7737539" y="1866457"/>
            <a:ext cx="8034098" cy="4373206"/>
            <a:chOff x="0" y="0"/>
            <a:chExt cx="10712131" cy="583094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2144" r="0" b="2144"/>
            <a:stretch>
              <a:fillRect/>
            </a:stretch>
          </p:blipFill>
          <p:spPr>
            <a:xfrm flipH="false" flipV="false">
              <a:off x="0" y="0"/>
              <a:ext cx="10712131" cy="5830941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8438334" y="6661593"/>
            <a:ext cx="7333302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В целях анализа я наблюдал различные особенности данных, такие как размер, распределение набора данных, корреляцию функций данных друг с другом, и проверял, является ли набор данных несбалансированным или нет (наиболее распространенная проблема машинного обучения).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6154" y="2443931"/>
            <a:ext cx="10647606" cy="6377297"/>
            <a:chOff x="0" y="0"/>
            <a:chExt cx="14196808" cy="850306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871" t="0" r="871" b="0"/>
            <a:stretch>
              <a:fillRect/>
            </a:stretch>
          </p:blipFill>
          <p:spPr>
            <a:xfrm flipH="false" flipV="false">
              <a:off x="0" y="0"/>
              <a:ext cx="14196808" cy="8503062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1084619" y="5632580"/>
            <a:ext cx="6374803" cy="2831706"/>
          </a:xfrm>
          <a:custGeom>
            <a:avLst/>
            <a:gdLst/>
            <a:ahLst/>
            <a:cxnLst/>
            <a:rect r="r" b="b" t="t" l="l"/>
            <a:pathLst>
              <a:path h="2831706" w="6374803">
                <a:moveTo>
                  <a:pt x="0" y="0"/>
                </a:moveTo>
                <a:lnTo>
                  <a:pt x="6374803" y="0"/>
                </a:lnTo>
                <a:lnTo>
                  <a:pt x="6374803" y="2831705"/>
                </a:lnTo>
                <a:lnTo>
                  <a:pt x="0" y="2831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8961" y="660400"/>
            <a:ext cx="663007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84619" y="2268039"/>
            <a:ext cx="6663684" cy="3211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После применения агрегации к моему набору данных у меня осталось 3 миллиона строк данных. Затем я использовал технику SMOTE, чтобы решить проблему несбалансированных данных. После применения SMOTE к моему набору данных я использовал полученные результаты повторной выборки для обучения алгоритму классификатора случайного леса. Он вернул максимум 0,63 roc_score.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9039" y="1749566"/>
            <a:ext cx="421658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Random Forest classifier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5158" y="2162316"/>
            <a:ext cx="10647606" cy="6377297"/>
            <a:chOff x="0" y="0"/>
            <a:chExt cx="14196808" cy="850306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7" t="0" r="7" b="0"/>
            <a:stretch>
              <a:fillRect/>
            </a:stretch>
          </p:blipFill>
          <p:spPr>
            <a:xfrm flipH="false" flipV="false">
              <a:off x="0" y="0"/>
              <a:ext cx="14196808" cy="8503062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1084619" y="5143500"/>
            <a:ext cx="6663684" cy="3198568"/>
          </a:xfrm>
          <a:custGeom>
            <a:avLst/>
            <a:gdLst/>
            <a:ahLst/>
            <a:cxnLst/>
            <a:rect r="r" b="b" t="t" l="l"/>
            <a:pathLst>
              <a:path h="3198568" w="6663684">
                <a:moveTo>
                  <a:pt x="0" y="0"/>
                </a:moveTo>
                <a:lnTo>
                  <a:pt x="6663684" y="0"/>
                </a:lnTo>
                <a:lnTo>
                  <a:pt x="6663684" y="3198568"/>
                </a:lnTo>
                <a:lnTo>
                  <a:pt x="0" y="3198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8961" y="660400"/>
            <a:ext cx="663007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84619" y="2577160"/>
            <a:ext cx="6663684" cy="1425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Поскольку моя первоначальная модель не дала наилучшего результата, я решил уточнить ее гиперпараметры. Я думал, что таким образом смогу повысить качество модели случайного леса.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9039" y="1749566"/>
            <a:ext cx="421658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Random Forest classifier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734579"/>
            <a:ext cx="8356011" cy="5263055"/>
            <a:chOff x="0" y="0"/>
            <a:chExt cx="11141347" cy="701740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647" t="0" r="3647" b="0"/>
            <a:stretch>
              <a:fillRect/>
            </a:stretch>
          </p:blipFill>
          <p:spPr>
            <a:xfrm flipH="false" flipV="false">
              <a:off x="0" y="0"/>
              <a:ext cx="11141347" cy="7017407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9384711" y="3734579"/>
            <a:ext cx="8398707" cy="5263055"/>
          </a:xfrm>
          <a:custGeom>
            <a:avLst/>
            <a:gdLst/>
            <a:ahLst/>
            <a:cxnLst/>
            <a:rect r="r" b="b" t="t" l="l"/>
            <a:pathLst>
              <a:path h="5263055" w="8398707">
                <a:moveTo>
                  <a:pt x="0" y="0"/>
                </a:moveTo>
                <a:lnTo>
                  <a:pt x="8398707" y="0"/>
                </a:lnTo>
                <a:lnTo>
                  <a:pt x="8398707" y="5263055"/>
                </a:lnTo>
                <a:lnTo>
                  <a:pt x="0" y="52630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23471" y="385336"/>
            <a:ext cx="436309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MODEL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696" y="1936144"/>
            <a:ext cx="16623869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Поскольку такие модели, как Random Forest Classifier, продемонстрировали выдающиеся результаты при определении того, является ли клиент банка мошенником, я решил создать модель классификации с использованием алгоритмов Gradient Boosting. Среди них алгоритмы CatBoost Classifier показали хорошие результаты и дали наивысший балл roc_auc. Чтобы снизить стоимость вычислений и время, затрачиваемое на прогнозирование, я сохранил только 100 важных функций, позволяющих предсказать, является ли пользователь банка мошенником или нет.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89179" y="1257927"/>
            <a:ext cx="6220921" cy="3806719"/>
          </a:xfrm>
          <a:custGeom>
            <a:avLst/>
            <a:gdLst/>
            <a:ahLst/>
            <a:cxnLst/>
            <a:rect r="r" b="b" t="t" l="l"/>
            <a:pathLst>
              <a:path h="3806719" w="6220921">
                <a:moveTo>
                  <a:pt x="0" y="0"/>
                </a:moveTo>
                <a:lnTo>
                  <a:pt x="6220921" y="0"/>
                </a:lnTo>
                <a:lnTo>
                  <a:pt x="6220921" y="3806719"/>
                </a:lnTo>
                <a:lnTo>
                  <a:pt x="0" y="380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3422" y="1257927"/>
            <a:ext cx="5990763" cy="3693713"/>
          </a:xfrm>
          <a:custGeom>
            <a:avLst/>
            <a:gdLst/>
            <a:ahLst/>
            <a:cxnLst/>
            <a:rect r="r" b="b" t="t" l="l"/>
            <a:pathLst>
              <a:path h="3693713" w="5990763">
                <a:moveTo>
                  <a:pt x="0" y="0"/>
                </a:moveTo>
                <a:lnTo>
                  <a:pt x="5990763" y="0"/>
                </a:lnTo>
                <a:lnTo>
                  <a:pt x="5990763" y="3693713"/>
                </a:lnTo>
                <a:lnTo>
                  <a:pt x="0" y="3693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0738" y="5784117"/>
            <a:ext cx="6314942" cy="3884946"/>
          </a:xfrm>
          <a:custGeom>
            <a:avLst/>
            <a:gdLst/>
            <a:ahLst/>
            <a:cxnLst/>
            <a:rect r="r" b="b" t="t" l="l"/>
            <a:pathLst>
              <a:path h="3884946" w="6314942">
                <a:moveTo>
                  <a:pt x="0" y="0"/>
                </a:moveTo>
                <a:lnTo>
                  <a:pt x="6314942" y="0"/>
                </a:lnTo>
                <a:lnTo>
                  <a:pt x="6314942" y="3884946"/>
                </a:lnTo>
                <a:lnTo>
                  <a:pt x="0" y="3884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1280" y="5746750"/>
            <a:ext cx="5729483" cy="3588721"/>
          </a:xfrm>
          <a:custGeom>
            <a:avLst/>
            <a:gdLst/>
            <a:ahLst/>
            <a:cxnLst/>
            <a:rect r="r" b="b" t="t" l="l"/>
            <a:pathLst>
              <a:path h="3588721" w="5729483">
                <a:moveTo>
                  <a:pt x="0" y="0"/>
                </a:moveTo>
                <a:lnTo>
                  <a:pt x="5729483" y="0"/>
                </a:lnTo>
                <a:lnTo>
                  <a:pt x="5729483" y="3588721"/>
                </a:lnTo>
                <a:lnTo>
                  <a:pt x="0" y="358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48653" y="358775"/>
            <a:ext cx="1078621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OTHER MODELS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9368" y="5142140"/>
            <a:ext cx="381887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XGBoostClassifier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7460" y="9630963"/>
            <a:ext cx="3361497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AdaBoostClassifier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28568" y="5105400"/>
            <a:ext cx="461430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Logistic regression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00283" y="9525971"/>
            <a:ext cx="461430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MLPClassifier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DAGKMKZ95po</dc:identifier>
  <dcterms:modified xsi:type="dcterms:W3CDTF">2011-08-01T06:04:30Z</dcterms:modified>
  <cp:revision>1</cp:revision>
  <dc:title>Credit Risk management</dc:title>
</cp:coreProperties>
</file>