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316" r:id="rId2"/>
    <p:sldId id="443" r:id="rId3"/>
    <p:sldId id="444" r:id="rId4"/>
    <p:sldId id="445" r:id="rId5"/>
    <p:sldId id="446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62" r:id="rId17"/>
    <p:sldId id="463" r:id="rId18"/>
    <p:sldId id="458" r:id="rId19"/>
    <p:sldId id="459" r:id="rId20"/>
    <p:sldId id="460" r:id="rId21"/>
    <p:sldId id="4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93" autoAdjust="0"/>
  </p:normalViewPr>
  <p:slideViewPr>
    <p:cSldViewPr>
      <p:cViewPr varScale="1">
        <p:scale>
          <a:sx n="63" d="100"/>
          <a:sy n="63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E2F3C-7DA9-45CB-84F2-66B173351D43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9EFAD-F153-4117-916F-7026FCDA10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5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38200" y="1371601"/>
            <a:ext cx="7772400" cy="2210762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buNone/>
            </a:pPr>
            <a:r>
              <a:rPr lang="en-US" sz="4800" b="1" dirty="0"/>
              <a:t>Number System</a:t>
            </a:r>
          </a:p>
          <a:p>
            <a:pPr algn="ctr">
              <a:buNone/>
            </a:pPr>
            <a:endParaRPr lang="en-US" sz="3200" dirty="0"/>
          </a:p>
          <a:p>
            <a:pPr algn="ctr">
              <a:buNone/>
            </a:pPr>
            <a:endParaRPr lang="en-US" sz="3200" dirty="0"/>
          </a:p>
          <a:p>
            <a:pPr algn="ctr">
              <a:buNone/>
            </a:pPr>
            <a:r>
              <a:rPr lang="en-US" sz="3200" dirty="0"/>
              <a:t>Lecture 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Convert the following Decimal numbers into Octal numbers:</a:t>
            </a:r>
          </a:p>
          <a:p>
            <a:pPr marL="109728" indent="0">
              <a:buNone/>
            </a:pPr>
            <a:r>
              <a:rPr lang="en-US" dirty="0"/>
              <a:t>Example: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(331)</a:t>
            </a:r>
            <a:r>
              <a:rPr lang="en-US" baseline="-25000" dirty="0"/>
              <a:t>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Octal Conversion</a:t>
            </a:r>
          </a:p>
        </p:txBody>
      </p:sp>
      <p:sp>
        <p:nvSpPr>
          <p:cNvPr id="4" name="AutoShape 2" descr="https://cdn.businessmanagementideas.com/wp-content/uploads/2017/02/clip_image008_thumb-1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cdn.businessmanagementideas.com/wp-content/uploads/2017/02/clip_image008_thumb-1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895600"/>
            <a:ext cx="30464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0414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Convert the following Decimal numbers into Hexadecimal numbers:</a:t>
            </a:r>
          </a:p>
          <a:p>
            <a:pPr marL="109728" indent="0">
              <a:buNone/>
            </a:pPr>
            <a:r>
              <a:rPr lang="en-US" dirty="0"/>
              <a:t>Example: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13- 9</a:t>
            </a:r>
          </a:p>
          <a:p>
            <a:pPr marL="109728" indent="0">
              <a:buNone/>
            </a:pPr>
            <a:r>
              <a:rPr lang="en-US" dirty="0"/>
              <a:t>(D9)</a:t>
            </a:r>
            <a:r>
              <a:rPr lang="en-US" baseline="-25000" dirty="0"/>
              <a:t>16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Decimal to Hexadecimal Conversion</a:t>
            </a:r>
          </a:p>
        </p:txBody>
      </p:sp>
      <p:sp>
        <p:nvSpPr>
          <p:cNvPr id="4" name="AutoShape 2" descr="https://cdn.businessmanagementideas.com/wp-content/uploads/2017/02/clip_image008_thumb-1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cdn.businessmanagementideas.com/wp-content/uploads/2017/02/clip_image008_thumb-1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8550" y="2862263"/>
            <a:ext cx="18669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638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Convert the following Binary numbers into Decimal numbers?</a:t>
            </a:r>
          </a:p>
          <a:p>
            <a:pPr>
              <a:buNone/>
            </a:pPr>
            <a:endParaRPr lang="en-US" dirty="0"/>
          </a:p>
          <a:p>
            <a:pPr marL="109728" indent="0" fontAlgn="base">
              <a:buNone/>
            </a:pPr>
            <a:r>
              <a:rPr lang="en-US" b="1" dirty="0"/>
              <a:t>For example:  1011</a:t>
            </a:r>
            <a:endParaRPr lang="en-US" dirty="0"/>
          </a:p>
          <a:p>
            <a:pPr marL="109728" indent="0" fontAlgn="base">
              <a:buNone/>
            </a:pPr>
            <a:r>
              <a:rPr lang="en-US" dirty="0"/>
              <a:t>(1 x 2</a:t>
            </a:r>
            <a:r>
              <a:rPr lang="en-US" baseline="30000" dirty="0"/>
              <a:t>3</a:t>
            </a:r>
            <a:r>
              <a:rPr lang="en-US" dirty="0"/>
              <a:t>) + (0 x 2</a:t>
            </a:r>
            <a:r>
              <a:rPr lang="en-US" baseline="30000" dirty="0"/>
              <a:t>2</a:t>
            </a:r>
            <a:r>
              <a:rPr lang="en-US" dirty="0"/>
              <a:t>) + (1 x 2</a:t>
            </a:r>
            <a:r>
              <a:rPr lang="en-US" baseline="30000" dirty="0"/>
              <a:t>1</a:t>
            </a:r>
            <a:r>
              <a:rPr lang="en-US" dirty="0"/>
              <a:t>) + (1 x 2</a:t>
            </a:r>
            <a:r>
              <a:rPr lang="en-US" baseline="30000" dirty="0"/>
              <a:t>0</a:t>
            </a:r>
            <a:r>
              <a:rPr lang="en-US" dirty="0"/>
              <a:t>)</a:t>
            </a:r>
          </a:p>
          <a:p>
            <a:pPr marL="109728" indent="0" fontAlgn="base">
              <a:buNone/>
            </a:pPr>
            <a:r>
              <a:rPr lang="en-US" dirty="0"/>
              <a:t>= 8 + 0 + 2 + 1 = 11.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to Decimal Conversion</a:t>
            </a:r>
          </a:p>
        </p:txBody>
      </p:sp>
      <p:sp>
        <p:nvSpPr>
          <p:cNvPr id="4" name="AutoShape 2" descr="https://cdn.businessmanagementideas.com/wp-content/uploads/2017/02/clip_image008_thumb-1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cdn.businessmanagementideas.com/wp-content/uploads/2017/02/clip_image008_thumb-1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2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Convert the following Octal numbers into Decimal numbers?</a:t>
            </a:r>
          </a:p>
          <a:p>
            <a:pPr>
              <a:buNone/>
            </a:pPr>
            <a:endParaRPr lang="en-US" dirty="0"/>
          </a:p>
          <a:p>
            <a:pPr marL="109728" indent="0" fontAlgn="base">
              <a:buNone/>
            </a:pPr>
            <a:r>
              <a:rPr lang="en-US" b="1" dirty="0"/>
              <a:t>For example:  237</a:t>
            </a:r>
            <a:endParaRPr lang="en-US" dirty="0"/>
          </a:p>
          <a:p>
            <a:pPr marL="109728" indent="0" fontAlgn="base">
              <a:buNone/>
            </a:pPr>
            <a:r>
              <a:rPr lang="en-US" dirty="0"/>
              <a:t>(2 x 8</a:t>
            </a:r>
            <a:r>
              <a:rPr lang="en-US" baseline="30000" dirty="0"/>
              <a:t>2</a:t>
            </a:r>
            <a:r>
              <a:rPr lang="en-US" dirty="0"/>
              <a:t>) + (3 x 8</a:t>
            </a:r>
            <a:r>
              <a:rPr lang="en-US" baseline="30000" dirty="0"/>
              <a:t>1</a:t>
            </a:r>
            <a:r>
              <a:rPr lang="en-US" dirty="0"/>
              <a:t>) + (7 x 8</a:t>
            </a:r>
            <a:r>
              <a:rPr lang="en-US" baseline="30000" dirty="0"/>
              <a:t>0</a:t>
            </a:r>
            <a:r>
              <a:rPr lang="en-US" dirty="0"/>
              <a:t>) </a:t>
            </a:r>
          </a:p>
          <a:p>
            <a:pPr marL="109728" indent="0" fontAlgn="base">
              <a:buNone/>
            </a:pPr>
            <a:r>
              <a:rPr lang="en-US" dirty="0"/>
              <a:t>= 128 + 24 + 7 = 159.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Octal to Decimal Conversion</a:t>
            </a:r>
          </a:p>
        </p:txBody>
      </p:sp>
      <p:sp>
        <p:nvSpPr>
          <p:cNvPr id="4" name="AutoShape 2" descr="https://cdn.businessmanagementideas.com/wp-content/uploads/2017/02/clip_image008_thumb-1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cdn.businessmanagementideas.com/wp-content/uploads/2017/02/clip_image008_thumb-1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8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Convert the following Hexadecimal numbers into Decimal numbers?</a:t>
            </a:r>
          </a:p>
          <a:p>
            <a:pPr marL="109728" indent="0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Example: 2F1A</a:t>
            </a:r>
          </a:p>
          <a:p>
            <a:pPr>
              <a:buNone/>
            </a:pPr>
            <a:r>
              <a:rPr lang="en-US" sz="2400" dirty="0"/>
              <a:t>=2x16</a:t>
            </a:r>
            <a:r>
              <a:rPr lang="en-US" sz="2400" baseline="30000" dirty="0"/>
              <a:t>3</a:t>
            </a:r>
            <a:r>
              <a:rPr lang="en-US" sz="2400" dirty="0"/>
              <a:t> + Fx16</a:t>
            </a:r>
            <a:r>
              <a:rPr lang="en-US" sz="2400" baseline="30000" dirty="0"/>
              <a:t>2</a:t>
            </a:r>
            <a:r>
              <a:rPr lang="en-US" sz="2400" dirty="0"/>
              <a:t> + 1x16</a:t>
            </a:r>
            <a:r>
              <a:rPr lang="en-US" sz="2400" baseline="30000" dirty="0"/>
              <a:t>1</a:t>
            </a:r>
            <a:r>
              <a:rPr lang="en-US" sz="2400" dirty="0"/>
              <a:t> + Ax16</a:t>
            </a:r>
            <a:r>
              <a:rPr lang="en-US" sz="2400" baseline="30000" dirty="0"/>
              <a:t>0</a:t>
            </a:r>
          </a:p>
          <a:p>
            <a:pPr>
              <a:buNone/>
            </a:pPr>
            <a:r>
              <a:rPr lang="en-US" sz="2400" dirty="0"/>
              <a:t>= 2x 4096 +15x256 +16 +10x1</a:t>
            </a:r>
          </a:p>
          <a:p>
            <a:pPr>
              <a:buNone/>
            </a:pPr>
            <a:r>
              <a:rPr lang="en-US" sz="2400" dirty="0"/>
              <a:t>= 8192 +3840 +16 + 10</a:t>
            </a:r>
          </a:p>
          <a:p>
            <a:pPr>
              <a:buNone/>
            </a:pPr>
            <a:r>
              <a:rPr lang="en-US" sz="2400" dirty="0"/>
              <a:t>= 12058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Hexadecimal to Decimal Conversion</a:t>
            </a:r>
          </a:p>
        </p:txBody>
      </p:sp>
      <p:sp>
        <p:nvSpPr>
          <p:cNvPr id="4" name="AutoShape 2" descr="https://cdn.businessmanagementideas.com/wp-content/uploads/2017/02/clip_image008_thumb-1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cdn.businessmanagementideas.com/wp-content/uploads/2017/02/clip_image008_thumb-1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18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If we are converting a non-decimal to a non-decimal number. The rules will be as following.</a:t>
            </a:r>
          </a:p>
          <a:p>
            <a:pPr marL="624078" indent="-514350">
              <a:buAutoNum type="arabicPeriod"/>
            </a:pPr>
            <a:r>
              <a:rPr lang="en-US" dirty="0"/>
              <a:t>Convert the non-decimal to decimal number</a:t>
            </a:r>
          </a:p>
          <a:p>
            <a:pPr marL="624078" indent="-514350">
              <a:buAutoNum type="arabicPeriod"/>
            </a:pPr>
            <a:r>
              <a:rPr lang="en-US" dirty="0"/>
              <a:t>Convert that decimal to a non-decimal number.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Non-Decimal to Non-Decimal Conversion</a:t>
            </a:r>
          </a:p>
        </p:txBody>
      </p:sp>
      <p:sp>
        <p:nvSpPr>
          <p:cNvPr id="4" name="AutoShape 2" descr="https://cdn.businessmanagementideas.com/wp-content/uploads/2017/02/clip_image008_thumb-1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cdn.businessmanagementideas.com/wp-content/uploads/2017/02/clip_image008_thumb-1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1(Decimal 2 B,O, 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2(Convert to Decimal)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3355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76231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0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26584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FF3Dh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0x68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0x2BB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0x9E3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Exercise 3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7057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518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- solution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343775" cy="274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94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Memory unit is the amount of data that can be stored in the storage unit. This storage capacity is expressed in terms of Bytes.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Units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50880"/>
              </p:ext>
            </p:extLst>
          </p:nvPr>
        </p:nvGraphicFramePr>
        <p:xfrm>
          <a:off x="838200" y="2590800"/>
          <a:ext cx="7391400" cy="3690554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S.No.</a:t>
                      </a:r>
                    </a:p>
                  </a:txBody>
                  <a:tcPr marL="23821" marR="23821" marT="23821" marB="2382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Unit &amp; Description</a:t>
                      </a:r>
                    </a:p>
                  </a:txBody>
                  <a:tcPr marL="23821" marR="23821" marT="23821" marB="2382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3821" marR="23821" marT="23821" marB="2382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Bit (Binary Digit)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A binary digit is logical 0 and 1 representing a passive or an active state of a component in an electric circuit.</a:t>
                      </a:r>
                    </a:p>
                  </a:txBody>
                  <a:tcPr marL="23821" marR="23821" marT="23821" marB="2382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3821" marR="23821" marT="23821" marB="2382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Nibble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A group of 4 bits is called nibble.</a:t>
                      </a:r>
                    </a:p>
                  </a:txBody>
                  <a:tcPr marL="23821" marR="23821" marT="23821" marB="2382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3821" marR="23821" marT="23821" marB="2382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Byte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A group of 8 bits is called byte. A byte is the smallest unit, which can represent a data item or a character.</a:t>
                      </a:r>
                    </a:p>
                  </a:txBody>
                  <a:tcPr marL="23821" marR="23821" marT="23821" marB="2382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3821" marR="23821" marT="23821" marB="2382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Word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A computer word, like a byte, is a group of fixed number of bits processed as a unit, which varies from computer to computer but is fixed for each computer.</a:t>
                      </a: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The length of a computer word is called word-size or word length. It may be as small as 8 bits or may be as long as 96 bits. A computer stores the information in the form of computer words.</a:t>
                      </a:r>
                    </a:p>
                  </a:txBody>
                  <a:tcPr marL="23821" marR="23821" marT="23821" marB="2382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543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Powers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6145"/>
            <a:ext cx="5372100" cy="4125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478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Powers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2286000"/>
            <a:ext cx="61817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12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The following table lists some higher storage unit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Units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435556"/>
              </p:ext>
            </p:extLst>
          </p:nvPr>
        </p:nvGraphicFramePr>
        <p:xfrm>
          <a:off x="1905000" y="2209800"/>
          <a:ext cx="5029200" cy="307848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S.No.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Unit &amp; 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Kilobyte (KB)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 KB = 1024 Bytes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Megabyte (MB)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 MB = 1024 KB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GigaByte (GB)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 GB = 1024 MB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TeraByte (TB)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 TB = 1024 GB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</a:rPr>
                        <a:t>PetaByte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 (PB)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 PB = 1024 TB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92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There four main types of number system. The types are: </a:t>
            </a:r>
          </a:p>
          <a:p>
            <a:pPr marL="624078" indent="-514350">
              <a:buAutoNum type="arabicPeriod"/>
            </a:pPr>
            <a:r>
              <a:rPr lang="en-US" dirty="0"/>
              <a:t>Decimal System </a:t>
            </a:r>
          </a:p>
          <a:p>
            <a:pPr marL="624078" indent="-514350">
              <a:buAutoNum type="arabicPeriod"/>
            </a:pPr>
            <a:r>
              <a:rPr lang="en-US" dirty="0"/>
              <a:t>Binary System </a:t>
            </a:r>
          </a:p>
          <a:p>
            <a:pPr marL="624078" indent="-514350">
              <a:buAutoNum type="arabicPeriod"/>
            </a:pPr>
            <a:r>
              <a:rPr lang="en-US" dirty="0"/>
              <a:t>Octal System </a:t>
            </a:r>
          </a:p>
          <a:p>
            <a:pPr marL="624078" indent="-514350">
              <a:buAutoNum type="arabicPeriod"/>
            </a:pPr>
            <a:r>
              <a:rPr lang="en-US" dirty="0"/>
              <a:t>Hexadecimal System.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Number Systems</a:t>
            </a:r>
          </a:p>
        </p:txBody>
      </p:sp>
    </p:spTree>
    <p:extLst>
      <p:ext uri="{BB962C8B-B14F-4D97-AF65-F5344CB8AC3E}">
        <p14:creationId xmlns:p14="http://schemas.microsoft.com/office/powerpoint/2010/main" val="312943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 fontAlgn="base">
              <a:buNone/>
            </a:pPr>
            <a:r>
              <a:rPr lang="en-US" sz="2000" dirty="0"/>
              <a:t>In decimal system the base is 10. Base mean the number produced in this can’t become greater than its base </a:t>
            </a:r>
            <a:r>
              <a:rPr lang="en-US" sz="2000" dirty="0" err="1"/>
              <a:t>e.g</a:t>
            </a:r>
            <a:r>
              <a:rPr lang="en-US" sz="2000" dirty="0"/>
              <a:t> (0, 1, 2, 3, 4, 5, 6, 7, 8 and 9). Decimal system is used in daily life for counting.</a:t>
            </a:r>
          </a:p>
          <a:p>
            <a:pPr marL="109728" indent="0" algn="just" fontAlgn="base">
              <a:buNone/>
            </a:pPr>
            <a:endParaRPr lang="en-US" sz="2000" dirty="0"/>
          </a:p>
          <a:p>
            <a:pPr marL="109728" indent="0" fontAlgn="base">
              <a:buNone/>
            </a:pPr>
            <a:endParaRPr lang="en-US" sz="2000" dirty="0"/>
          </a:p>
          <a:p>
            <a:pPr marL="109728" indent="0" fontAlgn="base">
              <a:buNone/>
            </a:pPr>
            <a:r>
              <a:rPr lang="en-US" sz="2000" b="1" dirty="0"/>
              <a:t>For example: (5281)</a:t>
            </a:r>
            <a:r>
              <a:rPr lang="en-US" sz="2000" b="1" baseline="-25000" dirty="0"/>
              <a:t>10</a:t>
            </a:r>
            <a:r>
              <a:rPr lang="en-US" sz="2000" b="1" dirty="0"/>
              <a:t> = 5281 is decimal number:</a:t>
            </a:r>
            <a:endParaRPr lang="en-US" sz="2000" dirty="0"/>
          </a:p>
          <a:p>
            <a:pPr marL="109728" indent="0" fontAlgn="base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System</a:t>
            </a:r>
          </a:p>
        </p:txBody>
      </p:sp>
    </p:spTree>
    <p:extLst>
      <p:ext uri="{BB962C8B-B14F-4D97-AF65-F5344CB8AC3E}">
        <p14:creationId xmlns:p14="http://schemas.microsoft.com/office/powerpoint/2010/main" val="252443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 fontAlgn="base">
              <a:buNone/>
            </a:pPr>
            <a:r>
              <a:rPr lang="en-US" sz="2000" dirty="0"/>
              <a:t>In decimal system the base is 2. Base mean the number produced in this can’t become greater than its base </a:t>
            </a:r>
            <a:r>
              <a:rPr lang="en-US" sz="2000" dirty="0" err="1"/>
              <a:t>e.g</a:t>
            </a:r>
            <a:r>
              <a:rPr lang="en-US" sz="2000" dirty="0"/>
              <a:t> (0 and 1). Binary system is used in computers.</a:t>
            </a:r>
          </a:p>
          <a:p>
            <a:pPr marL="109728" indent="0" algn="just" fontAlgn="base">
              <a:buNone/>
            </a:pPr>
            <a:endParaRPr lang="en-US" sz="2000" dirty="0"/>
          </a:p>
          <a:p>
            <a:pPr marL="109728" indent="0" algn="just" fontAlgn="base">
              <a:buNone/>
            </a:pPr>
            <a:r>
              <a:rPr lang="en-US" sz="2000" dirty="0"/>
              <a:t>The computer does not have a large number of symbols for representing data. It has only two, 0 and 1 (called binary digits or bits). These correspond to the two electronic or magnetic states used in computer circuits and storage.</a:t>
            </a:r>
          </a:p>
          <a:p>
            <a:pPr marL="109728" indent="0" fontAlgn="base">
              <a:buNone/>
            </a:pPr>
            <a:endParaRPr lang="en-US" sz="2000" dirty="0"/>
          </a:p>
          <a:p>
            <a:pPr marL="109728" indent="0" fontAlgn="base">
              <a:buNone/>
            </a:pPr>
            <a:r>
              <a:rPr lang="en-US" sz="2000" b="1" dirty="0"/>
              <a:t>For example : (101011)</a:t>
            </a:r>
            <a:r>
              <a:rPr lang="en-US" sz="2000" b="1" baseline="-25000" dirty="0"/>
              <a:t>2 </a:t>
            </a:r>
            <a:r>
              <a:rPr lang="en-US" sz="2000" b="1" dirty="0"/>
              <a:t>is a binary number:</a:t>
            </a:r>
            <a:endParaRPr lang="en-US" sz="2000" dirty="0"/>
          </a:p>
          <a:p>
            <a:pPr marL="109728" indent="0" fontAlgn="base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System</a:t>
            </a:r>
          </a:p>
        </p:txBody>
      </p:sp>
    </p:spTree>
    <p:extLst>
      <p:ext uri="{BB962C8B-B14F-4D97-AF65-F5344CB8AC3E}">
        <p14:creationId xmlns:p14="http://schemas.microsoft.com/office/powerpoint/2010/main" val="78304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 fontAlgn="base">
              <a:buNone/>
            </a:pPr>
            <a:r>
              <a:rPr lang="en-US" sz="2000" dirty="0"/>
              <a:t>In octal system the base is 8. Base mean the number produced in this can’t become greater than its base </a:t>
            </a:r>
            <a:r>
              <a:rPr lang="en-US" sz="2000" dirty="0" err="1"/>
              <a:t>e.g</a:t>
            </a:r>
            <a:r>
              <a:rPr lang="en-US" sz="2000" dirty="0"/>
              <a:t> (0 and 7). Octal system is used in computers.</a:t>
            </a:r>
          </a:p>
          <a:p>
            <a:pPr marL="109728" indent="0" algn="just" fontAlgn="base">
              <a:buNone/>
            </a:pPr>
            <a:endParaRPr lang="en-US" sz="2000" dirty="0"/>
          </a:p>
          <a:p>
            <a:pPr marL="109728" indent="0" fontAlgn="base">
              <a:buNone/>
            </a:pPr>
            <a:endParaRPr lang="en-US" sz="2000" dirty="0"/>
          </a:p>
          <a:p>
            <a:pPr marL="109728" indent="0" fontAlgn="base">
              <a:buNone/>
            </a:pPr>
            <a:r>
              <a:rPr lang="en-US" sz="2000" b="1" dirty="0"/>
              <a:t>For example : (235)</a:t>
            </a:r>
            <a:r>
              <a:rPr lang="en-US" sz="2000" b="1" baseline="-25000" dirty="0"/>
              <a:t>8 </a:t>
            </a:r>
            <a:r>
              <a:rPr lang="en-US" sz="2000" b="1" dirty="0"/>
              <a:t>is a Octal number:</a:t>
            </a:r>
            <a:endParaRPr lang="en-US" sz="2000" dirty="0"/>
          </a:p>
          <a:p>
            <a:pPr marL="109728" indent="0" fontAlgn="base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System</a:t>
            </a:r>
          </a:p>
        </p:txBody>
      </p:sp>
    </p:spTree>
    <p:extLst>
      <p:ext uri="{BB962C8B-B14F-4D97-AF65-F5344CB8AC3E}">
        <p14:creationId xmlns:p14="http://schemas.microsoft.com/office/powerpoint/2010/main" val="260581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 fontAlgn="base">
              <a:buNone/>
            </a:pPr>
            <a:r>
              <a:rPr lang="en-US" sz="2000" dirty="0"/>
              <a:t>In Hexadecimal system the base is 16. Base mean the number produced in this can’t become greater than its base </a:t>
            </a:r>
            <a:r>
              <a:rPr lang="en-US" sz="2000" dirty="0" err="1"/>
              <a:t>e.g</a:t>
            </a:r>
            <a:r>
              <a:rPr lang="en-US" sz="2000" dirty="0"/>
              <a:t> (0 and 15). Hexadecimal system is used in computers to store memory address.</a:t>
            </a:r>
          </a:p>
          <a:p>
            <a:pPr marL="109728" indent="0" algn="just" fontAlgn="base">
              <a:buNone/>
            </a:pPr>
            <a:r>
              <a:rPr lang="en-US" sz="2000" dirty="0"/>
              <a:t>From 0-9 each number is one digit while from 10-15 all numbers are 2 digits, so computer represent these double digit number with one alphabet give below.</a:t>
            </a:r>
          </a:p>
          <a:p>
            <a:pPr marL="109728" indent="0" algn="just" fontAlgn="base">
              <a:buNone/>
            </a:pPr>
            <a:r>
              <a:rPr lang="en-US" sz="2000" dirty="0"/>
              <a:t>Hexadecimal numbers have either an 0x prefix, a 16 subscript or an </a:t>
            </a:r>
            <a:r>
              <a:rPr lang="en-US" sz="2000" i="1" dirty="0"/>
              <a:t>h</a:t>
            </a:r>
            <a:r>
              <a:rPr lang="en-US" sz="2000" dirty="0"/>
              <a:t> suffix.</a:t>
            </a:r>
          </a:p>
          <a:p>
            <a:pPr marL="109728" indent="0" algn="just" fontAlgn="base">
              <a:buNone/>
            </a:pPr>
            <a:endParaRPr lang="en-US" sz="2000" dirty="0"/>
          </a:p>
          <a:p>
            <a:pPr marL="109728" indent="0" algn="just" fontAlgn="base">
              <a:buNone/>
            </a:pPr>
            <a:endParaRPr lang="en-US" sz="2000" dirty="0"/>
          </a:p>
          <a:p>
            <a:pPr marL="109728" indent="0" fontAlgn="base">
              <a:buNone/>
            </a:pPr>
            <a:endParaRPr lang="en-US" sz="2000" dirty="0"/>
          </a:p>
          <a:p>
            <a:pPr marL="109728" indent="0" fontAlgn="base">
              <a:buNone/>
            </a:pPr>
            <a:r>
              <a:rPr lang="en-US" sz="2000" b="1" dirty="0"/>
              <a:t>For example : (2F3A)</a:t>
            </a:r>
            <a:r>
              <a:rPr lang="en-US" sz="2000" b="1" baseline="-25000" dirty="0"/>
              <a:t>16 </a:t>
            </a:r>
            <a:r>
              <a:rPr lang="en-US" sz="2000" b="1" dirty="0"/>
              <a:t>is a Hexadecimal number:</a:t>
            </a:r>
            <a:endParaRPr lang="en-US" sz="2000" dirty="0"/>
          </a:p>
          <a:p>
            <a:pPr marL="109728" indent="0" fontAlgn="base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System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11625"/>
              </p:ext>
            </p:extLst>
          </p:nvPr>
        </p:nvGraphicFramePr>
        <p:xfrm>
          <a:off x="762000" y="4419600"/>
          <a:ext cx="7772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32965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435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98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Convert the following Decimal numbers into Binary numbers:</a:t>
            </a:r>
          </a:p>
          <a:p>
            <a:r>
              <a:rPr lang="en-US" dirty="0"/>
              <a:t>Example: 217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 Conversion</a:t>
            </a:r>
          </a:p>
        </p:txBody>
      </p:sp>
      <p:sp>
        <p:nvSpPr>
          <p:cNvPr id="4" name="AutoShape 2" descr="https://cdn.businessmanagementideas.com/wp-content/uploads/2017/02/clip_image008_thumb-1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cdn.businessmanagementideas.com/wp-content/uploads/2017/02/clip_image008_thumb-1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133600"/>
            <a:ext cx="26289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45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14504</TotalTime>
  <Words>893</Words>
  <Application>Microsoft Office PowerPoint</Application>
  <PresentationFormat>On-screen Show (4:3)</PresentationFormat>
  <Paragraphs>175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Memory Units</vt:lpstr>
      <vt:lpstr>Memory Units</vt:lpstr>
      <vt:lpstr>Different Number Systems</vt:lpstr>
      <vt:lpstr>Decimal System</vt:lpstr>
      <vt:lpstr>Binary System</vt:lpstr>
      <vt:lpstr>Octal System</vt:lpstr>
      <vt:lpstr>Hexadecimal System</vt:lpstr>
      <vt:lpstr>Decimal to Binary Conversion</vt:lpstr>
      <vt:lpstr>Decimal to Octal Conversion</vt:lpstr>
      <vt:lpstr>Decimal to Hexadecimal Conversion</vt:lpstr>
      <vt:lpstr>Binary to Decimal Conversion</vt:lpstr>
      <vt:lpstr>Octal to Decimal Conversion</vt:lpstr>
      <vt:lpstr>Hexadecimal to Decimal Conversion</vt:lpstr>
      <vt:lpstr>Non-Decimal to Non-Decimal Conversion</vt:lpstr>
      <vt:lpstr>Exercise 1(Decimal 2 B,O, H)</vt:lpstr>
      <vt:lpstr>Exercise 2(Convert to Decimal)</vt:lpstr>
      <vt:lpstr>Exercise 3</vt:lpstr>
      <vt:lpstr>Exercise - solution</vt:lpstr>
      <vt:lpstr>Common Powers</vt:lpstr>
      <vt:lpstr>Common Powers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Unit# 1</dc:title>
  <dc:creator>SIF-PC</dc:creator>
  <cp:lastModifiedBy>Umer</cp:lastModifiedBy>
  <cp:revision>334</cp:revision>
  <dcterms:created xsi:type="dcterms:W3CDTF">2006-08-16T00:00:00Z</dcterms:created>
  <dcterms:modified xsi:type="dcterms:W3CDTF">2023-01-25T18:15:56Z</dcterms:modified>
</cp:coreProperties>
</file>