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316" r:id="rId2"/>
    <p:sldId id="445" r:id="rId3"/>
    <p:sldId id="423" r:id="rId4"/>
    <p:sldId id="446" r:id="rId5"/>
    <p:sldId id="447" r:id="rId6"/>
    <p:sldId id="448" r:id="rId7"/>
    <p:sldId id="449" r:id="rId8"/>
    <p:sldId id="450" r:id="rId9"/>
    <p:sldId id="451" r:id="rId10"/>
    <p:sldId id="452" r:id="rId11"/>
    <p:sldId id="453" r:id="rId12"/>
    <p:sldId id="454" r:id="rId13"/>
    <p:sldId id="455" r:id="rId14"/>
    <p:sldId id="456" r:id="rId15"/>
    <p:sldId id="430" r:id="rId16"/>
    <p:sldId id="431" r:id="rId17"/>
    <p:sldId id="433" r:id="rId18"/>
    <p:sldId id="457" r:id="rId19"/>
    <p:sldId id="458" r:id="rId20"/>
    <p:sldId id="459" r:id="rId21"/>
    <p:sldId id="460" r:id="rId22"/>
    <p:sldId id="461" r:id="rId23"/>
    <p:sldId id="462" r:id="rId24"/>
    <p:sldId id="4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AEBE02-9FA2-40D5-A61F-8607A8D8E27D}" type="slidenum">
              <a:rPr lang="en-US"/>
              <a:pPr eaLnBrk="1" hangingPunct="1"/>
              <a:t>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10316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C76DA1-5FD1-4835-811A-CD75754D612D}" type="slidenum">
              <a:rPr lang="en-US"/>
              <a:pPr eaLnBrk="1" hangingPunct="1"/>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5582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06267C-3D11-401F-BE02-4A9B2D23E7A1}" type="slidenum">
              <a:rPr lang="en-US"/>
              <a:pPr eaLnBrk="1" hangingPunct="1"/>
              <a:t>17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298578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371601"/>
            <a:ext cx="7772400" cy="2210762"/>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Operating System</a:t>
            </a:r>
          </a:p>
          <a:p>
            <a:pPr algn="ctr">
              <a:buNone/>
            </a:pPr>
            <a:endParaRPr lang="en-US" sz="3200" dirty="0"/>
          </a:p>
          <a:p>
            <a:pPr algn="ctr">
              <a:buNone/>
            </a:pPr>
            <a:endParaRPr lang="en-US" sz="3200" dirty="0"/>
          </a:p>
          <a:p>
            <a:pPr algn="ctr">
              <a:buNone/>
            </a:pPr>
            <a:r>
              <a:rPr lang="en-US" sz="3200" dirty="0"/>
              <a:t>Lecture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256032">
              <a:spcBef>
                <a:spcPts val="400"/>
              </a:spcBef>
              <a:buSzPct val="68000"/>
              <a:buNone/>
            </a:pPr>
            <a:r>
              <a:rPr lang="en-US" dirty="0"/>
              <a:t>(1)</a:t>
            </a:r>
            <a:r>
              <a:rPr lang="en-US" sz="1800" dirty="0"/>
              <a:t> Batch operating system</a:t>
            </a:r>
          </a:p>
          <a:p>
            <a:pPr marL="0" algn="just">
              <a:lnSpc>
                <a:spcPct val="150000"/>
              </a:lnSpc>
              <a:buNone/>
            </a:pPr>
            <a:r>
              <a:rPr lang="en-US" sz="1200" dirty="0"/>
              <a:t>The users of a batch operating system do not interact with the computer directly. 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a:p>
            <a:pPr marL="0" algn="just">
              <a:lnSpc>
                <a:spcPct val="150000"/>
              </a:lnSpc>
              <a:buNone/>
            </a:pPr>
            <a:endParaRPr lang="en-US" sz="1200" dirty="0"/>
          </a:p>
          <a:p>
            <a:pPr marL="0" algn="just">
              <a:lnSpc>
                <a:spcPct val="150000"/>
              </a:lnSpc>
              <a:buNone/>
            </a:pPr>
            <a:r>
              <a:rPr lang="en-US" sz="1200" dirty="0"/>
              <a:t>The problems with Batch Systems are as follows −</a:t>
            </a:r>
          </a:p>
          <a:p>
            <a:pPr algn="just">
              <a:lnSpc>
                <a:spcPct val="150000"/>
              </a:lnSpc>
            </a:pPr>
            <a:r>
              <a:rPr lang="en-US" sz="1200" dirty="0"/>
              <a:t>Lack of interaction between the user and the job.</a:t>
            </a:r>
          </a:p>
          <a:p>
            <a:pPr algn="just">
              <a:lnSpc>
                <a:spcPct val="150000"/>
              </a:lnSpc>
            </a:pPr>
            <a:r>
              <a:rPr lang="en-US" sz="1200" dirty="0"/>
              <a:t>CPU is often idle, because the speed of the mechanical I/O devices is slower than the CPU.</a:t>
            </a:r>
          </a:p>
          <a:p>
            <a:pPr algn="just">
              <a:lnSpc>
                <a:spcPct val="150000"/>
              </a:lnSpc>
            </a:pPr>
            <a:r>
              <a:rPr lang="en-US" sz="1200" dirty="0"/>
              <a:t>Difficult to provide the desired priority.</a:t>
            </a:r>
          </a:p>
          <a:p>
            <a:endParaRPr lang="en-US" dirty="0"/>
          </a:p>
        </p:txBody>
      </p:sp>
      <p:sp>
        <p:nvSpPr>
          <p:cNvPr id="3" name="Title 2"/>
          <p:cNvSpPr>
            <a:spLocks noGrp="1"/>
          </p:cNvSpPr>
          <p:nvPr>
            <p:ph type="title"/>
          </p:nvPr>
        </p:nvSpPr>
        <p:spPr/>
        <p:txBody>
          <a:bodyPr/>
          <a:lstStyle/>
          <a:p>
            <a:r>
              <a:rPr lang="en-US" dirty="0"/>
              <a:t>Types of Operating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256032">
              <a:spcBef>
                <a:spcPts val="400"/>
              </a:spcBef>
              <a:buSzPct val="68000"/>
              <a:buNone/>
            </a:pPr>
            <a:r>
              <a:rPr lang="en-US" dirty="0"/>
              <a:t>(2)</a:t>
            </a:r>
            <a:r>
              <a:rPr lang="en-US" sz="1800" dirty="0"/>
              <a:t> Time-sharing operating systems</a:t>
            </a:r>
          </a:p>
          <a:p>
            <a:pPr marL="0" algn="just">
              <a:lnSpc>
                <a:spcPct val="150000"/>
              </a:lnSpc>
              <a:buNone/>
            </a:pPr>
            <a:r>
              <a:rPr lang="en-US" sz="1200" dirty="0"/>
              <a:t>Time-sharing is a technique which enables many people, located at various terminals, to use a particular computer system at the same time. Time-sharing or multitasking is a logical extension of multiprogramming. Processor's time which is shared among multiple users simultaneously is termed as time-sharing.</a:t>
            </a:r>
          </a:p>
          <a:p>
            <a:pPr>
              <a:buNone/>
            </a:pPr>
            <a:endParaRPr lang="en-US" sz="1200" dirty="0"/>
          </a:p>
          <a:p>
            <a:pPr marL="0">
              <a:buNone/>
            </a:pPr>
            <a:r>
              <a:rPr lang="en-US" sz="1200" dirty="0"/>
              <a:t>Advantages of Timesharing operating systems are as follows −</a:t>
            </a:r>
          </a:p>
          <a:p>
            <a:pPr marL="0"/>
            <a:r>
              <a:rPr lang="en-US" sz="1200" dirty="0"/>
              <a:t>Provides the advantage of quick response.</a:t>
            </a:r>
          </a:p>
          <a:p>
            <a:pPr marL="0"/>
            <a:r>
              <a:rPr lang="en-US" sz="1200" dirty="0"/>
              <a:t>Avoids duplication of software.</a:t>
            </a:r>
          </a:p>
          <a:p>
            <a:pPr marL="0"/>
            <a:r>
              <a:rPr lang="en-US" sz="1200" dirty="0"/>
              <a:t>Reduces CPU idle time.</a:t>
            </a:r>
          </a:p>
          <a:p>
            <a:pPr marL="0">
              <a:buNone/>
            </a:pPr>
            <a:endParaRPr lang="en-US" sz="1200" dirty="0"/>
          </a:p>
          <a:p>
            <a:pPr>
              <a:buNone/>
            </a:pPr>
            <a:endParaRPr lang="en-US" dirty="0"/>
          </a:p>
        </p:txBody>
      </p:sp>
      <p:sp>
        <p:nvSpPr>
          <p:cNvPr id="3" name="Title 2"/>
          <p:cNvSpPr>
            <a:spLocks noGrp="1"/>
          </p:cNvSpPr>
          <p:nvPr>
            <p:ph type="title"/>
          </p:nvPr>
        </p:nvSpPr>
        <p:spPr/>
        <p:txBody>
          <a:bodyPr/>
          <a:lstStyle/>
          <a:p>
            <a:r>
              <a:rPr lang="en-US" dirty="0"/>
              <a:t>Types of Operating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256032">
              <a:spcBef>
                <a:spcPts val="400"/>
              </a:spcBef>
              <a:buSzPct val="68000"/>
              <a:buNone/>
            </a:pPr>
            <a:r>
              <a:rPr lang="en-US" dirty="0"/>
              <a:t>(3)</a:t>
            </a:r>
            <a:r>
              <a:rPr lang="en-US" sz="1800" dirty="0"/>
              <a:t> Distributed operating System</a:t>
            </a:r>
          </a:p>
          <a:p>
            <a:pPr marL="0" algn="just">
              <a:lnSpc>
                <a:spcPct val="150000"/>
              </a:lnSpc>
              <a:buNone/>
            </a:pPr>
            <a:r>
              <a:rPr lang="en-US" sz="1200" dirty="0"/>
              <a:t>Distributed systems use multiple central processors to serve multiple real-time applications and multiple users. Data processing jobs are distributed among the processors accordingly.</a:t>
            </a:r>
          </a:p>
          <a:p>
            <a:pPr marL="0" algn="just">
              <a:lnSpc>
                <a:spcPct val="150000"/>
              </a:lnSpc>
              <a:buNone/>
            </a:pPr>
            <a:r>
              <a:rPr lang="en-US" sz="1200" dirty="0"/>
              <a:t>The processors communicate with one another through various communication lines (such as high-speed buses or telephone lines). These are referred as </a:t>
            </a:r>
            <a:r>
              <a:rPr lang="en-US" sz="1200" b="1" dirty="0"/>
              <a:t>loosely coupled systems</a:t>
            </a:r>
            <a:r>
              <a:rPr lang="en-US" sz="1200" dirty="0"/>
              <a:t> or distributed systems. Processors in a distributed system may vary in size and function. These processors are referred as sites, nodes, computers, and so on.</a:t>
            </a:r>
          </a:p>
          <a:p>
            <a:pPr marL="0">
              <a:buNone/>
            </a:pPr>
            <a:endParaRPr lang="en-US" sz="1200" dirty="0"/>
          </a:p>
          <a:p>
            <a:pPr marL="0">
              <a:buNone/>
            </a:pPr>
            <a:r>
              <a:rPr lang="en-US" sz="1200" dirty="0"/>
              <a:t>The advantages of distributed systems are as follows −</a:t>
            </a:r>
          </a:p>
          <a:p>
            <a:pPr marL="0"/>
            <a:r>
              <a:rPr lang="en-US" sz="1200" dirty="0"/>
              <a:t>With resource sharing facility, a user at one site may be able to use the resources available at another.</a:t>
            </a:r>
          </a:p>
          <a:p>
            <a:pPr marL="0"/>
            <a:r>
              <a:rPr lang="en-US" sz="1200" dirty="0"/>
              <a:t>Speedup the exchange of data with one another via electronic mail.</a:t>
            </a:r>
          </a:p>
          <a:p>
            <a:pPr marL="0"/>
            <a:r>
              <a:rPr lang="en-US" sz="1200" dirty="0"/>
              <a:t>If one site fails in a distributed system, the remaining sites can potentially continue operating.</a:t>
            </a:r>
          </a:p>
          <a:p>
            <a:pPr marL="0"/>
            <a:r>
              <a:rPr lang="en-US" sz="1200" dirty="0"/>
              <a:t>Better service to the customers.</a:t>
            </a:r>
          </a:p>
          <a:p>
            <a:pPr marL="0"/>
            <a:r>
              <a:rPr lang="en-US" sz="1200" dirty="0"/>
              <a:t>Reduction of the load on the host computer.</a:t>
            </a:r>
          </a:p>
          <a:p>
            <a:pPr marL="0"/>
            <a:r>
              <a:rPr lang="en-US" sz="1200" dirty="0"/>
              <a:t>Reduction of delays in data processing.</a:t>
            </a:r>
          </a:p>
          <a:p>
            <a:pPr marL="0">
              <a:buNone/>
            </a:pPr>
            <a:endParaRPr lang="en-US" sz="1200" dirty="0"/>
          </a:p>
          <a:p>
            <a:pPr>
              <a:buNone/>
            </a:pPr>
            <a:endParaRPr lang="en-US" dirty="0"/>
          </a:p>
        </p:txBody>
      </p:sp>
      <p:sp>
        <p:nvSpPr>
          <p:cNvPr id="3" name="Title 2"/>
          <p:cNvSpPr>
            <a:spLocks noGrp="1"/>
          </p:cNvSpPr>
          <p:nvPr>
            <p:ph type="title"/>
          </p:nvPr>
        </p:nvSpPr>
        <p:spPr/>
        <p:txBody>
          <a:bodyPr/>
          <a:lstStyle/>
          <a:p>
            <a:r>
              <a:rPr lang="en-US" dirty="0"/>
              <a:t>Types of Operating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256032">
              <a:spcBef>
                <a:spcPts val="400"/>
              </a:spcBef>
              <a:buSzPct val="68000"/>
              <a:buNone/>
            </a:pPr>
            <a:r>
              <a:rPr lang="en-US" dirty="0"/>
              <a:t>(4)</a:t>
            </a:r>
            <a:r>
              <a:rPr lang="en-US" sz="1800" dirty="0"/>
              <a:t> Network operating System</a:t>
            </a:r>
          </a:p>
          <a:p>
            <a:pPr marL="0" algn="just">
              <a:lnSpc>
                <a:spcPct val="150000"/>
              </a:lnSpc>
              <a:buNone/>
            </a:pPr>
            <a:r>
              <a:rPr lang="en-US" sz="1200" dirty="0"/>
              <a:t>A Network Operating System runs on a server and provides the server the capability to manage data, users, groups, security, applications, and other networking functions. The primary purpose of the network operating system is to allow shared file and printer access among multiple computers in a network, typically a local area network (LAN), a private network or to other networks.</a:t>
            </a:r>
          </a:p>
          <a:p>
            <a:pPr marL="0" algn="just">
              <a:lnSpc>
                <a:spcPct val="150000"/>
              </a:lnSpc>
              <a:buNone/>
            </a:pPr>
            <a:r>
              <a:rPr lang="en-US" sz="1200" b="1" dirty="0"/>
              <a:t>Examples</a:t>
            </a:r>
            <a:r>
              <a:rPr lang="en-US" sz="1200" dirty="0"/>
              <a:t> of network operating systems include Microsoft Windows Server 2003, Microsoft Windows Server 2008, UNIX, Linux, Mac OS X, Novell NetWare, and BSD.</a:t>
            </a:r>
          </a:p>
          <a:p>
            <a:pPr marL="0">
              <a:lnSpc>
                <a:spcPct val="150000"/>
              </a:lnSpc>
              <a:buNone/>
            </a:pPr>
            <a:endParaRPr lang="en-US" sz="1200" dirty="0"/>
          </a:p>
          <a:p>
            <a:pPr marL="0">
              <a:lnSpc>
                <a:spcPct val="150000"/>
              </a:lnSpc>
              <a:buNone/>
            </a:pPr>
            <a:r>
              <a:rPr lang="en-US" sz="1200" dirty="0"/>
              <a:t>The advantages of network operating systems are as follows −</a:t>
            </a:r>
          </a:p>
          <a:p>
            <a:pPr marL="0">
              <a:lnSpc>
                <a:spcPct val="150000"/>
              </a:lnSpc>
            </a:pPr>
            <a:r>
              <a:rPr lang="en-US" sz="1200" dirty="0"/>
              <a:t>Centralized servers are highly stable.</a:t>
            </a:r>
          </a:p>
          <a:p>
            <a:pPr marL="0">
              <a:lnSpc>
                <a:spcPct val="150000"/>
              </a:lnSpc>
            </a:pPr>
            <a:r>
              <a:rPr lang="en-US" sz="1200" dirty="0"/>
              <a:t>Security is server managed.</a:t>
            </a:r>
          </a:p>
          <a:p>
            <a:pPr marL="0">
              <a:lnSpc>
                <a:spcPct val="150000"/>
              </a:lnSpc>
            </a:pPr>
            <a:r>
              <a:rPr lang="en-US" sz="1200" dirty="0"/>
              <a:t>Upgrades to new technologies and hardware can be easily integrated into the system.</a:t>
            </a:r>
          </a:p>
          <a:p>
            <a:pPr marL="0">
              <a:lnSpc>
                <a:spcPct val="150000"/>
              </a:lnSpc>
            </a:pPr>
            <a:r>
              <a:rPr lang="en-US" sz="1200" dirty="0"/>
              <a:t>Remote access to servers is possible from different locations and types of systems.</a:t>
            </a:r>
          </a:p>
          <a:p>
            <a:pPr marL="0">
              <a:buNone/>
            </a:pPr>
            <a:endParaRPr lang="en-US" sz="1200" dirty="0"/>
          </a:p>
          <a:p>
            <a:pPr>
              <a:buNone/>
            </a:pPr>
            <a:endParaRPr lang="en-US" dirty="0"/>
          </a:p>
        </p:txBody>
      </p:sp>
      <p:sp>
        <p:nvSpPr>
          <p:cNvPr id="3" name="Title 2"/>
          <p:cNvSpPr>
            <a:spLocks noGrp="1"/>
          </p:cNvSpPr>
          <p:nvPr>
            <p:ph type="title"/>
          </p:nvPr>
        </p:nvSpPr>
        <p:spPr/>
        <p:txBody>
          <a:bodyPr/>
          <a:lstStyle/>
          <a:p>
            <a:r>
              <a:rPr lang="en-US" dirty="0"/>
              <a:t>Types of Operating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256032">
              <a:spcBef>
                <a:spcPts val="400"/>
              </a:spcBef>
              <a:buSzPct val="68000"/>
              <a:buNone/>
            </a:pPr>
            <a:r>
              <a:rPr lang="en-US" dirty="0"/>
              <a:t>(5)</a:t>
            </a:r>
            <a:r>
              <a:rPr lang="en-US" sz="1800" dirty="0"/>
              <a:t> Real Time operating System</a:t>
            </a:r>
          </a:p>
          <a:p>
            <a:pPr marL="0" algn="just">
              <a:lnSpc>
                <a:spcPct val="150000"/>
              </a:lnSpc>
              <a:buNone/>
            </a:pPr>
            <a:r>
              <a:rPr lang="en-US" sz="1200" dirty="0"/>
              <a:t>A real-time operating system is an operating system intended to serve real-time applications that process data as it comes in, typically without buffer delays. Processing time requirements are measured in tenths of seconds or shorter increments of time. A real-time system is a time bound system which has well defined fixed time constraints. Processing must be done within the defined constraints or the system will fail. </a:t>
            </a:r>
          </a:p>
          <a:p>
            <a:pPr marL="0" algn="just">
              <a:lnSpc>
                <a:spcPct val="150000"/>
              </a:lnSpc>
              <a:buNone/>
            </a:pPr>
            <a:endParaRPr lang="en-US" sz="1200" dirty="0"/>
          </a:p>
          <a:p>
            <a:pPr marL="0">
              <a:lnSpc>
                <a:spcPct val="150000"/>
              </a:lnSpc>
              <a:buNone/>
            </a:pPr>
            <a:r>
              <a:rPr lang="en-US" sz="1200" dirty="0"/>
              <a:t>The advantages of Real Time operating systems are as follows −</a:t>
            </a:r>
          </a:p>
          <a:p>
            <a:pPr marL="0">
              <a:lnSpc>
                <a:spcPct val="150000"/>
              </a:lnSpc>
            </a:pPr>
            <a:r>
              <a:rPr lang="en-US" sz="1200" dirty="0"/>
              <a:t>A key characteristic of an RTOS is the level of its consistency concerning the amount of time it takes to accept and complete an application's task.</a:t>
            </a:r>
          </a:p>
          <a:p>
            <a:pPr marL="0">
              <a:lnSpc>
                <a:spcPct val="150000"/>
              </a:lnSpc>
            </a:pPr>
            <a:r>
              <a:rPr lang="en-US" sz="1200" dirty="0"/>
              <a:t> The chief design goal is performance.</a:t>
            </a:r>
          </a:p>
          <a:p>
            <a:pPr marL="0">
              <a:buNone/>
            </a:pPr>
            <a:endParaRPr lang="en-US" sz="1200" dirty="0"/>
          </a:p>
          <a:p>
            <a:pPr>
              <a:buNone/>
            </a:pPr>
            <a:endParaRPr lang="en-US" dirty="0"/>
          </a:p>
        </p:txBody>
      </p:sp>
      <p:sp>
        <p:nvSpPr>
          <p:cNvPr id="3" name="Title 2"/>
          <p:cNvSpPr>
            <a:spLocks noGrp="1"/>
          </p:cNvSpPr>
          <p:nvPr>
            <p:ph type="title"/>
          </p:nvPr>
        </p:nvSpPr>
        <p:spPr/>
        <p:txBody>
          <a:bodyPr/>
          <a:lstStyle/>
          <a:p>
            <a:r>
              <a:rPr lang="en-US" dirty="0"/>
              <a:t>Types of Operating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a:t>User Interfaces and its Types</a:t>
            </a:r>
          </a:p>
        </p:txBody>
      </p:sp>
      <p:sp>
        <p:nvSpPr>
          <p:cNvPr id="12291" name="Rectangle 3"/>
          <p:cNvSpPr>
            <a:spLocks noGrp="1" noChangeArrowheads="1"/>
          </p:cNvSpPr>
          <p:nvPr>
            <p:ph type="body" idx="1"/>
          </p:nvPr>
        </p:nvSpPr>
        <p:spPr/>
        <p:txBody>
          <a:bodyPr/>
          <a:lstStyle/>
          <a:p>
            <a:pPr marL="0" algn="just">
              <a:lnSpc>
                <a:spcPct val="150000"/>
              </a:lnSpc>
              <a:buNone/>
            </a:pPr>
            <a:r>
              <a:rPr lang="en-US" sz="1600" b="1" dirty="0"/>
              <a:t>User interface</a:t>
            </a:r>
            <a:r>
              <a:rPr lang="en-US" sz="1600" dirty="0"/>
              <a:t>: “How a user interacts with a computer” </a:t>
            </a:r>
          </a:p>
          <a:p>
            <a:pPr marL="0" algn="ctr">
              <a:lnSpc>
                <a:spcPct val="150000"/>
              </a:lnSpc>
              <a:buNone/>
            </a:pPr>
            <a:r>
              <a:rPr lang="en-US" sz="1600" dirty="0"/>
              <a:t>or </a:t>
            </a:r>
          </a:p>
          <a:p>
            <a:pPr marL="0" algn="just">
              <a:lnSpc>
                <a:spcPct val="150000"/>
              </a:lnSpc>
              <a:buNone/>
            </a:pPr>
            <a:r>
              <a:rPr lang="en-US" sz="1600" dirty="0"/>
              <a:t>“A user interface (UI) refers to the part of an operating system, program, or device that allows a user to enter and receive information.”</a:t>
            </a:r>
          </a:p>
          <a:p>
            <a:pPr>
              <a:buNone/>
            </a:pPr>
            <a:endParaRPr lang="en-US" sz="2000" dirty="0"/>
          </a:p>
          <a:p>
            <a:pPr marL="0">
              <a:buNone/>
            </a:pPr>
            <a:r>
              <a:rPr lang="en-US" sz="1600" b="1" dirty="0"/>
              <a:t>Types:</a:t>
            </a:r>
          </a:p>
          <a:p>
            <a:pPr lvl="1"/>
            <a:r>
              <a:rPr lang="en-US" sz="1600" dirty="0"/>
              <a:t>Graphical user interface (GUI)</a:t>
            </a:r>
          </a:p>
          <a:p>
            <a:pPr lvl="1"/>
            <a:r>
              <a:rPr lang="en-US" sz="1600" dirty="0"/>
              <a:t>Command line interfaces</a:t>
            </a:r>
          </a:p>
          <a:p>
            <a:endParaRPr lang="en-US" dirty="0"/>
          </a:p>
        </p:txBody>
      </p:sp>
      <p:sp>
        <p:nvSpPr>
          <p:cNvPr id="12292" name="Slide Number Placeholder 1"/>
          <p:cNvSpPr>
            <a:spLocks noGrp="1"/>
          </p:cNvSpPr>
          <p:nvPr>
            <p:ph type="sldNum"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7A-</a:t>
            </a:r>
            <a:fld id="{85E12B91-FB63-4227-966A-D07CCD8204A9}" type="slidenum">
              <a:rPr lang="en-US">
                <a:solidFill>
                  <a:schemeClr val="bg1"/>
                </a:solidFill>
              </a:rPr>
              <a:pPr eaLnBrk="1" hangingPunct="1"/>
              <a:t>15</a:t>
            </a:fld>
            <a:endParaRPr lang="en-US">
              <a:solidFill>
                <a:schemeClr val="bg1"/>
              </a:solidFill>
            </a:endParaRPr>
          </a:p>
        </p:txBody>
      </p:sp>
    </p:spTree>
    <p:extLst>
      <p:ext uri="{BB962C8B-B14F-4D97-AF65-F5344CB8AC3E}">
        <p14:creationId xmlns:p14="http://schemas.microsoft.com/office/powerpoint/2010/main" val="122792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Graphical user interface (GUI)</a:t>
            </a:r>
          </a:p>
        </p:txBody>
      </p:sp>
      <p:sp>
        <p:nvSpPr>
          <p:cNvPr id="13315" name="Rectangle 3"/>
          <p:cNvSpPr>
            <a:spLocks noGrp="1" noChangeArrowheads="1"/>
          </p:cNvSpPr>
          <p:nvPr>
            <p:ph type="body" idx="1"/>
          </p:nvPr>
        </p:nvSpPr>
        <p:spPr/>
        <p:txBody>
          <a:bodyPr>
            <a:normAutofit/>
          </a:bodyPr>
          <a:lstStyle/>
          <a:p>
            <a:pPr marL="0" algn="just" fontAlgn="base">
              <a:buNone/>
            </a:pPr>
            <a:r>
              <a:rPr lang="en-US" sz="1800" dirty="0"/>
              <a:t>In most operating systems, the primary user interface is graphical, i.e. instead of typing the commands you manipulate various graphical objects (such as icons) with a pointing device. The underlying principle of different graphical user interfaces (GUIs) is largely the same, so by knowing how to use a Windows UI, you will most likely know how to use Linux or some other GUI.</a:t>
            </a:r>
          </a:p>
          <a:p>
            <a:pPr marL="0" algn="just" fontAlgn="base">
              <a:buNone/>
            </a:pPr>
            <a:endParaRPr lang="en-US" sz="1800" dirty="0"/>
          </a:p>
          <a:p>
            <a:pPr marL="0" algn="just" fontAlgn="base"/>
            <a:r>
              <a:rPr lang="en-US" sz="1800" dirty="0"/>
              <a:t>Most GUIs have the following basic components:</a:t>
            </a:r>
          </a:p>
          <a:p>
            <a:pPr marL="0" algn="just" fontAlgn="base"/>
            <a:r>
              <a:rPr lang="en-US" sz="1800" dirty="0"/>
              <a:t>a start menu with program groups</a:t>
            </a:r>
          </a:p>
          <a:p>
            <a:pPr marL="0" algn="just" fontAlgn="base"/>
            <a:r>
              <a:rPr lang="en-US" sz="1800" dirty="0"/>
              <a:t>a taskbar showing running programs</a:t>
            </a:r>
          </a:p>
          <a:p>
            <a:pPr marL="0" algn="just" fontAlgn="base"/>
            <a:r>
              <a:rPr lang="en-US" sz="1800" dirty="0"/>
              <a:t>a desktop</a:t>
            </a:r>
          </a:p>
          <a:p>
            <a:pPr marL="0" algn="just" fontAlgn="base"/>
            <a:r>
              <a:rPr lang="en-US" sz="1800" dirty="0"/>
              <a:t>various icons and shortcuts.</a:t>
            </a:r>
          </a:p>
        </p:txBody>
      </p:sp>
      <p:sp>
        <p:nvSpPr>
          <p:cNvPr id="13316" name="Slide Number Placeholder 1"/>
          <p:cNvSpPr>
            <a:spLocks noGrp="1"/>
          </p:cNvSpPr>
          <p:nvPr>
            <p:ph type="sldNum"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7A-</a:t>
            </a:r>
            <a:fld id="{49E88B12-B1A9-43B1-80BC-B712E1F41446}" type="slidenum">
              <a:rPr lang="en-US">
                <a:solidFill>
                  <a:schemeClr val="bg1"/>
                </a:solidFill>
              </a:rPr>
              <a:pPr eaLnBrk="1" hangingPunct="1"/>
              <a:t>16</a:t>
            </a:fld>
            <a:endParaRPr lang="en-US">
              <a:solidFill>
                <a:schemeClr val="bg1"/>
              </a:solidFill>
            </a:endParaRPr>
          </a:p>
        </p:txBody>
      </p:sp>
      <p:pic>
        <p:nvPicPr>
          <p:cNvPr id="5" name="Picture 1029" descr="nor78902_A0705L"/>
          <p:cNvPicPr>
            <a:picLocks noChangeAspect="1" noChangeArrowheads="1"/>
          </p:cNvPicPr>
          <p:nvPr/>
        </p:nvPicPr>
        <p:blipFill>
          <a:blip r:embed="rId3" cstate="print">
            <a:extLst>
              <a:ext uri="{28A0092B-C50C-407E-A947-70E740481C1C}">
                <a14:useLocalDpi xmlns:a14="http://schemas.microsoft.com/office/drawing/2010/main" val="0"/>
              </a:ext>
            </a:extLst>
          </a:blip>
          <a:srcRect b="7246"/>
          <a:stretch>
            <a:fillRect/>
          </a:stretch>
        </p:blipFill>
        <p:spPr bwMode="auto">
          <a:xfrm>
            <a:off x="5334000" y="3962400"/>
            <a:ext cx="3429000"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95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Command line interfaces</a:t>
            </a:r>
          </a:p>
        </p:txBody>
      </p:sp>
      <p:sp>
        <p:nvSpPr>
          <p:cNvPr id="15363" name="Rectangle 3"/>
          <p:cNvSpPr>
            <a:spLocks noGrp="1" noChangeArrowheads="1"/>
          </p:cNvSpPr>
          <p:nvPr>
            <p:ph type="body" idx="1"/>
          </p:nvPr>
        </p:nvSpPr>
        <p:spPr/>
        <p:txBody>
          <a:bodyPr>
            <a:normAutofit/>
          </a:bodyPr>
          <a:lstStyle/>
          <a:p>
            <a:r>
              <a:rPr lang="en-US" sz="2000" dirty="0"/>
              <a:t>Older interface</a:t>
            </a:r>
          </a:p>
          <a:p>
            <a:pPr lvl="1"/>
            <a:r>
              <a:rPr lang="en-US" sz="1800" dirty="0"/>
              <a:t>DOS, Linux, UNIX</a:t>
            </a:r>
          </a:p>
          <a:p>
            <a:r>
              <a:rPr lang="en-US" sz="2000" dirty="0"/>
              <a:t>User types commands at a prompt</a:t>
            </a:r>
          </a:p>
          <a:p>
            <a:r>
              <a:rPr lang="en-US" sz="2000" dirty="0"/>
              <a:t>Included in all GUIs</a:t>
            </a:r>
          </a:p>
        </p:txBody>
      </p:sp>
      <p:sp>
        <p:nvSpPr>
          <p:cNvPr id="15364" name="Slide Number Placeholder 1"/>
          <p:cNvSpPr>
            <a:spLocks noGrp="1"/>
          </p:cNvSpPr>
          <p:nvPr>
            <p:ph type="sldNum"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7A-</a:t>
            </a:r>
            <a:fld id="{1F87545D-C8BF-4F5D-8DB2-663F23AE8C77}" type="slidenum">
              <a:rPr lang="en-US">
                <a:solidFill>
                  <a:schemeClr val="bg1"/>
                </a:solidFill>
              </a:rPr>
              <a:pPr eaLnBrk="1" hangingPunct="1"/>
              <a:t>17</a:t>
            </a:fld>
            <a:endParaRPr lang="en-US">
              <a:solidFill>
                <a:schemeClr val="bg1"/>
              </a:solidFill>
            </a:endParaRPr>
          </a:p>
        </p:txBody>
      </p:sp>
      <p:pic>
        <p:nvPicPr>
          <p:cNvPr id="5" name="Picture 5" descr="nor78902_A07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048000"/>
            <a:ext cx="63722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457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lgn="just">
              <a:lnSpc>
                <a:spcPct val="150000"/>
              </a:lnSpc>
              <a:buNone/>
            </a:pPr>
            <a:r>
              <a:rPr lang="en-US" sz="1600" dirty="0"/>
              <a:t>A Process Scheduler schedules different processes to be assigned to the CPU based on particular scheduling algorithms. There are few popular process scheduling algorithms which we are going to discuss −</a:t>
            </a:r>
          </a:p>
          <a:p>
            <a:pPr marL="86868" indent="-342900" algn="just">
              <a:lnSpc>
                <a:spcPct val="150000"/>
              </a:lnSpc>
              <a:buFont typeface="+mj-lt"/>
              <a:buAutoNum type="arabicPeriod"/>
            </a:pPr>
            <a:r>
              <a:rPr lang="en-US" sz="1600" dirty="0"/>
              <a:t>First-Come, First-Served (FCFS) Scheduling</a:t>
            </a:r>
          </a:p>
          <a:p>
            <a:pPr marL="86868" indent="-342900" algn="just">
              <a:lnSpc>
                <a:spcPct val="150000"/>
              </a:lnSpc>
              <a:buFont typeface="+mj-lt"/>
              <a:buAutoNum type="arabicPeriod"/>
            </a:pPr>
            <a:r>
              <a:rPr lang="en-US" sz="1600" dirty="0"/>
              <a:t>Shortest-Job-Next (SJN) Scheduling</a:t>
            </a:r>
          </a:p>
          <a:p>
            <a:pPr marL="86868" indent="-342900" algn="just">
              <a:lnSpc>
                <a:spcPct val="150000"/>
              </a:lnSpc>
              <a:buFont typeface="+mj-lt"/>
              <a:buAutoNum type="arabicPeriod"/>
            </a:pPr>
            <a:r>
              <a:rPr lang="en-US" sz="1600" dirty="0"/>
              <a:t>Priority Scheduling</a:t>
            </a:r>
          </a:p>
          <a:p>
            <a:pPr marL="86868" indent="-342900" algn="just">
              <a:lnSpc>
                <a:spcPct val="150000"/>
              </a:lnSpc>
              <a:buFont typeface="+mj-lt"/>
              <a:buAutoNum type="arabicPeriod"/>
            </a:pPr>
            <a:r>
              <a:rPr lang="en-US" sz="1600" dirty="0"/>
              <a:t>Shortest Remaining Time</a:t>
            </a:r>
          </a:p>
          <a:p>
            <a:pPr marL="86868" indent="-342900" algn="just">
              <a:lnSpc>
                <a:spcPct val="150000"/>
              </a:lnSpc>
              <a:buFont typeface="+mj-lt"/>
              <a:buAutoNum type="arabicPeriod"/>
            </a:pPr>
            <a:r>
              <a:rPr lang="en-US" sz="1600" dirty="0"/>
              <a:t>Round Robin(RR) Scheduling</a:t>
            </a:r>
          </a:p>
        </p:txBody>
      </p:sp>
      <p:sp>
        <p:nvSpPr>
          <p:cNvPr id="3" name="Title 2"/>
          <p:cNvSpPr>
            <a:spLocks noGrp="1"/>
          </p:cNvSpPr>
          <p:nvPr>
            <p:ph type="title"/>
          </p:nvPr>
        </p:nvSpPr>
        <p:spPr/>
        <p:txBody>
          <a:bodyPr>
            <a:normAutofit fontScale="90000"/>
          </a:bodyPr>
          <a:lstStyle/>
          <a:p>
            <a:r>
              <a:rPr lang="en-US" b="0" dirty="0"/>
              <a:t>Operating System Scheduling algorithms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a:t>(1)First Come First Serve (FCFS):</a:t>
            </a:r>
          </a:p>
          <a:p>
            <a:r>
              <a:rPr lang="en-US" sz="1600" dirty="0"/>
              <a:t>Jobs are executed on first come, first serve basis.</a:t>
            </a:r>
          </a:p>
          <a:p>
            <a:r>
              <a:rPr lang="en-US" sz="1600" dirty="0"/>
              <a:t>Easy to understand and implement.</a:t>
            </a:r>
          </a:p>
          <a:p>
            <a:r>
              <a:rPr lang="en-US" sz="1600" dirty="0"/>
              <a:t>Its implementation is based on FIFO queue.</a:t>
            </a:r>
          </a:p>
          <a:p>
            <a:r>
              <a:rPr lang="en-US" sz="1600" dirty="0"/>
              <a:t>Poor in performance as average wait time is high.</a:t>
            </a:r>
          </a:p>
          <a:p>
            <a:endParaRPr lang="en-US" dirty="0"/>
          </a:p>
        </p:txBody>
      </p:sp>
      <p:sp>
        <p:nvSpPr>
          <p:cNvPr id="3" name="Title 2"/>
          <p:cNvSpPr>
            <a:spLocks noGrp="1"/>
          </p:cNvSpPr>
          <p:nvPr>
            <p:ph type="title"/>
          </p:nvPr>
        </p:nvSpPr>
        <p:spPr/>
        <p:txBody>
          <a:bodyPr>
            <a:normAutofit fontScale="90000"/>
          </a:bodyPr>
          <a:lstStyle/>
          <a:p>
            <a:r>
              <a:rPr lang="en-US" b="0" dirty="0"/>
              <a:t>Operating System Scheduling algorithms</a:t>
            </a:r>
            <a:endParaRPr lang="en-US" dirty="0"/>
          </a:p>
        </p:txBody>
      </p:sp>
      <p:pic>
        <p:nvPicPr>
          <p:cNvPr id="49154" name="Picture 2" descr="First Come First Serve Scheduling Algorithm"/>
          <p:cNvPicPr>
            <a:picLocks noChangeAspect="1" noChangeArrowheads="1"/>
          </p:cNvPicPr>
          <p:nvPr/>
        </p:nvPicPr>
        <p:blipFill>
          <a:blip r:embed="rId2" cstate="print"/>
          <a:srcRect/>
          <a:stretch>
            <a:fillRect/>
          </a:stretch>
        </p:blipFill>
        <p:spPr bwMode="auto">
          <a:xfrm>
            <a:off x="2057400" y="3276600"/>
            <a:ext cx="4610100" cy="27908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lnSpc>
                <a:spcPct val="150000"/>
              </a:lnSpc>
              <a:buNone/>
            </a:pPr>
            <a:r>
              <a:rPr lang="en-US" sz="1800" dirty="0"/>
              <a:t>An operating system is a program that acts as an interface between the user and the computer hardware and controls the execution of all kinds of programs.</a:t>
            </a:r>
          </a:p>
          <a:p>
            <a:pPr marL="0" algn="just">
              <a:lnSpc>
                <a:spcPct val="150000"/>
              </a:lnSpc>
              <a:buNone/>
            </a:pPr>
            <a:r>
              <a:rPr lang="en-US" sz="1600" b="1" dirty="0"/>
              <a:t>Examples:</a:t>
            </a:r>
          </a:p>
          <a:p>
            <a:pPr marL="0" algn="just">
              <a:lnSpc>
                <a:spcPct val="150000"/>
              </a:lnSpc>
              <a:buNone/>
            </a:pPr>
            <a:r>
              <a:rPr lang="en-US" sz="1600" dirty="0"/>
              <a:t>Some popular Operating Systems include Window, Linux, Unix, DOS(Disk Operating System), Mac OS( Macintosh Operating System etc. </a:t>
            </a:r>
          </a:p>
          <a:p>
            <a:endParaRPr lang="en-US" dirty="0"/>
          </a:p>
        </p:txBody>
      </p:sp>
      <p:sp>
        <p:nvSpPr>
          <p:cNvPr id="3" name="Title 2"/>
          <p:cNvSpPr>
            <a:spLocks noGrp="1"/>
          </p:cNvSpPr>
          <p:nvPr>
            <p:ph type="title"/>
          </p:nvPr>
        </p:nvSpPr>
        <p:spPr/>
        <p:txBody>
          <a:bodyPr>
            <a:normAutofit/>
          </a:bodyPr>
          <a:lstStyle/>
          <a:p>
            <a:r>
              <a:rPr lang="en-US" b="0" dirty="0"/>
              <a:t>Operating System</a:t>
            </a:r>
            <a:endParaRPr lang="en-US" dirty="0"/>
          </a:p>
        </p:txBody>
      </p:sp>
      <p:pic>
        <p:nvPicPr>
          <p:cNvPr id="1026" name="Picture 2" descr="Conceptual view of an Operating System"/>
          <p:cNvPicPr>
            <a:picLocks noChangeAspect="1" noChangeArrowheads="1"/>
          </p:cNvPicPr>
          <p:nvPr/>
        </p:nvPicPr>
        <p:blipFill>
          <a:blip r:embed="rId2" cstate="print"/>
          <a:srcRect/>
          <a:stretch>
            <a:fillRect/>
          </a:stretch>
        </p:blipFill>
        <p:spPr bwMode="auto">
          <a:xfrm>
            <a:off x="3124200" y="3962400"/>
            <a:ext cx="2352675" cy="2434984"/>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a:t>(2) Shortest-Job-Next (SJN) Scheduling</a:t>
            </a:r>
          </a:p>
          <a:p>
            <a:r>
              <a:rPr lang="en-US" sz="1600" dirty="0"/>
              <a:t>This is also known as </a:t>
            </a:r>
            <a:r>
              <a:rPr lang="en-US" sz="1600" b="1" dirty="0"/>
              <a:t>shortest job first</a:t>
            </a:r>
            <a:r>
              <a:rPr lang="en-US" sz="1600" dirty="0"/>
              <a:t>, or SJF</a:t>
            </a:r>
          </a:p>
          <a:p>
            <a:r>
              <a:rPr lang="en-US" sz="1600" dirty="0"/>
              <a:t>Best approach to minimize waiting time.</a:t>
            </a:r>
          </a:p>
          <a:p>
            <a:r>
              <a:rPr lang="en-US" sz="1600" dirty="0"/>
              <a:t>Easy to implement in Batch systems where required CPU time is known in advance.</a:t>
            </a:r>
          </a:p>
          <a:p>
            <a:r>
              <a:rPr lang="en-US" sz="1600" dirty="0"/>
              <a:t>Impossible to implement in interactive systems where required CPU time is not known.</a:t>
            </a:r>
          </a:p>
          <a:p>
            <a:r>
              <a:rPr lang="en-US" sz="1600" dirty="0"/>
              <a:t>The processer should know in advance how much time process will take.</a:t>
            </a:r>
          </a:p>
          <a:p>
            <a:endParaRPr lang="en-US" dirty="0"/>
          </a:p>
        </p:txBody>
      </p:sp>
      <p:sp>
        <p:nvSpPr>
          <p:cNvPr id="3" name="Title 2"/>
          <p:cNvSpPr>
            <a:spLocks noGrp="1"/>
          </p:cNvSpPr>
          <p:nvPr>
            <p:ph type="title"/>
          </p:nvPr>
        </p:nvSpPr>
        <p:spPr/>
        <p:txBody>
          <a:bodyPr>
            <a:normAutofit fontScale="90000"/>
          </a:bodyPr>
          <a:lstStyle/>
          <a:p>
            <a:r>
              <a:rPr lang="en-US" b="0" dirty="0"/>
              <a:t>Operating System Scheduling algorithms</a:t>
            </a:r>
            <a:endParaRPr lang="en-US" dirty="0"/>
          </a:p>
        </p:txBody>
      </p:sp>
      <p:pic>
        <p:nvPicPr>
          <p:cNvPr id="48129" name="Picture 1"/>
          <p:cNvPicPr>
            <a:picLocks noChangeAspect="1" noChangeArrowheads="1"/>
          </p:cNvPicPr>
          <p:nvPr/>
        </p:nvPicPr>
        <p:blipFill>
          <a:blip r:embed="rId2" cstate="print"/>
          <a:srcRect/>
          <a:stretch>
            <a:fillRect/>
          </a:stretch>
        </p:blipFill>
        <p:spPr bwMode="auto">
          <a:xfrm>
            <a:off x="1676400" y="4114800"/>
            <a:ext cx="6019800" cy="182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a:t>(3) Priority Based Scheduling</a:t>
            </a:r>
          </a:p>
          <a:p>
            <a:r>
              <a:rPr lang="en-US" sz="1600" dirty="0"/>
              <a:t>Priority scheduling is one of the most common scheduling algorithms in batch systems.</a:t>
            </a:r>
          </a:p>
          <a:p>
            <a:r>
              <a:rPr lang="en-US" sz="1600" dirty="0"/>
              <a:t>Each process is assigned a priority. Process with highest priority is to be executed first and so on.</a:t>
            </a:r>
          </a:p>
          <a:p>
            <a:r>
              <a:rPr lang="en-US" sz="1600" dirty="0"/>
              <a:t>Processes with same priority are executed on first come first served basis.</a:t>
            </a:r>
          </a:p>
          <a:p>
            <a:r>
              <a:rPr lang="en-US" sz="1600" dirty="0"/>
              <a:t>Priority can be decided based on memory requirements, time requirements or any other resource requirement.</a:t>
            </a:r>
          </a:p>
          <a:p>
            <a:endParaRPr lang="en-US" dirty="0"/>
          </a:p>
        </p:txBody>
      </p:sp>
      <p:sp>
        <p:nvSpPr>
          <p:cNvPr id="3" name="Title 2"/>
          <p:cNvSpPr>
            <a:spLocks noGrp="1"/>
          </p:cNvSpPr>
          <p:nvPr>
            <p:ph type="title"/>
          </p:nvPr>
        </p:nvSpPr>
        <p:spPr/>
        <p:txBody>
          <a:bodyPr>
            <a:normAutofit fontScale="90000"/>
          </a:bodyPr>
          <a:lstStyle/>
          <a:p>
            <a:r>
              <a:rPr lang="en-US" b="0" dirty="0"/>
              <a:t>Operating System Scheduling algorithms</a:t>
            </a: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1447800" y="3962400"/>
            <a:ext cx="6057900" cy="1828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a:t>(4) Shortest Remaining Time</a:t>
            </a:r>
          </a:p>
          <a:p>
            <a:r>
              <a:rPr lang="en-US" sz="1600" dirty="0"/>
              <a:t>Shortest remaining time (SRT) is the another version of the SJN algorithm.</a:t>
            </a:r>
          </a:p>
          <a:p>
            <a:r>
              <a:rPr lang="en-US" sz="1600" dirty="0"/>
              <a:t>The processor is allocated to the job closest to completion but it can be preempted by a newer ready job with shorter time to completion.</a:t>
            </a:r>
          </a:p>
          <a:p>
            <a:r>
              <a:rPr lang="en-US" sz="1600" dirty="0"/>
              <a:t>Impossible to implement in interactive systems where required CPU time is not known.</a:t>
            </a:r>
          </a:p>
          <a:p>
            <a:r>
              <a:rPr lang="en-US" sz="1600" dirty="0"/>
              <a:t>It is often used in batch environments where short jobs need to give preference.</a:t>
            </a:r>
          </a:p>
          <a:p>
            <a:endParaRPr lang="en-US" dirty="0"/>
          </a:p>
        </p:txBody>
      </p:sp>
      <p:sp>
        <p:nvSpPr>
          <p:cNvPr id="3" name="Title 2"/>
          <p:cNvSpPr>
            <a:spLocks noGrp="1"/>
          </p:cNvSpPr>
          <p:nvPr>
            <p:ph type="title"/>
          </p:nvPr>
        </p:nvSpPr>
        <p:spPr/>
        <p:txBody>
          <a:bodyPr>
            <a:normAutofit fontScale="90000"/>
          </a:bodyPr>
          <a:lstStyle/>
          <a:p>
            <a:r>
              <a:rPr lang="en-US" b="0" dirty="0"/>
              <a:t>Operating System Scheduling algorithms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a:t>(5) Round Robin Scheduling</a:t>
            </a:r>
          </a:p>
          <a:p>
            <a:r>
              <a:rPr lang="en-US" sz="1600" dirty="0"/>
              <a:t>Round Robin is the preemptive process scheduling algorithm.</a:t>
            </a:r>
          </a:p>
          <a:p>
            <a:r>
              <a:rPr lang="en-US" sz="1600" dirty="0"/>
              <a:t>Each process is provided a fix time to execute, it is called a </a:t>
            </a:r>
            <a:r>
              <a:rPr lang="en-US" sz="1600" b="1" dirty="0"/>
              <a:t>quantum</a:t>
            </a:r>
            <a:r>
              <a:rPr lang="en-US" sz="1600" dirty="0"/>
              <a:t>.</a:t>
            </a:r>
          </a:p>
          <a:p>
            <a:r>
              <a:rPr lang="en-US" sz="1600" dirty="0"/>
              <a:t>Once a process is executed for a given time period, it is preempted and other process executes for a given time period.</a:t>
            </a:r>
          </a:p>
          <a:p>
            <a:r>
              <a:rPr lang="en-US" sz="1600" dirty="0"/>
              <a:t>Context switching is used to save states of preempted processes.</a:t>
            </a:r>
          </a:p>
          <a:p>
            <a:endParaRPr lang="en-US" dirty="0"/>
          </a:p>
        </p:txBody>
      </p:sp>
      <p:sp>
        <p:nvSpPr>
          <p:cNvPr id="3" name="Title 2"/>
          <p:cNvSpPr>
            <a:spLocks noGrp="1"/>
          </p:cNvSpPr>
          <p:nvPr>
            <p:ph type="title"/>
          </p:nvPr>
        </p:nvSpPr>
        <p:spPr/>
        <p:txBody>
          <a:bodyPr>
            <a:normAutofit fontScale="90000"/>
          </a:bodyPr>
          <a:lstStyle/>
          <a:p>
            <a:r>
              <a:rPr lang="en-US" b="0" dirty="0"/>
              <a:t>Operating System Scheduling algorithms</a:t>
            </a:r>
            <a:endParaRPr lang="en-US" dirty="0"/>
          </a:p>
        </p:txBody>
      </p:sp>
      <p:pic>
        <p:nvPicPr>
          <p:cNvPr id="63490" name="Picture 2" descr="Round Robin Scheduling Algorithm"/>
          <p:cNvPicPr>
            <a:picLocks noChangeAspect="1" noChangeArrowheads="1"/>
          </p:cNvPicPr>
          <p:nvPr/>
        </p:nvPicPr>
        <p:blipFill>
          <a:blip r:embed="rId2" cstate="print"/>
          <a:srcRect/>
          <a:stretch>
            <a:fillRect/>
          </a:stretch>
        </p:blipFill>
        <p:spPr bwMode="auto">
          <a:xfrm>
            <a:off x="2819400" y="3733800"/>
            <a:ext cx="3324225" cy="173355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61717133"/>
              </p:ext>
            </p:extLst>
          </p:nvPr>
        </p:nvGraphicFramePr>
        <p:xfrm>
          <a:off x="609600" y="859819"/>
          <a:ext cx="8229600" cy="5130342"/>
        </p:xfrm>
        <a:graphic>
          <a:graphicData uri="http://schemas.openxmlformats.org/drawingml/2006/table">
            <a:tbl>
              <a:tblPr/>
              <a:tblGrid>
                <a:gridCol w="1503485">
                  <a:extLst>
                    <a:ext uri="{9D8B030D-6E8A-4147-A177-3AD203B41FA5}">
                      <a16:colId xmlns:a16="http://schemas.microsoft.com/office/drawing/2014/main" val="20000"/>
                    </a:ext>
                  </a:extLst>
                </a:gridCol>
                <a:gridCol w="6726115">
                  <a:extLst>
                    <a:ext uri="{9D8B030D-6E8A-4147-A177-3AD203B41FA5}">
                      <a16:colId xmlns:a16="http://schemas.microsoft.com/office/drawing/2014/main" val="20001"/>
                    </a:ext>
                  </a:extLst>
                </a:gridCol>
              </a:tblGrid>
              <a:tr h="760549">
                <a:tc>
                  <a:txBody>
                    <a:bodyPr/>
                    <a:lstStyle/>
                    <a:p>
                      <a:pPr marL="0" marR="0">
                        <a:lnSpc>
                          <a:spcPct val="115000"/>
                        </a:lnSpc>
                        <a:spcBef>
                          <a:spcPts val="0"/>
                        </a:spcBef>
                        <a:spcAft>
                          <a:spcPts val="0"/>
                        </a:spcAft>
                      </a:pPr>
                      <a:r>
                        <a:rPr lang="en-US" sz="1200" dirty="0">
                          <a:latin typeface="Times New Roman"/>
                          <a:ea typeface="Times New Roman"/>
                          <a:cs typeface="Times New Roman"/>
                        </a:rPr>
                        <a:t>What is an operating system?</a:t>
                      </a:r>
                      <a:endParaRPr lang="en-US" sz="1200" dirty="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a:ea typeface="Times New Roman"/>
                          <a:cs typeface="Times New Roman"/>
                        </a:rPr>
                        <a:t>An operating system is a program that manages the computer hardware. it act as an intermediate between a users of a computer and the computer hardware. It controls and coordinates the use of the hardware among the various application programs for the various users.</a:t>
                      </a:r>
                      <a:endParaRPr lang="en-US" sz="1200" dirty="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179">
                <a:tc>
                  <a:txBody>
                    <a:bodyPr/>
                    <a:lstStyle/>
                    <a:p>
                      <a:pPr marL="0" marR="0">
                        <a:lnSpc>
                          <a:spcPct val="115000"/>
                        </a:lnSpc>
                        <a:spcBef>
                          <a:spcPts val="0"/>
                        </a:spcBef>
                        <a:spcAft>
                          <a:spcPts val="0"/>
                        </a:spcAft>
                      </a:pPr>
                      <a:r>
                        <a:rPr lang="en-US" sz="1200">
                          <a:latin typeface="Times New Roman"/>
                          <a:ea typeface="Times New Roman"/>
                          <a:cs typeface="Times New Roman"/>
                        </a:rPr>
                        <a:t>What is the kernel?</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A more common definition is that the OS is the one program running at all times on the computer ,usually called the kernel, with all else being application programs.</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7364">
                <a:tc>
                  <a:txBody>
                    <a:bodyPr/>
                    <a:lstStyle/>
                    <a:p>
                      <a:pPr marL="0" marR="0">
                        <a:lnSpc>
                          <a:spcPct val="115000"/>
                        </a:lnSpc>
                        <a:spcBef>
                          <a:spcPts val="0"/>
                        </a:spcBef>
                        <a:spcAft>
                          <a:spcPts val="0"/>
                        </a:spcAft>
                      </a:pPr>
                      <a:r>
                        <a:rPr lang="en-US" sz="1200" dirty="0">
                          <a:latin typeface="Times New Roman"/>
                          <a:ea typeface="Times New Roman"/>
                          <a:cs typeface="Times New Roman"/>
                        </a:rPr>
                        <a:t>What are batch systems?</a:t>
                      </a:r>
                      <a:endParaRPr lang="en-US" sz="1200" dirty="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Batch systems are quite appropriate for executing large jobs that need little interaction. The user can submit jobs and return later for the results. It is not necessary to wait while the job is processed.</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7364">
                <a:tc>
                  <a:txBody>
                    <a:bodyPr/>
                    <a:lstStyle/>
                    <a:p>
                      <a:pPr marL="0" marR="0">
                        <a:lnSpc>
                          <a:spcPct val="115000"/>
                        </a:lnSpc>
                        <a:spcBef>
                          <a:spcPts val="0"/>
                        </a:spcBef>
                        <a:spcAft>
                          <a:spcPts val="0"/>
                        </a:spcAft>
                      </a:pPr>
                      <a:r>
                        <a:rPr lang="en-US" sz="1200">
                          <a:latin typeface="Times New Roman"/>
                          <a:ea typeface="Times New Roman"/>
                          <a:cs typeface="Times New Roman"/>
                        </a:rPr>
                        <a:t>What is real time system?</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A real time system has well defined ,fixed time constraints. Processing must be done within the defined constraints, or the system will fail. It is often used as a control device in a dedicated application.</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179">
                <a:tc>
                  <a:txBody>
                    <a:bodyPr/>
                    <a:lstStyle/>
                    <a:p>
                      <a:pPr marL="0" marR="0">
                        <a:lnSpc>
                          <a:spcPct val="115000"/>
                        </a:lnSpc>
                        <a:spcBef>
                          <a:spcPts val="0"/>
                        </a:spcBef>
                        <a:spcAft>
                          <a:spcPts val="0"/>
                        </a:spcAft>
                      </a:pPr>
                      <a:r>
                        <a:rPr lang="en-US" sz="1200">
                          <a:latin typeface="Times New Roman"/>
                          <a:ea typeface="Times New Roman"/>
                          <a:cs typeface="Times New Roman"/>
                        </a:rPr>
                        <a:t>What do you mean by system calls?</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System calls provide the interface between a process and the operating system. When a system call is executed, it is treated as by the hardware as software interrupt.</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179">
                <a:tc>
                  <a:txBody>
                    <a:bodyPr/>
                    <a:lstStyle/>
                    <a:p>
                      <a:pPr marL="0" marR="0">
                        <a:lnSpc>
                          <a:spcPct val="115000"/>
                        </a:lnSpc>
                        <a:spcBef>
                          <a:spcPts val="0"/>
                        </a:spcBef>
                        <a:spcAft>
                          <a:spcPts val="0"/>
                        </a:spcAft>
                      </a:pPr>
                      <a:r>
                        <a:rPr lang="en-US" sz="1200">
                          <a:latin typeface="Times New Roman"/>
                          <a:ea typeface="Times New Roman"/>
                          <a:cs typeface="Times New Roman"/>
                        </a:rPr>
                        <a:t>What is a process?</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a:ea typeface="Times New Roman"/>
                          <a:cs typeface="Times New Roman"/>
                        </a:rPr>
                        <a:t>A process is a program in execution. It is an active entity and it includes the process stack, containing temporary data and the data section contains global variables.</a:t>
                      </a:r>
                      <a:endParaRPr lang="en-US" sz="1200" dirty="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67364">
                <a:tc>
                  <a:txBody>
                    <a:bodyPr/>
                    <a:lstStyle/>
                    <a:p>
                      <a:pPr marL="0" marR="0">
                        <a:lnSpc>
                          <a:spcPct val="115000"/>
                        </a:lnSpc>
                        <a:spcBef>
                          <a:spcPts val="0"/>
                        </a:spcBef>
                        <a:spcAft>
                          <a:spcPts val="0"/>
                        </a:spcAft>
                      </a:pPr>
                      <a:r>
                        <a:rPr lang="en-US" sz="1200">
                          <a:latin typeface="Times New Roman"/>
                          <a:ea typeface="Times New Roman"/>
                          <a:cs typeface="Times New Roman"/>
                        </a:rPr>
                        <a:t>What is scheduler?</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A process migrates between the various scheduling queues throughout its life time. The OS must select processes from these queues in some fashion. This selection process is carried out by a scheduler.</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0549">
                <a:tc>
                  <a:txBody>
                    <a:bodyPr/>
                    <a:lstStyle/>
                    <a:p>
                      <a:pPr marL="0" marR="0">
                        <a:lnSpc>
                          <a:spcPct val="115000"/>
                        </a:lnSpc>
                        <a:spcBef>
                          <a:spcPts val="0"/>
                        </a:spcBef>
                        <a:spcAft>
                          <a:spcPts val="0"/>
                        </a:spcAft>
                      </a:pPr>
                      <a:r>
                        <a:rPr lang="en-US" sz="1200">
                          <a:latin typeface="Times New Roman"/>
                          <a:ea typeface="Times New Roman"/>
                          <a:cs typeface="Times New Roman"/>
                        </a:rPr>
                        <a:t>What are the use of job queues, ready queues and device queues?</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a:ea typeface="Times New Roman"/>
                          <a:cs typeface="Times New Roman"/>
                        </a:rPr>
                        <a:t>As a process enters a system they are put in to a job queue. This queues consist of all jobs in the system. The processes that are residing in main memory and are ready and waiting to execute are kept on a list called ready queue. The list of processes waiting for a particular I/O devices kept in the device queue.</a:t>
                      </a:r>
                      <a:endParaRPr lang="en-US" sz="1200" dirty="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67364">
                <a:tc>
                  <a:txBody>
                    <a:bodyPr/>
                    <a:lstStyle/>
                    <a:p>
                      <a:pPr marL="0" marR="0">
                        <a:lnSpc>
                          <a:spcPct val="115000"/>
                        </a:lnSpc>
                        <a:spcBef>
                          <a:spcPts val="0"/>
                        </a:spcBef>
                        <a:spcAft>
                          <a:spcPts val="0"/>
                        </a:spcAft>
                      </a:pPr>
                      <a:r>
                        <a:rPr lang="en-US" sz="1200">
                          <a:latin typeface="Times New Roman"/>
                          <a:ea typeface="Times New Roman"/>
                          <a:cs typeface="Times New Roman"/>
                        </a:rPr>
                        <a:t>What is deadlock?</a:t>
                      </a:r>
                      <a:endParaRPr lang="en-US" sz="120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a:ea typeface="Times New Roman"/>
                          <a:cs typeface="Times New Roman"/>
                        </a:rPr>
                        <a:t>A process requests resources; if the resources are not available at that time, the process enters a wait state. Waiting processes may never again change state, because the resources they have requested are held by other waiting processes. This situation is called a deadlock.</a:t>
                      </a:r>
                      <a:endParaRPr lang="en-US" sz="1200" dirty="0">
                        <a:latin typeface="Calibri"/>
                        <a:ea typeface="Calibri"/>
                        <a:cs typeface="Times New Roman"/>
                      </a:endParaRPr>
                    </a:p>
                  </a:txBody>
                  <a:tcPr marL="40996" marR="40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a:xfrm>
            <a:off x="457200" y="30480"/>
            <a:ext cx="8229600" cy="1143000"/>
          </a:xfrm>
        </p:spPr>
        <p:txBody>
          <a:bodyPr/>
          <a:lstStyle/>
          <a:p>
            <a:r>
              <a:rPr lang="en-US" dirty="0"/>
              <a:t>Important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7A-</a:t>
            </a:r>
            <a:fld id="{88CAF8AF-BD41-4B16-918C-D06AA3A8D51F}" type="slidenum">
              <a:rPr lang="en-US">
                <a:solidFill>
                  <a:schemeClr val="bg1"/>
                </a:solidFill>
              </a:rPr>
              <a:pPr eaLnBrk="1" hangingPunct="1"/>
              <a:t>3</a:t>
            </a:fld>
            <a:endParaRPr lang="en-US">
              <a:solidFill>
                <a:schemeClr val="bg1"/>
              </a:solidFill>
            </a:endParaRPr>
          </a:p>
        </p:txBody>
      </p:sp>
      <p:sp>
        <p:nvSpPr>
          <p:cNvPr id="5123" name="Rectangle 2"/>
          <p:cNvSpPr>
            <a:spLocks noGrp="1" noChangeArrowheads="1"/>
          </p:cNvSpPr>
          <p:nvPr>
            <p:ph type="title"/>
          </p:nvPr>
        </p:nvSpPr>
        <p:spPr/>
        <p:txBody>
          <a:bodyPr/>
          <a:lstStyle/>
          <a:p>
            <a:pPr eaLnBrk="1" hangingPunct="1"/>
            <a:r>
              <a:rPr lang="en-US" dirty="0"/>
              <a:t>Functions of Operating Systems</a:t>
            </a:r>
          </a:p>
        </p:txBody>
      </p:sp>
      <p:sp>
        <p:nvSpPr>
          <p:cNvPr id="5124" name="Rectangle 3"/>
          <p:cNvSpPr>
            <a:spLocks noGrp="1" noChangeArrowheads="1"/>
          </p:cNvSpPr>
          <p:nvPr>
            <p:ph type="body" idx="1"/>
          </p:nvPr>
        </p:nvSpPr>
        <p:spPr/>
        <p:txBody>
          <a:bodyPr>
            <a:normAutofit/>
          </a:bodyPr>
          <a:lstStyle/>
          <a:p>
            <a:pPr marL="0" algn="just">
              <a:spcBef>
                <a:spcPts val="0"/>
              </a:spcBef>
              <a:buNone/>
            </a:pPr>
            <a:r>
              <a:rPr lang="en-US" sz="2000" dirty="0"/>
              <a:t>Following are some of important functions of an operating System.</a:t>
            </a:r>
          </a:p>
          <a:p>
            <a:pPr algn="just"/>
            <a:r>
              <a:rPr lang="en-US" sz="1600" dirty="0"/>
              <a:t>Memory Management</a:t>
            </a:r>
          </a:p>
          <a:p>
            <a:pPr algn="just"/>
            <a:r>
              <a:rPr lang="en-US" sz="1600" dirty="0"/>
              <a:t>Processor Management</a:t>
            </a:r>
          </a:p>
          <a:p>
            <a:pPr algn="just"/>
            <a:r>
              <a:rPr lang="en-US" sz="1600" dirty="0"/>
              <a:t>Device Management</a:t>
            </a:r>
          </a:p>
          <a:p>
            <a:pPr algn="just"/>
            <a:r>
              <a:rPr lang="en-US" sz="1600" dirty="0"/>
              <a:t>File Management</a:t>
            </a:r>
          </a:p>
          <a:p>
            <a:pPr algn="just"/>
            <a:r>
              <a:rPr lang="en-US" sz="1600" dirty="0"/>
              <a:t>Other Important Activates</a:t>
            </a:r>
          </a:p>
          <a:p>
            <a:pPr lvl="1" algn="just"/>
            <a:r>
              <a:rPr lang="en-US" sz="1200" dirty="0"/>
              <a:t>Security</a:t>
            </a:r>
          </a:p>
          <a:p>
            <a:pPr lvl="1" algn="just"/>
            <a:r>
              <a:rPr lang="en-US" sz="1200" dirty="0"/>
              <a:t>Control over system performance</a:t>
            </a:r>
          </a:p>
          <a:p>
            <a:pPr lvl="1" algn="just"/>
            <a:r>
              <a:rPr lang="en-US" sz="1200" dirty="0"/>
              <a:t>Job accounting</a:t>
            </a:r>
          </a:p>
          <a:p>
            <a:pPr lvl="1" algn="just"/>
            <a:r>
              <a:rPr lang="en-US" sz="1200" dirty="0"/>
              <a:t>Error detecting aids</a:t>
            </a:r>
          </a:p>
          <a:p>
            <a:pPr lvl="1" algn="just"/>
            <a:r>
              <a:rPr lang="en-US" sz="1200" dirty="0"/>
              <a:t>Coordination between other software and users</a:t>
            </a:r>
          </a:p>
        </p:txBody>
      </p:sp>
    </p:spTree>
    <p:extLst>
      <p:ext uri="{BB962C8B-B14F-4D97-AF65-F5344CB8AC3E}">
        <p14:creationId xmlns:p14="http://schemas.microsoft.com/office/powerpoint/2010/main" val="418910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buNone/>
            </a:pPr>
            <a:r>
              <a:rPr lang="en-US" dirty="0"/>
              <a:t>(1) Memory Management</a:t>
            </a:r>
          </a:p>
          <a:p>
            <a:pPr>
              <a:lnSpc>
                <a:spcPct val="150000"/>
              </a:lnSpc>
              <a:buNone/>
            </a:pPr>
            <a:r>
              <a:rPr lang="en-US" sz="1400" dirty="0"/>
              <a:t>An Operating System does the following activities for memory management −</a:t>
            </a:r>
          </a:p>
          <a:p>
            <a:pPr>
              <a:lnSpc>
                <a:spcPct val="150000"/>
              </a:lnSpc>
            </a:pPr>
            <a:r>
              <a:rPr lang="en-US" sz="1400" dirty="0"/>
              <a:t>Keeps tracks of primary memory, i.e., what part of it are in use by whom, what part are not in use.</a:t>
            </a:r>
          </a:p>
          <a:p>
            <a:pPr>
              <a:lnSpc>
                <a:spcPct val="150000"/>
              </a:lnSpc>
            </a:pPr>
            <a:r>
              <a:rPr lang="en-US" sz="1400" dirty="0"/>
              <a:t>In multiprogramming, the OS decides which process will get memory when and how much.</a:t>
            </a:r>
          </a:p>
          <a:p>
            <a:pPr>
              <a:lnSpc>
                <a:spcPct val="150000"/>
              </a:lnSpc>
            </a:pPr>
            <a:r>
              <a:rPr lang="en-US" sz="1400" dirty="0"/>
              <a:t>Allocates the memory when a process requests it to do so.</a:t>
            </a:r>
          </a:p>
          <a:p>
            <a:pPr>
              <a:lnSpc>
                <a:spcPct val="150000"/>
              </a:lnSpc>
            </a:pPr>
            <a:r>
              <a:rPr lang="en-US" sz="1400" dirty="0"/>
              <a:t>De-allocates the memory when a process no longer needs it or has been terminated.</a:t>
            </a:r>
          </a:p>
          <a:p>
            <a:endParaRPr lang="en-US" dirty="0"/>
          </a:p>
        </p:txBody>
      </p:sp>
      <p:sp>
        <p:nvSpPr>
          <p:cNvPr id="3" name="Title 2"/>
          <p:cNvSpPr>
            <a:spLocks noGrp="1"/>
          </p:cNvSpPr>
          <p:nvPr>
            <p:ph type="title"/>
          </p:nvPr>
        </p:nvSpPr>
        <p:spPr/>
        <p:txBody>
          <a:bodyPr/>
          <a:lstStyle/>
          <a:p>
            <a:r>
              <a:rPr lang="en-US" dirty="0"/>
              <a:t>Functions of Operating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buNone/>
            </a:pPr>
            <a:r>
              <a:rPr lang="en-US" dirty="0"/>
              <a:t>(2) Processor Management</a:t>
            </a:r>
          </a:p>
          <a:p>
            <a:pPr marL="0" algn="just">
              <a:lnSpc>
                <a:spcPct val="150000"/>
              </a:lnSpc>
              <a:buNone/>
            </a:pPr>
            <a:r>
              <a:rPr lang="en-US" sz="1400" dirty="0"/>
              <a:t>In multiprogramming environment, the OS decides which process gets the processor when and for how much time. This function is called </a:t>
            </a:r>
            <a:r>
              <a:rPr lang="en-US" sz="1400" b="1" dirty="0">
                <a:solidFill>
                  <a:srgbClr val="0070C0"/>
                </a:solidFill>
              </a:rPr>
              <a:t>process scheduling</a:t>
            </a:r>
            <a:r>
              <a:rPr lang="en-US" sz="1400" dirty="0"/>
              <a:t>. An Operating System does the following activities for processor management −</a:t>
            </a:r>
          </a:p>
          <a:p>
            <a:pPr>
              <a:lnSpc>
                <a:spcPct val="150000"/>
              </a:lnSpc>
            </a:pPr>
            <a:r>
              <a:rPr lang="en-US" sz="1400" dirty="0"/>
              <a:t>Keeps tracks of processor and status of process. The program responsible for this task is known as </a:t>
            </a:r>
            <a:r>
              <a:rPr lang="en-US" sz="1400" b="1" dirty="0">
                <a:solidFill>
                  <a:srgbClr val="0070C0"/>
                </a:solidFill>
              </a:rPr>
              <a:t>traffic controller.</a:t>
            </a:r>
          </a:p>
          <a:p>
            <a:pPr>
              <a:lnSpc>
                <a:spcPct val="150000"/>
              </a:lnSpc>
            </a:pPr>
            <a:r>
              <a:rPr lang="en-US" sz="1400" dirty="0"/>
              <a:t>Allocates the processor (CPU) to a process.</a:t>
            </a:r>
          </a:p>
          <a:p>
            <a:pPr>
              <a:lnSpc>
                <a:spcPct val="150000"/>
              </a:lnSpc>
            </a:pPr>
            <a:r>
              <a:rPr lang="en-US" sz="1400" dirty="0"/>
              <a:t>De-allocates processor when a process is no longer required.</a:t>
            </a:r>
          </a:p>
          <a:p>
            <a:endParaRPr lang="en-US" dirty="0"/>
          </a:p>
        </p:txBody>
      </p:sp>
      <p:sp>
        <p:nvSpPr>
          <p:cNvPr id="3" name="Title 2"/>
          <p:cNvSpPr>
            <a:spLocks noGrp="1"/>
          </p:cNvSpPr>
          <p:nvPr>
            <p:ph type="title"/>
          </p:nvPr>
        </p:nvSpPr>
        <p:spPr/>
        <p:txBody>
          <a:bodyPr/>
          <a:lstStyle/>
          <a:p>
            <a:r>
              <a:rPr lang="en-US" dirty="0"/>
              <a:t>Functions of Operating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buNone/>
            </a:pPr>
            <a:r>
              <a:rPr lang="en-US" dirty="0"/>
              <a:t>(3) Device Management</a:t>
            </a:r>
          </a:p>
          <a:p>
            <a:pPr marL="0">
              <a:lnSpc>
                <a:spcPct val="150000"/>
              </a:lnSpc>
              <a:buNone/>
            </a:pPr>
            <a:r>
              <a:rPr lang="en-US" sz="1400" dirty="0"/>
              <a:t>An Operating System manages device communication via their respective drivers. It does the following activities for device management −</a:t>
            </a:r>
          </a:p>
          <a:p>
            <a:pPr>
              <a:lnSpc>
                <a:spcPct val="150000"/>
              </a:lnSpc>
            </a:pPr>
            <a:r>
              <a:rPr lang="en-US" sz="1400" dirty="0"/>
              <a:t>Keeps tracks of all devices. Program responsible for this task is known as the </a:t>
            </a:r>
            <a:r>
              <a:rPr lang="en-US" sz="1400" b="1" dirty="0"/>
              <a:t>I/O controller</a:t>
            </a:r>
            <a:r>
              <a:rPr lang="en-US" sz="1400" dirty="0"/>
              <a:t>.</a:t>
            </a:r>
          </a:p>
          <a:p>
            <a:pPr>
              <a:lnSpc>
                <a:spcPct val="150000"/>
              </a:lnSpc>
            </a:pPr>
            <a:r>
              <a:rPr lang="en-US" sz="1400" dirty="0"/>
              <a:t>Decides which process gets the device when and for how much time.</a:t>
            </a:r>
          </a:p>
          <a:p>
            <a:pPr>
              <a:lnSpc>
                <a:spcPct val="150000"/>
              </a:lnSpc>
            </a:pPr>
            <a:r>
              <a:rPr lang="en-US" sz="1400" dirty="0"/>
              <a:t>Allocates the device in the efficient way.</a:t>
            </a:r>
          </a:p>
          <a:p>
            <a:pPr>
              <a:lnSpc>
                <a:spcPct val="150000"/>
              </a:lnSpc>
            </a:pPr>
            <a:r>
              <a:rPr lang="en-US" sz="1400" dirty="0"/>
              <a:t>De-allocates devices.</a:t>
            </a:r>
          </a:p>
          <a:p>
            <a:endParaRPr lang="en-US" dirty="0"/>
          </a:p>
        </p:txBody>
      </p:sp>
      <p:sp>
        <p:nvSpPr>
          <p:cNvPr id="3" name="Title 2"/>
          <p:cNvSpPr>
            <a:spLocks noGrp="1"/>
          </p:cNvSpPr>
          <p:nvPr>
            <p:ph type="title"/>
          </p:nvPr>
        </p:nvSpPr>
        <p:spPr/>
        <p:txBody>
          <a:bodyPr/>
          <a:lstStyle/>
          <a:p>
            <a:r>
              <a:rPr lang="en-US" dirty="0"/>
              <a:t>Functions of Operating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buNone/>
            </a:pPr>
            <a:r>
              <a:rPr lang="en-US" dirty="0"/>
              <a:t>(3) File Management</a:t>
            </a:r>
          </a:p>
          <a:p>
            <a:pPr marL="0" algn="just">
              <a:lnSpc>
                <a:spcPct val="150000"/>
              </a:lnSpc>
              <a:buNone/>
            </a:pPr>
            <a:r>
              <a:rPr lang="en-US" sz="1400" dirty="0"/>
              <a:t>A file system is normally organized into directories for easy navigation and usage. These directories may contain files and other directions.</a:t>
            </a:r>
          </a:p>
          <a:p>
            <a:pPr>
              <a:lnSpc>
                <a:spcPct val="150000"/>
              </a:lnSpc>
              <a:buNone/>
            </a:pPr>
            <a:r>
              <a:rPr lang="en-US" sz="1400" dirty="0"/>
              <a:t>An Operating System does the following activities for file management −</a:t>
            </a:r>
          </a:p>
          <a:p>
            <a:pPr>
              <a:lnSpc>
                <a:spcPct val="150000"/>
              </a:lnSpc>
            </a:pPr>
            <a:r>
              <a:rPr lang="en-US" sz="1400" dirty="0"/>
              <a:t>Keeps track of information, location, uses, status etc. The collective facilities are often known as </a:t>
            </a:r>
            <a:r>
              <a:rPr lang="en-US" sz="1400" b="1" dirty="0"/>
              <a:t>file system</a:t>
            </a:r>
            <a:r>
              <a:rPr lang="en-US" sz="1400" dirty="0"/>
              <a:t>.</a:t>
            </a:r>
          </a:p>
          <a:p>
            <a:pPr>
              <a:lnSpc>
                <a:spcPct val="150000"/>
              </a:lnSpc>
            </a:pPr>
            <a:r>
              <a:rPr lang="en-US" sz="1400" dirty="0"/>
              <a:t>Decides who gets the resources.</a:t>
            </a:r>
          </a:p>
          <a:p>
            <a:pPr>
              <a:lnSpc>
                <a:spcPct val="150000"/>
              </a:lnSpc>
            </a:pPr>
            <a:r>
              <a:rPr lang="en-US" sz="1400" dirty="0"/>
              <a:t>Allocates the resources.</a:t>
            </a:r>
          </a:p>
          <a:p>
            <a:pPr>
              <a:lnSpc>
                <a:spcPct val="150000"/>
              </a:lnSpc>
            </a:pPr>
            <a:r>
              <a:rPr lang="en-US" sz="1400" dirty="0"/>
              <a:t>De-allocates the resources.</a:t>
            </a:r>
          </a:p>
          <a:p>
            <a:endParaRPr lang="en-US" dirty="0"/>
          </a:p>
        </p:txBody>
      </p:sp>
      <p:sp>
        <p:nvSpPr>
          <p:cNvPr id="3" name="Title 2"/>
          <p:cNvSpPr>
            <a:spLocks noGrp="1"/>
          </p:cNvSpPr>
          <p:nvPr>
            <p:ph type="title"/>
          </p:nvPr>
        </p:nvSpPr>
        <p:spPr/>
        <p:txBody>
          <a:bodyPr/>
          <a:lstStyle/>
          <a:p>
            <a:r>
              <a:rPr lang="en-US" dirty="0"/>
              <a:t>Functions of Operating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buNone/>
            </a:pPr>
            <a:r>
              <a:rPr lang="en-US" dirty="0"/>
              <a:t>Other Important Activities</a:t>
            </a:r>
          </a:p>
          <a:p>
            <a:pPr algn="just">
              <a:lnSpc>
                <a:spcPct val="150000"/>
              </a:lnSpc>
              <a:buNone/>
            </a:pPr>
            <a:r>
              <a:rPr lang="en-US" sz="1400" dirty="0"/>
              <a:t>Following are some of the important activities that an Operating System performs −</a:t>
            </a:r>
          </a:p>
          <a:p>
            <a:pPr algn="just">
              <a:lnSpc>
                <a:spcPct val="150000"/>
              </a:lnSpc>
            </a:pPr>
            <a:r>
              <a:rPr lang="en-US" sz="1400" b="1" dirty="0"/>
              <a:t>Security</a:t>
            </a:r>
            <a:r>
              <a:rPr lang="en-US" sz="1400" dirty="0"/>
              <a:t> − By means of password and similar other techniques, it prevents unauthorized access to programs and data.</a:t>
            </a:r>
          </a:p>
          <a:p>
            <a:pPr algn="just">
              <a:lnSpc>
                <a:spcPct val="150000"/>
              </a:lnSpc>
            </a:pPr>
            <a:r>
              <a:rPr lang="en-US" sz="1400" b="1" dirty="0"/>
              <a:t>Control over system performance</a:t>
            </a:r>
            <a:r>
              <a:rPr lang="en-US" sz="1400" dirty="0"/>
              <a:t> − Recording delays between request for a service and response from the system. Log files</a:t>
            </a:r>
          </a:p>
          <a:p>
            <a:pPr algn="just">
              <a:lnSpc>
                <a:spcPct val="150000"/>
              </a:lnSpc>
            </a:pPr>
            <a:r>
              <a:rPr lang="en-US" sz="1400" b="1" dirty="0"/>
              <a:t>Job accounting</a:t>
            </a:r>
            <a:r>
              <a:rPr lang="en-US" sz="1400" dirty="0"/>
              <a:t> − Keeping track of time and resources used by various jobs and users.</a:t>
            </a:r>
          </a:p>
          <a:p>
            <a:pPr algn="just">
              <a:lnSpc>
                <a:spcPct val="150000"/>
              </a:lnSpc>
            </a:pPr>
            <a:r>
              <a:rPr lang="en-US" sz="1400" b="1" dirty="0"/>
              <a:t>Error detecting aids</a:t>
            </a:r>
            <a:r>
              <a:rPr lang="en-US" sz="1400" dirty="0"/>
              <a:t> − Production of dumps, traces, error messages, and other debugging and error detecting aids.</a:t>
            </a:r>
          </a:p>
          <a:p>
            <a:pPr algn="just">
              <a:lnSpc>
                <a:spcPct val="150000"/>
              </a:lnSpc>
            </a:pPr>
            <a:r>
              <a:rPr lang="en-US" sz="1400" b="1" dirty="0"/>
              <a:t>Coordination between other software and users</a:t>
            </a:r>
            <a:r>
              <a:rPr lang="en-US" sz="1400" dirty="0"/>
              <a:t> − Coordination and assignment of compilers, interpreters, assemblers and other software to the various users of the computer systems.</a:t>
            </a:r>
          </a:p>
          <a:p>
            <a:endParaRPr lang="en-US" dirty="0"/>
          </a:p>
        </p:txBody>
      </p:sp>
      <p:sp>
        <p:nvSpPr>
          <p:cNvPr id="3" name="Title 2"/>
          <p:cNvSpPr>
            <a:spLocks noGrp="1"/>
          </p:cNvSpPr>
          <p:nvPr>
            <p:ph type="title"/>
          </p:nvPr>
        </p:nvSpPr>
        <p:spPr/>
        <p:txBody>
          <a:bodyPr/>
          <a:lstStyle/>
          <a:p>
            <a:r>
              <a:rPr lang="en-US" dirty="0"/>
              <a:t>Functions of Operating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lnSpc>
                <a:spcPct val="150000"/>
              </a:lnSpc>
              <a:buNone/>
            </a:pPr>
            <a:r>
              <a:rPr lang="en-US" sz="1800" dirty="0"/>
              <a:t>Following are the types of Operating Systems;</a:t>
            </a:r>
          </a:p>
          <a:p>
            <a:pPr marL="256032" lvl="1">
              <a:lnSpc>
                <a:spcPct val="150000"/>
              </a:lnSpc>
            </a:pPr>
            <a:r>
              <a:rPr lang="en-US" sz="1800" dirty="0"/>
              <a:t>Batch operating system</a:t>
            </a:r>
          </a:p>
          <a:p>
            <a:pPr marL="256032" lvl="1">
              <a:lnSpc>
                <a:spcPct val="150000"/>
              </a:lnSpc>
            </a:pPr>
            <a:r>
              <a:rPr lang="en-US" sz="1800" dirty="0"/>
              <a:t>Time-sharing operating systems</a:t>
            </a:r>
          </a:p>
          <a:p>
            <a:pPr marL="256032" lvl="1">
              <a:lnSpc>
                <a:spcPct val="150000"/>
              </a:lnSpc>
            </a:pPr>
            <a:r>
              <a:rPr lang="en-US" sz="1800" dirty="0"/>
              <a:t>Distributed operating System</a:t>
            </a:r>
          </a:p>
          <a:p>
            <a:pPr marL="256032" lvl="1">
              <a:lnSpc>
                <a:spcPct val="150000"/>
              </a:lnSpc>
            </a:pPr>
            <a:r>
              <a:rPr lang="en-US" sz="1800" dirty="0"/>
              <a:t>Network operating System</a:t>
            </a:r>
          </a:p>
          <a:p>
            <a:pPr marL="256032" lvl="1">
              <a:lnSpc>
                <a:spcPct val="150000"/>
              </a:lnSpc>
            </a:pPr>
            <a:r>
              <a:rPr lang="en-US" sz="1800" dirty="0"/>
              <a:t>Real Time operating System</a:t>
            </a:r>
          </a:p>
          <a:p>
            <a:endParaRPr lang="en-US" dirty="0"/>
          </a:p>
        </p:txBody>
      </p:sp>
      <p:sp>
        <p:nvSpPr>
          <p:cNvPr id="3" name="Title 2"/>
          <p:cNvSpPr>
            <a:spLocks noGrp="1"/>
          </p:cNvSpPr>
          <p:nvPr>
            <p:ph type="title"/>
          </p:nvPr>
        </p:nvSpPr>
        <p:spPr/>
        <p:txBody>
          <a:bodyPr/>
          <a:lstStyle/>
          <a:p>
            <a:r>
              <a:rPr lang="en-US" dirty="0"/>
              <a:t>Types of Operating System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14520</TotalTime>
  <Words>2289</Words>
  <Application>Microsoft Office PowerPoint</Application>
  <PresentationFormat>On-screen Show (4:3)</PresentationFormat>
  <Paragraphs>193</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Lucida Sans Unicode</vt:lpstr>
      <vt:lpstr>Times New Roman</vt:lpstr>
      <vt:lpstr>Verdana</vt:lpstr>
      <vt:lpstr>Wingdings 2</vt:lpstr>
      <vt:lpstr>Wingdings 3</vt:lpstr>
      <vt:lpstr>Concourse</vt:lpstr>
      <vt:lpstr>PowerPoint Presentation</vt:lpstr>
      <vt:lpstr>Operating System</vt:lpstr>
      <vt:lpstr>Functions of Operating Systems</vt:lpstr>
      <vt:lpstr>Functions of Operating Systems</vt:lpstr>
      <vt:lpstr>Functions of Operating Systems</vt:lpstr>
      <vt:lpstr>Functions of Operating Systems</vt:lpstr>
      <vt:lpstr>Functions of Operating Systems</vt:lpstr>
      <vt:lpstr>Functions of Operating Systems</vt:lpstr>
      <vt:lpstr>Types of Operating System</vt:lpstr>
      <vt:lpstr>Types of Operating System</vt:lpstr>
      <vt:lpstr>Types of Operating System</vt:lpstr>
      <vt:lpstr>Types of Operating System</vt:lpstr>
      <vt:lpstr>Types of Operating System</vt:lpstr>
      <vt:lpstr>Types of Operating System</vt:lpstr>
      <vt:lpstr>User Interfaces and its Types</vt:lpstr>
      <vt:lpstr>Graphical user interface (GUI)</vt:lpstr>
      <vt:lpstr>Command line interfaces</vt:lpstr>
      <vt:lpstr>Operating System Scheduling algorithms</vt:lpstr>
      <vt:lpstr>Operating System Scheduling algorithms</vt:lpstr>
      <vt:lpstr>Operating System Scheduling algorithms</vt:lpstr>
      <vt:lpstr>Operating System Scheduling algorithms</vt:lpstr>
      <vt:lpstr>Operating System Scheduling algorithms</vt:lpstr>
      <vt:lpstr>Operating System Scheduling algorithms</vt:lpstr>
      <vt:lpstr>Important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353</cp:revision>
  <dcterms:created xsi:type="dcterms:W3CDTF">2006-08-16T00:00:00Z</dcterms:created>
  <dcterms:modified xsi:type="dcterms:W3CDTF">2023-01-25T18:17:40Z</dcterms:modified>
</cp:coreProperties>
</file>