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9"/>
  </p:notesMasterIdLst>
  <p:sldIdLst>
    <p:sldId id="316" r:id="rId2"/>
    <p:sldId id="431" r:id="rId3"/>
    <p:sldId id="432" r:id="rId4"/>
    <p:sldId id="433" r:id="rId5"/>
    <p:sldId id="434" r:id="rId6"/>
    <p:sldId id="435" r:id="rId7"/>
    <p:sldId id="436" r:id="rId8"/>
    <p:sldId id="437" r:id="rId9"/>
    <p:sldId id="438" r:id="rId10"/>
    <p:sldId id="439" r:id="rId11"/>
    <p:sldId id="440" r:id="rId12"/>
    <p:sldId id="441" r:id="rId13"/>
    <p:sldId id="442" r:id="rId14"/>
    <p:sldId id="443" r:id="rId15"/>
    <p:sldId id="444" r:id="rId16"/>
    <p:sldId id="445" r:id="rId17"/>
    <p:sldId id="446" r:id="rId18"/>
    <p:sldId id="447" r:id="rId19"/>
    <p:sldId id="448" r:id="rId20"/>
    <p:sldId id="449" r:id="rId21"/>
    <p:sldId id="450" r:id="rId22"/>
    <p:sldId id="451" r:id="rId23"/>
    <p:sldId id="453" r:id="rId24"/>
    <p:sldId id="454" r:id="rId25"/>
    <p:sldId id="456" r:id="rId26"/>
    <p:sldId id="457" r:id="rId27"/>
    <p:sldId id="458" r:id="rId28"/>
    <p:sldId id="460" r:id="rId29"/>
    <p:sldId id="461" r:id="rId30"/>
    <p:sldId id="473" r:id="rId31"/>
    <p:sldId id="474" r:id="rId32"/>
    <p:sldId id="462" r:id="rId33"/>
    <p:sldId id="463" r:id="rId34"/>
    <p:sldId id="464" r:id="rId35"/>
    <p:sldId id="465" r:id="rId36"/>
    <p:sldId id="466" r:id="rId37"/>
    <p:sldId id="468" r:id="rId38"/>
    <p:sldId id="467" r:id="rId39"/>
    <p:sldId id="469" r:id="rId40"/>
    <p:sldId id="470" r:id="rId41"/>
    <p:sldId id="471" r:id="rId42"/>
    <p:sldId id="472" r:id="rId43"/>
    <p:sldId id="475" r:id="rId44"/>
    <p:sldId id="476" r:id="rId45"/>
    <p:sldId id="477" r:id="rId46"/>
    <p:sldId id="478" r:id="rId47"/>
    <p:sldId id="479" r:id="rId48"/>
    <p:sldId id="480" r:id="rId49"/>
    <p:sldId id="481" r:id="rId50"/>
    <p:sldId id="482" r:id="rId51"/>
    <p:sldId id="483" r:id="rId52"/>
    <p:sldId id="484" r:id="rId53"/>
    <p:sldId id="485" r:id="rId54"/>
    <p:sldId id="486" r:id="rId55"/>
    <p:sldId id="487" r:id="rId56"/>
    <p:sldId id="488" r:id="rId57"/>
    <p:sldId id="490"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93" autoAdjust="0"/>
  </p:normalViewPr>
  <p:slideViewPr>
    <p:cSldViewPr>
      <p:cViewPr varScale="1">
        <p:scale>
          <a:sx n="63" d="100"/>
          <a:sy n="63" d="100"/>
        </p:scale>
        <p:origin x="159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2E2F3C-7DA9-45CB-84F2-66B173351D43}" type="datetimeFigureOut">
              <a:rPr lang="en-US" smtClean="0"/>
              <a:pPr/>
              <a:t>1/25/2023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09EFAD-F153-4117-916F-7026FCDA10A1}" type="slidenum">
              <a:rPr lang="en-US" smtClean="0"/>
              <a:pPr/>
              <a:t>‹#›</a:t>
            </a:fld>
            <a:endParaRPr lang="en-US"/>
          </a:p>
        </p:txBody>
      </p:sp>
    </p:spTree>
    <p:extLst>
      <p:ext uri="{BB962C8B-B14F-4D97-AF65-F5344CB8AC3E}">
        <p14:creationId xmlns:p14="http://schemas.microsoft.com/office/powerpoint/2010/main" val="4030254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1/25/2023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E06F09-118A-4C28-8C43-13A616895D98}"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B2BCAA1F-DF8E-4BFF-882E-6FF8D94CBA3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1/25/2023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en.wikipedia.org/wiki/Image:Transistor-photo.JPG" TargetMode="Externa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838200" y="1371601"/>
            <a:ext cx="7772400" cy="2210762"/>
          </a:xfrm>
          <a:prstGeom prst="rect">
            <a:avLst/>
          </a:prstGeom>
        </p:spPr>
        <p:txBody>
          <a:bodyPr vert="horz" rtlCol="0" anchor="ctr">
            <a:noAutofit/>
            <a:scene3d>
              <a:camera prst="orthographicFront"/>
              <a:lightRig rig="soft" dir="t"/>
            </a:scene3d>
            <a:sp3d prstMaterial="softEdge">
              <a:bevelT w="25400" h="25400"/>
            </a:sp3d>
          </a:bodyPr>
          <a:lstStyle/>
          <a:p>
            <a:pPr algn="ctr">
              <a:buNone/>
            </a:pPr>
            <a:r>
              <a:rPr lang="en-US" sz="4400" dirty="0"/>
              <a:t>Introduction to Computing</a:t>
            </a:r>
            <a:endParaRPr lang="en-US" sz="2800" dirty="0"/>
          </a:p>
          <a:p>
            <a:pPr algn="ctr">
              <a:buNone/>
            </a:pPr>
            <a:r>
              <a:rPr lang="en-US" sz="3200" dirty="0"/>
              <a:t>Lecture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dirty="0"/>
              <a:t>Parts of IT  </a:t>
            </a:r>
          </a:p>
        </p:txBody>
      </p:sp>
      <p:sp>
        <p:nvSpPr>
          <p:cNvPr id="41987" name="Content Placeholder 2"/>
          <p:cNvSpPr>
            <a:spLocks noGrp="1"/>
          </p:cNvSpPr>
          <p:nvPr>
            <p:ph idx="1"/>
          </p:nvPr>
        </p:nvSpPr>
        <p:spPr/>
        <p:txBody>
          <a:bodyPr>
            <a:normAutofit/>
          </a:bodyPr>
          <a:lstStyle/>
          <a:p>
            <a:pPr algn="just"/>
            <a:r>
              <a:rPr lang="en-US" dirty="0"/>
              <a:t>Computer technology</a:t>
            </a:r>
          </a:p>
          <a:p>
            <a:pPr algn="just"/>
            <a:r>
              <a:rPr lang="en-US" dirty="0"/>
              <a:t>Communications technology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767292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lgn="just"/>
            <a:r>
              <a:rPr lang="en-US" dirty="0"/>
              <a:t>Computer Technology</a:t>
            </a:r>
          </a:p>
        </p:txBody>
      </p:sp>
      <p:sp>
        <p:nvSpPr>
          <p:cNvPr id="41987" name="Content Placeholder 2"/>
          <p:cNvSpPr>
            <a:spLocks noGrp="1"/>
          </p:cNvSpPr>
          <p:nvPr>
            <p:ph idx="1"/>
          </p:nvPr>
        </p:nvSpPr>
        <p:spPr/>
        <p:txBody>
          <a:bodyPr>
            <a:normAutofit/>
          </a:bodyPr>
          <a:lstStyle/>
          <a:p>
            <a:pPr algn="just"/>
            <a:r>
              <a:rPr lang="en-US" dirty="0"/>
              <a:t> A computer is a programmable, multiuse machine that accepts data (raw facts and figures) and processes, or manipulates, it into information we can use,  such as summaries, totals, or reports. </a:t>
            </a:r>
          </a:p>
          <a:p>
            <a:pPr algn="just"/>
            <a:r>
              <a:rPr lang="en-US" dirty="0"/>
              <a:t>Its purpose is to speed up problem solving and increase productivity.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26218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lgn="just"/>
            <a:r>
              <a:rPr lang="en-US" dirty="0"/>
              <a:t>Communications Technology</a:t>
            </a:r>
          </a:p>
        </p:txBody>
      </p:sp>
      <p:sp>
        <p:nvSpPr>
          <p:cNvPr id="41987" name="Content Placeholder 2"/>
          <p:cNvSpPr>
            <a:spLocks noGrp="1"/>
          </p:cNvSpPr>
          <p:nvPr>
            <p:ph idx="1"/>
          </p:nvPr>
        </p:nvSpPr>
        <p:spPr/>
        <p:txBody>
          <a:bodyPr>
            <a:normAutofit/>
          </a:bodyPr>
          <a:lstStyle/>
          <a:p>
            <a:r>
              <a:rPr lang="en-US" dirty="0"/>
              <a:t>Communications technology, also called telecommunications technology, consists of electromagnetic devices and systems for communicating over long distances.  </a:t>
            </a:r>
          </a:p>
          <a:p>
            <a:r>
              <a:rPr lang="en-US" dirty="0"/>
              <a:t>The principal examples are telephone, radio, broadcast television, and cable TV. </a:t>
            </a:r>
          </a:p>
          <a:p>
            <a:r>
              <a:rPr lang="en-US" dirty="0"/>
              <a:t>A   network   is a communications system connecting two or more computers; the internet is the largest such network.</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040586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lgn="just"/>
            <a:r>
              <a:rPr lang="en-US" dirty="0"/>
              <a:t>Role of IT in Society</a:t>
            </a:r>
          </a:p>
        </p:txBody>
      </p:sp>
      <p:sp>
        <p:nvSpPr>
          <p:cNvPr id="41987" name="Content Placeholder 2"/>
          <p:cNvSpPr>
            <a:spLocks noGrp="1"/>
          </p:cNvSpPr>
          <p:nvPr>
            <p:ph idx="1"/>
          </p:nvPr>
        </p:nvSpPr>
        <p:spPr/>
        <p:txBody>
          <a:bodyPr>
            <a:normAutofit/>
          </a:bodyPr>
          <a:lstStyle/>
          <a:p>
            <a:r>
              <a:rPr lang="en-US" dirty="0">
                <a:solidFill>
                  <a:schemeClr val="accent2">
                    <a:lumMod val="60000"/>
                    <a:lumOff val="40000"/>
                  </a:schemeClr>
                </a:solidFill>
              </a:rPr>
              <a:t>Education</a:t>
            </a:r>
          </a:p>
          <a:p>
            <a:r>
              <a:rPr lang="en-US" dirty="0">
                <a:solidFill>
                  <a:schemeClr val="accent2">
                    <a:lumMod val="60000"/>
                    <a:lumOff val="40000"/>
                  </a:schemeClr>
                </a:solidFill>
              </a:rPr>
              <a:t>Health</a:t>
            </a:r>
          </a:p>
          <a:p>
            <a:r>
              <a:rPr lang="en-US" dirty="0">
                <a:solidFill>
                  <a:schemeClr val="accent2">
                    <a:lumMod val="60000"/>
                    <a:lumOff val="40000"/>
                  </a:schemeClr>
                </a:solidFill>
              </a:rPr>
              <a:t>Money</a:t>
            </a:r>
          </a:p>
          <a:p>
            <a:r>
              <a:rPr lang="en-US" dirty="0">
                <a:solidFill>
                  <a:schemeClr val="accent2">
                    <a:lumMod val="60000"/>
                    <a:lumOff val="40000"/>
                  </a:schemeClr>
                </a:solidFill>
              </a:rPr>
              <a:t>Leisure(Entertainment)</a:t>
            </a:r>
          </a:p>
          <a:p>
            <a:r>
              <a:rPr lang="en-US" dirty="0">
                <a:solidFill>
                  <a:schemeClr val="accent2">
                    <a:lumMod val="60000"/>
                    <a:lumOff val="40000"/>
                  </a:schemeClr>
                </a:solidFill>
              </a:rPr>
              <a:t>Job and career</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872362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lgn="just"/>
            <a:r>
              <a:rPr lang="en-US" dirty="0"/>
              <a:t>Role of IT in Education </a:t>
            </a:r>
          </a:p>
        </p:txBody>
      </p:sp>
      <p:sp>
        <p:nvSpPr>
          <p:cNvPr id="41987" name="Content Placeholder 2"/>
          <p:cNvSpPr>
            <a:spLocks noGrp="1"/>
          </p:cNvSpPr>
          <p:nvPr>
            <p:ph idx="1"/>
          </p:nvPr>
        </p:nvSpPr>
        <p:spPr/>
        <p:txBody>
          <a:bodyPr>
            <a:normAutofit fontScale="92500" lnSpcReduction="10000"/>
          </a:bodyPr>
          <a:lstStyle/>
          <a:p>
            <a:pPr algn="just"/>
            <a:r>
              <a:rPr lang="en-US" dirty="0"/>
              <a:t>When properly integrated into the curriculum and classroom, information technology can allow students to personalize their education</a:t>
            </a:r>
          </a:p>
          <a:p>
            <a:pPr algn="just"/>
            <a:r>
              <a:rPr lang="en-US" dirty="0"/>
              <a:t>Automate many tedious and rote tasks of teaching and managing classes;</a:t>
            </a:r>
          </a:p>
          <a:p>
            <a:pPr algn="just"/>
            <a:r>
              <a:rPr lang="en-US" dirty="0"/>
              <a:t>Reduce the teacher’s workload per student, so that he or she can spend more time on reaching individual students.</a:t>
            </a:r>
          </a:p>
          <a:p>
            <a:pPr algn="just"/>
            <a:r>
              <a:rPr lang="en-US" dirty="0"/>
              <a:t>Course-management software is used for administering online assignments, schedules, examinations, and grades.</a:t>
            </a:r>
          </a:p>
          <a:p>
            <a:pPr algn="just"/>
            <a:r>
              <a:rPr lang="en-US" dirty="0"/>
              <a:t>Email is one good use in education.</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257620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lgn="just"/>
            <a:r>
              <a:rPr lang="en-US" dirty="0"/>
              <a:t>Role of IT in Health </a:t>
            </a:r>
          </a:p>
        </p:txBody>
      </p:sp>
      <p:sp>
        <p:nvSpPr>
          <p:cNvPr id="41987" name="Content Placeholder 2"/>
          <p:cNvSpPr>
            <a:spLocks noGrp="1"/>
          </p:cNvSpPr>
          <p:nvPr>
            <p:ph idx="1"/>
          </p:nvPr>
        </p:nvSpPr>
        <p:spPr/>
        <p:txBody>
          <a:bodyPr>
            <a:normAutofit fontScale="92500" lnSpcReduction="20000"/>
          </a:bodyPr>
          <a:lstStyle/>
          <a:p>
            <a:pPr algn="just"/>
            <a:r>
              <a:rPr lang="en-US" dirty="0"/>
              <a:t>Computer technology is radically changing the tools of medicine.</a:t>
            </a:r>
          </a:p>
          <a:p>
            <a:pPr algn="just"/>
            <a:r>
              <a:rPr lang="en-US" dirty="0"/>
              <a:t>All medical information,  including that generated by X ray, lab test, and pulse monitor, can now be transmitted to a doctor in digital format.</a:t>
            </a:r>
          </a:p>
          <a:p>
            <a:pPr algn="just"/>
            <a:r>
              <a:rPr lang="en-US" dirty="0"/>
              <a:t>Image transfer technology allows radiologic images such as CT scans and MRIs to be immediately transmitted to electronic charts and physicians’ offices. </a:t>
            </a:r>
          </a:p>
          <a:p>
            <a:pPr algn="just"/>
            <a:r>
              <a:rPr lang="en-US" dirty="0"/>
              <a:t>Patients in intensive care, who are usually monitored by nurses during off-times, can also be watched over by doctors in remote “control towers” miles away.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801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lgn="just"/>
            <a:r>
              <a:rPr lang="en-US" dirty="0"/>
              <a:t>Role of IT in Money </a:t>
            </a:r>
          </a:p>
        </p:txBody>
      </p:sp>
      <p:sp>
        <p:nvSpPr>
          <p:cNvPr id="41987" name="Content Placeholder 2"/>
          <p:cNvSpPr>
            <a:spLocks noGrp="1"/>
          </p:cNvSpPr>
          <p:nvPr>
            <p:ph idx="1"/>
          </p:nvPr>
        </p:nvSpPr>
        <p:spPr/>
        <p:txBody>
          <a:bodyPr>
            <a:normAutofit/>
          </a:bodyPr>
          <a:lstStyle/>
          <a:p>
            <a:pPr algn="just"/>
            <a:r>
              <a:rPr lang="en-US" dirty="0"/>
              <a:t>The future of money is increasingly digital, likely virtual, and possibly universal.</a:t>
            </a:r>
          </a:p>
          <a:p>
            <a:pPr algn="just"/>
            <a:r>
              <a:rPr lang="en-US" dirty="0"/>
              <a:t>“Virtual” means that something is created, simulated, or carried on by means of a computer or a computer network.</a:t>
            </a:r>
          </a:p>
          <a:p>
            <a:pPr algn="just"/>
            <a:r>
              <a:rPr lang="en-US" dirty="0"/>
              <a:t>Billing can be done online.</a:t>
            </a:r>
          </a:p>
          <a:p>
            <a:pPr algn="just"/>
            <a:r>
              <a:rPr lang="en-US" dirty="0"/>
              <a:t>Some banks and other businesses are backing an electronic-payment system that allows internet users to buy goods and services with  micropayments.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468603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lgn="just"/>
            <a:r>
              <a:rPr lang="en-US" dirty="0"/>
              <a:t>Role of IT in Leisure Activities </a:t>
            </a:r>
          </a:p>
        </p:txBody>
      </p:sp>
      <p:sp>
        <p:nvSpPr>
          <p:cNvPr id="41987" name="Content Placeholder 2"/>
          <p:cNvSpPr>
            <a:spLocks noGrp="1"/>
          </p:cNvSpPr>
          <p:nvPr>
            <p:ph idx="1"/>
          </p:nvPr>
        </p:nvSpPr>
        <p:spPr/>
        <p:txBody>
          <a:bodyPr>
            <a:normAutofit fontScale="92500" lnSpcReduction="20000"/>
          </a:bodyPr>
          <a:lstStyle/>
          <a:p>
            <a:pPr algn="just"/>
            <a:r>
              <a:rPr lang="en-US" dirty="0"/>
              <a:t>Information technology is being used for all kinds of entertainment, ranging from videogames to telegambling. </a:t>
            </a:r>
          </a:p>
          <a:p>
            <a:pPr algn="just"/>
            <a:r>
              <a:rPr lang="en-US" dirty="0"/>
              <a:t>It is also being used in the arts, from painting to photography.</a:t>
            </a:r>
          </a:p>
          <a:p>
            <a:pPr algn="just"/>
            <a:r>
              <a:rPr lang="en-US" dirty="0"/>
              <a:t>A user can offer songs online free for downloading  (transferring data from a remote computer to one’s own computer) so that people could listen to them before paying $12 for a CD. </a:t>
            </a:r>
          </a:p>
          <a:p>
            <a:pPr algn="just"/>
            <a:r>
              <a:rPr lang="en-US" dirty="0"/>
              <a:t>It also puts videos online for sharing and uses quirky websites to reach fans.</a:t>
            </a:r>
          </a:p>
          <a:p>
            <a:pPr algn="just"/>
            <a:r>
              <a:rPr lang="en-US" dirty="0"/>
              <a:t>Through animation computers are revolutionizing movies.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509397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lgn="just"/>
            <a:r>
              <a:rPr lang="en-US" dirty="0"/>
              <a:t>Role of IT in Jobs &amp; Careers </a:t>
            </a:r>
          </a:p>
        </p:txBody>
      </p:sp>
      <p:sp>
        <p:nvSpPr>
          <p:cNvPr id="41987" name="Content Placeholder 2"/>
          <p:cNvSpPr>
            <a:spLocks noGrp="1"/>
          </p:cNvSpPr>
          <p:nvPr>
            <p:ph idx="1"/>
          </p:nvPr>
        </p:nvSpPr>
        <p:spPr/>
        <p:txBody>
          <a:bodyPr>
            <a:normAutofit fontScale="85000" lnSpcReduction="20000"/>
          </a:bodyPr>
          <a:lstStyle/>
          <a:p>
            <a:pPr algn="just"/>
            <a:r>
              <a:rPr lang="en-US" dirty="0"/>
              <a:t>In the hotel business, even front-desk clerks need to know how to deal with computerized reservation systems. </a:t>
            </a:r>
          </a:p>
          <a:p>
            <a:pPr algn="just"/>
            <a:r>
              <a:rPr lang="en-US" dirty="0"/>
              <a:t>In law enforcement, police officers need to know how to use computers while on patrol or at their desks to check out stolen cars, criminal records, outstanding arrest warrants, and the like. </a:t>
            </a:r>
          </a:p>
          <a:p>
            <a:pPr algn="just"/>
            <a:r>
              <a:rPr lang="en-US" dirty="0"/>
              <a:t>In entertainment, computers are used for such ordinary purposes as budgets, payroll, and ticketing. </a:t>
            </a:r>
          </a:p>
          <a:p>
            <a:pPr algn="just"/>
            <a:r>
              <a:rPr lang="en-US" dirty="0"/>
              <a:t>However, there are also new careers in virtual set design, combining training in architecture and 3-D computer modeling, and in creating cinematic special effects.</a:t>
            </a:r>
          </a:p>
          <a:p>
            <a:pPr algn="just"/>
            <a:r>
              <a:rPr lang="en-US" dirty="0"/>
              <a:t>Computers can be used both for you to find employers and for employers to find you.</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906997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Computers</a:t>
            </a:r>
            <a:endParaRPr lang="en-GB" dirty="0"/>
          </a:p>
        </p:txBody>
      </p:sp>
      <p:sp>
        <p:nvSpPr>
          <p:cNvPr id="3" name="Content Placeholder 2"/>
          <p:cNvSpPr>
            <a:spLocks noGrp="1"/>
          </p:cNvSpPr>
          <p:nvPr>
            <p:ph idx="1"/>
          </p:nvPr>
        </p:nvSpPr>
        <p:spPr/>
        <p:txBody>
          <a:bodyPr>
            <a:normAutofit fontScale="92500" lnSpcReduction="20000"/>
          </a:bodyPr>
          <a:lstStyle/>
          <a:p>
            <a:r>
              <a:rPr lang="en-GB" b="1" dirty="0"/>
              <a:t>Super Computer</a:t>
            </a:r>
          </a:p>
          <a:p>
            <a:pPr lvl="1"/>
            <a:r>
              <a:rPr lang="en-GB" dirty="0"/>
              <a:t>Computers that have the most capable processing power of its time</a:t>
            </a:r>
          </a:p>
          <a:p>
            <a:r>
              <a:rPr lang="en-GB" b="1" dirty="0"/>
              <a:t>Mainframe Computer</a:t>
            </a:r>
          </a:p>
          <a:p>
            <a:pPr lvl="1"/>
            <a:r>
              <a:rPr lang="en-GB" dirty="0"/>
              <a:t>Mostly used by corporations, government agencies, and banks </a:t>
            </a:r>
          </a:p>
          <a:p>
            <a:r>
              <a:rPr lang="en-GB" b="1" dirty="0"/>
              <a:t>Mini Computer</a:t>
            </a:r>
          </a:p>
          <a:p>
            <a:pPr lvl="1"/>
            <a:r>
              <a:rPr lang="en-GB" dirty="0"/>
              <a:t>Multiprocessing machine that can support up to about 200 users at the same time</a:t>
            </a:r>
          </a:p>
          <a:p>
            <a:r>
              <a:rPr lang="en-GB" b="1" dirty="0"/>
              <a:t>Micro  Computer</a:t>
            </a:r>
          </a:p>
          <a:p>
            <a:pPr lvl="1"/>
            <a:r>
              <a:rPr lang="en-GB" dirty="0"/>
              <a:t>Smaller computers that run on microprocessors in their central processing units</a:t>
            </a:r>
          </a:p>
          <a:p>
            <a:r>
              <a:rPr lang="en-GB" b="1" dirty="0"/>
              <a:t>Mobile Computer</a:t>
            </a:r>
          </a:p>
          <a:p>
            <a:pPr lvl="1"/>
            <a:r>
              <a:rPr lang="en-GB" dirty="0"/>
              <a:t>Computers that are super small and mobile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081603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book</a:t>
            </a:r>
          </a:p>
        </p:txBody>
      </p:sp>
      <p:sp>
        <p:nvSpPr>
          <p:cNvPr id="3" name="Content Placeholder 2"/>
          <p:cNvSpPr>
            <a:spLocks noGrp="1"/>
          </p:cNvSpPr>
          <p:nvPr>
            <p:ph idx="1"/>
          </p:nvPr>
        </p:nvSpPr>
        <p:spPr>
          <a:xfrm>
            <a:off x="457200" y="2971800"/>
            <a:ext cx="8229600" cy="3352800"/>
          </a:xfrm>
        </p:spPr>
        <p:txBody>
          <a:bodyPr/>
          <a:lstStyle/>
          <a:p>
            <a:pPr lvl="0"/>
            <a:r>
              <a:rPr lang="en-US" dirty="0"/>
              <a:t>Introduction to Computers 6</a:t>
            </a:r>
            <a:r>
              <a:rPr lang="en-US" baseline="30000" dirty="0"/>
              <a:t>th</a:t>
            </a:r>
            <a:r>
              <a:rPr lang="en-US" dirty="0"/>
              <a:t> International Edition, Peter, N. McGraw-Hill ISBN-13:978-0078210587</a:t>
            </a:r>
            <a:endParaRPr lang="en-GB" dirty="0"/>
          </a:p>
          <a:p>
            <a:endParaRPr lang="en-GB"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695171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t>History of Computers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125416"/>
            <a:ext cx="8080872" cy="5732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2024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t>Computers Generations</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282" y="1524000"/>
            <a:ext cx="7007915" cy="4365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https://upload.wikimedia.org/wikipedia/commons/e/e9/Elektronenroehren-auswah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1996" y="426375"/>
            <a:ext cx="2100732" cy="10214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ransisto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4583" y="1469571"/>
            <a:ext cx="1249817" cy="109133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8" descr="Image result for integrated circu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ADS7805P Integrated Circuit CMOS AD Converter 28 Pi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2" descr="ADS7805P Integrated Circuit CMOS AD Converter 28 Pi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8" name="Picture 14" descr="Image result for integrated circui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29400" y="2535690"/>
            <a:ext cx="1916976" cy="1198110"/>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16" descr="Image result for vlsi microprocesso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1583" y="3915754"/>
            <a:ext cx="1683612" cy="154397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ulsi microprocesso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91582" y="5515315"/>
            <a:ext cx="1461817" cy="1361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782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z="3200" b="1" dirty="0">
                <a:solidFill>
                  <a:schemeClr val="tx1"/>
                </a:solidFill>
              </a:rPr>
              <a:t>FIRST GENERATION, </a:t>
            </a:r>
            <a:br>
              <a:rPr lang="en-US" sz="3200" b="1" dirty="0">
                <a:solidFill>
                  <a:schemeClr val="tx1"/>
                </a:solidFill>
              </a:rPr>
            </a:br>
            <a:r>
              <a:rPr lang="en-US" sz="3200" b="1" dirty="0">
                <a:solidFill>
                  <a:schemeClr val="tx1"/>
                </a:solidFill>
              </a:rPr>
              <a:t>1951 – 1958:  The Vacuum Tube</a:t>
            </a:r>
          </a:p>
        </p:txBody>
      </p:sp>
      <p:sp>
        <p:nvSpPr>
          <p:cNvPr id="4099" name="Rectangle 3"/>
          <p:cNvSpPr>
            <a:spLocks noGrp="1" noChangeArrowheads="1"/>
          </p:cNvSpPr>
          <p:nvPr>
            <p:ph type="body" sz="half" idx="1"/>
          </p:nvPr>
        </p:nvSpPr>
        <p:spPr>
          <a:xfrm>
            <a:off x="457200" y="1600200"/>
            <a:ext cx="8229600" cy="4525963"/>
          </a:xfrm>
        </p:spPr>
        <p:txBody>
          <a:bodyPr>
            <a:normAutofit lnSpcReduction="10000"/>
          </a:bodyPr>
          <a:lstStyle/>
          <a:p>
            <a:pPr marL="0" algn="just" eaLnBrk="1" hangingPunct="1">
              <a:lnSpc>
                <a:spcPct val="90000"/>
              </a:lnSpc>
              <a:buNone/>
            </a:pPr>
            <a:r>
              <a:rPr lang="en-US" sz="2000" dirty="0"/>
              <a:t>The first generation of computers, characterized by vacuum tubes, started in 1951 with the creation of – </a:t>
            </a:r>
          </a:p>
          <a:p>
            <a:pPr marL="0" algn="just" eaLnBrk="1" hangingPunct="1">
              <a:lnSpc>
                <a:spcPct val="90000"/>
              </a:lnSpc>
              <a:buNone/>
            </a:pPr>
            <a:endParaRPr lang="en-US" sz="2000" b="1" dirty="0"/>
          </a:p>
          <a:p>
            <a:pPr marL="0" algn="just" eaLnBrk="1" hangingPunct="1">
              <a:lnSpc>
                <a:spcPct val="90000"/>
              </a:lnSpc>
              <a:buNone/>
            </a:pPr>
            <a:r>
              <a:rPr lang="en-US" sz="2000" b="1" dirty="0"/>
              <a:t>UNIVAC (Universal Automatic Computer) – </a:t>
            </a:r>
            <a:r>
              <a:rPr lang="en-US" sz="2000" dirty="0"/>
              <a:t>a tabulating machine which won the contest for the fastest machine which could count the US 1890 census.</a:t>
            </a:r>
            <a:endParaRPr lang="en-US" sz="2000" b="1" dirty="0"/>
          </a:p>
          <a:p>
            <a:pPr marL="0" algn="just" eaLnBrk="1" hangingPunct="1">
              <a:lnSpc>
                <a:spcPct val="90000"/>
              </a:lnSpc>
              <a:buNone/>
            </a:pPr>
            <a:endParaRPr lang="en-US" sz="2000" b="1" dirty="0"/>
          </a:p>
          <a:p>
            <a:pPr marL="0" algn="just" eaLnBrk="1" hangingPunct="1">
              <a:lnSpc>
                <a:spcPct val="90000"/>
              </a:lnSpc>
              <a:buNone/>
            </a:pPr>
            <a:r>
              <a:rPr lang="en-US" sz="2000" b="1" dirty="0"/>
              <a:t>VACUUM TUBES</a:t>
            </a:r>
            <a:r>
              <a:rPr lang="en-US" sz="2000" dirty="0"/>
              <a:t> – electronic tubes about the size of light bulbs.</a:t>
            </a:r>
          </a:p>
          <a:p>
            <a:pPr marL="0" algn="just" eaLnBrk="1" hangingPunct="1">
              <a:lnSpc>
                <a:spcPct val="90000"/>
              </a:lnSpc>
              <a:buNone/>
            </a:pPr>
            <a:endParaRPr lang="en-US" sz="2000" dirty="0"/>
          </a:p>
          <a:p>
            <a:pPr>
              <a:buNone/>
            </a:pPr>
            <a:r>
              <a:rPr lang="en-US" sz="2000" b="1" dirty="0"/>
              <a:t>DISADVANTAGES</a:t>
            </a:r>
            <a:r>
              <a:rPr lang="en-US" sz="2000" dirty="0"/>
              <a:t>:</a:t>
            </a:r>
          </a:p>
          <a:p>
            <a:pPr>
              <a:buNone/>
            </a:pPr>
            <a:endParaRPr lang="en-US" sz="2000" dirty="0"/>
          </a:p>
          <a:p>
            <a:r>
              <a:rPr lang="en-US" sz="2000" dirty="0"/>
              <a:t>They generate more heat causing many problems in temperature regulation and climate control.</a:t>
            </a:r>
          </a:p>
          <a:p>
            <a:r>
              <a:rPr lang="en-US" sz="2000" dirty="0"/>
              <a:t>Tubes were subject to frequent burn-out.</a:t>
            </a:r>
          </a:p>
          <a:p>
            <a:pPr marL="0" algn="just" eaLnBrk="1" hangingPunct="1">
              <a:lnSpc>
                <a:spcPct val="90000"/>
              </a:lnSpc>
              <a:buNone/>
            </a:pPr>
            <a:endParaRPr lang="en-US" sz="2000" dirty="0"/>
          </a:p>
          <a:p>
            <a:pPr eaLnBrk="1" hangingPunct="1">
              <a:lnSpc>
                <a:spcPct val="90000"/>
              </a:lnSpc>
              <a:buFontTx/>
              <a:buNone/>
            </a:pPr>
            <a:endParaRPr lang="en-US" sz="2800" dirty="0"/>
          </a:p>
          <a:p>
            <a:pPr eaLnBrk="1" hangingPunct="1">
              <a:lnSpc>
                <a:spcPct val="90000"/>
              </a:lnSpc>
              <a:buFontTx/>
              <a:buNone/>
            </a:pPr>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US" sz="3200" b="1" dirty="0"/>
              <a:t>SECOND GENERATION,</a:t>
            </a:r>
            <a:br>
              <a:rPr lang="en-US" sz="3200" b="1" dirty="0"/>
            </a:br>
            <a:r>
              <a:rPr lang="en-US" sz="3200" b="1" dirty="0"/>
              <a:t>1959 – 1964:  The Transistor</a:t>
            </a:r>
          </a:p>
        </p:txBody>
      </p:sp>
      <p:sp>
        <p:nvSpPr>
          <p:cNvPr id="6147" name="Rectangle 3"/>
          <p:cNvSpPr>
            <a:spLocks noGrp="1" noChangeArrowheads="1"/>
          </p:cNvSpPr>
          <p:nvPr>
            <p:ph type="body" sz="half" idx="1"/>
          </p:nvPr>
        </p:nvSpPr>
        <p:spPr>
          <a:xfrm>
            <a:off x="457200" y="1524000"/>
            <a:ext cx="8382000" cy="4525963"/>
          </a:xfrm>
        </p:spPr>
        <p:txBody>
          <a:bodyPr>
            <a:normAutofit/>
          </a:bodyPr>
          <a:lstStyle/>
          <a:p>
            <a:pPr marL="0" algn="just" eaLnBrk="1" hangingPunct="1">
              <a:lnSpc>
                <a:spcPct val="80000"/>
              </a:lnSpc>
              <a:buFontTx/>
              <a:buNone/>
            </a:pPr>
            <a:r>
              <a:rPr lang="en-US" sz="2000" dirty="0"/>
              <a:t>The year 1959 marked the invention of transistors, which characterized the second generation of computers.</a:t>
            </a:r>
          </a:p>
          <a:p>
            <a:pPr marL="0" algn="just" eaLnBrk="1" hangingPunct="1">
              <a:lnSpc>
                <a:spcPct val="80000"/>
              </a:lnSpc>
              <a:buFontTx/>
              <a:buNone/>
            </a:pPr>
            <a:endParaRPr lang="en-US" sz="2000" b="1" dirty="0"/>
          </a:p>
          <a:p>
            <a:pPr marL="0" algn="just" eaLnBrk="1" hangingPunct="1">
              <a:lnSpc>
                <a:spcPct val="80000"/>
              </a:lnSpc>
              <a:buFontTx/>
              <a:buNone/>
            </a:pPr>
            <a:r>
              <a:rPr lang="en-US" sz="2000" b="1" dirty="0"/>
              <a:t>TRANSISTOR</a:t>
            </a:r>
            <a:r>
              <a:rPr lang="en-US" sz="2000" dirty="0"/>
              <a:t> – was a three-legged component which shrunk the size of the first generation computers. Occupied only 1/100</a:t>
            </a:r>
            <a:r>
              <a:rPr lang="en-US" sz="2000" baseline="30000" dirty="0"/>
              <a:t>th</a:t>
            </a:r>
            <a:r>
              <a:rPr lang="en-US" sz="2000" dirty="0"/>
              <a:t> of the space occupied by a vacuum tube</a:t>
            </a:r>
          </a:p>
          <a:p>
            <a:pPr marL="0" algn="just" eaLnBrk="1" hangingPunct="1">
              <a:lnSpc>
                <a:spcPct val="80000"/>
              </a:lnSpc>
              <a:buFontTx/>
              <a:buNone/>
            </a:pPr>
            <a:endParaRPr lang="en-US" sz="2000" dirty="0"/>
          </a:p>
          <a:p>
            <a:pPr marL="0" algn="just" eaLnBrk="1" hangingPunct="1">
              <a:lnSpc>
                <a:spcPct val="80000"/>
              </a:lnSpc>
              <a:buFontTx/>
              <a:buNone/>
            </a:pPr>
            <a:r>
              <a:rPr lang="en-US" sz="2000" dirty="0"/>
              <a:t>More reliable, had greater computational speed, required no warm-up time and consumed far less electricity. </a:t>
            </a:r>
          </a:p>
        </p:txBody>
      </p:sp>
      <p:pic>
        <p:nvPicPr>
          <p:cNvPr id="6148" name="Picture 4" descr=" Through hole transistors (tape measure marked in centimeters)">
            <a:hlinkClick r:id="rId2" tooltip=" Through hole transistors (tape measure marked in centimeters)"/>
          </p:cNvPr>
          <p:cNvPicPr>
            <a:picLocks noGrp="1" noChangeAspect="1" noChangeArrowheads="1"/>
          </p:cNvPicPr>
          <p:nvPr>
            <p:ph sz="half" idx="2"/>
          </p:nvPr>
        </p:nvPicPr>
        <p:blipFill>
          <a:blip r:embed="rId3" cstate="print"/>
          <a:srcRect/>
          <a:stretch>
            <a:fillRect/>
          </a:stretch>
        </p:blipFill>
        <p:spPr>
          <a:xfrm>
            <a:off x="4038600" y="4419600"/>
            <a:ext cx="4619625" cy="18288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r>
              <a:rPr lang="en-US" sz="3600" b="1" dirty="0"/>
              <a:t>THIRD GENERATION,</a:t>
            </a:r>
            <a:br>
              <a:rPr lang="en-US" sz="3600" b="1" dirty="0"/>
            </a:br>
            <a:r>
              <a:rPr lang="en-US" sz="3600" b="1" dirty="0"/>
              <a:t>1965 – 1970: The Integrated Circuit</a:t>
            </a:r>
          </a:p>
        </p:txBody>
      </p:sp>
      <p:sp>
        <p:nvSpPr>
          <p:cNvPr id="7171" name="Rectangle 3"/>
          <p:cNvSpPr>
            <a:spLocks noGrp="1" noChangeArrowheads="1"/>
          </p:cNvSpPr>
          <p:nvPr>
            <p:ph type="body" sz="half" idx="1"/>
          </p:nvPr>
        </p:nvSpPr>
        <p:spPr>
          <a:xfrm>
            <a:off x="457200" y="1600200"/>
            <a:ext cx="8305800" cy="4525963"/>
          </a:xfrm>
        </p:spPr>
        <p:txBody>
          <a:bodyPr>
            <a:normAutofit lnSpcReduction="10000"/>
          </a:bodyPr>
          <a:lstStyle/>
          <a:p>
            <a:pPr marL="0" algn="just" eaLnBrk="1" hangingPunct="1">
              <a:buFontTx/>
              <a:buNone/>
            </a:pPr>
            <a:r>
              <a:rPr lang="en-US" sz="2000" dirty="0"/>
              <a:t>Third generation computers arose in 1965 with the invention of smaller electronic circuits called integrated circuits (IC’S)</a:t>
            </a:r>
          </a:p>
          <a:p>
            <a:pPr marL="0" algn="just" eaLnBrk="1" hangingPunct="1">
              <a:buFontTx/>
              <a:buNone/>
            </a:pPr>
            <a:endParaRPr lang="en-US" sz="2000" b="1" dirty="0"/>
          </a:p>
          <a:p>
            <a:pPr marL="0" algn="just" eaLnBrk="1" hangingPunct="1">
              <a:buFontTx/>
              <a:buNone/>
            </a:pPr>
            <a:r>
              <a:rPr lang="en-US" sz="2000" b="1" dirty="0"/>
              <a:t>INTEGRATED CIRCUITS</a:t>
            </a:r>
            <a:r>
              <a:rPr lang="en-US" sz="2000" dirty="0"/>
              <a:t> – are square silicon chips containing circuitry that can perform the functions of hundreds of transistors.</a:t>
            </a:r>
          </a:p>
          <a:p>
            <a:pPr marL="0" algn="just" eaLnBrk="1" hangingPunct="1">
              <a:buFontTx/>
              <a:buNone/>
            </a:pPr>
            <a:endParaRPr lang="en-US" sz="2000" dirty="0"/>
          </a:p>
          <a:p>
            <a:pPr>
              <a:buNone/>
            </a:pPr>
            <a:r>
              <a:rPr lang="en-US" sz="2000" b="1" dirty="0"/>
              <a:t>ADVANTAGES:</a:t>
            </a:r>
          </a:p>
          <a:p>
            <a:pPr>
              <a:buNone/>
            </a:pPr>
            <a:endParaRPr lang="en-US" sz="2000" b="1" dirty="0"/>
          </a:p>
          <a:p>
            <a:r>
              <a:rPr lang="en-US" sz="2000" b="1" dirty="0"/>
              <a:t>RELIABILITY – </a:t>
            </a:r>
            <a:r>
              <a:rPr lang="en-US" sz="2000" dirty="0"/>
              <a:t>Unlike vacuum tubes, silicon will not break down easily.  It is very seldom that you will have to replace it.</a:t>
            </a:r>
          </a:p>
          <a:p>
            <a:r>
              <a:rPr lang="en-US" sz="2000" b="1" dirty="0"/>
              <a:t>LOW COST</a:t>
            </a:r>
            <a:r>
              <a:rPr lang="en-US" sz="2000" dirty="0"/>
              <a:t> – Silicon chips are relatively cheap because of their small size and availability in the market.  It also consumes less electricity.</a:t>
            </a:r>
            <a:endParaRPr lang="en-US" sz="20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sz="3600" b="1" dirty="0"/>
              <a:t>FOURTH GENERATION, </a:t>
            </a:r>
            <a:br>
              <a:rPr lang="en-US" sz="3600" b="1" dirty="0"/>
            </a:br>
            <a:r>
              <a:rPr lang="en-US" sz="3600" b="1" dirty="0"/>
              <a:t>1971 – 1980:  VLS Microprocessor</a:t>
            </a:r>
          </a:p>
        </p:txBody>
      </p:sp>
      <p:sp>
        <p:nvSpPr>
          <p:cNvPr id="9219" name="Rectangle 3"/>
          <p:cNvSpPr>
            <a:spLocks noGrp="1" noChangeArrowheads="1"/>
          </p:cNvSpPr>
          <p:nvPr>
            <p:ph type="body" sz="half" idx="1"/>
          </p:nvPr>
        </p:nvSpPr>
        <p:spPr>
          <a:xfrm>
            <a:off x="457200" y="1600200"/>
            <a:ext cx="8458200" cy="4525963"/>
          </a:xfrm>
        </p:spPr>
        <p:txBody>
          <a:bodyPr>
            <a:normAutofit lnSpcReduction="10000"/>
          </a:bodyPr>
          <a:lstStyle/>
          <a:p>
            <a:pPr marL="0" algn="just">
              <a:buNone/>
            </a:pPr>
            <a:r>
              <a:rPr lang="en-US" sz="2000" b="1" dirty="0"/>
              <a:t>Very-large-scale integration</a:t>
            </a:r>
            <a:r>
              <a:rPr lang="en-US" sz="2000" dirty="0"/>
              <a:t> (</a:t>
            </a:r>
            <a:r>
              <a:rPr lang="en-US" sz="2000" b="1" dirty="0"/>
              <a:t>VLSI</a:t>
            </a:r>
            <a:r>
              <a:rPr lang="en-US" sz="2000" dirty="0"/>
              <a:t>) is the process of creating an integrated circuit (IC) by combining millions of transistors onto a single chip. </a:t>
            </a:r>
          </a:p>
          <a:p>
            <a:pPr marL="0" algn="just">
              <a:buNone/>
            </a:pPr>
            <a:r>
              <a:rPr lang="en-US" sz="2000" dirty="0"/>
              <a:t>VLSI began in the 1970s when complex semiconductor and communication technologies were being developed. The microprocessor is a VLSI device. Before the introduction of VLSI technology, most ICs had a limited set of functions they could perform. </a:t>
            </a:r>
          </a:p>
          <a:p>
            <a:pPr>
              <a:buNone/>
            </a:pPr>
            <a:endParaRPr lang="en-US" sz="2000" b="1" dirty="0"/>
          </a:p>
          <a:p>
            <a:pPr eaLnBrk="1" hangingPunct="1">
              <a:buNone/>
            </a:pPr>
            <a:r>
              <a:rPr lang="en-US" sz="2000" b="1" dirty="0"/>
              <a:t>MICROPROCESSOR</a:t>
            </a:r>
            <a:r>
              <a:rPr lang="en-US" sz="2000" dirty="0"/>
              <a:t> – is a silicon chip that contains the </a:t>
            </a:r>
            <a:r>
              <a:rPr lang="en-US" sz="2000" b="1" dirty="0"/>
              <a:t>CPU</a:t>
            </a:r>
            <a:r>
              <a:rPr lang="en-US" sz="2000" dirty="0"/>
              <a:t> – part of the computer where all processing takes place.</a:t>
            </a:r>
          </a:p>
          <a:p>
            <a:pPr eaLnBrk="1" hangingPunct="1">
              <a:buNone/>
            </a:pPr>
            <a:endParaRPr lang="en-US" sz="2000" b="1" dirty="0"/>
          </a:p>
          <a:p>
            <a:pPr eaLnBrk="1" hangingPunct="1">
              <a:buNone/>
            </a:pPr>
            <a:r>
              <a:rPr lang="en-US" sz="2000" b="1" dirty="0">
                <a:solidFill>
                  <a:schemeClr val="accent2">
                    <a:lumMod val="75000"/>
                  </a:schemeClr>
                </a:solidFill>
              </a:rPr>
              <a:t>4004 chip – </a:t>
            </a:r>
            <a:r>
              <a:rPr lang="en-US" sz="2000" dirty="0">
                <a:solidFill>
                  <a:schemeClr val="accent2">
                    <a:lumMod val="75000"/>
                  </a:schemeClr>
                </a:solidFill>
              </a:rPr>
              <a:t>was the first microprocessor introduced by Intel Corporation</a:t>
            </a:r>
            <a:r>
              <a:rPr lang="en-US" sz="2000"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sz="3600" b="1" dirty="0"/>
              <a:t>FIFTH GENERATION, </a:t>
            </a:r>
            <a:br>
              <a:rPr lang="en-US" sz="3600" b="1" dirty="0"/>
            </a:br>
            <a:r>
              <a:rPr lang="en-US" sz="3600" b="1" dirty="0"/>
              <a:t>1980-ownward:  UVLS Microprocessor</a:t>
            </a:r>
          </a:p>
        </p:txBody>
      </p:sp>
      <p:sp>
        <p:nvSpPr>
          <p:cNvPr id="9219" name="Rectangle 3"/>
          <p:cNvSpPr>
            <a:spLocks noGrp="1" noChangeArrowheads="1"/>
          </p:cNvSpPr>
          <p:nvPr>
            <p:ph type="body" sz="half" idx="1"/>
          </p:nvPr>
        </p:nvSpPr>
        <p:spPr>
          <a:xfrm>
            <a:off x="457200" y="1600200"/>
            <a:ext cx="8458200" cy="4525963"/>
          </a:xfrm>
        </p:spPr>
        <p:txBody>
          <a:bodyPr>
            <a:normAutofit/>
          </a:bodyPr>
          <a:lstStyle/>
          <a:p>
            <a:pPr marL="0" algn="just">
              <a:buNone/>
            </a:pPr>
            <a:r>
              <a:rPr lang="en-US" sz="2000" b="1" dirty="0"/>
              <a:t>Ultra large-scale integration (ULSI) </a:t>
            </a:r>
            <a:r>
              <a:rPr lang="en-US" sz="2000" dirty="0"/>
              <a:t>is the process of integrating or embedding millions of transistors on a single silicon semiconductor microchip. ULSI technology was conceived during the late 1980s when superior computer processor microchips, specifically for the Intel 8086 series, were under development. ULSI is a successor to large-scale integration (LSI) and very large-scale integration (VLSI) technologies but is in the same category as VLSI.</a:t>
            </a:r>
          </a:p>
          <a:p>
            <a:pPr marL="0" algn="just">
              <a:buNone/>
            </a:pPr>
            <a:endParaRPr lang="en-US" sz="2000" dirty="0"/>
          </a:p>
          <a:p>
            <a:pPr marL="0" algn="just">
              <a:buNone/>
            </a:pPr>
            <a:r>
              <a:rPr lang="en-US" sz="2000" dirty="0"/>
              <a:t>Intel 486 and the Pentium series of processors were built on ULSI principles.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US" sz="3600" b="1" dirty="0"/>
              <a:t>Software</a:t>
            </a:r>
          </a:p>
        </p:txBody>
      </p:sp>
      <p:sp>
        <p:nvSpPr>
          <p:cNvPr id="9219" name="Rectangle 3"/>
          <p:cNvSpPr>
            <a:spLocks noGrp="1" noChangeArrowheads="1"/>
          </p:cNvSpPr>
          <p:nvPr>
            <p:ph type="body" sz="half" idx="1"/>
          </p:nvPr>
        </p:nvSpPr>
        <p:spPr>
          <a:xfrm>
            <a:off x="457200" y="1600200"/>
            <a:ext cx="8458200" cy="4525963"/>
          </a:xfrm>
        </p:spPr>
        <p:txBody>
          <a:bodyPr>
            <a:normAutofit/>
          </a:bodyPr>
          <a:lstStyle/>
          <a:p>
            <a:pPr marL="0" algn="just">
              <a:buNone/>
            </a:pPr>
            <a:r>
              <a:rPr lang="en-US" sz="2000" dirty="0"/>
              <a:t>Computer software, or just software, is a collection of computer programs and related data that provides the instructions for telling a computer what to do and how to do it. </a:t>
            </a:r>
          </a:p>
          <a:p>
            <a:pPr marL="0" algn="just">
              <a:buNone/>
            </a:pPr>
            <a:endParaRPr lang="en-US" sz="2000" dirty="0"/>
          </a:p>
          <a:p>
            <a:pPr marL="0" algn="just">
              <a:buNone/>
            </a:pPr>
            <a:r>
              <a:rPr lang="en-US" sz="2000" dirty="0"/>
              <a:t>Any set of instructions that guides the hardware and tells it how to accomplish each task.</a:t>
            </a:r>
          </a:p>
        </p:txBody>
      </p:sp>
      <p:pic>
        <p:nvPicPr>
          <p:cNvPr id="1026" name="Picture 2"/>
          <p:cNvPicPr>
            <a:picLocks noChangeAspect="1" noChangeArrowheads="1"/>
          </p:cNvPicPr>
          <p:nvPr/>
        </p:nvPicPr>
        <p:blipFill>
          <a:blip r:embed="rId2" cstate="print"/>
          <a:srcRect/>
          <a:stretch>
            <a:fillRect/>
          </a:stretch>
        </p:blipFill>
        <p:spPr bwMode="auto">
          <a:xfrm>
            <a:off x="1447800" y="3733800"/>
            <a:ext cx="6467475" cy="25908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sz="3600" dirty="0"/>
              <a:t>System Software</a:t>
            </a:r>
            <a:endParaRPr lang="en-US" sz="3600" b="1" dirty="0"/>
          </a:p>
        </p:txBody>
      </p:sp>
      <p:sp>
        <p:nvSpPr>
          <p:cNvPr id="9219" name="Rectangle 3"/>
          <p:cNvSpPr>
            <a:spLocks noGrp="1" noChangeArrowheads="1"/>
          </p:cNvSpPr>
          <p:nvPr>
            <p:ph type="body" sz="half" idx="1"/>
          </p:nvPr>
        </p:nvSpPr>
        <p:spPr>
          <a:xfrm>
            <a:off x="457200" y="1600200"/>
            <a:ext cx="8458200" cy="4525963"/>
          </a:xfrm>
        </p:spPr>
        <p:txBody>
          <a:bodyPr>
            <a:normAutofit/>
          </a:bodyPr>
          <a:lstStyle/>
          <a:p>
            <a:pPr marL="0" algn="just">
              <a:buNone/>
            </a:pPr>
            <a:r>
              <a:rPr lang="en-US" sz="2000" dirty="0"/>
              <a:t>System software is computer software designed to operate the computer hardware to provide basic functionality and to provide a platform for running application software.</a:t>
            </a:r>
          </a:p>
          <a:p>
            <a:pPr marL="0" algn="just">
              <a:buNone/>
            </a:pPr>
            <a:endParaRPr lang="en-US" sz="2000" dirty="0"/>
          </a:p>
          <a:p>
            <a:pPr marL="0" algn="just">
              <a:buNone/>
            </a:pPr>
            <a:r>
              <a:rPr lang="en-US" sz="2000" dirty="0"/>
              <a:t>Refers to the operating system and all utility programs that manage computer resources at a low level.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sz="3600" dirty="0"/>
              <a:t>System Software Examples</a:t>
            </a:r>
            <a:endParaRPr lang="en-US" sz="3600" b="1" dirty="0"/>
          </a:p>
        </p:txBody>
      </p:sp>
      <p:sp>
        <p:nvSpPr>
          <p:cNvPr id="9219" name="Rectangle 3"/>
          <p:cNvSpPr>
            <a:spLocks noGrp="1" noChangeArrowheads="1"/>
          </p:cNvSpPr>
          <p:nvPr>
            <p:ph type="body" sz="half" idx="1"/>
          </p:nvPr>
        </p:nvSpPr>
        <p:spPr>
          <a:xfrm>
            <a:off x="457200" y="1600200"/>
            <a:ext cx="8458200" cy="4525963"/>
          </a:xfrm>
        </p:spPr>
        <p:txBody>
          <a:bodyPr>
            <a:normAutofit/>
          </a:bodyPr>
          <a:lstStyle/>
          <a:p>
            <a:pPr marL="0" algn="just">
              <a:buNone/>
            </a:pPr>
            <a:r>
              <a:rPr lang="en-US" sz="2000" dirty="0"/>
              <a:t>Operating system like Windows etc</a:t>
            </a:r>
          </a:p>
          <a:p>
            <a:pPr marL="0" algn="just">
              <a:buNone/>
            </a:pPr>
            <a:endParaRPr lang="en-US" sz="2000" dirty="0"/>
          </a:p>
          <a:p>
            <a:pPr marL="0" algn="just">
              <a:buNone/>
            </a:pPr>
            <a:r>
              <a:rPr lang="en-US" sz="2000" dirty="0"/>
              <a:t>The BIOS (basic input/output system) gets the computer system started after you turn it on and manages the data flow between the operating system and attached devices such as the hard disk, video adapter, keyboard, mouse, and printer.</a:t>
            </a:r>
          </a:p>
          <a:p>
            <a:pPr marL="0" algn="just">
              <a:buNone/>
            </a:pPr>
            <a:endParaRPr lang="en-US" sz="2000" dirty="0"/>
          </a:p>
          <a:p>
            <a:pPr marL="0" algn="just">
              <a:buNone/>
            </a:pPr>
            <a:r>
              <a:rPr lang="en-US" sz="2000" dirty="0">
                <a:solidFill>
                  <a:schemeClr val="accent6">
                    <a:lumMod val="60000"/>
                    <a:lumOff val="40000"/>
                  </a:schemeClr>
                </a:solidFill>
              </a:rPr>
              <a:t>The boot program loads the operating system into the computer's main memory or random access memory (RAM).</a:t>
            </a:r>
          </a:p>
          <a:p>
            <a:pPr marL="0" algn="just">
              <a:buNone/>
            </a:pPr>
            <a:endParaRPr lang="en-US" sz="2000" dirty="0"/>
          </a:p>
          <a:p>
            <a:pPr marL="0" algn="just">
              <a:buNone/>
            </a:pPr>
            <a:r>
              <a:rPr lang="en-US" sz="2000" dirty="0"/>
              <a:t>System software also includes system utilities, such as the disk defragmenter and System Restore.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 </a:t>
            </a:r>
          </a:p>
        </p:txBody>
      </p:sp>
      <p:sp>
        <p:nvSpPr>
          <p:cNvPr id="3" name="Content Placeholder 2"/>
          <p:cNvSpPr>
            <a:spLocks noGrp="1"/>
          </p:cNvSpPr>
          <p:nvPr>
            <p:ph idx="1"/>
          </p:nvPr>
        </p:nvSpPr>
        <p:spPr/>
        <p:txBody>
          <a:bodyPr>
            <a:normAutofit/>
          </a:bodyPr>
          <a:lstStyle/>
          <a:p>
            <a:r>
              <a:rPr lang="en-US" dirty="0"/>
              <a:t>Computer and Computer system</a:t>
            </a:r>
          </a:p>
          <a:p>
            <a:r>
              <a:rPr lang="en-US" dirty="0"/>
              <a:t>Computer Organization</a:t>
            </a:r>
          </a:p>
          <a:p>
            <a:r>
              <a:rPr lang="en-US" dirty="0"/>
              <a:t>What is IT?</a:t>
            </a:r>
          </a:p>
          <a:p>
            <a:r>
              <a:rPr lang="en-US" dirty="0"/>
              <a:t>Computer technology</a:t>
            </a:r>
          </a:p>
          <a:p>
            <a:r>
              <a:rPr lang="en-US" dirty="0"/>
              <a:t>Communications technology</a:t>
            </a:r>
          </a:p>
          <a:p>
            <a:r>
              <a:rPr lang="en-US" dirty="0"/>
              <a:t>Role of IT in society</a:t>
            </a:r>
          </a:p>
          <a:p>
            <a:r>
              <a:rPr lang="en-US" dirty="0"/>
              <a:t>Software</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751372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sz="3600" dirty="0"/>
              <a:t>System Software Examples</a:t>
            </a:r>
            <a:endParaRPr lang="en-US" sz="3600" b="1" dirty="0"/>
          </a:p>
        </p:txBody>
      </p:sp>
      <p:sp>
        <p:nvSpPr>
          <p:cNvPr id="9219" name="Rectangle 3"/>
          <p:cNvSpPr>
            <a:spLocks noGrp="1" noChangeArrowheads="1"/>
          </p:cNvSpPr>
          <p:nvPr>
            <p:ph type="body" sz="half" idx="1"/>
          </p:nvPr>
        </p:nvSpPr>
        <p:spPr>
          <a:xfrm>
            <a:off x="457200" y="1600200"/>
            <a:ext cx="8458200" cy="4525963"/>
          </a:xfrm>
        </p:spPr>
        <p:txBody>
          <a:bodyPr>
            <a:normAutofit/>
          </a:bodyPr>
          <a:lstStyle/>
          <a:p>
            <a:pPr marL="0" algn="just">
              <a:buNone/>
            </a:pPr>
            <a:r>
              <a:rPr lang="en-US" sz="2000" dirty="0"/>
              <a:t>Windows</a:t>
            </a:r>
          </a:p>
        </p:txBody>
      </p:sp>
      <p:pic>
        <p:nvPicPr>
          <p:cNvPr id="8194" name="Picture 2" descr="Image result for windows"/>
          <p:cNvPicPr>
            <a:picLocks noChangeAspect="1" noChangeArrowheads="1"/>
          </p:cNvPicPr>
          <p:nvPr/>
        </p:nvPicPr>
        <p:blipFill>
          <a:blip r:embed="rId2" cstate="print"/>
          <a:srcRect/>
          <a:stretch>
            <a:fillRect/>
          </a:stretch>
        </p:blipFill>
        <p:spPr bwMode="auto">
          <a:xfrm>
            <a:off x="1981200" y="1905000"/>
            <a:ext cx="5029200" cy="3704844"/>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sz="3600" dirty="0"/>
              <a:t>System Software Examples</a:t>
            </a:r>
            <a:endParaRPr lang="en-US" sz="3600" b="1" dirty="0"/>
          </a:p>
        </p:txBody>
      </p:sp>
      <p:sp>
        <p:nvSpPr>
          <p:cNvPr id="9219" name="Rectangle 3"/>
          <p:cNvSpPr>
            <a:spLocks noGrp="1" noChangeArrowheads="1"/>
          </p:cNvSpPr>
          <p:nvPr>
            <p:ph type="body" sz="half" idx="1"/>
          </p:nvPr>
        </p:nvSpPr>
        <p:spPr>
          <a:xfrm>
            <a:off x="457200" y="1600200"/>
            <a:ext cx="8458200" cy="4525963"/>
          </a:xfrm>
        </p:spPr>
        <p:txBody>
          <a:bodyPr>
            <a:normAutofit/>
          </a:bodyPr>
          <a:lstStyle/>
          <a:p>
            <a:pPr marL="0" algn="just">
              <a:buNone/>
            </a:pPr>
            <a:r>
              <a:rPr lang="en-US" sz="2000" dirty="0"/>
              <a:t>DOS</a:t>
            </a:r>
          </a:p>
        </p:txBody>
      </p:sp>
      <p:pic>
        <p:nvPicPr>
          <p:cNvPr id="60418" name="Picture 2"/>
          <p:cNvPicPr>
            <a:picLocks noChangeAspect="1" noChangeArrowheads="1"/>
          </p:cNvPicPr>
          <p:nvPr/>
        </p:nvPicPr>
        <p:blipFill>
          <a:blip r:embed="rId2" cstate="print"/>
          <a:srcRect/>
          <a:stretch>
            <a:fillRect/>
          </a:stretch>
        </p:blipFill>
        <p:spPr bwMode="auto">
          <a:xfrm>
            <a:off x="1371600" y="2057400"/>
            <a:ext cx="6400800" cy="325755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sz="3600" dirty="0"/>
              <a:t>System Software Examples</a:t>
            </a:r>
            <a:endParaRPr lang="en-US" sz="3600" b="1" dirty="0"/>
          </a:p>
        </p:txBody>
      </p:sp>
      <p:sp>
        <p:nvSpPr>
          <p:cNvPr id="9219" name="Rectangle 3"/>
          <p:cNvSpPr>
            <a:spLocks noGrp="1" noChangeArrowheads="1"/>
          </p:cNvSpPr>
          <p:nvPr>
            <p:ph type="body" sz="half" idx="1"/>
          </p:nvPr>
        </p:nvSpPr>
        <p:spPr>
          <a:xfrm>
            <a:off x="457200" y="1600200"/>
            <a:ext cx="8458200" cy="4525963"/>
          </a:xfrm>
        </p:spPr>
        <p:txBody>
          <a:bodyPr>
            <a:normAutofit/>
          </a:bodyPr>
          <a:lstStyle/>
          <a:p>
            <a:pPr marL="0" algn="just">
              <a:buNone/>
            </a:pPr>
            <a:r>
              <a:rPr lang="en-US" sz="2000" dirty="0"/>
              <a:t>BIOS</a:t>
            </a:r>
          </a:p>
        </p:txBody>
      </p:sp>
      <p:pic>
        <p:nvPicPr>
          <p:cNvPr id="2050" name="Picture 2"/>
          <p:cNvPicPr>
            <a:picLocks noChangeAspect="1" noChangeArrowheads="1"/>
          </p:cNvPicPr>
          <p:nvPr/>
        </p:nvPicPr>
        <p:blipFill>
          <a:blip r:embed="rId2" cstate="print"/>
          <a:srcRect/>
          <a:stretch>
            <a:fillRect/>
          </a:stretch>
        </p:blipFill>
        <p:spPr bwMode="auto">
          <a:xfrm>
            <a:off x="1981200" y="1981200"/>
            <a:ext cx="5314950" cy="379095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sz="3600" dirty="0"/>
              <a:t>System Software Examples</a:t>
            </a:r>
            <a:endParaRPr lang="en-US" sz="3600" b="1" dirty="0"/>
          </a:p>
        </p:txBody>
      </p:sp>
      <p:pic>
        <p:nvPicPr>
          <p:cNvPr id="3074" name="Picture 2"/>
          <p:cNvPicPr>
            <a:picLocks noChangeAspect="1" noChangeArrowheads="1"/>
          </p:cNvPicPr>
          <p:nvPr/>
        </p:nvPicPr>
        <p:blipFill>
          <a:blip r:embed="rId2" cstate="print"/>
          <a:srcRect/>
          <a:stretch>
            <a:fillRect/>
          </a:stretch>
        </p:blipFill>
        <p:spPr bwMode="auto">
          <a:xfrm>
            <a:off x="2057400" y="1905000"/>
            <a:ext cx="5029200" cy="423862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sz="3600" dirty="0"/>
              <a:t>System Software Examples</a:t>
            </a:r>
            <a:endParaRPr lang="en-US" sz="3600" b="1" dirty="0"/>
          </a:p>
        </p:txBody>
      </p:sp>
      <p:pic>
        <p:nvPicPr>
          <p:cNvPr id="4098" name="Picture 2"/>
          <p:cNvPicPr>
            <a:picLocks noChangeAspect="1" noChangeArrowheads="1"/>
          </p:cNvPicPr>
          <p:nvPr/>
        </p:nvPicPr>
        <p:blipFill>
          <a:blip r:embed="rId2" cstate="print"/>
          <a:srcRect/>
          <a:stretch>
            <a:fillRect/>
          </a:stretch>
        </p:blipFill>
        <p:spPr bwMode="auto">
          <a:xfrm>
            <a:off x="3048000" y="1905000"/>
            <a:ext cx="3114675" cy="414337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sz="3600" dirty="0"/>
              <a:t>System Software Examples</a:t>
            </a:r>
            <a:endParaRPr lang="en-US" sz="3600" b="1" dirty="0"/>
          </a:p>
        </p:txBody>
      </p:sp>
      <p:pic>
        <p:nvPicPr>
          <p:cNvPr id="5122" name="Picture 2"/>
          <p:cNvPicPr>
            <a:picLocks noChangeAspect="1" noChangeArrowheads="1"/>
          </p:cNvPicPr>
          <p:nvPr/>
        </p:nvPicPr>
        <p:blipFill>
          <a:blip r:embed="rId2" cstate="print"/>
          <a:srcRect/>
          <a:stretch>
            <a:fillRect/>
          </a:stretch>
        </p:blipFill>
        <p:spPr bwMode="auto">
          <a:xfrm>
            <a:off x="1981200" y="1676400"/>
            <a:ext cx="5105400" cy="432435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sz="3600" dirty="0"/>
              <a:t>Programming Software</a:t>
            </a:r>
            <a:endParaRPr lang="en-US" sz="3600" b="1" dirty="0"/>
          </a:p>
        </p:txBody>
      </p:sp>
      <p:sp>
        <p:nvSpPr>
          <p:cNvPr id="9219" name="Rectangle 3"/>
          <p:cNvSpPr>
            <a:spLocks noGrp="1" noChangeArrowheads="1"/>
          </p:cNvSpPr>
          <p:nvPr>
            <p:ph type="body" sz="half" idx="1"/>
          </p:nvPr>
        </p:nvSpPr>
        <p:spPr>
          <a:xfrm>
            <a:off x="457200" y="1600200"/>
            <a:ext cx="8458200" cy="4525963"/>
          </a:xfrm>
        </p:spPr>
        <p:txBody>
          <a:bodyPr>
            <a:normAutofit/>
          </a:bodyPr>
          <a:lstStyle/>
          <a:p>
            <a:pPr marL="0" algn="just">
              <a:buNone/>
            </a:pPr>
            <a:r>
              <a:rPr lang="en-US" sz="2000" dirty="0"/>
              <a:t>Programming software include tools in the form of programs or applications that software developers use to create, debug, maintain, or otherwise support other programs and applications.</a:t>
            </a:r>
          </a:p>
          <a:p>
            <a:pPr marL="0" algn="just">
              <a:buNone/>
            </a:pPr>
            <a:endParaRPr lang="en-US" sz="2000" dirty="0"/>
          </a:p>
          <a:p>
            <a:pPr marL="0" algn="just">
              <a:buNone/>
            </a:pPr>
            <a:r>
              <a:rPr lang="en-US" sz="2000" dirty="0"/>
              <a:t>The term usually refers to relatively simple programs such as compilers, debuggers, interpreters, linkers, and text editors,</a:t>
            </a:r>
          </a:p>
          <a:p>
            <a:pPr marL="0" algn="just">
              <a:buNone/>
            </a:pPr>
            <a:endParaRPr lang="en-US" sz="2000" dirty="0"/>
          </a:p>
          <a:p>
            <a:pPr marL="0" algn="just">
              <a:buNone/>
            </a:pPr>
            <a:r>
              <a:rPr lang="en-US" sz="2000" dirty="0"/>
              <a:t>Example of programming language:</a:t>
            </a:r>
          </a:p>
          <a:p>
            <a:pPr marL="0" algn="just">
              <a:buNone/>
            </a:pPr>
            <a:r>
              <a:rPr lang="en-US" sz="2000" dirty="0"/>
              <a:t>C, C++, C#, BASIC,  JAVA, Visual Basic, </a:t>
            </a:r>
            <a:r>
              <a:rPr lang="en-US" sz="2000" b="1" dirty="0">
                <a:solidFill>
                  <a:srgbClr val="00B050"/>
                </a:solidFill>
              </a:rPr>
              <a:t>Python</a:t>
            </a:r>
            <a:r>
              <a:rPr lang="en-US" sz="2000" dirty="0"/>
              <a:t>, </a:t>
            </a:r>
            <a:r>
              <a:rPr lang="en-US" sz="2000" b="1" dirty="0">
                <a:solidFill>
                  <a:srgbClr val="00B050"/>
                </a:solidFill>
              </a:rPr>
              <a:t>HTML</a:t>
            </a:r>
            <a:r>
              <a:rPr lang="en-US" sz="2000" dirty="0"/>
              <a:t>, PHP</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sz="3600" dirty="0"/>
              <a:t>Programming Software</a:t>
            </a:r>
            <a:endParaRPr lang="en-US" sz="3600" b="1" dirty="0"/>
          </a:p>
        </p:txBody>
      </p:sp>
      <p:sp>
        <p:nvSpPr>
          <p:cNvPr id="9219" name="Rectangle 3"/>
          <p:cNvSpPr>
            <a:spLocks noGrp="1" noChangeArrowheads="1"/>
          </p:cNvSpPr>
          <p:nvPr>
            <p:ph type="body" sz="half" idx="1"/>
          </p:nvPr>
        </p:nvSpPr>
        <p:spPr>
          <a:xfrm>
            <a:off x="457200" y="1600200"/>
            <a:ext cx="8458200" cy="4525963"/>
          </a:xfrm>
        </p:spPr>
        <p:txBody>
          <a:bodyPr>
            <a:normAutofit/>
          </a:bodyPr>
          <a:lstStyle/>
          <a:p>
            <a:pPr marL="0" algn="just">
              <a:buNone/>
            </a:pPr>
            <a:r>
              <a:rPr lang="en-US" sz="2000" dirty="0"/>
              <a:t>MS Visual Studio</a:t>
            </a:r>
          </a:p>
        </p:txBody>
      </p:sp>
      <p:pic>
        <p:nvPicPr>
          <p:cNvPr id="2" name="Picture 2" descr="Image result for c++ interface"/>
          <p:cNvPicPr>
            <a:picLocks noChangeAspect="1" noChangeArrowheads="1"/>
          </p:cNvPicPr>
          <p:nvPr/>
        </p:nvPicPr>
        <p:blipFill>
          <a:blip r:embed="rId2" cstate="print"/>
          <a:srcRect/>
          <a:stretch>
            <a:fillRect/>
          </a:stretch>
        </p:blipFill>
        <p:spPr bwMode="auto">
          <a:xfrm>
            <a:off x="1295400" y="2286000"/>
            <a:ext cx="7315199" cy="41148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sz="3600" dirty="0"/>
              <a:t>Application Software</a:t>
            </a:r>
            <a:endParaRPr lang="en-US" sz="3600" b="1" dirty="0"/>
          </a:p>
        </p:txBody>
      </p:sp>
      <p:sp>
        <p:nvSpPr>
          <p:cNvPr id="9219" name="Rectangle 3"/>
          <p:cNvSpPr>
            <a:spLocks noGrp="1" noChangeArrowheads="1"/>
          </p:cNvSpPr>
          <p:nvPr>
            <p:ph type="body" sz="half" idx="1"/>
          </p:nvPr>
        </p:nvSpPr>
        <p:spPr>
          <a:xfrm>
            <a:off x="457200" y="1600200"/>
            <a:ext cx="8458200" cy="4525963"/>
          </a:xfrm>
        </p:spPr>
        <p:txBody>
          <a:bodyPr>
            <a:normAutofit/>
          </a:bodyPr>
          <a:lstStyle/>
          <a:p>
            <a:pPr marL="0" algn="just">
              <a:buNone/>
            </a:pPr>
            <a:r>
              <a:rPr lang="en-US" sz="2000" dirty="0"/>
              <a:t>A program or group of programs designed for end users</a:t>
            </a:r>
          </a:p>
          <a:p>
            <a:pPr marL="0" algn="just">
              <a:buNone/>
            </a:pPr>
            <a:endParaRPr lang="en-US" sz="2000" dirty="0"/>
          </a:p>
          <a:p>
            <a:pPr marL="0" algn="just">
              <a:buNone/>
            </a:pPr>
            <a:r>
              <a:rPr lang="en-US" sz="2000" dirty="0"/>
              <a:t>Allows end users to accomplish one or more specific (non-computer related) tasks.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sz="3600" dirty="0"/>
              <a:t>Application Software Examples</a:t>
            </a:r>
            <a:endParaRPr lang="en-US" sz="3600" b="1" dirty="0"/>
          </a:p>
        </p:txBody>
      </p:sp>
      <p:sp>
        <p:nvSpPr>
          <p:cNvPr id="9219" name="Rectangle 3"/>
          <p:cNvSpPr>
            <a:spLocks noGrp="1" noChangeArrowheads="1"/>
          </p:cNvSpPr>
          <p:nvPr>
            <p:ph type="body" sz="half" idx="1"/>
          </p:nvPr>
        </p:nvSpPr>
        <p:spPr>
          <a:xfrm>
            <a:off x="457200" y="1600200"/>
            <a:ext cx="8458200" cy="4525963"/>
          </a:xfrm>
        </p:spPr>
        <p:txBody>
          <a:bodyPr>
            <a:normAutofit/>
          </a:bodyPr>
          <a:lstStyle/>
          <a:p>
            <a:pPr marL="0" algn="just">
              <a:buNone/>
            </a:pPr>
            <a:r>
              <a:rPr lang="en-US" sz="2000" dirty="0"/>
              <a:t>Examples of Computer Application Software</a:t>
            </a:r>
          </a:p>
          <a:p>
            <a:pPr marL="0" algn="just">
              <a:buNone/>
            </a:pPr>
            <a:endParaRPr lang="en-US" sz="2000" dirty="0"/>
          </a:p>
          <a:p>
            <a:pPr marL="0" algn="just"/>
            <a:r>
              <a:rPr lang="en-US" sz="2000" dirty="0"/>
              <a:t>Word processor</a:t>
            </a:r>
          </a:p>
          <a:p>
            <a:pPr marL="0" algn="just"/>
            <a:r>
              <a:rPr lang="en-US" sz="2000" dirty="0"/>
              <a:t>Spreadsheet</a:t>
            </a:r>
          </a:p>
          <a:p>
            <a:pPr marL="0" algn="just"/>
            <a:r>
              <a:rPr lang="en-US" sz="2000" dirty="0"/>
              <a:t>Presentation Software</a:t>
            </a:r>
          </a:p>
          <a:p>
            <a:pPr marL="0" algn="just"/>
            <a:r>
              <a:rPr lang="en-US" sz="2000" dirty="0"/>
              <a:t>Database Management System</a:t>
            </a:r>
          </a:p>
          <a:p>
            <a:pPr marL="0" algn="just"/>
            <a:r>
              <a:rPr lang="en-US" sz="2000" dirty="0"/>
              <a:t>Desktop Publisher</a:t>
            </a:r>
          </a:p>
          <a:p>
            <a:pPr marL="0" algn="just"/>
            <a:r>
              <a:rPr lang="en-US" sz="2000" dirty="0"/>
              <a:t>Graphic Editor</a:t>
            </a:r>
          </a:p>
          <a:p>
            <a:pPr marL="0" algn="just"/>
            <a:r>
              <a:rPr lang="en-US" sz="2000" dirty="0"/>
              <a:t>Web Browser</a:t>
            </a:r>
          </a:p>
          <a:p>
            <a:pPr marL="0" algn="just"/>
            <a:r>
              <a:rPr lang="en-US" sz="2000" dirty="0"/>
              <a:t>:</a:t>
            </a:r>
          </a:p>
          <a:p>
            <a:pPr marL="0" algn="just"/>
            <a:r>
              <a:rPr lang="en-US" sz="2000" dirty="0"/>
              <a:t>Whatsapp</a:t>
            </a:r>
          </a:p>
          <a:p>
            <a:pPr marL="0" algn="just"/>
            <a:r>
              <a:rPr lang="en-US" sz="2000" dirty="0"/>
              <a:t>Facebook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System </a:t>
            </a:r>
          </a:p>
        </p:txBody>
      </p:sp>
      <p:sp>
        <p:nvSpPr>
          <p:cNvPr id="3" name="Content Placeholder 2"/>
          <p:cNvSpPr>
            <a:spLocks noGrp="1"/>
          </p:cNvSpPr>
          <p:nvPr>
            <p:ph idx="1"/>
          </p:nvPr>
        </p:nvSpPr>
        <p:spPr/>
        <p:txBody>
          <a:bodyPr>
            <a:normAutofit/>
          </a:bodyPr>
          <a:lstStyle/>
          <a:p>
            <a:endParaRPr lang="en-US" dirty="0"/>
          </a:p>
          <a:p>
            <a:pPr algn="just"/>
            <a:r>
              <a:rPr lang="en-US" dirty="0"/>
              <a:t>A complete, working computer along with softwares  and peripheral devices that are necessary to make the computer function is called Computer system. Every computer system requires an operating system to operate.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495964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sz="3600" dirty="0"/>
              <a:t>Word Processor</a:t>
            </a:r>
            <a:endParaRPr lang="en-US" sz="3600" b="1" dirty="0"/>
          </a:p>
        </p:txBody>
      </p:sp>
      <p:sp>
        <p:nvSpPr>
          <p:cNvPr id="9219" name="Rectangle 3"/>
          <p:cNvSpPr>
            <a:spLocks noGrp="1" noChangeArrowheads="1"/>
          </p:cNvSpPr>
          <p:nvPr>
            <p:ph type="body" sz="half" idx="1"/>
          </p:nvPr>
        </p:nvSpPr>
        <p:spPr>
          <a:xfrm>
            <a:off x="457200" y="1600200"/>
            <a:ext cx="8458200" cy="4525963"/>
          </a:xfrm>
        </p:spPr>
        <p:txBody>
          <a:bodyPr>
            <a:normAutofit/>
          </a:bodyPr>
          <a:lstStyle/>
          <a:p>
            <a:pPr marL="0" algn="just">
              <a:buNone/>
            </a:pPr>
            <a:r>
              <a:rPr lang="en-US" sz="2000" dirty="0">
                <a:solidFill>
                  <a:schemeClr val="accent2">
                    <a:lumMod val="60000"/>
                    <a:lumOff val="40000"/>
                  </a:schemeClr>
                </a:solidFill>
              </a:rPr>
              <a:t>Word processor is a software program capable of creating, storing, and printing documents.</a:t>
            </a:r>
          </a:p>
          <a:p>
            <a:pPr marL="0" algn="just">
              <a:buNone/>
            </a:pPr>
            <a:endParaRPr lang="en-US" sz="2000" dirty="0">
              <a:solidFill>
                <a:schemeClr val="accent2">
                  <a:lumMod val="60000"/>
                  <a:lumOff val="40000"/>
                </a:schemeClr>
              </a:solidFill>
            </a:endParaRPr>
          </a:p>
          <a:p>
            <a:pPr marL="0" algn="just">
              <a:buNone/>
            </a:pPr>
            <a:r>
              <a:rPr lang="en-US" sz="2000" dirty="0"/>
              <a:t>Unlike the standard typewriter, users using word processors have the ability of </a:t>
            </a:r>
            <a:r>
              <a:rPr lang="en-US" sz="2000" u="sng" dirty="0"/>
              <a:t>creating a document </a:t>
            </a:r>
            <a:r>
              <a:rPr lang="en-US" sz="2000" dirty="0"/>
              <a:t>and making any </a:t>
            </a:r>
            <a:r>
              <a:rPr lang="en-US" sz="2000" u="sng" dirty="0"/>
              <a:t>changes anywhere in the document</a:t>
            </a:r>
            <a:r>
              <a:rPr lang="en-US" sz="2000" dirty="0"/>
              <a:t>.</a:t>
            </a:r>
          </a:p>
          <a:p>
            <a:pPr marL="0" algn="just">
              <a:buNone/>
            </a:pPr>
            <a:endParaRPr lang="en-US" sz="2000" dirty="0"/>
          </a:p>
          <a:p>
            <a:pPr marL="0" algn="just">
              <a:buNone/>
            </a:pPr>
            <a:r>
              <a:rPr lang="en-US" sz="2000" dirty="0"/>
              <a:t>This document can also be </a:t>
            </a:r>
            <a:r>
              <a:rPr lang="en-US" sz="2000" u="sng" dirty="0"/>
              <a:t>saved for modification</a:t>
            </a:r>
            <a:r>
              <a:rPr lang="en-US" sz="2000" dirty="0"/>
              <a:t> at a later time or to be opened on any other computer using the same word processor.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marL="0"/>
            <a:r>
              <a:rPr lang="en-US" sz="3600" dirty="0"/>
              <a:t>Word Processor Features</a:t>
            </a:r>
          </a:p>
        </p:txBody>
      </p:sp>
      <p:sp>
        <p:nvSpPr>
          <p:cNvPr id="9219" name="Rectangle 3"/>
          <p:cNvSpPr>
            <a:spLocks noGrp="1" noChangeArrowheads="1"/>
          </p:cNvSpPr>
          <p:nvPr>
            <p:ph type="body" sz="half" idx="1"/>
          </p:nvPr>
        </p:nvSpPr>
        <p:spPr>
          <a:xfrm>
            <a:off x="457200" y="1600200"/>
            <a:ext cx="8458200" cy="4525963"/>
          </a:xfrm>
        </p:spPr>
        <p:txBody>
          <a:bodyPr>
            <a:normAutofit/>
          </a:bodyPr>
          <a:lstStyle/>
          <a:p>
            <a:pPr marL="0" algn="just"/>
            <a:r>
              <a:rPr lang="en-US" sz="2000" dirty="0"/>
              <a:t>Insert text</a:t>
            </a:r>
          </a:p>
          <a:p>
            <a:pPr marL="0" algn="just"/>
            <a:r>
              <a:rPr lang="en-US" sz="2000" dirty="0"/>
              <a:t>Delete text</a:t>
            </a:r>
          </a:p>
          <a:p>
            <a:pPr marL="0" algn="just"/>
            <a:r>
              <a:rPr lang="en-US" sz="2000" dirty="0"/>
              <a:t>Cut and paste</a:t>
            </a:r>
          </a:p>
          <a:p>
            <a:pPr marL="0" algn="just"/>
            <a:r>
              <a:rPr lang="en-US" sz="2000" dirty="0"/>
              <a:t>Copy</a:t>
            </a:r>
          </a:p>
          <a:p>
            <a:pPr marL="0" algn="just"/>
            <a:r>
              <a:rPr lang="en-US" sz="2000" dirty="0"/>
              <a:t>Page size and margins</a:t>
            </a:r>
          </a:p>
          <a:p>
            <a:pPr marL="0" algn="just"/>
            <a:r>
              <a:rPr lang="en-US" sz="2000" dirty="0"/>
              <a:t>Search and replace</a:t>
            </a:r>
          </a:p>
          <a:p>
            <a:pPr marL="0" algn="just"/>
            <a:r>
              <a:rPr lang="en-US" sz="2000" dirty="0"/>
              <a:t>Print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marL="0"/>
            <a:r>
              <a:rPr lang="en-US" sz="3600" dirty="0"/>
              <a:t>Word Processor Examples</a:t>
            </a:r>
          </a:p>
        </p:txBody>
      </p:sp>
      <p:sp>
        <p:nvSpPr>
          <p:cNvPr id="9219" name="Rectangle 3"/>
          <p:cNvSpPr>
            <a:spLocks noGrp="1" noChangeArrowheads="1"/>
          </p:cNvSpPr>
          <p:nvPr>
            <p:ph type="body" sz="half" idx="1"/>
          </p:nvPr>
        </p:nvSpPr>
        <p:spPr>
          <a:xfrm>
            <a:off x="457200" y="1600200"/>
            <a:ext cx="8458200" cy="4525963"/>
          </a:xfrm>
        </p:spPr>
        <p:txBody>
          <a:bodyPr>
            <a:normAutofit/>
          </a:bodyPr>
          <a:lstStyle/>
          <a:p>
            <a:pPr marL="0" algn="just"/>
            <a:r>
              <a:rPr lang="en-US" sz="2000" dirty="0"/>
              <a:t>Microsoft Word</a:t>
            </a:r>
          </a:p>
          <a:p>
            <a:pPr marL="0" algn="just"/>
            <a:r>
              <a:rPr lang="en-US" sz="2000" dirty="0"/>
              <a:t>WordPro</a:t>
            </a:r>
          </a:p>
          <a:p>
            <a:pPr marL="0" algn="just"/>
            <a:r>
              <a:rPr lang="en-US" sz="2000" dirty="0"/>
              <a:t>AppleWorks</a:t>
            </a:r>
          </a:p>
        </p:txBody>
      </p:sp>
      <p:pic>
        <p:nvPicPr>
          <p:cNvPr id="7170" name="Picture 2"/>
          <p:cNvPicPr>
            <a:picLocks noChangeAspect="1" noChangeArrowheads="1"/>
          </p:cNvPicPr>
          <p:nvPr/>
        </p:nvPicPr>
        <p:blipFill>
          <a:blip r:embed="rId2" cstate="print"/>
          <a:srcRect/>
          <a:stretch>
            <a:fillRect/>
          </a:stretch>
        </p:blipFill>
        <p:spPr bwMode="auto">
          <a:xfrm>
            <a:off x="2322739" y="2057400"/>
            <a:ext cx="6821261" cy="48006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sz="3600" dirty="0"/>
              <a:t>Spread Sheet</a:t>
            </a:r>
            <a:endParaRPr lang="en-US" sz="3600" b="1" dirty="0"/>
          </a:p>
        </p:txBody>
      </p:sp>
      <p:sp>
        <p:nvSpPr>
          <p:cNvPr id="9219" name="Rectangle 3"/>
          <p:cNvSpPr>
            <a:spLocks noGrp="1" noChangeArrowheads="1"/>
          </p:cNvSpPr>
          <p:nvPr>
            <p:ph type="body" sz="half" idx="1"/>
          </p:nvPr>
        </p:nvSpPr>
        <p:spPr>
          <a:xfrm>
            <a:off x="457200" y="1600200"/>
            <a:ext cx="8458200" cy="4525963"/>
          </a:xfrm>
        </p:spPr>
        <p:txBody>
          <a:bodyPr>
            <a:normAutofit/>
          </a:bodyPr>
          <a:lstStyle/>
          <a:p>
            <a:pPr marL="0" algn="just">
              <a:lnSpc>
                <a:spcPct val="150000"/>
              </a:lnSpc>
              <a:buNone/>
            </a:pPr>
            <a:r>
              <a:rPr lang="en-US" sz="2000" b="1" dirty="0"/>
              <a:t>Spreadsheet</a:t>
            </a:r>
            <a:r>
              <a:rPr lang="en-US" sz="2000" dirty="0"/>
              <a:t> is a data file made up of rows and columns that are used to sort data and allow a user to manipulate and arrange data easily, commonly numerical data.</a:t>
            </a:r>
          </a:p>
          <a:p>
            <a:pPr marL="0" algn="just">
              <a:lnSpc>
                <a:spcPct val="150000"/>
              </a:lnSpc>
              <a:buNone/>
            </a:pPr>
            <a:r>
              <a:rPr lang="en-US" sz="2000" dirty="0"/>
              <a:t>What makes a spreadsheet software program most unique is its ability to calculate values using </a:t>
            </a:r>
            <a:r>
              <a:rPr lang="en-US" sz="2000" u="sng" dirty="0"/>
              <a:t>mathematical formulas</a:t>
            </a:r>
            <a:r>
              <a:rPr lang="en-US" sz="2000" dirty="0"/>
              <a:t> and the data in the cells.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sz="3600" dirty="0"/>
              <a:t>Spread Sheet Features</a:t>
            </a:r>
            <a:endParaRPr lang="en-US" sz="3600" b="1" dirty="0"/>
          </a:p>
        </p:txBody>
      </p:sp>
      <p:sp>
        <p:nvSpPr>
          <p:cNvPr id="9219" name="Rectangle 3"/>
          <p:cNvSpPr>
            <a:spLocks noGrp="1" noChangeArrowheads="1"/>
          </p:cNvSpPr>
          <p:nvPr>
            <p:ph type="body" sz="half" idx="1"/>
          </p:nvPr>
        </p:nvSpPr>
        <p:spPr>
          <a:xfrm>
            <a:off x="457200" y="1600200"/>
            <a:ext cx="8458200" cy="4525963"/>
          </a:xfrm>
        </p:spPr>
        <p:txBody>
          <a:bodyPr>
            <a:normAutofit/>
          </a:bodyPr>
          <a:lstStyle/>
          <a:p>
            <a:pPr marL="0" algn="just">
              <a:lnSpc>
                <a:spcPct val="150000"/>
              </a:lnSpc>
              <a:buNone/>
            </a:pPr>
            <a:r>
              <a:rPr lang="en-US" sz="2000" b="1" dirty="0"/>
              <a:t>Features:</a:t>
            </a:r>
          </a:p>
          <a:p>
            <a:pPr marL="0" algn="just">
              <a:lnSpc>
                <a:spcPct val="150000"/>
              </a:lnSpc>
            </a:pPr>
            <a:r>
              <a:rPr lang="en-US" sz="2000" dirty="0"/>
              <a:t>Formulas</a:t>
            </a:r>
          </a:p>
          <a:p>
            <a:pPr marL="0" algn="just">
              <a:lnSpc>
                <a:spcPct val="150000"/>
              </a:lnSpc>
            </a:pPr>
            <a:r>
              <a:rPr lang="en-US" sz="2000" dirty="0"/>
              <a:t>Functions</a:t>
            </a:r>
          </a:p>
          <a:p>
            <a:pPr marL="0" algn="just">
              <a:lnSpc>
                <a:spcPct val="150000"/>
              </a:lnSpc>
            </a:pPr>
            <a:r>
              <a:rPr lang="en-US" sz="2000" dirty="0"/>
              <a:t>Charts</a:t>
            </a:r>
          </a:p>
          <a:p>
            <a:pPr marL="0" algn="just">
              <a:lnSpc>
                <a:spcPct val="150000"/>
              </a:lnSpc>
            </a:pPr>
            <a:r>
              <a:rPr lang="en-US" sz="2000" dirty="0"/>
              <a:t>Cut/Copy/Paste with single cells or ranges of cells</a:t>
            </a:r>
          </a:p>
          <a:p>
            <a:pPr marL="0" algn="just">
              <a:lnSpc>
                <a:spcPct val="150000"/>
              </a:lnSpc>
            </a:pPr>
            <a:r>
              <a:rPr lang="en-US" sz="2000" dirty="0"/>
              <a:t>Cells formatting </a:t>
            </a:r>
          </a:p>
          <a:p>
            <a:pPr marL="0" algn="just">
              <a:lnSpc>
                <a:spcPct val="150000"/>
              </a:lnSpc>
            </a:pPr>
            <a:r>
              <a:rPr lang="en-US" sz="2000" dirty="0"/>
              <a:t>Cells merging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sz="3600" dirty="0"/>
              <a:t>Spread Sheet Examples</a:t>
            </a:r>
            <a:endParaRPr lang="en-US" sz="3600" b="1" dirty="0"/>
          </a:p>
        </p:txBody>
      </p:sp>
      <p:sp>
        <p:nvSpPr>
          <p:cNvPr id="9219" name="Rectangle 3"/>
          <p:cNvSpPr>
            <a:spLocks noGrp="1" noChangeArrowheads="1"/>
          </p:cNvSpPr>
          <p:nvPr>
            <p:ph type="body" sz="half" idx="1"/>
          </p:nvPr>
        </p:nvSpPr>
        <p:spPr>
          <a:xfrm>
            <a:off x="457200" y="1600200"/>
            <a:ext cx="8458200" cy="4525963"/>
          </a:xfrm>
        </p:spPr>
        <p:txBody>
          <a:bodyPr>
            <a:normAutofit/>
          </a:bodyPr>
          <a:lstStyle/>
          <a:p>
            <a:pPr marL="0" algn="just">
              <a:lnSpc>
                <a:spcPct val="150000"/>
              </a:lnSpc>
              <a:buNone/>
            </a:pPr>
            <a:r>
              <a:rPr lang="en-US" sz="2000" dirty="0"/>
              <a:t>Microsoft Excel</a:t>
            </a:r>
          </a:p>
          <a:p>
            <a:pPr marL="0" algn="just">
              <a:lnSpc>
                <a:spcPct val="150000"/>
              </a:lnSpc>
              <a:buNone/>
            </a:pPr>
            <a:r>
              <a:rPr lang="en-US" sz="2000" dirty="0"/>
              <a:t>Lotus 1-2-3</a:t>
            </a:r>
          </a:p>
          <a:p>
            <a:pPr marL="0" algn="just">
              <a:lnSpc>
                <a:spcPct val="150000"/>
              </a:lnSpc>
              <a:buNone/>
            </a:pPr>
            <a:r>
              <a:rPr lang="en-US" sz="2000" dirty="0"/>
              <a:t>Apple Numbers</a:t>
            </a:r>
          </a:p>
          <a:p>
            <a:pPr marL="0" algn="just">
              <a:lnSpc>
                <a:spcPct val="150000"/>
              </a:lnSpc>
              <a:buNone/>
            </a:pPr>
            <a:r>
              <a:rPr lang="en-US" sz="2000" dirty="0" err="1"/>
              <a:t>OpenOffice</a:t>
            </a:r>
            <a:r>
              <a:rPr lang="en-US" sz="2000" dirty="0"/>
              <a:t> Calc</a:t>
            </a:r>
          </a:p>
        </p:txBody>
      </p:sp>
      <p:pic>
        <p:nvPicPr>
          <p:cNvPr id="1026" name="Picture 2"/>
          <p:cNvPicPr>
            <a:picLocks noChangeAspect="1" noChangeArrowheads="1"/>
          </p:cNvPicPr>
          <p:nvPr/>
        </p:nvPicPr>
        <p:blipFill>
          <a:blip r:embed="rId2" cstate="print"/>
          <a:srcRect/>
          <a:stretch>
            <a:fillRect/>
          </a:stretch>
        </p:blipFill>
        <p:spPr bwMode="auto">
          <a:xfrm>
            <a:off x="2722268" y="1752601"/>
            <a:ext cx="6421732" cy="51054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sz="3600" dirty="0"/>
              <a:t>Presentation</a:t>
            </a:r>
            <a:endParaRPr lang="en-US" sz="3600" b="1" dirty="0"/>
          </a:p>
        </p:txBody>
      </p:sp>
      <p:sp>
        <p:nvSpPr>
          <p:cNvPr id="9219" name="Rectangle 3"/>
          <p:cNvSpPr>
            <a:spLocks noGrp="1" noChangeArrowheads="1"/>
          </p:cNvSpPr>
          <p:nvPr>
            <p:ph type="body" sz="half" idx="1"/>
          </p:nvPr>
        </p:nvSpPr>
        <p:spPr>
          <a:xfrm>
            <a:off x="457200" y="1600200"/>
            <a:ext cx="8458200" cy="4525963"/>
          </a:xfrm>
        </p:spPr>
        <p:txBody>
          <a:bodyPr>
            <a:normAutofit/>
          </a:bodyPr>
          <a:lstStyle/>
          <a:p>
            <a:pPr algn="just">
              <a:lnSpc>
                <a:spcPct val="150000"/>
              </a:lnSpc>
            </a:pPr>
            <a:r>
              <a:rPr lang="en-US" sz="2000" dirty="0"/>
              <a:t>A presentation program is a software program that helps create a slideshow that addresses a topic.</a:t>
            </a:r>
          </a:p>
          <a:p>
            <a:pPr algn="just">
              <a:lnSpc>
                <a:spcPct val="150000"/>
              </a:lnSpc>
            </a:pPr>
            <a:r>
              <a:rPr lang="en-US" sz="2000" dirty="0"/>
              <a:t>Presentation programs are often used in businesses and schools for discussing a topic or for teaching.</a:t>
            </a:r>
          </a:p>
          <a:p>
            <a:pPr algn="just">
              <a:lnSpc>
                <a:spcPct val="150000"/>
              </a:lnSpc>
            </a:pPr>
            <a:r>
              <a:rPr lang="en-US" sz="2000" dirty="0">
                <a:solidFill>
                  <a:srgbClr val="FF6600"/>
                </a:solidFill>
              </a:rPr>
              <a:t>It typically includes three major functions:</a:t>
            </a:r>
          </a:p>
          <a:p>
            <a:pPr marL="493776" lvl="2" algn="just">
              <a:lnSpc>
                <a:spcPct val="150000"/>
              </a:lnSpc>
            </a:pPr>
            <a:r>
              <a:rPr lang="en-US" sz="1600" dirty="0">
                <a:solidFill>
                  <a:srgbClr val="FF6600"/>
                </a:solidFill>
              </a:rPr>
              <a:t>an editor that allows text to be inserted and formatted</a:t>
            </a:r>
          </a:p>
          <a:p>
            <a:pPr marL="493776" lvl="2" algn="just">
              <a:lnSpc>
                <a:spcPct val="150000"/>
              </a:lnSpc>
            </a:pPr>
            <a:r>
              <a:rPr lang="en-US" sz="1600" dirty="0">
                <a:solidFill>
                  <a:srgbClr val="FF6600"/>
                </a:solidFill>
              </a:rPr>
              <a:t>a method for inserting and manipulating graphic images</a:t>
            </a:r>
          </a:p>
          <a:p>
            <a:pPr marL="493776" lvl="2" algn="just">
              <a:lnSpc>
                <a:spcPct val="150000"/>
              </a:lnSpc>
            </a:pPr>
            <a:r>
              <a:rPr lang="en-US" sz="1600" dirty="0">
                <a:solidFill>
                  <a:srgbClr val="FF6600"/>
                </a:solidFill>
              </a:rPr>
              <a:t>a slide-show system to display the content</a:t>
            </a:r>
            <a:r>
              <a:rPr lang="en-US" sz="1600"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sz="3600" dirty="0"/>
              <a:t>Presentation Features</a:t>
            </a:r>
            <a:endParaRPr lang="en-US" sz="3600" b="1" dirty="0"/>
          </a:p>
        </p:txBody>
      </p:sp>
      <p:sp>
        <p:nvSpPr>
          <p:cNvPr id="9219" name="Rectangle 3"/>
          <p:cNvSpPr>
            <a:spLocks noGrp="1" noChangeArrowheads="1"/>
          </p:cNvSpPr>
          <p:nvPr>
            <p:ph type="body" sz="half" idx="1"/>
          </p:nvPr>
        </p:nvSpPr>
        <p:spPr>
          <a:xfrm>
            <a:off x="457200" y="1600200"/>
            <a:ext cx="8458200" cy="4525963"/>
          </a:xfrm>
        </p:spPr>
        <p:txBody>
          <a:bodyPr>
            <a:normAutofit/>
          </a:bodyPr>
          <a:lstStyle/>
          <a:p>
            <a:pPr algn="just">
              <a:lnSpc>
                <a:spcPct val="150000"/>
              </a:lnSpc>
            </a:pPr>
            <a:r>
              <a:rPr lang="en-US" sz="2000" dirty="0"/>
              <a:t>Insert Slide</a:t>
            </a:r>
          </a:p>
          <a:p>
            <a:pPr algn="just">
              <a:lnSpc>
                <a:spcPct val="150000"/>
              </a:lnSpc>
            </a:pPr>
            <a:r>
              <a:rPr lang="en-US" sz="2000" dirty="0"/>
              <a:t>Deletion of Inserted slides</a:t>
            </a:r>
          </a:p>
          <a:p>
            <a:pPr algn="just">
              <a:lnSpc>
                <a:spcPct val="150000"/>
              </a:lnSpc>
            </a:pPr>
            <a:r>
              <a:rPr lang="en-US" sz="2000" dirty="0"/>
              <a:t>Allows cut and paste slides in any order.</a:t>
            </a:r>
          </a:p>
          <a:p>
            <a:pPr algn="just">
              <a:lnSpc>
                <a:spcPct val="150000"/>
              </a:lnSpc>
            </a:pPr>
            <a:r>
              <a:rPr lang="en-US" sz="2000" dirty="0"/>
              <a:t>Allows duplication content or slide</a:t>
            </a:r>
          </a:p>
          <a:p>
            <a:pPr algn="just">
              <a:lnSpc>
                <a:spcPct val="150000"/>
              </a:lnSpc>
            </a:pPr>
            <a:r>
              <a:rPr lang="en-US" sz="2000" dirty="0"/>
              <a:t>Allows you to display the presentation designed in a slide show system. (View Slide Feature)</a:t>
            </a:r>
          </a:p>
          <a:p>
            <a:pPr algn="just">
              <a:lnSpc>
                <a:spcPct val="150000"/>
              </a:lnSpc>
            </a:pPr>
            <a:r>
              <a:rPr lang="en-US" sz="2000" dirty="0"/>
              <a:t>Allows animations and/or sounds manipulations on objects in the slide.</a:t>
            </a:r>
            <a:endParaRPr lang="en-US" sz="16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sz="3600" dirty="0"/>
              <a:t>Presentation Examples</a:t>
            </a:r>
            <a:endParaRPr lang="en-US" sz="3600" b="1" dirty="0"/>
          </a:p>
        </p:txBody>
      </p:sp>
      <p:sp>
        <p:nvSpPr>
          <p:cNvPr id="9219" name="Rectangle 3"/>
          <p:cNvSpPr>
            <a:spLocks noGrp="1" noChangeArrowheads="1"/>
          </p:cNvSpPr>
          <p:nvPr>
            <p:ph type="body" sz="half" idx="1"/>
          </p:nvPr>
        </p:nvSpPr>
        <p:spPr>
          <a:xfrm>
            <a:off x="457200" y="1600200"/>
            <a:ext cx="8458200" cy="4525963"/>
          </a:xfrm>
        </p:spPr>
        <p:txBody>
          <a:bodyPr>
            <a:normAutofit/>
          </a:bodyPr>
          <a:lstStyle/>
          <a:p>
            <a:pPr algn="just">
              <a:lnSpc>
                <a:spcPct val="150000"/>
              </a:lnSpc>
            </a:pPr>
            <a:r>
              <a:rPr lang="en-US" sz="2000" dirty="0"/>
              <a:t>Microsoft PowerPoint</a:t>
            </a:r>
          </a:p>
          <a:p>
            <a:pPr algn="just">
              <a:lnSpc>
                <a:spcPct val="150000"/>
              </a:lnSpc>
            </a:pPr>
            <a:r>
              <a:rPr lang="en-US" sz="2000" dirty="0"/>
              <a:t>Adobe Persuasion</a:t>
            </a:r>
          </a:p>
          <a:p>
            <a:pPr algn="just">
              <a:lnSpc>
                <a:spcPct val="150000"/>
              </a:lnSpc>
            </a:pPr>
            <a:r>
              <a:rPr lang="en-US" sz="2000" dirty="0" err="1"/>
              <a:t>Hypercard</a:t>
            </a:r>
            <a:endParaRPr lang="en-US" sz="2000" dirty="0"/>
          </a:p>
          <a:p>
            <a:pPr algn="just">
              <a:lnSpc>
                <a:spcPct val="150000"/>
              </a:lnSpc>
            </a:pPr>
            <a:r>
              <a:rPr lang="en-US" sz="2000" dirty="0" err="1"/>
              <a:t>OpenOffice</a:t>
            </a:r>
            <a:r>
              <a:rPr lang="en-US" sz="2000" dirty="0"/>
              <a:t> Impress</a:t>
            </a:r>
          </a:p>
          <a:p>
            <a:pPr algn="just">
              <a:lnSpc>
                <a:spcPct val="150000"/>
              </a:lnSpc>
            </a:pPr>
            <a:r>
              <a:rPr lang="en-US" sz="2000" dirty="0" err="1"/>
              <a:t>Scala</a:t>
            </a:r>
            <a:r>
              <a:rPr lang="en-US" sz="2000" dirty="0"/>
              <a:t> Multimedia</a:t>
            </a:r>
            <a:endParaRPr lang="en-US" sz="1600" dirty="0"/>
          </a:p>
        </p:txBody>
      </p:sp>
      <p:pic>
        <p:nvPicPr>
          <p:cNvPr id="2050" name="Picture 2"/>
          <p:cNvPicPr>
            <a:picLocks noChangeAspect="1" noChangeArrowheads="1"/>
          </p:cNvPicPr>
          <p:nvPr/>
        </p:nvPicPr>
        <p:blipFill>
          <a:blip r:embed="rId2" cstate="print"/>
          <a:srcRect/>
          <a:stretch>
            <a:fillRect/>
          </a:stretch>
        </p:blipFill>
        <p:spPr bwMode="auto">
          <a:xfrm>
            <a:off x="3429000" y="2516084"/>
            <a:ext cx="5715000" cy="4341916"/>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US" sz="3600" dirty="0"/>
              <a:t>Database Management (DMBS) </a:t>
            </a:r>
            <a:r>
              <a:rPr lang="en-US" sz="3600" dirty="0" err="1"/>
              <a:t>Softwares</a:t>
            </a:r>
            <a:endParaRPr lang="en-US" sz="3600" b="1" dirty="0"/>
          </a:p>
        </p:txBody>
      </p:sp>
      <p:sp>
        <p:nvSpPr>
          <p:cNvPr id="9219" name="Rectangle 3"/>
          <p:cNvSpPr>
            <a:spLocks noGrp="1" noChangeArrowheads="1"/>
          </p:cNvSpPr>
          <p:nvPr>
            <p:ph type="body" sz="half" idx="1"/>
          </p:nvPr>
        </p:nvSpPr>
        <p:spPr>
          <a:xfrm>
            <a:off x="457200" y="1600200"/>
            <a:ext cx="8458200" cy="4525963"/>
          </a:xfrm>
        </p:spPr>
        <p:txBody>
          <a:bodyPr>
            <a:normAutofit/>
          </a:bodyPr>
          <a:lstStyle/>
          <a:p>
            <a:pPr algn="just">
              <a:lnSpc>
                <a:spcPct val="150000"/>
              </a:lnSpc>
            </a:pPr>
            <a:r>
              <a:rPr lang="en-US" sz="2000" dirty="0"/>
              <a:t>A program that controls the organization, storage, management, and retrieval of data in a database.</a:t>
            </a:r>
          </a:p>
          <a:p>
            <a:pPr algn="just">
              <a:lnSpc>
                <a:spcPct val="150000"/>
              </a:lnSpc>
            </a:pPr>
            <a:r>
              <a:rPr lang="en-US" sz="2000" dirty="0"/>
              <a:t>Users can create tables, queries, forms and reports.</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System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1882379"/>
            <a:ext cx="5901612" cy="4518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7363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US" sz="3600" dirty="0"/>
              <a:t>Database Management (DBMS) </a:t>
            </a:r>
            <a:r>
              <a:rPr lang="en-US" sz="3600" dirty="0" err="1"/>
              <a:t>Softwares</a:t>
            </a:r>
            <a:r>
              <a:rPr lang="en-US" sz="3600" dirty="0"/>
              <a:t> Examples</a:t>
            </a:r>
            <a:endParaRPr lang="en-US" sz="3600" b="1" dirty="0"/>
          </a:p>
        </p:txBody>
      </p:sp>
      <p:sp>
        <p:nvSpPr>
          <p:cNvPr id="9219" name="Rectangle 3"/>
          <p:cNvSpPr>
            <a:spLocks noGrp="1" noChangeArrowheads="1"/>
          </p:cNvSpPr>
          <p:nvPr>
            <p:ph type="body" sz="half" idx="1"/>
          </p:nvPr>
        </p:nvSpPr>
        <p:spPr>
          <a:xfrm>
            <a:off x="457200" y="1600200"/>
            <a:ext cx="8458200" cy="4525963"/>
          </a:xfrm>
        </p:spPr>
        <p:txBody>
          <a:bodyPr>
            <a:normAutofit/>
          </a:bodyPr>
          <a:lstStyle/>
          <a:p>
            <a:pPr algn="just">
              <a:lnSpc>
                <a:spcPct val="150000"/>
              </a:lnSpc>
            </a:pPr>
            <a:r>
              <a:rPr lang="en-US" sz="2000" dirty="0"/>
              <a:t>Microsoft Access</a:t>
            </a:r>
          </a:p>
          <a:p>
            <a:pPr algn="just">
              <a:lnSpc>
                <a:spcPct val="150000"/>
              </a:lnSpc>
            </a:pPr>
            <a:r>
              <a:rPr lang="en-US" sz="2000" dirty="0"/>
              <a:t>Oracle Database</a:t>
            </a:r>
          </a:p>
          <a:p>
            <a:pPr algn="just">
              <a:lnSpc>
                <a:spcPct val="150000"/>
              </a:lnSpc>
            </a:pPr>
            <a:r>
              <a:rPr lang="en-US" sz="2000" dirty="0" err="1"/>
              <a:t>MySQL</a:t>
            </a:r>
            <a:endParaRPr lang="en-US" sz="2000" dirty="0"/>
          </a:p>
          <a:p>
            <a:pPr algn="just">
              <a:lnSpc>
                <a:spcPct val="150000"/>
              </a:lnSpc>
            </a:pPr>
            <a:r>
              <a:rPr lang="en-US" sz="2000" dirty="0"/>
              <a:t>FoxPro</a:t>
            </a:r>
            <a:endParaRPr lang="en-US" sz="1600" dirty="0"/>
          </a:p>
        </p:txBody>
      </p:sp>
      <p:pic>
        <p:nvPicPr>
          <p:cNvPr id="3074" name="Picture 2"/>
          <p:cNvPicPr>
            <a:picLocks noChangeAspect="1" noChangeArrowheads="1"/>
          </p:cNvPicPr>
          <p:nvPr/>
        </p:nvPicPr>
        <p:blipFill>
          <a:blip r:embed="rId2" cstate="print"/>
          <a:srcRect/>
          <a:stretch>
            <a:fillRect/>
          </a:stretch>
        </p:blipFill>
        <p:spPr bwMode="auto">
          <a:xfrm>
            <a:off x="2932956" y="2209801"/>
            <a:ext cx="6211044" cy="46482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sz="3600" dirty="0"/>
              <a:t>Desktop Publishing </a:t>
            </a:r>
            <a:r>
              <a:rPr lang="en-US" sz="3600" dirty="0" err="1"/>
              <a:t>Softwares</a:t>
            </a:r>
            <a:endParaRPr lang="en-US" sz="3600" b="1" dirty="0"/>
          </a:p>
        </p:txBody>
      </p:sp>
      <p:sp>
        <p:nvSpPr>
          <p:cNvPr id="9219" name="Rectangle 3"/>
          <p:cNvSpPr>
            <a:spLocks noGrp="1" noChangeArrowheads="1"/>
          </p:cNvSpPr>
          <p:nvPr>
            <p:ph type="body" sz="half" idx="1"/>
          </p:nvPr>
        </p:nvSpPr>
        <p:spPr>
          <a:xfrm>
            <a:off x="457200" y="1600200"/>
            <a:ext cx="8458200" cy="4525963"/>
          </a:xfrm>
        </p:spPr>
        <p:txBody>
          <a:bodyPr>
            <a:normAutofit/>
          </a:bodyPr>
          <a:lstStyle/>
          <a:p>
            <a:pPr algn="just">
              <a:lnSpc>
                <a:spcPct val="150000"/>
              </a:lnSpc>
            </a:pPr>
            <a:r>
              <a:rPr lang="en-US" sz="2000" dirty="0"/>
              <a:t>Used to produce high-quality printed documents such as magazine, greeting card, posters, etc.</a:t>
            </a:r>
          </a:p>
          <a:p>
            <a:pPr algn="just">
              <a:lnSpc>
                <a:spcPct val="150000"/>
              </a:lnSpc>
            </a:pPr>
            <a:r>
              <a:rPr lang="en-US" sz="2000" dirty="0"/>
              <a:t>Allows you to use different typefaces, specify various margins and justifications, and embed illustrations and graphs directly into the text.</a:t>
            </a:r>
            <a:endParaRPr lang="en-US" sz="16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US" sz="3600" dirty="0"/>
              <a:t>Desktop Publishing </a:t>
            </a:r>
            <a:r>
              <a:rPr lang="en-US" sz="3600" dirty="0" err="1"/>
              <a:t>Softwares</a:t>
            </a:r>
            <a:r>
              <a:rPr lang="en-US" sz="3600" dirty="0"/>
              <a:t> Examples</a:t>
            </a:r>
            <a:endParaRPr lang="en-US" sz="3600" b="1" dirty="0"/>
          </a:p>
        </p:txBody>
      </p:sp>
      <p:sp>
        <p:nvSpPr>
          <p:cNvPr id="9219" name="Rectangle 3"/>
          <p:cNvSpPr>
            <a:spLocks noGrp="1" noChangeArrowheads="1"/>
          </p:cNvSpPr>
          <p:nvPr>
            <p:ph type="body" sz="half" idx="1"/>
          </p:nvPr>
        </p:nvSpPr>
        <p:spPr>
          <a:xfrm>
            <a:off x="457200" y="1600200"/>
            <a:ext cx="8458200" cy="4525963"/>
          </a:xfrm>
        </p:spPr>
        <p:txBody>
          <a:bodyPr>
            <a:normAutofit/>
          </a:bodyPr>
          <a:lstStyle/>
          <a:p>
            <a:pPr algn="just">
              <a:lnSpc>
                <a:spcPct val="150000"/>
              </a:lnSpc>
            </a:pPr>
            <a:r>
              <a:rPr lang="en-US" sz="2000" dirty="0"/>
              <a:t>Adobe </a:t>
            </a:r>
            <a:r>
              <a:rPr lang="en-US" sz="2000" dirty="0" err="1"/>
              <a:t>Indesign</a:t>
            </a:r>
            <a:endParaRPr lang="en-US" sz="2000" dirty="0"/>
          </a:p>
          <a:p>
            <a:pPr algn="just">
              <a:lnSpc>
                <a:spcPct val="150000"/>
              </a:lnSpc>
            </a:pPr>
            <a:r>
              <a:rPr lang="en-US" sz="2000" dirty="0" err="1"/>
              <a:t>QuarkXpress</a:t>
            </a:r>
            <a:endParaRPr lang="en-US" sz="2000" dirty="0"/>
          </a:p>
          <a:p>
            <a:pPr algn="just">
              <a:lnSpc>
                <a:spcPct val="150000"/>
              </a:lnSpc>
            </a:pPr>
            <a:r>
              <a:rPr lang="en-US" sz="2000" dirty="0"/>
              <a:t>MS Publisher</a:t>
            </a:r>
            <a:endParaRPr lang="en-US" sz="1600" dirty="0"/>
          </a:p>
        </p:txBody>
      </p:sp>
      <p:pic>
        <p:nvPicPr>
          <p:cNvPr id="4098" name="Picture 2"/>
          <p:cNvPicPr>
            <a:picLocks noChangeAspect="1" noChangeArrowheads="1"/>
          </p:cNvPicPr>
          <p:nvPr/>
        </p:nvPicPr>
        <p:blipFill>
          <a:blip r:embed="rId2" cstate="print"/>
          <a:srcRect/>
          <a:stretch>
            <a:fillRect/>
          </a:stretch>
        </p:blipFill>
        <p:spPr bwMode="auto">
          <a:xfrm>
            <a:off x="2819400" y="2514600"/>
            <a:ext cx="6000750" cy="4029075"/>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sz="3600" dirty="0"/>
              <a:t>Web Browser</a:t>
            </a:r>
            <a:endParaRPr lang="en-US" sz="3600" b="1" dirty="0"/>
          </a:p>
        </p:txBody>
      </p:sp>
      <p:sp>
        <p:nvSpPr>
          <p:cNvPr id="9219" name="Rectangle 3"/>
          <p:cNvSpPr>
            <a:spLocks noGrp="1" noChangeArrowheads="1"/>
          </p:cNvSpPr>
          <p:nvPr>
            <p:ph type="body" sz="half" idx="1"/>
          </p:nvPr>
        </p:nvSpPr>
        <p:spPr>
          <a:xfrm>
            <a:off x="457200" y="1600200"/>
            <a:ext cx="8458200" cy="4525963"/>
          </a:xfrm>
        </p:spPr>
        <p:txBody>
          <a:bodyPr>
            <a:normAutofit/>
          </a:bodyPr>
          <a:lstStyle/>
          <a:p>
            <a:pPr algn="just">
              <a:lnSpc>
                <a:spcPct val="150000"/>
              </a:lnSpc>
            </a:pPr>
            <a:r>
              <a:rPr lang="en-US" sz="2000" dirty="0"/>
              <a:t>Web browser, a software application used to locate and display Web pages.</a:t>
            </a:r>
          </a:p>
          <a:p>
            <a:pPr algn="just">
              <a:lnSpc>
                <a:spcPct val="150000"/>
              </a:lnSpc>
            </a:pPr>
            <a:r>
              <a:rPr lang="en-US" sz="2000" dirty="0"/>
              <a:t>Example:</a:t>
            </a:r>
          </a:p>
          <a:p>
            <a:pPr lvl="1" algn="just">
              <a:lnSpc>
                <a:spcPct val="150000"/>
              </a:lnSpc>
            </a:pPr>
            <a:r>
              <a:rPr lang="en-US" sz="1600" dirty="0"/>
              <a:t>Internet Explore (IE)</a:t>
            </a:r>
          </a:p>
          <a:p>
            <a:pPr lvl="1" algn="just">
              <a:lnSpc>
                <a:spcPct val="150000"/>
              </a:lnSpc>
            </a:pPr>
            <a:r>
              <a:rPr lang="en-US" sz="1600" dirty="0"/>
              <a:t>Mozilla Firefox</a:t>
            </a:r>
          </a:p>
          <a:p>
            <a:pPr lvl="1" algn="just">
              <a:lnSpc>
                <a:spcPct val="150000"/>
              </a:lnSpc>
            </a:pPr>
            <a:r>
              <a:rPr lang="en-US" sz="1600" dirty="0"/>
              <a:t>Opera</a:t>
            </a:r>
            <a:endParaRPr lang="en-US" sz="1200" dirty="0"/>
          </a:p>
        </p:txBody>
      </p:sp>
      <p:pic>
        <p:nvPicPr>
          <p:cNvPr id="5122" name="Picture 2"/>
          <p:cNvPicPr>
            <a:picLocks noChangeAspect="1" noChangeArrowheads="1"/>
          </p:cNvPicPr>
          <p:nvPr/>
        </p:nvPicPr>
        <p:blipFill>
          <a:blip r:embed="rId2" cstate="print"/>
          <a:srcRect/>
          <a:stretch>
            <a:fillRect/>
          </a:stretch>
        </p:blipFill>
        <p:spPr bwMode="auto">
          <a:xfrm>
            <a:off x="3142183" y="2438400"/>
            <a:ext cx="6001817" cy="44196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sz="3600" dirty="0"/>
              <a:t>Other Software</a:t>
            </a:r>
            <a:endParaRPr lang="en-US" sz="3600" b="1" dirty="0"/>
          </a:p>
        </p:txBody>
      </p:sp>
      <p:sp>
        <p:nvSpPr>
          <p:cNvPr id="9219" name="Rectangle 3"/>
          <p:cNvSpPr>
            <a:spLocks noGrp="1" noChangeArrowheads="1"/>
          </p:cNvSpPr>
          <p:nvPr>
            <p:ph type="body" sz="half" idx="1"/>
          </p:nvPr>
        </p:nvSpPr>
        <p:spPr>
          <a:xfrm>
            <a:off x="457200" y="1600200"/>
            <a:ext cx="8458200" cy="4525963"/>
          </a:xfrm>
        </p:spPr>
        <p:txBody>
          <a:bodyPr>
            <a:normAutofit fontScale="92500" lnSpcReduction="20000"/>
          </a:bodyPr>
          <a:lstStyle/>
          <a:p>
            <a:pPr algn="just">
              <a:lnSpc>
                <a:spcPct val="150000"/>
              </a:lnSpc>
            </a:pPr>
            <a:r>
              <a:rPr lang="en-US" sz="2000" dirty="0"/>
              <a:t>Graphics Software</a:t>
            </a:r>
          </a:p>
          <a:p>
            <a:pPr algn="just">
              <a:lnSpc>
                <a:spcPct val="150000"/>
              </a:lnSpc>
            </a:pPr>
            <a:r>
              <a:rPr lang="en-US" sz="2100" dirty="0"/>
              <a:t>Whatsapp</a:t>
            </a:r>
          </a:p>
          <a:p>
            <a:pPr algn="just">
              <a:lnSpc>
                <a:spcPct val="150000"/>
              </a:lnSpc>
            </a:pPr>
            <a:r>
              <a:rPr lang="en-US" sz="2100" dirty="0"/>
              <a:t>Facebook</a:t>
            </a:r>
          </a:p>
          <a:p>
            <a:pPr algn="just">
              <a:lnSpc>
                <a:spcPct val="150000"/>
              </a:lnSpc>
            </a:pPr>
            <a:r>
              <a:rPr lang="en-US" sz="2100" dirty="0"/>
              <a:t>Computer Aided </a:t>
            </a:r>
            <a:r>
              <a:rPr lang="en-US" sz="2000" dirty="0"/>
              <a:t>Design (CAD)</a:t>
            </a:r>
          </a:p>
          <a:p>
            <a:pPr algn="just">
              <a:lnSpc>
                <a:spcPct val="150000"/>
              </a:lnSpc>
            </a:pPr>
            <a:r>
              <a:rPr lang="en-US" sz="2000" dirty="0"/>
              <a:t>Video Editor</a:t>
            </a:r>
          </a:p>
          <a:p>
            <a:pPr algn="just">
              <a:lnSpc>
                <a:spcPct val="150000"/>
              </a:lnSpc>
            </a:pPr>
            <a:r>
              <a:rPr lang="en-US" sz="2000" dirty="0"/>
              <a:t>Sound Editor</a:t>
            </a:r>
          </a:p>
          <a:p>
            <a:pPr algn="just">
              <a:lnSpc>
                <a:spcPct val="150000"/>
              </a:lnSpc>
            </a:pPr>
            <a:r>
              <a:rPr lang="en-US" sz="2000" dirty="0"/>
              <a:t>Video Games</a:t>
            </a:r>
          </a:p>
          <a:p>
            <a:pPr algn="just">
              <a:lnSpc>
                <a:spcPct val="150000"/>
              </a:lnSpc>
            </a:pPr>
            <a:r>
              <a:rPr lang="en-US" sz="2000" dirty="0"/>
              <a:t>Educational Software</a:t>
            </a:r>
          </a:p>
          <a:p>
            <a:pPr algn="just">
              <a:lnSpc>
                <a:spcPct val="150000"/>
              </a:lnSpc>
            </a:pPr>
            <a:r>
              <a:rPr lang="en-US" sz="2000" dirty="0"/>
              <a:t>Email Client</a:t>
            </a:r>
          </a:p>
          <a:p>
            <a:pPr algn="just">
              <a:lnSpc>
                <a:spcPct val="150000"/>
              </a:lnSpc>
            </a:pPr>
            <a:r>
              <a:rPr lang="en-US" sz="2000" dirty="0"/>
              <a:t>Electronic Media</a:t>
            </a:r>
            <a:endParaRPr lang="en-US" sz="12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sz="3600" dirty="0"/>
              <a:t>Software </a:t>
            </a:r>
            <a:r>
              <a:rPr lang="en-US" sz="3600" dirty="0" err="1"/>
              <a:t>Licencing</a:t>
            </a:r>
            <a:endParaRPr lang="en-US" sz="3600" b="1" dirty="0"/>
          </a:p>
        </p:txBody>
      </p:sp>
      <p:sp>
        <p:nvSpPr>
          <p:cNvPr id="9219" name="Rectangle 3"/>
          <p:cNvSpPr>
            <a:spLocks noGrp="1" noChangeArrowheads="1"/>
          </p:cNvSpPr>
          <p:nvPr>
            <p:ph type="body" sz="half" idx="1"/>
          </p:nvPr>
        </p:nvSpPr>
        <p:spPr>
          <a:xfrm>
            <a:off x="457200" y="1600200"/>
            <a:ext cx="8458200" cy="4525963"/>
          </a:xfrm>
        </p:spPr>
        <p:txBody>
          <a:bodyPr>
            <a:normAutofit/>
          </a:bodyPr>
          <a:lstStyle/>
          <a:p>
            <a:pPr algn="just">
              <a:lnSpc>
                <a:spcPct val="150000"/>
              </a:lnSpc>
            </a:pPr>
            <a:r>
              <a:rPr lang="en-US" sz="2000" dirty="0"/>
              <a:t>Is a legal instrument (by way of contract law) governing the usage or redistribution of software</a:t>
            </a:r>
          </a:p>
          <a:p>
            <a:pPr algn="just">
              <a:lnSpc>
                <a:spcPct val="150000"/>
              </a:lnSpc>
            </a:pPr>
            <a:r>
              <a:rPr lang="en-US" sz="2000" dirty="0"/>
              <a:t>Allowing an individual or group to use a piece of software</a:t>
            </a:r>
          </a:p>
          <a:p>
            <a:pPr algn="just">
              <a:lnSpc>
                <a:spcPct val="150000"/>
              </a:lnSpc>
            </a:pPr>
            <a:r>
              <a:rPr lang="en-US" sz="2000" dirty="0"/>
              <a:t>Nearly all applications are licensed</a:t>
            </a:r>
          </a:p>
          <a:p>
            <a:pPr algn="just">
              <a:lnSpc>
                <a:spcPct val="150000"/>
              </a:lnSpc>
            </a:pPr>
            <a:r>
              <a:rPr lang="en-US" sz="2000" dirty="0"/>
              <a:t>Some are based on the number machines on which the licensed program can run whereas others are based on the number of users that can use the program</a:t>
            </a:r>
            <a:endParaRPr lang="en-US" sz="12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sz="3600" dirty="0"/>
              <a:t>Software </a:t>
            </a:r>
            <a:r>
              <a:rPr lang="en-US" sz="3600" dirty="0" err="1"/>
              <a:t>Licencing</a:t>
            </a:r>
            <a:endParaRPr lang="en-US" sz="3600" b="1" dirty="0"/>
          </a:p>
        </p:txBody>
      </p:sp>
      <p:sp>
        <p:nvSpPr>
          <p:cNvPr id="9219" name="Rectangle 3"/>
          <p:cNvSpPr>
            <a:spLocks noGrp="1" noChangeArrowheads="1"/>
          </p:cNvSpPr>
          <p:nvPr>
            <p:ph type="body" sz="half" idx="1"/>
          </p:nvPr>
        </p:nvSpPr>
        <p:spPr>
          <a:xfrm>
            <a:off x="457200" y="1600200"/>
            <a:ext cx="8458200" cy="4525963"/>
          </a:xfrm>
        </p:spPr>
        <p:txBody>
          <a:bodyPr>
            <a:noAutofit/>
          </a:bodyPr>
          <a:lstStyle/>
          <a:p>
            <a:pPr algn="just">
              <a:spcBef>
                <a:spcPts val="0"/>
              </a:spcBef>
              <a:buNone/>
            </a:pPr>
            <a:r>
              <a:rPr lang="en-US" sz="1600" dirty="0"/>
              <a:t>Types of Software License</a:t>
            </a:r>
          </a:p>
          <a:p>
            <a:pPr algn="just">
              <a:spcBef>
                <a:spcPts val="0"/>
              </a:spcBef>
            </a:pPr>
            <a:r>
              <a:rPr lang="en-US" sz="1600" b="1" u="sng" dirty="0"/>
              <a:t>Registerware</a:t>
            </a:r>
            <a:r>
              <a:rPr lang="en-US" sz="1600" dirty="0"/>
              <a:t>: Refers to computer software which requires the user to give personal information through registration in order to download or use the program.</a:t>
            </a:r>
          </a:p>
          <a:p>
            <a:pPr algn="just">
              <a:spcBef>
                <a:spcPts val="0"/>
              </a:spcBef>
            </a:pPr>
            <a:r>
              <a:rPr lang="en-US" sz="1600" b="1" u="sng" dirty="0"/>
              <a:t>Shareware</a:t>
            </a:r>
            <a:r>
              <a:rPr lang="en-US" sz="1600" dirty="0"/>
              <a:t>: Refers to copyrighted commercial software that is distributed without payment on a trial basis and is limited by any combination of functionality, availability, or convenience.</a:t>
            </a:r>
          </a:p>
          <a:p>
            <a:pPr algn="just">
              <a:spcBef>
                <a:spcPts val="0"/>
              </a:spcBef>
            </a:pPr>
            <a:r>
              <a:rPr lang="en-US" sz="1600" b="1" u="sng" dirty="0"/>
              <a:t>Freeware</a:t>
            </a:r>
            <a:r>
              <a:rPr lang="en-US" sz="1600" dirty="0"/>
              <a:t>: Computer software that is available for use with no cost or for an optional fee. • Freeware is different from shareware, where the user is obliged to pay.</a:t>
            </a:r>
          </a:p>
          <a:p>
            <a:pPr algn="just">
              <a:spcBef>
                <a:spcPts val="0"/>
              </a:spcBef>
            </a:pPr>
            <a:r>
              <a:rPr lang="en-US" sz="1600" b="1" u="sng" dirty="0"/>
              <a:t>Open source</a:t>
            </a:r>
            <a:r>
              <a:rPr lang="en-US" sz="1600" dirty="0"/>
              <a:t>: OSS is also a free software. OSS can be defined as computer software for which the human-readable source code is made available under a copyright license that meets the Open Source Definition. This permits users to use, change, and improve the software, and to redistribute it in modified or unmodified form.</a:t>
            </a:r>
          </a:p>
          <a:p>
            <a:pPr algn="just">
              <a:spcBef>
                <a:spcPts val="0"/>
              </a:spcBef>
            </a:pPr>
            <a:r>
              <a:rPr lang="en-US" sz="1600" b="1" u="sng" dirty="0"/>
              <a:t>Abandonware</a:t>
            </a:r>
            <a:r>
              <a:rPr lang="en-US" sz="1600" dirty="0"/>
              <a:t>: It refers to software that is no longer available for purchase or that is at least a certain amount of years old.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sz="3600" dirty="0"/>
              <a:t>License Key</a:t>
            </a:r>
            <a:endParaRPr lang="en-US" sz="3600" b="1" dirty="0"/>
          </a:p>
        </p:txBody>
      </p:sp>
      <p:sp>
        <p:nvSpPr>
          <p:cNvPr id="9219" name="Rectangle 3"/>
          <p:cNvSpPr>
            <a:spLocks noGrp="1" noChangeArrowheads="1"/>
          </p:cNvSpPr>
          <p:nvPr>
            <p:ph type="body" sz="half" idx="1"/>
          </p:nvPr>
        </p:nvSpPr>
        <p:spPr>
          <a:xfrm>
            <a:off x="457200" y="1600200"/>
            <a:ext cx="8458200" cy="4525963"/>
          </a:xfrm>
        </p:spPr>
        <p:txBody>
          <a:bodyPr>
            <a:normAutofit/>
          </a:bodyPr>
          <a:lstStyle/>
          <a:p>
            <a:pPr algn="just">
              <a:lnSpc>
                <a:spcPct val="150000"/>
              </a:lnSpc>
            </a:pPr>
            <a:r>
              <a:rPr lang="en-US" sz="2000" dirty="0"/>
              <a:t>A software license key is a pattern of numbers and/or letters provided to licensed users of a software program.</a:t>
            </a:r>
          </a:p>
          <a:p>
            <a:pPr algn="just">
              <a:lnSpc>
                <a:spcPct val="150000"/>
              </a:lnSpc>
            </a:pPr>
            <a:r>
              <a:rPr lang="en-US" sz="2000" dirty="0"/>
              <a:t>License keys are typically created and delivered via a license generator once a software user has paid for the software and has agreed to the conditions of use and distribution as legally specified in the software license.</a:t>
            </a:r>
            <a:endParaRPr lang="en-US" sz="1200" dirty="0"/>
          </a:p>
        </p:txBody>
      </p:sp>
      <p:pic>
        <p:nvPicPr>
          <p:cNvPr id="6146" name="Picture 2"/>
          <p:cNvPicPr>
            <a:picLocks noChangeAspect="1" noChangeArrowheads="1"/>
          </p:cNvPicPr>
          <p:nvPr/>
        </p:nvPicPr>
        <p:blipFill>
          <a:blip r:embed="rId2" cstate="print"/>
          <a:srcRect/>
          <a:stretch>
            <a:fillRect/>
          </a:stretch>
        </p:blipFill>
        <p:spPr bwMode="auto">
          <a:xfrm>
            <a:off x="5029199" y="4180602"/>
            <a:ext cx="4114801" cy="267739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Computer? </a:t>
            </a:r>
          </a:p>
        </p:txBody>
      </p:sp>
      <p:pic>
        <p:nvPicPr>
          <p:cNvPr id="6" name="Picture 4" descr="Computer.jpg"/>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1752600"/>
            <a:ext cx="3215933" cy="340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a:t>ITC- 01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4" name="Rectangle 4"/>
          <p:cNvSpPr txBox="1">
            <a:spLocks noChangeArrowheads="1"/>
          </p:cNvSpPr>
          <p:nvPr/>
        </p:nvSpPr>
        <p:spPr bwMode="white">
          <a:xfrm>
            <a:off x="1219200" y="1981200"/>
            <a:ext cx="3886200" cy="4114800"/>
          </a:xfrm>
          <a:prstGeom prst="rect">
            <a:avLst/>
          </a:prstGeom>
          <a:noFill/>
        </p:spPr>
        <p:txBody>
          <a:bodyPr>
            <a:normAutofit fontScale="850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US" dirty="0"/>
              <a:t>An electronic machine that can accept data </a:t>
            </a:r>
            <a:r>
              <a:rPr lang="en-US" dirty="0">
                <a:solidFill>
                  <a:schemeClr val="accent1"/>
                </a:solidFill>
              </a:rPr>
              <a:t>(input),</a:t>
            </a:r>
            <a:r>
              <a:rPr lang="en-US" dirty="0"/>
              <a:t> </a:t>
            </a:r>
            <a:r>
              <a:rPr lang="en-US" dirty="0">
                <a:solidFill>
                  <a:schemeClr val="accent1"/>
                </a:solidFill>
              </a:rPr>
              <a:t>manipulate </a:t>
            </a:r>
            <a:r>
              <a:rPr lang="en-US" dirty="0"/>
              <a:t>the data according to specified rules </a:t>
            </a:r>
            <a:r>
              <a:rPr lang="en-US" dirty="0">
                <a:solidFill>
                  <a:schemeClr val="accent1"/>
                </a:solidFill>
              </a:rPr>
              <a:t>(process),</a:t>
            </a:r>
            <a:r>
              <a:rPr lang="en-US" dirty="0"/>
              <a:t> produce results </a:t>
            </a:r>
            <a:r>
              <a:rPr lang="en-US" dirty="0">
                <a:solidFill>
                  <a:schemeClr val="accent1"/>
                </a:solidFill>
              </a:rPr>
              <a:t>(output),</a:t>
            </a:r>
            <a:r>
              <a:rPr lang="en-US" dirty="0"/>
              <a:t> and </a:t>
            </a:r>
            <a:r>
              <a:rPr lang="en-US" dirty="0">
                <a:solidFill>
                  <a:schemeClr val="accent1"/>
                </a:solidFill>
              </a:rPr>
              <a:t>stores the results</a:t>
            </a:r>
            <a:r>
              <a:rPr lang="en-US" dirty="0"/>
              <a:t> for future use.</a:t>
            </a:r>
          </a:p>
        </p:txBody>
      </p:sp>
    </p:spTree>
    <p:extLst>
      <p:ext uri="{BB962C8B-B14F-4D97-AF65-F5344CB8AC3E}">
        <p14:creationId xmlns:p14="http://schemas.microsoft.com/office/powerpoint/2010/main" val="3983360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The Components of a Computer</a:t>
            </a:r>
            <a:endParaRPr lang="en-US" dirty="0"/>
          </a:p>
        </p:txBody>
      </p:sp>
      <p:sp>
        <p:nvSpPr>
          <p:cNvPr id="3" name="Content Placeholder 2"/>
          <p:cNvSpPr>
            <a:spLocks noGrp="1"/>
          </p:cNvSpPr>
          <p:nvPr>
            <p:ph idx="1"/>
          </p:nvPr>
        </p:nvSpPr>
        <p:spPr/>
        <p:txBody>
          <a:bodyPr>
            <a:normAutofit/>
          </a:bodyPr>
          <a:lstStyle/>
          <a:p>
            <a:endParaRPr lang="en-US" dirty="0"/>
          </a:p>
          <a:p>
            <a:r>
              <a:rPr lang="en-US" dirty="0"/>
              <a:t>Input devices</a:t>
            </a:r>
          </a:p>
          <a:p>
            <a:r>
              <a:rPr lang="en-US" dirty="0"/>
              <a:t>Output devices </a:t>
            </a:r>
          </a:p>
          <a:p>
            <a:r>
              <a:rPr lang="en-US" dirty="0"/>
              <a:t>System Unit/ CPU</a:t>
            </a:r>
          </a:p>
          <a:p>
            <a:r>
              <a:rPr lang="en-US" dirty="0"/>
              <a:t>Storage devices</a:t>
            </a:r>
          </a:p>
          <a:p>
            <a:r>
              <a:rPr lang="en-US" dirty="0"/>
              <a:t>Communications devices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816777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The Components of a Computer </a:t>
            </a:r>
            <a:endParaRPr lang="en-US" dirty="0"/>
          </a:p>
        </p:txBody>
      </p:sp>
      <p:pic>
        <p:nvPicPr>
          <p:cNvPr id="5" name="Content Placeholder 4" descr="Fig01-0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685800" y="1066800"/>
            <a:ext cx="7688828" cy="4536408"/>
          </a:xfrm>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52372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dirty="0"/>
              <a:t>What is IT? </a:t>
            </a:r>
          </a:p>
        </p:txBody>
      </p:sp>
      <p:sp>
        <p:nvSpPr>
          <p:cNvPr id="41987" name="Content Placeholder 2"/>
          <p:cNvSpPr>
            <a:spLocks noGrp="1"/>
          </p:cNvSpPr>
          <p:nvPr>
            <p:ph idx="1"/>
          </p:nvPr>
        </p:nvSpPr>
        <p:spPr/>
        <p:txBody>
          <a:bodyPr>
            <a:normAutofit lnSpcReduction="10000"/>
          </a:bodyPr>
          <a:lstStyle/>
          <a:p>
            <a:pPr algn="just"/>
            <a:r>
              <a:rPr lang="en-US" dirty="0"/>
              <a:t>Information technology (IT)   is a general term that describes any technology that helps to produce, manipulate, store, communicate, and/or disseminate information. </a:t>
            </a:r>
          </a:p>
          <a:p>
            <a:pPr algn="just"/>
            <a:r>
              <a:rPr lang="en-US" dirty="0"/>
              <a:t> IT merges computing with high-speed communications links carrying data, sound, and video. </a:t>
            </a:r>
          </a:p>
          <a:p>
            <a:pPr algn="just"/>
            <a:r>
              <a:rPr lang="en-US" dirty="0"/>
              <a:t>Examples of information technology include personal computers but also new forms of telephones, televisions, appliances, and various handheld devices.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204422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14565</TotalTime>
  <Words>2495</Words>
  <Application>Microsoft Office PowerPoint</Application>
  <PresentationFormat>On-screen Show (4:3)</PresentationFormat>
  <Paragraphs>296</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Calibri</vt:lpstr>
      <vt:lpstr>Lucida Sans Unicode</vt:lpstr>
      <vt:lpstr>Verdana</vt:lpstr>
      <vt:lpstr>Wingdings 2</vt:lpstr>
      <vt:lpstr>Wingdings 3</vt:lpstr>
      <vt:lpstr>Concourse</vt:lpstr>
      <vt:lpstr>PowerPoint Presentation</vt:lpstr>
      <vt:lpstr>Text book</vt:lpstr>
      <vt:lpstr>Overview </vt:lpstr>
      <vt:lpstr>Computer System </vt:lpstr>
      <vt:lpstr>Computer System </vt:lpstr>
      <vt:lpstr>What is a Computer? </vt:lpstr>
      <vt:lpstr>The Components of a Computer</vt:lpstr>
      <vt:lpstr>The Components of a Computer </vt:lpstr>
      <vt:lpstr>What is IT? </vt:lpstr>
      <vt:lpstr>Parts of IT  </vt:lpstr>
      <vt:lpstr>Computer Technology</vt:lpstr>
      <vt:lpstr>Communications Technology</vt:lpstr>
      <vt:lpstr>Role of IT in Society</vt:lpstr>
      <vt:lpstr>Role of IT in Education </vt:lpstr>
      <vt:lpstr>Role of IT in Health </vt:lpstr>
      <vt:lpstr>Role of IT in Money </vt:lpstr>
      <vt:lpstr>Role of IT in Leisure Activities </vt:lpstr>
      <vt:lpstr>Role of IT in Jobs &amp; Careers </vt:lpstr>
      <vt:lpstr>Categories of Computers</vt:lpstr>
      <vt:lpstr>History of Computers</vt:lpstr>
      <vt:lpstr>Computers Generations</vt:lpstr>
      <vt:lpstr>FIRST GENERATION,  1951 – 1958:  The Vacuum Tube</vt:lpstr>
      <vt:lpstr>SECOND GENERATION, 1959 – 1964:  The Transistor</vt:lpstr>
      <vt:lpstr>THIRD GENERATION, 1965 – 1970: The Integrated Circuit</vt:lpstr>
      <vt:lpstr>FOURTH GENERATION,  1971 – 1980:  VLS Microprocessor</vt:lpstr>
      <vt:lpstr>FIFTH GENERATION,  1980-ownward:  UVLS Microprocessor</vt:lpstr>
      <vt:lpstr>Software</vt:lpstr>
      <vt:lpstr>System Software</vt:lpstr>
      <vt:lpstr>System Software Examples</vt:lpstr>
      <vt:lpstr>System Software Examples</vt:lpstr>
      <vt:lpstr>System Software Examples</vt:lpstr>
      <vt:lpstr>System Software Examples</vt:lpstr>
      <vt:lpstr>System Software Examples</vt:lpstr>
      <vt:lpstr>System Software Examples</vt:lpstr>
      <vt:lpstr>System Software Examples</vt:lpstr>
      <vt:lpstr>Programming Software</vt:lpstr>
      <vt:lpstr>Programming Software</vt:lpstr>
      <vt:lpstr>Application Software</vt:lpstr>
      <vt:lpstr>Application Software Examples</vt:lpstr>
      <vt:lpstr>Word Processor</vt:lpstr>
      <vt:lpstr>Word Processor Features</vt:lpstr>
      <vt:lpstr>Word Processor Examples</vt:lpstr>
      <vt:lpstr>Spread Sheet</vt:lpstr>
      <vt:lpstr>Spread Sheet Features</vt:lpstr>
      <vt:lpstr>Spread Sheet Examples</vt:lpstr>
      <vt:lpstr>Presentation</vt:lpstr>
      <vt:lpstr>Presentation Features</vt:lpstr>
      <vt:lpstr>Presentation Examples</vt:lpstr>
      <vt:lpstr>Database Management (DMBS) Softwares</vt:lpstr>
      <vt:lpstr>Database Management (DBMS) Softwares Examples</vt:lpstr>
      <vt:lpstr>Desktop Publishing Softwares</vt:lpstr>
      <vt:lpstr>Desktop Publishing Softwares Examples</vt:lpstr>
      <vt:lpstr>Web Browser</vt:lpstr>
      <vt:lpstr>Other Software</vt:lpstr>
      <vt:lpstr>Software Licencing</vt:lpstr>
      <vt:lpstr>Software Licencing</vt:lpstr>
      <vt:lpstr>License Key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SIF-PC</dc:creator>
  <cp:lastModifiedBy>Umer</cp:lastModifiedBy>
  <cp:revision>358</cp:revision>
  <dcterms:created xsi:type="dcterms:W3CDTF">2006-08-16T00:00:00Z</dcterms:created>
  <dcterms:modified xsi:type="dcterms:W3CDTF">2023-01-25T18:13:50Z</dcterms:modified>
</cp:coreProperties>
</file>