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316" r:id="rId2"/>
    <p:sldId id="438" r:id="rId3"/>
    <p:sldId id="439" r:id="rId4"/>
    <p:sldId id="441" r:id="rId5"/>
    <p:sldId id="440" r:id="rId6"/>
    <p:sldId id="442" r:id="rId7"/>
    <p:sldId id="443" r:id="rId8"/>
    <p:sldId id="444" r:id="rId9"/>
    <p:sldId id="445" r:id="rId10"/>
    <p:sldId id="446" r:id="rId11"/>
    <p:sldId id="447" r:id="rId12"/>
    <p:sldId id="448" r:id="rId13"/>
    <p:sldId id="449" r:id="rId14"/>
    <p:sldId id="450" r:id="rId15"/>
    <p:sldId id="451" r:id="rId16"/>
    <p:sldId id="453" r:id="rId17"/>
    <p:sldId id="454" r:id="rId18"/>
    <p:sldId id="452" r:id="rId19"/>
    <p:sldId id="455" r:id="rId20"/>
    <p:sldId id="456" r:id="rId21"/>
    <p:sldId id="457" r:id="rId22"/>
    <p:sldId id="458" r:id="rId23"/>
    <p:sldId id="459" r:id="rId24"/>
    <p:sldId id="461" r:id="rId25"/>
    <p:sldId id="460" r:id="rId26"/>
    <p:sldId id="462" r:id="rId27"/>
    <p:sldId id="463" r:id="rId28"/>
    <p:sldId id="464" r:id="rId29"/>
    <p:sldId id="465" r:id="rId30"/>
    <p:sldId id="466" r:id="rId31"/>
    <p:sldId id="467" r:id="rId32"/>
    <p:sldId id="468" r:id="rId33"/>
    <p:sldId id="469" r:id="rId34"/>
    <p:sldId id="470" r:id="rId35"/>
    <p:sldId id="471" r:id="rId36"/>
    <p:sldId id="472" r:id="rId37"/>
    <p:sldId id="475" r:id="rId38"/>
    <p:sldId id="473" r:id="rId39"/>
    <p:sldId id="474" r:id="rId40"/>
    <p:sldId id="476" r:id="rId41"/>
    <p:sldId id="47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3"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E2F3C-7DA9-45CB-84F2-66B173351D43}"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09EFAD-F153-4117-916F-7026FCDA10A1}" type="slidenum">
              <a:rPr lang="en-US" smtClean="0"/>
              <a:pPr/>
              <a:t>‹#›</a:t>
            </a:fld>
            <a:endParaRPr lang="en-US"/>
          </a:p>
        </p:txBody>
      </p:sp>
    </p:spTree>
    <p:extLst>
      <p:ext uri="{BB962C8B-B14F-4D97-AF65-F5344CB8AC3E}">
        <p14:creationId xmlns:p14="http://schemas.microsoft.com/office/powerpoint/2010/main" val="403025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2</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866162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12</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14783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13</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180338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14</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147670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3</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356366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5</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408008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6</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187164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7</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52836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8</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3516814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9</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3114244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10</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65275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C16BE8-B779-40C4-8B11-E8CA59102CAA}" type="slidenum">
              <a:rPr lang="en-US" altLang="en-US" smtClean="0"/>
              <a:pPr/>
              <a:t>11</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2163285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lifewire.com/what-is-a-hard-disk-drive-2618152" TargetMode="External"/><Relationship Id="rId3" Type="http://schemas.openxmlformats.org/officeDocument/2006/relationships/hyperlink" Target="https://www.lifewire.com/motherboards-system-boards-and-mainboards-2618154" TargetMode="External"/><Relationship Id="rId7" Type="http://schemas.openxmlformats.org/officeDocument/2006/relationships/hyperlink" Target="https://www.lifewire.com/what-is-a-video-card-261816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lifewire.com/power-supply-unit-2618158" TargetMode="External"/><Relationship Id="rId5" Type="http://schemas.openxmlformats.org/officeDocument/2006/relationships/hyperlink" Target="https://www.lifewire.com/what-is-random-access-memory-ram-2618159" TargetMode="External"/><Relationship Id="rId10" Type="http://schemas.openxmlformats.org/officeDocument/2006/relationships/hyperlink" Target="https://www.lifewire.com/what-is-an-optical-disc-drive-2618157" TargetMode="External"/><Relationship Id="rId4" Type="http://schemas.openxmlformats.org/officeDocument/2006/relationships/hyperlink" Target="https://www.lifewire.com/what-is-a-cpu-2618150" TargetMode="External"/><Relationship Id="rId9" Type="http://schemas.openxmlformats.org/officeDocument/2006/relationships/hyperlink" Target="https://www.lifewire.com/solid-state-drive-83344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fewire.com/motherboards-system-boards-and-mainboards-261815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38200" y="1371601"/>
            <a:ext cx="7772400" cy="2210762"/>
          </a:xfrm>
          <a:prstGeom prst="rect">
            <a:avLst/>
          </a:prstGeom>
        </p:spPr>
        <p:txBody>
          <a:bodyPr vert="horz" rtlCol="0" anchor="ctr">
            <a:noAutofit/>
            <a:scene3d>
              <a:camera prst="orthographicFront"/>
              <a:lightRig rig="soft" dir="t"/>
            </a:scene3d>
            <a:sp3d prstMaterial="softEdge">
              <a:bevelT w="25400" h="25400"/>
            </a:sp3d>
          </a:bodyPr>
          <a:lstStyle/>
          <a:p>
            <a:pPr algn="ctr">
              <a:buNone/>
            </a:pPr>
            <a:r>
              <a:rPr lang="en-US" sz="4800" b="1" dirty="0"/>
              <a:t>Computer System</a:t>
            </a:r>
          </a:p>
          <a:p>
            <a:pPr algn="ctr">
              <a:buNone/>
            </a:pPr>
            <a:endParaRPr lang="en-US" sz="3200" dirty="0"/>
          </a:p>
          <a:p>
            <a:pPr algn="ctr">
              <a:buNone/>
            </a:pPr>
            <a:endParaRPr lang="en-US" sz="3200" dirty="0"/>
          </a:p>
          <a:p>
            <a:pPr algn="ctr">
              <a:buNone/>
            </a:pPr>
            <a:r>
              <a:rPr lang="en-US" sz="3200" dirty="0"/>
              <a:t>Lecture 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10</a:t>
            </a:fld>
            <a:endParaRPr lang="en-US" altLang="en-US">
              <a:solidFill>
                <a:schemeClr val="bg1"/>
              </a:solidFill>
            </a:endParaRPr>
          </a:p>
        </p:txBody>
      </p:sp>
      <p:sp>
        <p:nvSpPr>
          <p:cNvPr id="6147" name="Rectangle 2"/>
          <p:cNvSpPr>
            <a:spLocks noGrp="1" noChangeArrowheads="1"/>
          </p:cNvSpPr>
          <p:nvPr>
            <p:ph type="title"/>
          </p:nvPr>
        </p:nvSpPr>
        <p:spPr/>
        <p:txBody>
          <a:bodyPr>
            <a:noAutofit/>
          </a:bodyPr>
          <a:lstStyle/>
          <a:p>
            <a:pPr marL="566928" indent="-457200"/>
            <a:r>
              <a:rPr lang="en-US" sz="3200" dirty="0"/>
              <a:t>(5) Cache Memory</a:t>
            </a:r>
          </a:p>
        </p:txBody>
      </p:sp>
      <p:sp>
        <p:nvSpPr>
          <p:cNvPr id="6148" name="Rectangle 3"/>
          <p:cNvSpPr>
            <a:spLocks noGrp="1" noChangeArrowheads="1"/>
          </p:cNvSpPr>
          <p:nvPr>
            <p:ph type="body" idx="1"/>
          </p:nvPr>
        </p:nvSpPr>
        <p:spPr/>
        <p:txBody>
          <a:bodyPr>
            <a:normAutofit/>
          </a:bodyPr>
          <a:lstStyle/>
          <a:p>
            <a:pPr algn="just"/>
            <a:r>
              <a:rPr lang="en-US" sz="1600" dirty="0"/>
              <a:t>Cache memory is a small block of high-speed memory (RAM) that enhances PC performance by pre-loading information from the (relatively slow) main memory and passing it to the processor on demand.</a:t>
            </a:r>
          </a:p>
          <a:p>
            <a:pPr algn="just"/>
            <a:endParaRPr lang="en-US" sz="1600" dirty="0"/>
          </a:p>
          <a:p>
            <a:pPr algn="just"/>
            <a:r>
              <a:rPr lang="en-US" sz="1600" b="1" dirty="0"/>
              <a:t>Level 1</a:t>
            </a:r>
            <a:r>
              <a:rPr lang="en-US" sz="1600" dirty="0"/>
              <a:t>: Most CPUs have an internal cache memory (built into the processor) which is referred to as Level 1 or primary cache memory. </a:t>
            </a:r>
          </a:p>
          <a:p>
            <a:pPr algn="just"/>
            <a:r>
              <a:rPr lang="en-US" sz="1600" b="1" dirty="0"/>
              <a:t>Level 2</a:t>
            </a:r>
            <a:r>
              <a:rPr lang="en-US" sz="1600" dirty="0"/>
              <a:t>: Cache Memory can be supplemented by external cache memory fitted on the motherboard. This is the Level 2 or secondary cache.</a:t>
            </a:r>
          </a:p>
          <a:p>
            <a:pPr algn="just"/>
            <a:r>
              <a:rPr lang="en-US" sz="1600" b="1" dirty="0"/>
              <a:t>Level 3</a:t>
            </a:r>
            <a:r>
              <a:rPr lang="en-US" sz="1600" dirty="0"/>
              <a:t>:  In modern computers, Levels 1 and 2 cache memory are built into the processor die. If a third cache is implemented outside the die, it is referred to as the Level 3 (L3) cache.</a:t>
            </a:r>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A CMOS Batte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https://i.pinimg.com/474x/e5/dd/1e/e5dd1ea818f485819ed1b89d2ced001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4343400"/>
            <a:ext cx="3015154"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5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11</a:t>
            </a:fld>
            <a:endParaRPr lang="en-US" altLang="en-US">
              <a:solidFill>
                <a:schemeClr val="bg1"/>
              </a:solidFill>
            </a:endParaRPr>
          </a:p>
        </p:txBody>
      </p:sp>
      <p:sp>
        <p:nvSpPr>
          <p:cNvPr id="6147" name="Rectangle 2"/>
          <p:cNvSpPr>
            <a:spLocks noGrp="1" noChangeArrowheads="1"/>
          </p:cNvSpPr>
          <p:nvPr>
            <p:ph type="title"/>
          </p:nvPr>
        </p:nvSpPr>
        <p:spPr/>
        <p:txBody>
          <a:bodyPr>
            <a:noAutofit/>
          </a:bodyPr>
          <a:lstStyle/>
          <a:p>
            <a:pPr marL="566928" indent="-457200"/>
            <a:r>
              <a:rPr lang="en-US" sz="3200" dirty="0"/>
              <a:t>(6) Expansion Bus</a:t>
            </a:r>
          </a:p>
        </p:txBody>
      </p:sp>
      <p:sp>
        <p:nvSpPr>
          <p:cNvPr id="6148" name="Rectangle 3"/>
          <p:cNvSpPr>
            <a:spLocks noGrp="1" noChangeArrowheads="1"/>
          </p:cNvSpPr>
          <p:nvPr>
            <p:ph type="body" idx="1"/>
          </p:nvPr>
        </p:nvSpPr>
        <p:spPr/>
        <p:txBody>
          <a:bodyPr>
            <a:normAutofit/>
          </a:bodyPr>
          <a:lstStyle/>
          <a:p>
            <a:pPr algn="just"/>
            <a:r>
              <a:rPr lang="en-US" sz="1600" dirty="0"/>
              <a:t>An expansion bus is an input/output pathway from the CPU to peripheral devices and it is typically made up of a series of slots on the motherboard. Expansion boards (cards) plug into the bus. PCI (Peripheral Component Interconnect) is the most common expansion bus in a PC and other hardware platforms. Buses carry signals such as data, memory addresses, power, and control signals from component to component. </a:t>
            </a:r>
          </a:p>
          <a:p>
            <a:pPr algn="just"/>
            <a:endParaRPr lang="en-US" sz="1600" dirty="0"/>
          </a:p>
          <a:p>
            <a:pPr algn="just"/>
            <a:r>
              <a:rPr lang="en-US" sz="1600" dirty="0"/>
              <a:t>Expansion buses enhance the PCs capabilities by allowing users to add missing features in their computers by slotting adapter cards into expansion slots.</a:t>
            </a:r>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A CMOS Batte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encrypted-tbn0.gstatic.com/images?q=tbn:ANd9GcSKjau5l9QKUP3K88WlsMIf56VZbkSsRa0j5MujgW2GaMQaM8uWJ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encrypted-tbn0.gstatic.com/images?q=tbn:ANd9GcSKjau5l9QKUP3K88WlsMIf56VZbkSsRa0j5MujgW2GaMQaM8uWJ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8" name="Picture 6" descr="https://upload.wikimedia.org/wikipedia/commons/6/67/PCI_Slots_Digon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8893" y="3886200"/>
            <a:ext cx="3234756"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9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12</a:t>
            </a:fld>
            <a:endParaRPr lang="en-US" altLang="en-US">
              <a:solidFill>
                <a:schemeClr val="bg1"/>
              </a:solidFill>
            </a:endParaRPr>
          </a:p>
        </p:txBody>
      </p:sp>
      <p:sp>
        <p:nvSpPr>
          <p:cNvPr id="6147" name="Rectangle 2"/>
          <p:cNvSpPr>
            <a:spLocks noGrp="1" noChangeArrowheads="1"/>
          </p:cNvSpPr>
          <p:nvPr>
            <p:ph type="title"/>
          </p:nvPr>
        </p:nvSpPr>
        <p:spPr/>
        <p:txBody>
          <a:bodyPr>
            <a:noAutofit/>
          </a:bodyPr>
          <a:lstStyle/>
          <a:p>
            <a:pPr marL="566928" indent="-457200"/>
            <a:r>
              <a:rPr lang="en-US" sz="3200" dirty="0"/>
              <a:t>(7) Chipsets</a:t>
            </a:r>
          </a:p>
        </p:txBody>
      </p:sp>
      <p:sp>
        <p:nvSpPr>
          <p:cNvPr id="6148" name="Rectangle 3"/>
          <p:cNvSpPr>
            <a:spLocks noGrp="1" noChangeArrowheads="1"/>
          </p:cNvSpPr>
          <p:nvPr>
            <p:ph type="body" idx="1"/>
          </p:nvPr>
        </p:nvSpPr>
        <p:spPr/>
        <p:txBody>
          <a:bodyPr>
            <a:normAutofit fontScale="92500" lnSpcReduction="20000"/>
          </a:bodyPr>
          <a:lstStyle/>
          <a:p>
            <a:pPr algn="just"/>
            <a:r>
              <a:rPr lang="en-US" sz="1600" dirty="0"/>
              <a:t>A chipset is a group of small circuits that coordinate the flow of data to and from a PC's key components. These key components include the CPU itself, the main memory, the secondary cache, and any devices situated on the buses. A chipset also controls data flow to and from hard disks and other devices connected to the IDE(Integrated Development Environment) channels.</a:t>
            </a:r>
          </a:p>
          <a:p>
            <a:pPr algn="just"/>
            <a:endParaRPr lang="en-US" sz="1600" dirty="0"/>
          </a:p>
          <a:p>
            <a:pPr algn="just"/>
            <a:r>
              <a:rPr lang="en-US" sz="1600" dirty="0"/>
              <a:t>A computer has two main chipsets:</a:t>
            </a:r>
          </a:p>
          <a:p>
            <a:pPr algn="just"/>
            <a:endParaRPr lang="en-US" sz="1600" dirty="0"/>
          </a:p>
          <a:p>
            <a:pPr lvl="1" algn="just"/>
            <a:r>
              <a:rPr lang="en-US" sz="1400" dirty="0"/>
              <a:t>The </a:t>
            </a:r>
            <a:r>
              <a:rPr lang="en-US" sz="1400" dirty="0" err="1"/>
              <a:t>NorthBridge</a:t>
            </a:r>
            <a:r>
              <a:rPr lang="en-US" sz="1400" dirty="0"/>
              <a:t> (also called </a:t>
            </a:r>
            <a:r>
              <a:rPr lang="en-US" sz="1400" dirty="0">
                <a:solidFill>
                  <a:schemeClr val="accent6">
                    <a:lumMod val="60000"/>
                    <a:lumOff val="40000"/>
                  </a:schemeClr>
                </a:solidFill>
              </a:rPr>
              <a:t>the memory controller</a:t>
            </a:r>
            <a:r>
              <a:rPr lang="en-US" sz="1400" dirty="0"/>
              <a:t>) is in charge of controlling transfers between the processor and the RAM, which is why it is located physically near the processor. It is sometimes called the GMCH, for Graphic and Memory Controller Hub.</a:t>
            </a:r>
          </a:p>
          <a:p>
            <a:pPr lvl="1" algn="just"/>
            <a:endParaRPr lang="en-US" sz="1400" dirty="0"/>
          </a:p>
          <a:p>
            <a:pPr lvl="1" algn="just"/>
            <a:r>
              <a:rPr lang="en-US" sz="1400" dirty="0"/>
              <a:t>The </a:t>
            </a:r>
            <a:r>
              <a:rPr lang="en-US" sz="1400" dirty="0" err="1"/>
              <a:t>SouthBridge</a:t>
            </a:r>
            <a:r>
              <a:rPr lang="en-US" sz="1400" dirty="0"/>
              <a:t> (also called the input/output controller or expansion controller) handles communications between slower peripheral devices. It is also called the ICH (I/O Controller Hub). The term "bridge" is generally used to designate a component which connects two buses.</a:t>
            </a:r>
          </a:p>
          <a:p>
            <a:pPr lvl="1" algn="just"/>
            <a:endParaRPr lang="en-US" sz="1400" dirty="0"/>
          </a:p>
          <a:p>
            <a:pPr algn="just"/>
            <a:r>
              <a:rPr lang="en-US" sz="1600" dirty="0"/>
              <a:t>Chipset manufacturers include SIS, VIA, ALI, and OPTI.</a:t>
            </a:r>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A CMOS Batte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encrypted-tbn0.gstatic.com/images?q=tbn:ANd9GcSKjau5l9QKUP3K88WlsMIf56VZbkSsRa0j5MujgW2GaMQaM8uWJ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encrypted-tbn0.gstatic.com/images?q=tbn:ANd9GcSKjau5l9QKUP3K88WlsMIf56VZbkSsRa0j5MujgW2GaMQaM8uWJ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descr="https://cdn.hswstatic.com/gif/motherboard-brid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402575"/>
            <a:ext cx="2849371" cy="237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70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13</a:t>
            </a:fld>
            <a:endParaRPr lang="en-US" altLang="en-US">
              <a:solidFill>
                <a:schemeClr val="bg1"/>
              </a:solidFill>
            </a:endParaRPr>
          </a:p>
        </p:txBody>
      </p:sp>
      <p:sp>
        <p:nvSpPr>
          <p:cNvPr id="6147" name="Rectangle 2"/>
          <p:cNvSpPr>
            <a:spLocks noGrp="1" noChangeArrowheads="1"/>
          </p:cNvSpPr>
          <p:nvPr>
            <p:ph type="title"/>
          </p:nvPr>
        </p:nvSpPr>
        <p:spPr/>
        <p:txBody>
          <a:bodyPr>
            <a:noAutofit/>
          </a:bodyPr>
          <a:lstStyle/>
          <a:p>
            <a:pPr marL="566928" indent="-457200"/>
            <a:r>
              <a:rPr lang="en-US" sz="3200" dirty="0"/>
              <a:t>(8) CPU Clock</a:t>
            </a:r>
          </a:p>
        </p:txBody>
      </p:sp>
      <p:sp>
        <p:nvSpPr>
          <p:cNvPr id="6148" name="Rectangle 3"/>
          <p:cNvSpPr>
            <a:spLocks noGrp="1" noChangeArrowheads="1"/>
          </p:cNvSpPr>
          <p:nvPr>
            <p:ph type="body" idx="1"/>
          </p:nvPr>
        </p:nvSpPr>
        <p:spPr/>
        <p:txBody>
          <a:bodyPr>
            <a:normAutofit/>
          </a:bodyPr>
          <a:lstStyle/>
          <a:p>
            <a:pPr algn="just"/>
            <a:r>
              <a:rPr lang="en-US" sz="1600" dirty="0"/>
              <a:t>The CPU clock synchronizes the operation of all parts of the PC and provides the basic timing signal for the CPU. Using a quartz crystal, the CPU clock breathes life into the microprocessor by feeding it a constant flow of pulses.</a:t>
            </a:r>
          </a:p>
          <a:p>
            <a:pPr algn="just"/>
            <a:endParaRPr lang="en-US" sz="1600" dirty="0"/>
          </a:p>
          <a:p>
            <a:pPr algn="just"/>
            <a:r>
              <a:rPr lang="en-US" sz="1600" dirty="0"/>
              <a:t>For example, a 200 MHz CPU receives </a:t>
            </a:r>
            <a:r>
              <a:rPr lang="en-US" sz="1600" dirty="0">
                <a:solidFill>
                  <a:schemeClr val="bg2">
                    <a:lumMod val="75000"/>
                  </a:schemeClr>
                </a:solidFill>
              </a:rPr>
              <a:t>200 million pulses per second </a:t>
            </a:r>
            <a:r>
              <a:rPr lang="en-US" sz="1600" dirty="0"/>
              <a:t>from the clock. A 2 GHz CPU gets two billion pulses per second. Similarly, in any communications device, a clock may be used to synchronize the data pulses between sender and receiver.</a:t>
            </a:r>
          </a:p>
          <a:p>
            <a:pPr algn="just"/>
            <a:endParaRPr lang="en-US" sz="1600" dirty="0"/>
          </a:p>
          <a:p>
            <a:pPr algn="just"/>
            <a:r>
              <a:rPr lang="en-US" sz="1600" dirty="0"/>
              <a:t>A "real-time clock," also called the "system clock," keeps track of the time of day and makes this data available to the software. A "time-sharing clock" interrupts the CPU at regular intervals and allows the operating system to divide its time between active users and/or applications.</a:t>
            </a:r>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A CMOS Batte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encrypted-tbn0.gstatic.com/images?q=tbn:ANd9GcSKjau5l9QKUP3K88WlsMIf56VZbkSsRa0j5MujgW2GaMQaM8uWJ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encrypted-tbn0.gstatic.com/images?q=tbn:ANd9GcSKjau5l9QKUP3K88WlsMIf56VZbkSsRa0j5MujgW2GaMQaM8uWJ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501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14</a:t>
            </a:fld>
            <a:endParaRPr lang="en-US" altLang="en-US">
              <a:solidFill>
                <a:schemeClr val="bg1"/>
              </a:solidFill>
            </a:endParaRPr>
          </a:p>
        </p:txBody>
      </p:sp>
      <p:sp>
        <p:nvSpPr>
          <p:cNvPr id="6147" name="Rectangle 2"/>
          <p:cNvSpPr>
            <a:spLocks noGrp="1" noChangeArrowheads="1"/>
          </p:cNvSpPr>
          <p:nvPr>
            <p:ph type="title"/>
          </p:nvPr>
        </p:nvSpPr>
        <p:spPr/>
        <p:txBody>
          <a:bodyPr>
            <a:noAutofit/>
          </a:bodyPr>
          <a:lstStyle/>
          <a:p>
            <a:pPr marL="566928" indent="-457200"/>
            <a:r>
              <a:rPr lang="en-US" sz="3200" dirty="0"/>
              <a:t>(9) Switches and Jumpers</a:t>
            </a:r>
          </a:p>
        </p:txBody>
      </p:sp>
      <p:sp>
        <p:nvSpPr>
          <p:cNvPr id="6148" name="Rectangle 3"/>
          <p:cNvSpPr>
            <a:spLocks noGrp="1" noChangeArrowheads="1"/>
          </p:cNvSpPr>
          <p:nvPr>
            <p:ph type="body" idx="1"/>
          </p:nvPr>
        </p:nvSpPr>
        <p:spPr/>
        <p:txBody>
          <a:bodyPr>
            <a:normAutofit fontScale="85000" lnSpcReduction="20000"/>
          </a:bodyPr>
          <a:lstStyle/>
          <a:p>
            <a:pPr algn="just"/>
            <a:r>
              <a:rPr lang="en-US" sz="1600" b="1" dirty="0"/>
              <a:t>DIP</a:t>
            </a:r>
            <a:r>
              <a:rPr lang="en-US" sz="1600" dirty="0"/>
              <a:t> (Dual In-line Package) switches are small electronic switches found on the circuit board that can be turned on or off just like a normal switch. They are very small and so are usually flipped with a pointed object, such as the tip of a screwdriver, a bent paper clip, or a pen top. Take care when cleaning near DIP switches, as some solvents may destroy them. Dip switches are obsolete and you will not find them in modern systems.</a:t>
            </a:r>
          </a:p>
          <a:p>
            <a:pPr algn="just"/>
            <a:endParaRPr lang="en-US" sz="1600" dirty="0"/>
          </a:p>
          <a:p>
            <a:pPr algn="just"/>
            <a:r>
              <a:rPr lang="en-US" sz="1600" b="1" dirty="0"/>
              <a:t>Jumper pins</a:t>
            </a:r>
            <a:r>
              <a:rPr lang="en-US" sz="1600" dirty="0"/>
              <a:t> are small protruding pins on the motherboard. A jumper cap or bridge is used to connect or short a pair of jumper pins. When the bridge is connected to any two pins, via a shorting link, it completes the circuit and a certain configuration has been achieved.</a:t>
            </a:r>
          </a:p>
          <a:p>
            <a:pPr algn="just"/>
            <a:endParaRPr lang="en-US" sz="1600" dirty="0"/>
          </a:p>
          <a:p>
            <a:pPr algn="just"/>
            <a:r>
              <a:rPr lang="en-US" sz="1600" b="1" dirty="0"/>
              <a:t>Jumper caps </a:t>
            </a:r>
            <a:r>
              <a:rPr lang="en-US" sz="1600" dirty="0"/>
              <a:t>are metal bridges that close an electrical circuit. Typically, a jumper consists of a plastic plug that fits over a pair of protruding pins. Jumpers are sometimes used to configure expansion boards. By placing a jumper plug over a different set of pins, you can change a board's parameters.</a:t>
            </a:r>
          </a:p>
          <a:p>
            <a:pPr algn="just"/>
            <a:endParaRPr lang="en-US" sz="1600" dirty="0"/>
          </a:p>
          <a:p>
            <a:pPr algn="just"/>
            <a:r>
              <a:rPr lang="en-US" sz="1600" b="1" dirty="0"/>
              <a:t>NOTE: </a:t>
            </a:r>
            <a:r>
              <a:rPr lang="en-US" sz="1600" dirty="0"/>
              <a:t>You can check the jumper pins and jumper cap at the back of an IDE hard disk and a CD/DVD ROM/Writer.</a:t>
            </a:r>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A CMOS Batte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encrypted-tbn0.gstatic.com/images?q=tbn:ANd9GcSKjau5l9QKUP3K88WlsMIf56VZbkSsRa0j5MujgW2GaMQaM8uWJ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encrypted-tbn0.gstatic.com/images?q=tbn:ANd9GcSKjau5l9QKUP3K88WlsMIf56VZbkSsRa0j5MujgW2GaMQaM8uWJ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2" name="Picture 2" descr="Image result for The Switches and Jump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876800"/>
            <a:ext cx="2756422" cy="167797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IL Switch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75" y="4895052"/>
            <a:ext cx="2212959" cy="165972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Jumpe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4863377"/>
            <a:ext cx="2273090" cy="17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69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600" dirty="0"/>
              <a:t>All types of computers follow the same basic logical structure and perform the following five basic operations for converting raw input data into information useful to their users.</a:t>
            </a:r>
          </a:p>
        </p:txBody>
      </p:sp>
      <p:sp>
        <p:nvSpPr>
          <p:cNvPr id="3" name="Title 2"/>
          <p:cNvSpPr>
            <a:spLocks noGrp="1"/>
          </p:cNvSpPr>
          <p:nvPr>
            <p:ph type="title"/>
          </p:nvPr>
        </p:nvSpPr>
        <p:spPr/>
        <p:txBody>
          <a:bodyPr>
            <a:normAutofit/>
          </a:bodyPr>
          <a:lstStyle/>
          <a:p>
            <a:r>
              <a:rPr lang="en-US" dirty="0"/>
              <a:t>Basic Operations of a Computer</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519" y="2362200"/>
            <a:ext cx="79152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90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t>Input Unit</a:t>
            </a:r>
          </a:p>
          <a:p>
            <a:pPr algn="just"/>
            <a:r>
              <a:rPr lang="en-US" sz="1800" dirty="0"/>
              <a:t>This unit contains devices with the help of which we enter data into the computer. This unit creates a link between the user and the computer. The input devices translate the information into a form understandable by the computer.</a:t>
            </a:r>
          </a:p>
          <a:p>
            <a:pPr algn="just"/>
            <a:endParaRPr lang="en-US" sz="1800" dirty="0"/>
          </a:p>
          <a:p>
            <a:pPr marL="109728" indent="0" algn="just">
              <a:buNone/>
            </a:pPr>
            <a:r>
              <a:rPr lang="en-US" sz="1800" b="1" dirty="0"/>
              <a:t>Output Unit</a:t>
            </a:r>
          </a:p>
          <a:p>
            <a:pPr algn="just"/>
            <a:r>
              <a:rPr lang="en-US" sz="1800" dirty="0"/>
              <a:t>The output unit consists of devices with the help of which we get the information from the computer. This unit is a link between the computer and the users. Output devices translate the computer's output into a form understandable by the users.</a:t>
            </a:r>
          </a:p>
          <a:p>
            <a:endParaRPr lang="en-US" sz="1600" dirty="0"/>
          </a:p>
        </p:txBody>
      </p:sp>
      <p:sp>
        <p:nvSpPr>
          <p:cNvPr id="3" name="Title 2"/>
          <p:cNvSpPr>
            <a:spLocks noGrp="1"/>
          </p:cNvSpPr>
          <p:nvPr>
            <p:ph type="title"/>
          </p:nvPr>
        </p:nvSpPr>
        <p:spPr/>
        <p:txBody>
          <a:bodyPr>
            <a:normAutofit/>
          </a:bodyPr>
          <a:lstStyle/>
          <a:p>
            <a:r>
              <a:rPr lang="en-US" dirty="0"/>
              <a:t>Basic Operations of a Computer</a:t>
            </a:r>
          </a:p>
        </p:txBody>
      </p:sp>
    </p:spTree>
    <p:extLst>
      <p:ext uri="{BB962C8B-B14F-4D97-AF65-F5344CB8AC3E}">
        <p14:creationId xmlns:p14="http://schemas.microsoft.com/office/powerpoint/2010/main" val="311548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t>CPU (Central Processing Unit)</a:t>
            </a:r>
          </a:p>
          <a:p>
            <a:pPr marL="109728" indent="0">
              <a:buNone/>
            </a:pPr>
            <a:endParaRPr lang="en-US" sz="1800" b="1" dirty="0"/>
          </a:p>
          <a:p>
            <a:pPr algn="just"/>
            <a:r>
              <a:rPr lang="en-US" sz="1600" dirty="0"/>
              <a:t>CPU is considered as the brain of the computer. CPU performs all types of data processing operations. It stores data, intermediate results, and instructions (program). It controls the operation of all parts of the computer.</a:t>
            </a:r>
          </a:p>
          <a:p>
            <a:pPr algn="just"/>
            <a:r>
              <a:rPr lang="en-US" sz="1600" dirty="0"/>
              <a:t>CPU itself has the following three components −</a:t>
            </a:r>
          </a:p>
          <a:p>
            <a:pPr algn="just"/>
            <a:endParaRPr lang="en-US" sz="1600" dirty="0"/>
          </a:p>
          <a:p>
            <a:pPr lvl="1" algn="just"/>
            <a:r>
              <a:rPr lang="en-US" sz="1200" dirty="0"/>
              <a:t>ALU (Arithmetic Logic Unit)</a:t>
            </a:r>
          </a:p>
          <a:p>
            <a:pPr lvl="1" algn="just"/>
            <a:r>
              <a:rPr lang="en-US" sz="1200" dirty="0"/>
              <a:t>Memory Unit</a:t>
            </a:r>
          </a:p>
          <a:p>
            <a:pPr lvl="1" algn="just"/>
            <a:r>
              <a:rPr lang="en-US" sz="1200" dirty="0"/>
              <a:t>Control Unit</a:t>
            </a:r>
          </a:p>
          <a:p>
            <a:endParaRPr lang="en-US" sz="1600" dirty="0"/>
          </a:p>
        </p:txBody>
      </p:sp>
      <p:sp>
        <p:nvSpPr>
          <p:cNvPr id="3" name="Title 2"/>
          <p:cNvSpPr>
            <a:spLocks noGrp="1"/>
          </p:cNvSpPr>
          <p:nvPr>
            <p:ph type="title"/>
          </p:nvPr>
        </p:nvSpPr>
        <p:spPr/>
        <p:txBody>
          <a:bodyPr>
            <a:normAutofit/>
          </a:bodyPr>
          <a:lstStyle/>
          <a:p>
            <a:r>
              <a:rPr lang="en-US" dirty="0"/>
              <a:t>Basic Operations of a Computer</a:t>
            </a:r>
          </a:p>
        </p:txBody>
      </p:sp>
    </p:spTree>
    <p:extLst>
      <p:ext uri="{BB962C8B-B14F-4D97-AF65-F5344CB8AC3E}">
        <p14:creationId xmlns:p14="http://schemas.microsoft.com/office/powerpoint/2010/main" val="164431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Basic Operations of a Computer</a:t>
            </a:r>
          </a:p>
        </p:txBody>
      </p:sp>
      <p:pic>
        <p:nvPicPr>
          <p:cNvPr id="13314" name="Picture 2" descr="Computer Architectur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200"/>
            <a:ext cx="5512338"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73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t>Memory or Storage Unit</a:t>
            </a:r>
          </a:p>
          <a:p>
            <a:pPr algn="just"/>
            <a:r>
              <a:rPr lang="en-US" sz="1800" dirty="0"/>
              <a:t>This unit can store instructions, data, and intermediate results. This unit supplies information to other units of the computer when needed. It is also known as internal storage unit or the main memory or the primary storage or Random Access Memory (RAM).</a:t>
            </a:r>
          </a:p>
          <a:p>
            <a:pPr algn="just"/>
            <a:r>
              <a:rPr lang="en-US" sz="1800" dirty="0"/>
              <a:t>Its size affects speed, power, and capability. Primary memory and secondary memory are two types of memories in the computer. Functions of the memory unit are −</a:t>
            </a:r>
          </a:p>
          <a:p>
            <a:pPr lvl="1" algn="just"/>
            <a:r>
              <a:rPr lang="en-US" sz="1400" dirty="0"/>
              <a:t>It stores all the data and the instructions required for processing.</a:t>
            </a:r>
          </a:p>
          <a:p>
            <a:pPr lvl="1" algn="just"/>
            <a:r>
              <a:rPr lang="en-US" sz="1400" dirty="0"/>
              <a:t>It stores intermediate results of processing.</a:t>
            </a:r>
          </a:p>
          <a:p>
            <a:pPr lvl="1" algn="just"/>
            <a:r>
              <a:rPr lang="en-US" sz="1400" dirty="0"/>
              <a:t>It stores the final results of processing before these results are released to an output device.</a:t>
            </a:r>
          </a:p>
          <a:p>
            <a:pPr lvl="1" algn="just"/>
            <a:r>
              <a:rPr lang="en-US" sz="1400" dirty="0"/>
              <a:t>All inputs and outputs are transmitted through the main memory.</a:t>
            </a:r>
          </a:p>
          <a:p>
            <a:endParaRPr lang="en-US" sz="1600" dirty="0"/>
          </a:p>
        </p:txBody>
      </p:sp>
      <p:sp>
        <p:nvSpPr>
          <p:cNvPr id="3" name="Title 2"/>
          <p:cNvSpPr>
            <a:spLocks noGrp="1"/>
          </p:cNvSpPr>
          <p:nvPr>
            <p:ph type="title"/>
          </p:nvPr>
        </p:nvSpPr>
        <p:spPr/>
        <p:txBody>
          <a:bodyPr>
            <a:normAutofit/>
          </a:bodyPr>
          <a:lstStyle/>
          <a:p>
            <a:r>
              <a:rPr lang="en-US" dirty="0"/>
              <a:t>Components of a CPU</a:t>
            </a:r>
          </a:p>
        </p:txBody>
      </p:sp>
    </p:spTree>
    <p:extLst>
      <p:ext uri="{BB962C8B-B14F-4D97-AF65-F5344CB8AC3E}">
        <p14:creationId xmlns:p14="http://schemas.microsoft.com/office/powerpoint/2010/main" val="370621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2</a:t>
            </a:fld>
            <a:endParaRPr lang="en-US" altLang="en-US">
              <a:solidFill>
                <a:schemeClr val="bg1"/>
              </a:solidFill>
            </a:endParaRPr>
          </a:p>
        </p:txBody>
      </p:sp>
      <p:sp>
        <p:nvSpPr>
          <p:cNvPr id="6147" name="Rectangle 2"/>
          <p:cNvSpPr>
            <a:spLocks noGrp="1" noChangeArrowheads="1"/>
          </p:cNvSpPr>
          <p:nvPr>
            <p:ph type="title"/>
          </p:nvPr>
        </p:nvSpPr>
        <p:spPr/>
        <p:txBody>
          <a:bodyPr/>
          <a:lstStyle/>
          <a:p>
            <a:pPr eaLnBrk="1" hangingPunct="1"/>
            <a:r>
              <a:rPr lang="en-US" altLang="en-US" dirty="0"/>
              <a:t>Hardware</a:t>
            </a:r>
          </a:p>
        </p:txBody>
      </p:sp>
      <p:sp>
        <p:nvSpPr>
          <p:cNvPr id="6148" name="Rectangle 3"/>
          <p:cNvSpPr>
            <a:spLocks noGrp="1" noChangeArrowheads="1"/>
          </p:cNvSpPr>
          <p:nvPr>
            <p:ph type="body" idx="1"/>
          </p:nvPr>
        </p:nvSpPr>
        <p:spPr/>
        <p:txBody>
          <a:bodyPr>
            <a:normAutofit fontScale="92500" lnSpcReduction="20000"/>
          </a:bodyPr>
          <a:lstStyle/>
          <a:p>
            <a:pPr marL="0" lvl="1" indent="0" eaLnBrk="1" hangingPunct="1">
              <a:buNone/>
            </a:pPr>
            <a:r>
              <a:rPr lang="en-US" altLang="en-US" dirty="0"/>
              <a:t>Mechanical devices in the computer are called Hardware or Anything that can be touched are called Hardware.</a:t>
            </a:r>
          </a:p>
          <a:p>
            <a:pPr marL="0" lvl="1" indent="0" eaLnBrk="1" hangingPunct="1">
              <a:buNone/>
            </a:pPr>
            <a:endParaRPr lang="en-US" altLang="en-US" dirty="0"/>
          </a:p>
          <a:p>
            <a:pPr marL="0" lvl="1" indent="0" eaLnBrk="1" hangingPunct="1">
              <a:buNone/>
            </a:pPr>
            <a:r>
              <a:rPr lang="en-US" altLang="en-US" dirty="0"/>
              <a:t>Inside Computer:</a:t>
            </a:r>
          </a:p>
          <a:p>
            <a:r>
              <a:rPr lang="en-US" dirty="0">
                <a:hlinkClick r:id="rId3"/>
              </a:rPr>
              <a:t>Motherboard</a:t>
            </a:r>
            <a:endParaRPr lang="en-US" dirty="0"/>
          </a:p>
          <a:p>
            <a:r>
              <a:rPr lang="en-US" dirty="0">
                <a:hlinkClick r:id="rId4"/>
              </a:rPr>
              <a:t>Central Processing Unit</a:t>
            </a:r>
            <a:r>
              <a:rPr lang="en-US" dirty="0"/>
              <a:t> (CPU)</a:t>
            </a:r>
          </a:p>
          <a:p>
            <a:r>
              <a:rPr lang="en-US" dirty="0">
                <a:hlinkClick r:id="rId5"/>
              </a:rPr>
              <a:t>Random Access Memory</a:t>
            </a:r>
            <a:r>
              <a:rPr lang="en-US" dirty="0"/>
              <a:t> (RAM)</a:t>
            </a:r>
          </a:p>
          <a:p>
            <a:r>
              <a:rPr lang="en-US" dirty="0">
                <a:hlinkClick r:id="rId6"/>
              </a:rPr>
              <a:t>Power Supply</a:t>
            </a:r>
            <a:endParaRPr lang="en-US" dirty="0"/>
          </a:p>
          <a:p>
            <a:r>
              <a:rPr lang="en-US" dirty="0">
                <a:hlinkClick r:id="rId7"/>
              </a:rPr>
              <a:t>Video Card</a:t>
            </a:r>
            <a:endParaRPr lang="en-US" dirty="0"/>
          </a:p>
          <a:p>
            <a:r>
              <a:rPr lang="en-US" dirty="0">
                <a:hlinkClick r:id="rId8"/>
              </a:rPr>
              <a:t>Hard Drive</a:t>
            </a:r>
            <a:r>
              <a:rPr lang="en-US" dirty="0"/>
              <a:t> (HDD)</a:t>
            </a:r>
          </a:p>
          <a:p>
            <a:r>
              <a:rPr lang="en-US" dirty="0">
                <a:hlinkClick r:id="rId9"/>
              </a:rPr>
              <a:t>Solid-State Drive</a:t>
            </a:r>
            <a:r>
              <a:rPr lang="en-US" dirty="0"/>
              <a:t> (SSD)</a:t>
            </a:r>
          </a:p>
          <a:p>
            <a:r>
              <a:rPr lang="en-US" dirty="0">
                <a:hlinkClick r:id="rId10"/>
              </a:rPr>
              <a:t>Optical Drive</a:t>
            </a:r>
            <a:r>
              <a:rPr lang="en-US" dirty="0"/>
              <a:t> (e.g., BD/DVD/CD drive)</a:t>
            </a:r>
          </a:p>
          <a:p>
            <a:r>
              <a:rPr lang="en-US" dirty="0"/>
              <a:t>Card Reader </a:t>
            </a:r>
            <a:r>
              <a:rPr lang="en-US"/>
              <a:t>(SD etc</a:t>
            </a:r>
            <a:r>
              <a:rPr lang="en-US" dirty="0"/>
              <a:t>.)</a:t>
            </a:r>
          </a:p>
          <a:p>
            <a:pPr marL="393192" lvl="1" indent="0" eaLnBrk="1" hangingPunct="1">
              <a:buNone/>
            </a:pPr>
            <a:endParaRPr lang="en-US" altLang="en-US" dirty="0"/>
          </a:p>
          <a:p>
            <a:pPr lvl="1" eaLnBrk="1" hangingPunct="1"/>
            <a:endParaRPr lang="en-US" altLang="en-US" dirty="0"/>
          </a:p>
        </p:txBody>
      </p:sp>
    </p:spTree>
    <p:extLst>
      <p:ext uri="{BB962C8B-B14F-4D97-AF65-F5344CB8AC3E}">
        <p14:creationId xmlns:p14="http://schemas.microsoft.com/office/powerpoint/2010/main" val="238668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t>Control Unit</a:t>
            </a:r>
          </a:p>
          <a:p>
            <a:pPr algn="just"/>
            <a:r>
              <a:rPr lang="en-US" sz="1800" dirty="0"/>
              <a:t>This unit controls the operations of all parts of the computer but does not carry out any actual data processing operations.</a:t>
            </a:r>
          </a:p>
          <a:p>
            <a:pPr algn="just"/>
            <a:r>
              <a:rPr lang="en-US" sz="1800" dirty="0"/>
              <a:t>Functions of this unit are −</a:t>
            </a:r>
          </a:p>
          <a:p>
            <a:pPr lvl="1" algn="just"/>
            <a:r>
              <a:rPr lang="en-US" sz="1400" dirty="0"/>
              <a:t>It is responsible for controlling the transfer of data and instructions among other units of a computer.</a:t>
            </a:r>
          </a:p>
          <a:p>
            <a:pPr lvl="1" algn="just"/>
            <a:r>
              <a:rPr lang="en-US" sz="1400" dirty="0"/>
              <a:t>It manages and coordinates all the units of the computer.</a:t>
            </a:r>
          </a:p>
          <a:p>
            <a:pPr lvl="1" algn="just"/>
            <a:r>
              <a:rPr lang="en-US" sz="1400" dirty="0"/>
              <a:t>It obtains the instructions from the memory, interprets them, and directs the operation of the computer.</a:t>
            </a:r>
          </a:p>
          <a:p>
            <a:pPr lvl="1" algn="just"/>
            <a:r>
              <a:rPr lang="en-US" sz="1400" dirty="0"/>
              <a:t>It communicates with </a:t>
            </a:r>
            <a:r>
              <a:rPr lang="en-US" sz="1400" dirty="0" err="1"/>
              <a:t>Input/Output</a:t>
            </a:r>
            <a:r>
              <a:rPr lang="en-US" sz="1400" dirty="0"/>
              <a:t> devices for transfer of data or results from storage.</a:t>
            </a:r>
          </a:p>
          <a:p>
            <a:pPr lvl="1" algn="just"/>
            <a:r>
              <a:rPr lang="en-US" sz="1400" dirty="0"/>
              <a:t>It does not process or store data.</a:t>
            </a:r>
          </a:p>
          <a:p>
            <a:endParaRPr lang="en-US" sz="1600" dirty="0"/>
          </a:p>
        </p:txBody>
      </p:sp>
      <p:sp>
        <p:nvSpPr>
          <p:cNvPr id="3" name="Title 2"/>
          <p:cNvSpPr>
            <a:spLocks noGrp="1"/>
          </p:cNvSpPr>
          <p:nvPr>
            <p:ph type="title"/>
          </p:nvPr>
        </p:nvSpPr>
        <p:spPr/>
        <p:txBody>
          <a:bodyPr>
            <a:normAutofit/>
          </a:bodyPr>
          <a:lstStyle/>
          <a:p>
            <a:r>
              <a:rPr lang="en-US" dirty="0"/>
              <a:t>Components of a CPU</a:t>
            </a:r>
          </a:p>
        </p:txBody>
      </p:sp>
    </p:spTree>
    <p:extLst>
      <p:ext uri="{BB962C8B-B14F-4D97-AF65-F5344CB8AC3E}">
        <p14:creationId xmlns:p14="http://schemas.microsoft.com/office/powerpoint/2010/main" val="270933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t>ALU (Arithmetic Logic Unit)</a:t>
            </a:r>
          </a:p>
          <a:p>
            <a:r>
              <a:rPr lang="en-US" sz="1800" dirty="0"/>
              <a:t>This unit consists of two subsections namely,</a:t>
            </a:r>
          </a:p>
          <a:p>
            <a:pPr lvl="1"/>
            <a:r>
              <a:rPr lang="en-US" sz="1400" dirty="0"/>
              <a:t>Arithmetic Section</a:t>
            </a:r>
          </a:p>
          <a:p>
            <a:pPr lvl="1"/>
            <a:r>
              <a:rPr lang="en-US" sz="1400" dirty="0"/>
              <a:t>Logic Section</a:t>
            </a:r>
          </a:p>
          <a:p>
            <a:pPr lvl="1"/>
            <a:endParaRPr lang="en-US" sz="1400" dirty="0"/>
          </a:p>
          <a:p>
            <a:r>
              <a:rPr lang="en-US" sz="1800" b="1" dirty="0"/>
              <a:t>Arithmetic Section</a:t>
            </a:r>
          </a:p>
          <a:p>
            <a:pPr algn="just"/>
            <a:r>
              <a:rPr lang="en-US" sz="1800" dirty="0"/>
              <a:t>Function of arithmetic section is to perform arithmetic operations like addition, subtraction, multiplication, and division. All complex operations are done by making repetitive use of the above operations.</a:t>
            </a:r>
          </a:p>
          <a:p>
            <a:endParaRPr lang="en-US" sz="1800" dirty="0"/>
          </a:p>
          <a:p>
            <a:r>
              <a:rPr lang="en-US" sz="1800" b="1" dirty="0"/>
              <a:t>Logic Section</a:t>
            </a:r>
          </a:p>
          <a:p>
            <a:pPr algn="just"/>
            <a:r>
              <a:rPr lang="en-US" sz="1800" dirty="0"/>
              <a:t>Function of logic section is to perform logic operations such as comparing, selecting, matching, and merging of data.</a:t>
            </a:r>
          </a:p>
          <a:p>
            <a:endParaRPr lang="en-US" sz="1600" dirty="0"/>
          </a:p>
        </p:txBody>
      </p:sp>
      <p:sp>
        <p:nvSpPr>
          <p:cNvPr id="3" name="Title 2"/>
          <p:cNvSpPr>
            <a:spLocks noGrp="1"/>
          </p:cNvSpPr>
          <p:nvPr>
            <p:ph type="title"/>
          </p:nvPr>
        </p:nvSpPr>
        <p:spPr/>
        <p:txBody>
          <a:bodyPr>
            <a:normAutofit/>
          </a:bodyPr>
          <a:lstStyle/>
          <a:p>
            <a:r>
              <a:rPr lang="en-US" dirty="0"/>
              <a:t>Components of a CPU</a:t>
            </a:r>
          </a:p>
        </p:txBody>
      </p:sp>
    </p:spTree>
    <p:extLst>
      <p:ext uri="{BB962C8B-B14F-4D97-AF65-F5344CB8AC3E}">
        <p14:creationId xmlns:p14="http://schemas.microsoft.com/office/powerpoint/2010/main" val="2995969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800" dirty="0"/>
              <a:t>Following are some of the important input devices which are used in a computer −</a:t>
            </a:r>
          </a:p>
          <a:p>
            <a:r>
              <a:rPr lang="en-US" sz="1800" dirty="0"/>
              <a:t>Keyboard</a:t>
            </a:r>
          </a:p>
          <a:p>
            <a:r>
              <a:rPr lang="en-US" sz="1800" dirty="0"/>
              <a:t>Mouse</a:t>
            </a:r>
          </a:p>
          <a:p>
            <a:r>
              <a:rPr lang="en-US" sz="1800" dirty="0"/>
              <a:t>Joy Stick</a:t>
            </a:r>
          </a:p>
          <a:p>
            <a:r>
              <a:rPr lang="en-US" sz="1800" dirty="0"/>
              <a:t>Light pen</a:t>
            </a:r>
          </a:p>
          <a:p>
            <a:r>
              <a:rPr lang="en-US" sz="1800" dirty="0"/>
              <a:t>Track Ball</a:t>
            </a:r>
          </a:p>
          <a:p>
            <a:r>
              <a:rPr lang="en-US" sz="1800" dirty="0"/>
              <a:t>Scanner</a:t>
            </a:r>
          </a:p>
          <a:p>
            <a:r>
              <a:rPr lang="en-US" sz="1800" dirty="0"/>
              <a:t>Graphic Tablet</a:t>
            </a:r>
          </a:p>
          <a:p>
            <a:r>
              <a:rPr lang="en-US" sz="1800" dirty="0"/>
              <a:t>Microphone</a:t>
            </a:r>
          </a:p>
          <a:p>
            <a:r>
              <a:rPr lang="en-US" sz="1800" dirty="0"/>
              <a:t>Magnetic Ink Card Reader(MICR)</a:t>
            </a:r>
          </a:p>
          <a:p>
            <a:r>
              <a:rPr lang="en-US" sz="1800" dirty="0"/>
              <a:t>Optical Character Reader(OCR)</a:t>
            </a:r>
          </a:p>
          <a:p>
            <a:r>
              <a:rPr lang="en-US" sz="1800" dirty="0"/>
              <a:t>Bar Code Reader</a:t>
            </a:r>
          </a:p>
          <a:p>
            <a:r>
              <a:rPr lang="en-US" sz="1800" dirty="0"/>
              <a:t>Optical Mark Reader(OMR)</a:t>
            </a:r>
          </a:p>
          <a:p>
            <a:endParaRPr lang="en-US" sz="1600" dirty="0"/>
          </a:p>
        </p:txBody>
      </p:sp>
      <p:sp>
        <p:nvSpPr>
          <p:cNvPr id="3" name="Title 2"/>
          <p:cNvSpPr>
            <a:spLocks noGrp="1"/>
          </p:cNvSpPr>
          <p:nvPr>
            <p:ph type="title"/>
          </p:nvPr>
        </p:nvSpPr>
        <p:spPr/>
        <p:txBody>
          <a:bodyPr>
            <a:normAutofit/>
          </a:bodyPr>
          <a:lstStyle/>
          <a:p>
            <a:r>
              <a:rPr lang="en-US" dirty="0"/>
              <a:t>Input Devices</a:t>
            </a:r>
          </a:p>
        </p:txBody>
      </p:sp>
    </p:spTree>
    <p:extLst>
      <p:ext uri="{BB962C8B-B14F-4D97-AF65-F5344CB8AC3E}">
        <p14:creationId xmlns:p14="http://schemas.microsoft.com/office/powerpoint/2010/main" val="128054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886200" cy="4525963"/>
          </a:xfrm>
        </p:spPr>
        <p:txBody>
          <a:bodyPr>
            <a:normAutofit fontScale="92500"/>
          </a:bodyPr>
          <a:lstStyle/>
          <a:p>
            <a:pPr marL="109728" indent="0" algn="just">
              <a:buNone/>
            </a:pPr>
            <a:r>
              <a:rPr lang="en-US" sz="1800" b="1" dirty="0"/>
              <a:t>Keyboard</a:t>
            </a:r>
          </a:p>
          <a:p>
            <a:pPr algn="just"/>
            <a:r>
              <a:rPr lang="en-US" sz="1200" dirty="0"/>
              <a:t>Keyboard is the most common and very popular input device which helps to input data to the computer. The layout of the keyboard is like that of traditional typewriter, although there are some additional keys provided for performing additional functions.</a:t>
            </a:r>
          </a:p>
          <a:p>
            <a:pPr algn="just"/>
            <a:endParaRPr lang="en-US" sz="1200" dirty="0"/>
          </a:p>
          <a:p>
            <a:pPr marL="109728" indent="0">
              <a:buNone/>
            </a:pPr>
            <a:r>
              <a:rPr lang="en-US" sz="1900" b="1" dirty="0"/>
              <a:t>Mouse</a:t>
            </a:r>
          </a:p>
          <a:p>
            <a:pPr algn="just"/>
            <a:r>
              <a:rPr lang="en-US" sz="1200" dirty="0"/>
              <a:t>Mouse is the most popular pointing device. It is a very famous cursor-control device having a small palm size box with a round ball at its base, which senses the movement of the mouse and sends corresponding signals to the CPU when the mouse buttons are pressed.</a:t>
            </a:r>
          </a:p>
          <a:p>
            <a:pPr algn="just"/>
            <a:r>
              <a:rPr lang="en-US" sz="1200" dirty="0"/>
              <a:t>Generally, it has two buttons called the left and the right button and a wheel is present between the buttons. A mouse can be used to control the position of the cursor on the screen, but it cannot be used to enter text into the computer.</a:t>
            </a:r>
          </a:p>
          <a:p>
            <a:br>
              <a:rPr lang="en-US" sz="1200" dirty="0"/>
            </a:br>
            <a:endParaRPr lang="en-US" sz="1200" dirty="0"/>
          </a:p>
          <a:p>
            <a:endParaRPr lang="en-US" sz="1600" dirty="0"/>
          </a:p>
        </p:txBody>
      </p:sp>
      <p:sp>
        <p:nvSpPr>
          <p:cNvPr id="3" name="Title 2"/>
          <p:cNvSpPr>
            <a:spLocks noGrp="1"/>
          </p:cNvSpPr>
          <p:nvPr>
            <p:ph type="title"/>
          </p:nvPr>
        </p:nvSpPr>
        <p:spPr/>
        <p:txBody>
          <a:bodyPr>
            <a:normAutofit/>
          </a:bodyPr>
          <a:lstStyle/>
          <a:p>
            <a:r>
              <a:rPr lang="en-US" dirty="0"/>
              <a:t>Input Devices</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1012" y="1219200"/>
            <a:ext cx="4700588" cy="448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8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6096000" cy="4525963"/>
          </a:xfrm>
        </p:spPr>
        <p:txBody>
          <a:bodyPr>
            <a:normAutofit fontScale="62500" lnSpcReduction="20000"/>
          </a:bodyPr>
          <a:lstStyle/>
          <a:p>
            <a:pPr marL="109728" indent="0" algn="just">
              <a:buNone/>
            </a:pPr>
            <a:r>
              <a:rPr lang="en-US" sz="1700" b="1" dirty="0"/>
              <a:t>Joystick</a:t>
            </a:r>
          </a:p>
          <a:p>
            <a:pPr algn="just"/>
            <a:r>
              <a:rPr lang="en-US" sz="1700" dirty="0"/>
              <a:t>Joystick is also a pointing device, which is used to move the cursor position on a monitor screen. It is a stick having a spherical ball at its both lower and upper ends. The lower spherical ball moves in a socket. The joystick can be moved in all four directions.</a:t>
            </a:r>
          </a:p>
          <a:p>
            <a:pPr algn="just"/>
            <a:endParaRPr lang="en-US" sz="1700" dirty="0"/>
          </a:p>
          <a:p>
            <a:pPr marL="109728" indent="0" algn="just">
              <a:buNone/>
            </a:pPr>
            <a:r>
              <a:rPr lang="en-US" sz="1700" b="1" dirty="0"/>
              <a:t>Light</a:t>
            </a:r>
            <a:r>
              <a:rPr lang="en-US" sz="1700" dirty="0"/>
              <a:t> </a:t>
            </a:r>
            <a:r>
              <a:rPr lang="en-US" sz="1700" b="1" dirty="0"/>
              <a:t>Pen</a:t>
            </a:r>
          </a:p>
          <a:p>
            <a:pPr algn="just"/>
            <a:r>
              <a:rPr lang="en-US" sz="1700" dirty="0"/>
              <a:t>Light pen is a pointing device similar to a pen. It is used to select a displayed menu item or draw pictures on the monitor screen. It consists of a photocell and an optical system placed in a small tube.</a:t>
            </a:r>
          </a:p>
          <a:p>
            <a:pPr algn="just"/>
            <a:endParaRPr lang="en-US" sz="1700" dirty="0"/>
          </a:p>
          <a:p>
            <a:pPr marL="109728" indent="0" algn="just">
              <a:buNone/>
            </a:pPr>
            <a:r>
              <a:rPr lang="en-US" sz="1700" b="1" dirty="0"/>
              <a:t>Track Ball</a:t>
            </a:r>
          </a:p>
          <a:p>
            <a:pPr algn="just"/>
            <a:r>
              <a:rPr lang="en-US" sz="1700" dirty="0"/>
              <a:t>Track ball is an input device that is mostly used in notebook or laptop computer, instead of a mouse. This is a ball which is half inserted and by moving fingers on the ball, the pointer can be moved.</a:t>
            </a:r>
          </a:p>
          <a:p>
            <a:pPr algn="just"/>
            <a:endParaRPr lang="en-US" sz="1700" dirty="0"/>
          </a:p>
          <a:p>
            <a:pPr marL="109728" indent="0" algn="just">
              <a:buNone/>
            </a:pPr>
            <a:r>
              <a:rPr lang="en-US" sz="1700" b="1" dirty="0"/>
              <a:t>Scanner</a:t>
            </a:r>
          </a:p>
          <a:p>
            <a:pPr algn="just"/>
            <a:r>
              <a:rPr lang="en-US" sz="1700" dirty="0"/>
              <a:t>Scanner is an input device, which works more like a photocopy machine. It is used when some information is available on paper and it is to be transferred to the hard disk of the computer for further manipulation.</a:t>
            </a:r>
          </a:p>
          <a:p>
            <a:pPr algn="just"/>
            <a:endParaRPr lang="en-US" sz="1700" dirty="0"/>
          </a:p>
          <a:p>
            <a:pPr marL="109728" indent="0" algn="just">
              <a:buNone/>
            </a:pPr>
            <a:r>
              <a:rPr lang="en-US" sz="1700" b="1" dirty="0"/>
              <a:t>Digitizer</a:t>
            </a:r>
          </a:p>
          <a:p>
            <a:pPr algn="just"/>
            <a:r>
              <a:rPr lang="en-US" sz="1700" dirty="0"/>
              <a:t>Digitizer is an input device which converts analog information into digital form. Digitizer can convert a signal from the television or camera into a series of numbers that could be stored in a computer. They can be used by the computer to create a picture of whatever the camera had been pointed at.</a:t>
            </a:r>
          </a:p>
          <a:p>
            <a:pPr algn="just"/>
            <a:endParaRPr lang="en-US" sz="1700" dirty="0"/>
          </a:p>
          <a:p>
            <a:endParaRPr lang="en-US" sz="1600" dirty="0"/>
          </a:p>
        </p:txBody>
      </p:sp>
      <p:sp>
        <p:nvSpPr>
          <p:cNvPr id="3" name="Title 2"/>
          <p:cNvSpPr>
            <a:spLocks noGrp="1"/>
          </p:cNvSpPr>
          <p:nvPr>
            <p:ph type="title"/>
          </p:nvPr>
        </p:nvSpPr>
        <p:spPr/>
        <p:txBody>
          <a:bodyPr>
            <a:normAutofit/>
          </a:bodyPr>
          <a:lstStyle/>
          <a:p>
            <a:r>
              <a:rPr lang="en-US" dirty="0"/>
              <a:t>Input Devices</a:t>
            </a:r>
          </a:p>
        </p:txBody>
      </p:sp>
      <p:pic>
        <p:nvPicPr>
          <p:cNvPr id="15362" name="Picture 2" descr="Joysti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894" y="56103"/>
            <a:ext cx="1345906" cy="140493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Light P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65640"/>
            <a:ext cx="190500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Track 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7433" y="1676400"/>
            <a:ext cx="1666875" cy="1109663"/>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Scann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2775" y="2971800"/>
            <a:ext cx="1724025" cy="1646366"/>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descr="Graphic Table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696" y="4953000"/>
            <a:ext cx="2115613" cy="145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263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715000" cy="4525963"/>
          </a:xfrm>
        </p:spPr>
        <p:txBody>
          <a:bodyPr>
            <a:normAutofit fontScale="47500" lnSpcReduction="20000"/>
          </a:bodyPr>
          <a:lstStyle/>
          <a:p>
            <a:pPr marL="109728" indent="0">
              <a:buNone/>
            </a:pPr>
            <a:r>
              <a:rPr lang="en-US" sz="2000" b="1" dirty="0"/>
              <a:t>Microphone</a:t>
            </a:r>
          </a:p>
          <a:p>
            <a:r>
              <a:rPr lang="en-US" sz="2000" dirty="0"/>
              <a:t>Microphone is an input device to input sound that is then stored in a digital form. The microphone is used for various applications such as adding sound to a multimedia presentation or for mixing music.</a:t>
            </a:r>
          </a:p>
          <a:p>
            <a:pPr marL="109728" indent="0">
              <a:buNone/>
            </a:pPr>
            <a:r>
              <a:rPr lang="en-US" sz="2000" b="1" dirty="0"/>
              <a:t>Magnetic Ink Card Reader (MICR)</a:t>
            </a:r>
          </a:p>
          <a:p>
            <a:r>
              <a:rPr lang="en-US" sz="2000" dirty="0"/>
              <a:t>MICR input device is generally used in banks as there are large number of </a:t>
            </a:r>
            <a:r>
              <a:rPr lang="en-US" sz="2000" dirty="0" err="1"/>
              <a:t>cheques</a:t>
            </a:r>
            <a:r>
              <a:rPr lang="en-US" sz="2000" dirty="0"/>
              <a:t> to be processed every day. The bank's code number and </a:t>
            </a:r>
            <a:r>
              <a:rPr lang="en-US" sz="2000" dirty="0" err="1"/>
              <a:t>cheque</a:t>
            </a:r>
            <a:r>
              <a:rPr lang="en-US" sz="2000" dirty="0"/>
              <a:t> number are printed on the </a:t>
            </a:r>
            <a:r>
              <a:rPr lang="en-US" sz="2000" dirty="0" err="1"/>
              <a:t>cheques</a:t>
            </a:r>
            <a:r>
              <a:rPr lang="en-US" sz="2000" dirty="0"/>
              <a:t> with a special type of ink that contains particles of magnetic material that are machine readable.</a:t>
            </a:r>
          </a:p>
          <a:p>
            <a:r>
              <a:rPr lang="en-US" sz="2000" dirty="0"/>
              <a:t>This reading process is called Magnetic Ink Character Recognition (MICR). The main advantages of MICR is that it is fast and less error prone.</a:t>
            </a:r>
          </a:p>
          <a:p>
            <a:pPr marL="109728" indent="0">
              <a:buNone/>
            </a:pPr>
            <a:r>
              <a:rPr lang="en-US" sz="2000" b="1" dirty="0"/>
              <a:t>Optical Character Reader (OCR)</a:t>
            </a:r>
          </a:p>
          <a:p>
            <a:r>
              <a:rPr lang="en-US" sz="2000" dirty="0"/>
              <a:t>OCR is an input device used to read a printed text. OCR scans the text optically, character by character, converts them into a machine readable code, and stores the text on the system memory.</a:t>
            </a:r>
          </a:p>
          <a:p>
            <a:pPr marL="109728" indent="0">
              <a:buNone/>
            </a:pPr>
            <a:r>
              <a:rPr lang="en-US" sz="2000" b="1" dirty="0"/>
              <a:t>Bar Code Readers</a:t>
            </a:r>
          </a:p>
          <a:p>
            <a:r>
              <a:rPr lang="en-US" sz="2000" dirty="0"/>
              <a:t>Bar Code Reader is a device used for reading bar coded data (data in the form of light and dark lines). Bar coded data is generally used in </a:t>
            </a:r>
            <a:r>
              <a:rPr lang="en-US" sz="2000" dirty="0" err="1"/>
              <a:t>labelling</a:t>
            </a:r>
            <a:r>
              <a:rPr lang="en-US" sz="2000" dirty="0"/>
              <a:t> goods, numbering the books, etc. It may be a handheld scanner or may be embedded in a stationary scanner.</a:t>
            </a:r>
          </a:p>
          <a:p>
            <a:r>
              <a:rPr lang="en-US" sz="2000" dirty="0"/>
              <a:t>Bar Code Reader scans a bar code image, converts it into an alphanumeric value, which is then fed to the computer that the bar code reader is connected to.</a:t>
            </a:r>
          </a:p>
          <a:p>
            <a:pPr marL="109728" indent="0">
              <a:buNone/>
            </a:pPr>
            <a:r>
              <a:rPr lang="en-US" sz="2000" b="1" dirty="0"/>
              <a:t>Optical Mark Reader (OMR)</a:t>
            </a:r>
          </a:p>
          <a:p>
            <a:r>
              <a:rPr lang="en-US" sz="2000" dirty="0"/>
              <a:t>OMR is a special type of optical scanner used to recognize the type of mark made by pen or pencil. It is used where one out of a few alternatives is to be selected and marked.</a:t>
            </a:r>
          </a:p>
          <a:p>
            <a:r>
              <a:rPr lang="en-US" sz="2000" dirty="0"/>
              <a:t>It is specially used for checking the answer sheets of examinations having multiple choice questions.</a:t>
            </a:r>
          </a:p>
          <a:p>
            <a:endParaRPr lang="en-US" sz="1600" dirty="0"/>
          </a:p>
        </p:txBody>
      </p:sp>
      <p:sp>
        <p:nvSpPr>
          <p:cNvPr id="3" name="Title 2"/>
          <p:cNvSpPr>
            <a:spLocks noGrp="1"/>
          </p:cNvSpPr>
          <p:nvPr>
            <p:ph type="title"/>
          </p:nvPr>
        </p:nvSpPr>
        <p:spPr/>
        <p:txBody>
          <a:bodyPr>
            <a:normAutofit/>
          </a:bodyPr>
          <a:lstStyle/>
          <a:p>
            <a:r>
              <a:rPr lang="en-US" dirty="0"/>
              <a:t>Input Devices</a:t>
            </a:r>
          </a:p>
        </p:txBody>
      </p:sp>
      <p:pic>
        <p:nvPicPr>
          <p:cNvPr id="16386" name="Picture 2" descr="Micropho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380999"/>
            <a:ext cx="1666876" cy="97631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agnetic Ink Card Reader(MI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116679"/>
            <a:ext cx="1547813" cy="1504951"/>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Optical Character Reader(OC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5800" y="1905000"/>
            <a:ext cx="2043321" cy="1566546"/>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Barcode Rea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0969" y="3609033"/>
            <a:ext cx="1885950" cy="1255504"/>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Optical Mark Reader(OM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98788" y="5334000"/>
            <a:ext cx="29919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998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dirty="0"/>
              <a:t>Following are some of the important output devices used in a computer.</a:t>
            </a:r>
          </a:p>
          <a:p>
            <a:r>
              <a:rPr lang="en-US" sz="1800" dirty="0"/>
              <a:t>Monitors</a:t>
            </a:r>
          </a:p>
          <a:p>
            <a:r>
              <a:rPr lang="en-US" sz="1800" dirty="0"/>
              <a:t>Graphic Plotter</a:t>
            </a:r>
          </a:p>
          <a:p>
            <a:r>
              <a:rPr lang="en-US" sz="1800" dirty="0"/>
              <a:t>Printer</a:t>
            </a:r>
          </a:p>
          <a:p>
            <a:endParaRPr lang="en-US" sz="1600" dirty="0"/>
          </a:p>
        </p:txBody>
      </p:sp>
      <p:sp>
        <p:nvSpPr>
          <p:cNvPr id="3" name="Title 2"/>
          <p:cNvSpPr>
            <a:spLocks noGrp="1"/>
          </p:cNvSpPr>
          <p:nvPr>
            <p:ph type="title"/>
          </p:nvPr>
        </p:nvSpPr>
        <p:spPr/>
        <p:txBody>
          <a:bodyPr>
            <a:normAutofit/>
          </a:bodyPr>
          <a:lstStyle/>
          <a:p>
            <a:r>
              <a:rPr lang="en-US" dirty="0"/>
              <a:t>Output Devices</a:t>
            </a:r>
          </a:p>
        </p:txBody>
      </p:sp>
    </p:spTree>
    <p:extLst>
      <p:ext uri="{BB962C8B-B14F-4D97-AF65-F5344CB8AC3E}">
        <p14:creationId xmlns:p14="http://schemas.microsoft.com/office/powerpoint/2010/main" val="849593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sz="1800" b="1" dirty="0"/>
              <a:t>Monitors</a:t>
            </a:r>
          </a:p>
          <a:p>
            <a:r>
              <a:rPr lang="en-US" sz="1800" dirty="0"/>
              <a:t>Monitors, commonly called as </a:t>
            </a:r>
            <a:r>
              <a:rPr lang="en-US" sz="1800" b="1" dirty="0"/>
              <a:t>Visual Display Unit</a:t>
            </a:r>
            <a:r>
              <a:rPr lang="en-US" sz="1800" dirty="0"/>
              <a:t> (VDU), are the main output device of a computer. It forms images from tiny dots, called pixels that are arranged in a rectangular form. The sharpness of the image depends upon the number of pixels.</a:t>
            </a:r>
          </a:p>
          <a:p>
            <a:r>
              <a:rPr lang="en-US" sz="1800" dirty="0"/>
              <a:t>There are two kinds of viewing screen used for monitors.</a:t>
            </a:r>
          </a:p>
          <a:p>
            <a:pPr lvl="1"/>
            <a:r>
              <a:rPr lang="en-US" sz="1400" dirty="0"/>
              <a:t>Cathode-Ray Tube (CRT)</a:t>
            </a:r>
          </a:p>
          <a:p>
            <a:pPr lvl="1"/>
            <a:r>
              <a:rPr lang="en-US" sz="1400" dirty="0"/>
              <a:t>Flat-Panel Display</a:t>
            </a:r>
          </a:p>
          <a:p>
            <a:pPr marL="109728" indent="0">
              <a:buNone/>
            </a:pPr>
            <a:r>
              <a:rPr lang="en-US" sz="1800" b="1" dirty="0"/>
              <a:t>Cathode-Ray Tube (CRT) Monitor</a:t>
            </a:r>
          </a:p>
          <a:p>
            <a:r>
              <a:rPr lang="en-US" sz="1800" dirty="0"/>
              <a:t>The CRT display is made up of small picture elements called pixels. The smaller the pixels, the better the image clarity or resolution. It takes more than one illuminated pixel to form a whole character, such as the letter ‘e’ in the word help.</a:t>
            </a:r>
          </a:p>
          <a:p>
            <a:r>
              <a:rPr lang="en-US" sz="1600" dirty="0"/>
              <a:t>A finite number of characters can be displayed on a screen at once. The screen can be divided into a series of character boxes - fixed location on the screen where a standard character can be placed. Most screens are capable of displaying 80 characters of data horizontally and 25 lines vertically.</a:t>
            </a:r>
          </a:p>
          <a:p>
            <a:r>
              <a:rPr lang="en-US" sz="1600" dirty="0"/>
              <a:t>There are some disadvantages of CRT −</a:t>
            </a:r>
          </a:p>
          <a:p>
            <a:pPr lvl="1"/>
            <a:r>
              <a:rPr lang="en-US" sz="1200" dirty="0"/>
              <a:t>Large in Size</a:t>
            </a:r>
          </a:p>
          <a:p>
            <a:pPr lvl="1"/>
            <a:r>
              <a:rPr lang="en-US" sz="1200" dirty="0"/>
              <a:t>High power consumption</a:t>
            </a:r>
          </a:p>
          <a:p>
            <a:endParaRPr lang="en-US" sz="1600" dirty="0"/>
          </a:p>
        </p:txBody>
      </p:sp>
      <p:sp>
        <p:nvSpPr>
          <p:cNvPr id="3" name="Title 2"/>
          <p:cNvSpPr>
            <a:spLocks noGrp="1"/>
          </p:cNvSpPr>
          <p:nvPr>
            <p:ph type="title"/>
          </p:nvPr>
        </p:nvSpPr>
        <p:spPr/>
        <p:txBody>
          <a:bodyPr>
            <a:normAutofit/>
          </a:bodyPr>
          <a:lstStyle/>
          <a:p>
            <a:r>
              <a:rPr lang="en-US" dirty="0"/>
              <a:t>Output Devices</a:t>
            </a:r>
          </a:p>
        </p:txBody>
      </p:sp>
    </p:spTree>
    <p:extLst>
      <p:ext uri="{BB962C8B-B14F-4D97-AF65-F5344CB8AC3E}">
        <p14:creationId xmlns:p14="http://schemas.microsoft.com/office/powerpoint/2010/main" val="4259933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t>Flat-Panel Display Monitor</a:t>
            </a:r>
          </a:p>
          <a:p>
            <a:r>
              <a:rPr lang="en-US" sz="1800" dirty="0"/>
              <a:t>The flat-panel display refers to a class of video devices that have reduced volume, weight and power requirement in comparison to the CRT. You can hang them on walls or wear them on your wrists. Current uses of flat-panel displays include calculators, video games, monitors, laptop computer, and graphics display.</a:t>
            </a:r>
          </a:p>
          <a:p>
            <a:r>
              <a:rPr lang="en-US" sz="1600" dirty="0"/>
              <a:t>The flat-panel display is divided into two categories −</a:t>
            </a:r>
          </a:p>
          <a:p>
            <a:pPr lvl="1"/>
            <a:r>
              <a:rPr lang="en-US" sz="1200" b="1" dirty="0"/>
              <a:t>Emissive Displays</a:t>
            </a:r>
            <a:r>
              <a:rPr lang="en-US" sz="1200" dirty="0"/>
              <a:t> − Emissive displays are devices that convert electrical energy into light. For example, plasma panel and LED (Light-Emitting Diodes).</a:t>
            </a:r>
          </a:p>
          <a:p>
            <a:pPr lvl="1"/>
            <a:r>
              <a:rPr lang="en-US" sz="1200" b="1" dirty="0"/>
              <a:t>Non-Emissive Displays</a:t>
            </a:r>
            <a:r>
              <a:rPr lang="en-US" sz="1200" dirty="0"/>
              <a:t> − Non-emissive displays use optical effects to convert sunlight or light from some other source into graphics patterns. For example, LCD (Liquid-Crystal Device).</a:t>
            </a:r>
          </a:p>
          <a:p>
            <a:endParaRPr lang="en-US" sz="1600" dirty="0"/>
          </a:p>
        </p:txBody>
      </p:sp>
      <p:sp>
        <p:nvSpPr>
          <p:cNvPr id="3" name="Title 2"/>
          <p:cNvSpPr>
            <a:spLocks noGrp="1"/>
          </p:cNvSpPr>
          <p:nvPr>
            <p:ph type="title"/>
          </p:nvPr>
        </p:nvSpPr>
        <p:spPr/>
        <p:txBody>
          <a:bodyPr>
            <a:normAutofit/>
          </a:bodyPr>
          <a:lstStyle/>
          <a:p>
            <a:r>
              <a:rPr lang="en-US" dirty="0"/>
              <a:t>Output Devices</a:t>
            </a:r>
          </a:p>
        </p:txBody>
      </p:sp>
    </p:spTree>
    <p:extLst>
      <p:ext uri="{BB962C8B-B14F-4D97-AF65-F5344CB8AC3E}">
        <p14:creationId xmlns:p14="http://schemas.microsoft.com/office/powerpoint/2010/main" val="132714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800" b="1" dirty="0"/>
              <a:t>Printers</a:t>
            </a:r>
          </a:p>
          <a:p>
            <a:r>
              <a:rPr lang="en-US" sz="1100" dirty="0"/>
              <a:t>Printer is an output device, which is used to print information on paper. There are two types of printers −</a:t>
            </a:r>
          </a:p>
          <a:p>
            <a:pPr lvl="1"/>
            <a:r>
              <a:rPr lang="en-US" sz="1000" b="1" dirty="0"/>
              <a:t>Impact Printers: </a:t>
            </a:r>
            <a:r>
              <a:rPr lang="en-US" sz="1050" dirty="0"/>
              <a:t>Impact printers print the characters by striking them on the ribbon, which is then pressed on the paper. These printers are of two types −</a:t>
            </a:r>
          </a:p>
          <a:p>
            <a:pPr lvl="2"/>
            <a:r>
              <a:rPr lang="en-US" sz="1000" b="1" dirty="0"/>
              <a:t>Character printers: </a:t>
            </a:r>
            <a:r>
              <a:rPr lang="en-US" sz="1000" dirty="0"/>
              <a:t>Character printers are the printers which print one character at a time. These are further divided into two types:</a:t>
            </a:r>
          </a:p>
          <a:p>
            <a:pPr lvl="3"/>
            <a:r>
              <a:rPr lang="en-US" sz="1000" b="1" dirty="0"/>
              <a:t>Dot Matrix Printer(DMP): </a:t>
            </a:r>
            <a:r>
              <a:rPr lang="en-US" sz="1000" dirty="0"/>
              <a:t>Each character printed is in the form of pattern of dots and head consists of a Matrix of Pins of size (5*7, 7*9, 9*7 or 9*9) which come out to form a character which is why it is called Dot Matrix Printer.</a:t>
            </a:r>
          </a:p>
          <a:p>
            <a:pPr lvl="3"/>
            <a:r>
              <a:rPr lang="en-US" sz="1000" b="1" dirty="0"/>
              <a:t>Daisy Wheel: </a:t>
            </a:r>
            <a:r>
              <a:rPr lang="en-US" sz="1000" dirty="0"/>
              <a:t>Head is lying on a wheel and pins corresponding to characters are like petals of Daisy (flower) which is why it is called Daisy Wheel Printer. These printers are generally used for word-processing in offices that require a few letters to be sent here and there with very nice quality.</a:t>
            </a:r>
          </a:p>
          <a:p>
            <a:pPr lvl="2"/>
            <a:r>
              <a:rPr lang="en-US" sz="1000" b="1" dirty="0"/>
              <a:t>Line printers</a:t>
            </a:r>
            <a:r>
              <a:rPr lang="en-US" sz="1000" dirty="0"/>
              <a:t>: Line printers are the printers which print one line at a time. These are of two types −</a:t>
            </a:r>
          </a:p>
          <a:p>
            <a:pPr lvl="3" algn="just"/>
            <a:r>
              <a:rPr lang="en-US" sz="1000" b="1" dirty="0"/>
              <a:t>Drum Printer: </a:t>
            </a:r>
            <a:r>
              <a:rPr lang="en-US" sz="1000" dirty="0"/>
              <a:t>This printer is like a drum in shape hence it is called drum printer. The surface of the drum is divided into a number of tracks. Total tracks are equal to the size of the paper, i.e. for a paper width of 132 characters, drum will have 132 tracks. A character set is embossed on the track. Different character sets available in the market are 48 character set, 64 and 96 characters set. One rotation of drum prints one line. Drum printers are fast in speed and can print 300 to 2000 lines per minute.</a:t>
            </a:r>
          </a:p>
          <a:p>
            <a:pPr lvl="3" algn="just"/>
            <a:r>
              <a:rPr lang="en-US" sz="1000" b="1" dirty="0"/>
              <a:t>Chain Printer: </a:t>
            </a:r>
            <a:r>
              <a:rPr lang="en-US" sz="1000" dirty="0"/>
              <a:t>In this printer, a chain of character sets is used, hence it is called Chain Printer. A standard character set may have 48, 64, or 96 characters.</a:t>
            </a:r>
          </a:p>
          <a:p>
            <a:pPr lvl="1"/>
            <a:r>
              <a:rPr lang="en-US" sz="1000" b="1" dirty="0"/>
              <a:t>Non-impact Printers: </a:t>
            </a:r>
            <a:r>
              <a:rPr lang="en-US" sz="1000" dirty="0"/>
              <a:t>Non-impact printers print the characters without using the ribbon. These printers print a complete page at a time, thus they are also called as Page Printers. These printers are of two types −</a:t>
            </a:r>
          </a:p>
          <a:p>
            <a:pPr lvl="2"/>
            <a:r>
              <a:rPr lang="en-US" sz="1000" b="1" dirty="0"/>
              <a:t>Laser Printers: </a:t>
            </a:r>
            <a:r>
              <a:rPr lang="en-US" sz="1000" dirty="0"/>
              <a:t>These are non-impact page printers. They use laser lights to produce the dots needed to form the characters to be printed on a page.</a:t>
            </a:r>
          </a:p>
          <a:p>
            <a:pPr lvl="2"/>
            <a:r>
              <a:rPr lang="en-US" sz="1000" b="1" dirty="0"/>
              <a:t>Inkjet Printers: </a:t>
            </a:r>
            <a:r>
              <a:rPr lang="en-US" sz="1000" dirty="0"/>
              <a:t>Inkjet printers are non-impact character printers based on a relatively new technology. They print characters by spraying small drops of ink onto paper. Inkjet printers produce high quality output with presentable features.</a:t>
            </a:r>
          </a:p>
          <a:p>
            <a:pPr lvl="1"/>
            <a:endParaRPr lang="en-US" sz="1200" dirty="0"/>
          </a:p>
          <a:p>
            <a:pPr lvl="1"/>
            <a:endParaRPr lang="en-US" sz="1200" dirty="0"/>
          </a:p>
          <a:p>
            <a:endParaRPr lang="en-US" sz="1600" dirty="0"/>
          </a:p>
        </p:txBody>
      </p:sp>
      <p:sp>
        <p:nvSpPr>
          <p:cNvPr id="3" name="Title 2"/>
          <p:cNvSpPr>
            <a:spLocks noGrp="1"/>
          </p:cNvSpPr>
          <p:nvPr>
            <p:ph type="title"/>
          </p:nvPr>
        </p:nvSpPr>
        <p:spPr/>
        <p:txBody>
          <a:bodyPr>
            <a:normAutofit/>
          </a:bodyPr>
          <a:lstStyle/>
          <a:p>
            <a:r>
              <a:rPr lang="en-US" dirty="0"/>
              <a:t>Output Devices</a:t>
            </a:r>
          </a:p>
        </p:txBody>
      </p:sp>
    </p:spTree>
    <p:extLst>
      <p:ext uri="{BB962C8B-B14F-4D97-AF65-F5344CB8AC3E}">
        <p14:creationId xmlns:p14="http://schemas.microsoft.com/office/powerpoint/2010/main" val="322793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3</a:t>
            </a:fld>
            <a:endParaRPr lang="en-US" altLang="en-US">
              <a:solidFill>
                <a:schemeClr val="bg1"/>
              </a:solidFill>
            </a:endParaRPr>
          </a:p>
        </p:txBody>
      </p:sp>
      <p:sp>
        <p:nvSpPr>
          <p:cNvPr id="6147" name="Rectangle 2"/>
          <p:cNvSpPr>
            <a:spLocks noGrp="1" noChangeArrowheads="1"/>
          </p:cNvSpPr>
          <p:nvPr>
            <p:ph type="title"/>
          </p:nvPr>
        </p:nvSpPr>
        <p:spPr/>
        <p:txBody>
          <a:bodyPr/>
          <a:lstStyle/>
          <a:p>
            <a:pPr marL="109728" indent="0"/>
            <a:r>
              <a:rPr lang="en-US" dirty="0">
                <a:hlinkClick r:id="rId3"/>
              </a:rPr>
              <a:t>Motherboard</a:t>
            </a:r>
            <a:endParaRPr lang="en-US" altLang="en-US" dirty="0"/>
          </a:p>
        </p:txBody>
      </p:sp>
      <p:sp>
        <p:nvSpPr>
          <p:cNvPr id="6148" name="Rectangle 3"/>
          <p:cNvSpPr>
            <a:spLocks noGrp="1" noChangeArrowheads="1"/>
          </p:cNvSpPr>
          <p:nvPr>
            <p:ph type="body" idx="1"/>
          </p:nvPr>
        </p:nvSpPr>
        <p:spPr/>
        <p:txBody>
          <a:bodyPr>
            <a:normAutofit/>
          </a:bodyPr>
          <a:lstStyle/>
          <a:p>
            <a:pPr lvl="1" algn="just"/>
            <a:r>
              <a:rPr lang="en-US" dirty="0"/>
              <a:t>The main printed circuit board in a computer is known as the motherboard. Other names for this central computer unit are system board, mainboard, or printed wired board (PWB). The motherboard is sometimes shortened to </a:t>
            </a:r>
            <a:r>
              <a:rPr lang="en-US" dirty="0" err="1"/>
              <a:t>Mobo</a:t>
            </a:r>
            <a:r>
              <a:rPr lang="en-US" dirty="0"/>
              <a:t>.</a:t>
            </a:r>
          </a:p>
          <a:p>
            <a:pPr lvl="1" algn="just"/>
            <a:r>
              <a:rPr lang="en-US" dirty="0"/>
              <a:t>The type of motherboard installed in a PC has a great effect on a computer's system speed and expansion capabilities.</a:t>
            </a:r>
            <a:endParaRPr lang="en-US" altLang="en-US" dirty="0"/>
          </a:p>
        </p:txBody>
      </p:sp>
    </p:spTree>
    <p:extLst>
      <p:ext uri="{BB962C8B-B14F-4D97-AF65-F5344CB8AC3E}">
        <p14:creationId xmlns:p14="http://schemas.microsoft.com/office/powerpoint/2010/main" val="1821931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600" dirty="0"/>
              <a:t>A memory is just like a human brain. It is used to store data and instructions. Computer memory is the storage space in the computer, where data is to be processed and instructions required for processing are stored. The memory is divided into large number of small parts called </a:t>
            </a:r>
            <a:r>
              <a:rPr lang="en-US" sz="1600" b="1" u="sng" dirty="0"/>
              <a:t>cells</a:t>
            </a:r>
            <a:r>
              <a:rPr lang="en-US" sz="1600" dirty="0"/>
              <a:t>. Each location or cell has a unique address, which varies from zero to memory size minus one. </a:t>
            </a:r>
          </a:p>
          <a:p>
            <a:pPr marL="109728" indent="0" algn="just">
              <a:buNone/>
            </a:pPr>
            <a:endParaRPr lang="en-US" sz="1600" dirty="0"/>
          </a:p>
          <a:p>
            <a:pPr marL="109728" indent="0" algn="just">
              <a:buNone/>
            </a:pPr>
            <a:r>
              <a:rPr lang="en-US" sz="1600" b="1" dirty="0"/>
              <a:t>For example</a:t>
            </a:r>
            <a:r>
              <a:rPr lang="en-US" sz="1600" dirty="0"/>
              <a:t>, if the computer has 64k. A kilobyte (KB) is 1,024 bytes</a:t>
            </a:r>
          </a:p>
          <a:p>
            <a:pPr marL="109728" indent="0" algn="just">
              <a:buNone/>
            </a:pPr>
            <a:r>
              <a:rPr lang="en-US" sz="1600" dirty="0"/>
              <a:t>then this memory unit has 64 * 1024 = 65536 memory locations. </a:t>
            </a:r>
          </a:p>
          <a:p>
            <a:pPr marL="109728" indent="0" algn="just">
              <a:buNone/>
            </a:pPr>
            <a:r>
              <a:rPr lang="en-US" sz="1600" dirty="0"/>
              <a:t>The address of these locations varies from 0 to 65535.</a:t>
            </a:r>
          </a:p>
          <a:p>
            <a:pPr marL="109728" indent="0" algn="just">
              <a:buNone/>
            </a:pPr>
            <a:endParaRPr lang="en-US" sz="1600" dirty="0"/>
          </a:p>
          <a:p>
            <a:pPr marL="109728" indent="0" algn="just">
              <a:buNone/>
            </a:pPr>
            <a:r>
              <a:rPr lang="en-US" sz="1600" dirty="0"/>
              <a:t>Memory is primarily of three types −</a:t>
            </a:r>
          </a:p>
          <a:p>
            <a:pPr marL="109728" indent="0" algn="just">
              <a:buNone/>
            </a:pPr>
            <a:endParaRPr lang="en-US" sz="1600" dirty="0"/>
          </a:p>
          <a:p>
            <a:pPr algn="just"/>
            <a:r>
              <a:rPr lang="en-US" sz="1600" dirty="0"/>
              <a:t>Cache Memory</a:t>
            </a:r>
          </a:p>
          <a:p>
            <a:pPr algn="just"/>
            <a:r>
              <a:rPr lang="en-US" sz="1600" dirty="0"/>
              <a:t>Primary Memory/Main Memory</a:t>
            </a:r>
          </a:p>
          <a:p>
            <a:pPr algn="just"/>
            <a:r>
              <a:rPr lang="en-US" sz="1600" dirty="0"/>
              <a:t>Secondary Memory</a:t>
            </a:r>
          </a:p>
          <a:p>
            <a:endParaRPr lang="en-US" dirty="0"/>
          </a:p>
        </p:txBody>
      </p:sp>
      <p:sp>
        <p:nvSpPr>
          <p:cNvPr id="3" name="Title 2"/>
          <p:cNvSpPr>
            <a:spLocks noGrp="1"/>
          </p:cNvSpPr>
          <p:nvPr>
            <p:ph type="title"/>
          </p:nvPr>
        </p:nvSpPr>
        <p:spPr/>
        <p:txBody>
          <a:bodyPr>
            <a:normAutofit/>
          </a:bodyPr>
          <a:lstStyle/>
          <a:p>
            <a:r>
              <a:rPr lang="en-US" b="0" dirty="0">
                <a:effectLst/>
              </a:rPr>
              <a:t>Computer - Memory</a:t>
            </a:r>
            <a:endParaRPr lang="en-US" dirty="0"/>
          </a:p>
        </p:txBody>
      </p:sp>
    </p:spTree>
    <p:extLst>
      <p:ext uri="{BB962C8B-B14F-4D97-AF65-F5344CB8AC3E}">
        <p14:creationId xmlns:p14="http://schemas.microsoft.com/office/powerpoint/2010/main" val="68543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b="1" dirty="0"/>
              <a:t>Cache Memory</a:t>
            </a:r>
          </a:p>
          <a:p>
            <a:pPr marL="109728" indent="0" algn="just">
              <a:buNone/>
            </a:pPr>
            <a:r>
              <a:rPr lang="en-US" sz="1600" dirty="0"/>
              <a:t>Cache memory is a very high speed semiconductor memory which can speed up the CPU. It acts as a buffer between the CPU and the main memory. It is used to hold those parts of data and program which are most frequently used by the CPU. The parts of data and programs are transferred from the disk to cache memory by the operating system, from where the CPU can access them.</a:t>
            </a:r>
          </a:p>
          <a:p>
            <a:pPr marL="109728" indent="0">
              <a:buNone/>
            </a:pPr>
            <a:br>
              <a:rPr lang="en-US" sz="1600" dirty="0"/>
            </a:br>
            <a:r>
              <a:rPr lang="en-US" sz="1400" b="1" dirty="0"/>
              <a:t>Advantages</a:t>
            </a:r>
          </a:p>
          <a:p>
            <a:r>
              <a:rPr lang="en-US" sz="1400" dirty="0"/>
              <a:t>The advantages of cache memory are as follows −</a:t>
            </a:r>
          </a:p>
          <a:p>
            <a:r>
              <a:rPr lang="en-US" sz="1400" dirty="0"/>
              <a:t>Cache memory is faster than main memory.</a:t>
            </a:r>
          </a:p>
          <a:p>
            <a:r>
              <a:rPr lang="en-US" sz="1400" dirty="0"/>
              <a:t>It consumes less access time as compared to main memory.</a:t>
            </a:r>
          </a:p>
          <a:p>
            <a:r>
              <a:rPr lang="en-US" sz="1400" dirty="0"/>
              <a:t>It stores the program that can be executed within a short period of time.</a:t>
            </a:r>
          </a:p>
          <a:p>
            <a:r>
              <a:rPr lang="en-US" sz="1400" dirty="0"/>
              <a:t>It stores data for temporary use.</a:t>
            </a:r>
          </a:p>
          <a:p>
            <a:pPr marL="109728" indent="0">
              <a:buNone/>
            </a:pPr>
            <a:r>
              <a:rPr lang="en-US" sz="1400" b="1" dirty="0"/>
              <a:t>Disadvantages</a:t>
            </a:r>
          </a:p>
          <a:p>
            <a:r>
              <a:rPr lang="en-US" sz="1400" dirty="0"/>
              <a:t>The disadvantages of cache memory are as follows −</a:t>
            </a:r>
          </a:p>
          <a:p>
            <a:r>
              <a:rPr lang="en-US" sz="1400" dirty="0"/>
              <a:t>Cache memory has limited capacity.</a:t>
            </a:r>
          </a:p>
          <a:p>
            <a:r>
              <a:rPr lang="en-US" sz="1400" dirty="0"/>
              <a:t>It is very expensive.</a:t>
            </a:r>
          </a:p>
          <a:p>
            <a:endParaRPr lang="en-US" dirty="0"/>
          </a:p>
        </p:txBody>
      </p:sp>
      <p:sp>
        <p:nvSpPr>
          <p:cNvPr id="3" name="Title 2"/>
          <p:cNvSpPr>
            <a:spLocks noGrp="1"/>
          </p:cNvSpPr>
          <p:nvPr>
            <p:ph type="title"/>
          </p:nvPr>
        </p:nvSpPr>
        <p:spPr/>
        <p:txBody>
          <a:bodyPr>
            <a:normAutofit/>
          </a:bodyPr>
          <a:lstStyle/>
          <a:p>
            <a:r>
              <a:rPr lang="en-US" b="0" dirty="0">
                <a:effectLst/>
              </a:rPr>
              <a:t>Computer - Memory</a:t>
            </a:r>
            <a:endParaRPr lang="en-US" dirty="0"/>
          </a:p>
        </p:txBody>
      </p:sp>
    </p:spTree>
    <p:extLst>
      <p:ext uri="{BB962C8B-B14F-4D97-AF65-F5344CB8AC3E}">
        <p14:creationId xmlns:p14="http://schemas.microsoft.com/office/powerpoint/2010/main" val="438831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b="1" dirty="0"/>
              <a:t>Primary Memory (Main Memory)</a:t>
            </a:r>
          </a:p>
          <a:p>
            <a:pPr marL="109728" indent="0" algn="just">
              <a:buNone/>
            </a:pPr>
            <a:r>
              <a:rPr lang="en-US" sz="1600" dirty="0"/>
              <a:t>Primary memory holds only those data and instructions on which the computer is currently working. It has a limited capacity and data is lost when power is switched off. It is generally made up of semiconductor device. These memories are not as fast as registers. The data and instruction required to be processed resides in the main memory. It is divided into two subcategories RAM and ROM.</a:t>
            </a:r>
          </a:p>
          <a:p>
            <a:pPr algn="just"/>
            <a:endParaRPr lang="en-US" sz="1600" dirty="0"/>
          </a:p>
          <a:p>
            <a:pPr marL="109728" indent="0">
              <a:buNone/>
            </a:pPr>
            <a:r>
              <a:rPr lang="en-US" sz="1600" b="1" dirty="0"/>
              <a:t>Characteristics of Main Memory</a:t>
            </a:r>
          </a:p>
          <a:p>
            <a:r>
              <a:rPr lang="en-US" sz="1600" dirty="0"/>
              <a:t>These are semiconductor memories.</a:t>
            </a:r>
          </a:p>
          <a:p>
            <a:r>
              <a:rPr lang="en-US" sz="1600" dirty="0"/>
              <a:t>It is known as the main memory.</a:t>
            </a:r>
          </a:p>
          <a:p>
            <a:r>
              <a:rPr lang="en-US" sz="1600" dirty="0"/>
              <a:t>Usually volatile memory.</a:t>
            </a:r>
          </a:p>
          <a:p>
            <a:r>
              <a:rPr lang="en-US" sz="1600" dirty="0"/>
              <a:t>Data is lost in case power is switched off.</a:t>
            </a:r>
          </a:p>
          <a:p>
            <a:r>
              <a:rPr lang="en-US" sz="1600" dirty="0"/>
              <a:t>It is the working memory of the computer.</a:t>
            </a:r>
          </a:p>
          <a:p>
            <a:r>
              <a:rPr lang="en-US" sz="1600" dirty="0"/>
              <a:t>Faster than secondary memories.</a:t>
            </a:r>
          </a:p>
          <a:p>
            <a:r>
              <a:rPr lang="en-US" sz="1600" dirty="0"/>
              <a:t>A computer cannot run without the primary memory.</a:t>
            </a:r>
          </a:p>
          <a:p>
            <a:endParaRPr lang="en-US" dirty="0"/>
          </a:p>
        </p:txBody>
      </p:sp>
      <p:sp>
        <p:nvSpPr>
          <p:cNvPr id="3" name="Title 2"/>
          <p:cNvSpPr>
            <a:spLocks noGrp="1"/>
          </p:cNvSpPr>
          <p:nvPr>
            <p:ph type="title"/>
          </p:nvPr>
        </p:nvSpPr>
        <p:spPr/>
        <p:txBody>
          <a:bodyPr>
            <a:normAutofit/>
          </a:bodyPr>
          <a:lstStyle/>
          <a:p>
            <a:r>
              <a:rPr lang="en-US" b="0" dirty="0">
                <a:effectLst/>
              </a:rPr>
              <a:t>Computer - Memory</a:t>
            </a:r>
            <a:endParaRPr lang="en-US" dirty="0"/>
          </a:p>
        </p:txBody>
      </p:sp>
    </p:spTree>
    <p:extLst>
      <p:ext uri="{BB962C8B-B14F-4D97-AF65-F5344CB8AC3E}">
        <p14:creationId xmlns:p14="http://schemas.microsoft.com/office/powerpoint/2010/main" val="896431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b="1" dirty="0"/>
              <a:t>Secondary Memory</a:t>
            </a:r>
          </a:p>
          <a:p>
            <a:pPr marL="109728" indent="0" algn="just">
              <a:buNone/>
            </a:pPr>
            <a:r>
              <a:rPr lang="en-US" sz="1600" dirty="0"/>
              <a:t>This type of memory is also known as external memory or non-volatile. It is slower than the main memory. These are used for storing data/information permanently. CPU directly does not access these memories, instead they are accessed via input-output routines. The contents of secondary memories are first transferred to the main memory, and then the CPU can access it. For example, disk, CD-ROM, DVD, etc.</a:t>
            </a:r>
          </a:p>
          <a:p>
            <a:pPr marL="109728" indent="0">
              <a:buNone/>
            </a:pPr>
            <a:endParaRPr lang="en-US" sz="1600" dirty="0"/>
          </a:p>
          <a:p>
            <a:pPr marL="109728" indent="0">
              <a:buNone/>
            </a:pPr>
            <a:r>
              <a:rPr lang="en-US" sz="1600" b="1" dirty="0"/>
              <a:t>Characteristics of Secondary Memory</a:t>
            </a:r>
          </a:p>
          <a:p>
            <a:r>
              <a:rPr lang="en-US" sz="1600" dirty="0"/>
              <a:t>These are magnetic and optical memories.</a:t>
            </a:r>
          </a:p>
          <a:p>
            <a:r>
              <a:rPr lang="en-US" sz="1600" dirty="0"/>
              <a:t>It is known as the backup memory.</a:t>
            </a:r>
          </a:p>
          <a:p>
            <a:r>
              <a:rPr lang="en-US" sz="1600" dirty="0"/>
              <a:t>It is a non-volatile memory.</a:t>
            </a:r>
          </a:p>
          <a:p>
            <a:r>
              <a:rPr lang="en-US" sz="1600" dirty="0"/>
              <a:t>Data is permanently stored even if power is switched off.</a:t>
            </a:r>
          </a:p>
          <a:p>
            <a:r>
              <a:rPr lang="en-US" sz="1600" dirty="0"/>
              <a:t>It is used for storage of data in a computer.</a:t>
            </a:r>
          </a:p>
          <a:p>
            <a:r>
              <a:rPr lang="en-US" sz="1600" dirty="0"/>
              <a:t>Computer may run without the secondary memory.</a:t>
            </a:r>
          </a:p>
          <a:p>
            <a:r>
              <a:rPr lang="en-US" sz="1600" dirty="0"/>
              <a:t>Slower than primary memories.</a:t>
            </a:r>
          </a:p>
          <a:p>
            <a:endParaRPr lang="en-US" dirty="0"/>
          </a:p>
        </p:txBody>
      </p:sp>
      <p:sp>
        <p:nvSpPr>
          <p:cNvPr id="3" name="Title 2"/>
          <p:cNvSpPr>
            <a:spLocks noGrp="1"/>
          </p:cNvSpPr>
          <p:nvPr>
            <p:ph type="title"/>
          </p:nvPr>
        </p:nvSpPr>
        <p:spPr/>
        <p:txBody>
          <a:bodyPr>
            <a:normAutofit/>
          </a:bodyPr>
          <a:lstStyle/>
          <a:p>
            <a:r>
              <a:rPr lang="en-US" b="0" dirty="0">
                <a:effectLst/>
              </a:rPr>
              <a:t>Computer - Memory</a:t>
            </a:r>
            <a:endParaRPr lang="en-US" dirty="0"/>
          </a:p>
        </p:txBody>
      </p:sp>
    </p:spTree>
    <p:extLst>
      <p:ext uri="{BB962C8B-B14F-4D97-AF65-F5344CB8AC3E}">
        <p14:creationId xmlns:p14="http://schemas.microsoft.com/office/powerpoint/2010/main" val="206416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t>RAM (Random Access Memory) is the internal memory of the CPU for storing </a:t>
            </a:r>
            <a:r>
              <a:rPr lang="en-US" sz="1600" b="1" u="sng" dirty="0"/>
              <a:t>data</a:t>
            </a:r>
            <a:r>
              <a:rPr lang="en-US" sz="1600" dirty="0"/>
              <a:t>, </a:t>
            </a:r>
            <a:r>
              <a:rPr lang="en-US" sz="1600" b="1" u="sng" dirty="0"/>
              <a:t>program</a:t>
            </a:r>
            <a:r>
              <a:rPr lang="en-US" sz="1600" dirty="0"/>
              <a:t>, and </a:t>
            </a:r>
            <a:r>
              <a:rPr lang="en-US" sz="1600" b="1" u="sng" dirty="0"/>
              <a:t>program result</a:t>
            </a:r>
            <a:r>
              <a:rPr lang="en-US" sz="1600" dirty="0"/>
              <a:t>. It is a </a:t>
            </a:r>
            <a:r>
              <a:rPr lang="en-US" sz="1600" b="1" u="sng" dirty="0"/>
              <a:t>read/write memory </a:t>
            </a:r>
            <a:r>
              <a:rPr lang="en-US" sz="1600" dirty="0"/>
              <a:t>which stores data until the machine is working. As soon as the machine is switched off, data is erased.</a:t>
            </a:r>
          </a:p>
          <a:p>
            <a:pPr algn="just"/>
            <a:r>
              <a:rPr lang="en-US" sz="1600" b="1" u="sng" dirty="0"/>
              <a:t>Access time </a:t>
            </a:r>
            <a:r>
              <a:rPr lang="en-US" sz="1600" dirty="0"/>
              <a:t>in RAM is independent of the address, that is, each storage location inside the memory is as easy to reach as other locations and takes the same amount of time. Data in the RAM can be accessed randomly but it is </a:t>
            </a:r>
            <a:r>
              <a:rPr lang="en-US" sz="1600" b="1" u="sng" dirty="0"/>
              <a:t>very expensive</a:t>
            </a:r>
            <a:r>
              <a:rPr lang="en-US" sz="1600" dirty="0"/>
              <a:t>.</a:t>
            </a:r>
          </a:p>
          <a:p>
            <a:pPr algn="just"/>
            <a:r>
              <a:rPr lang="en-US" sz="1600" dirty="0"/>
              <a:t>RAM is </a:t>
            </a:r>
            <a:r>
              <a:rPr lang="en-US" sz="1600" b="1" u="sng" dirty="0"/>
              <a:t>volatile</a:t>
            </a:r>
            <a:r>
              <a:rPr lang="en-US" sz="1600" dirty="0"/>
              <a:t>, i.e. data stored in it is lost when we switch off the computer or if there is a power failure. Hence, a backup Uninterruptible Power System (UPS) is often used with computers. RAM is small, both in terms of its physical size and in the amount of data it can hold.</a:t>
            </a:r>
          </a:p>
          <a:p>
            <a:r>
              <a:rPr lang="en-US" sz="1600" dirty="0"/>
              <a:t>RAM is of two types −</a:t>
            </a:r>
          </a:p>
          <a:p>
            <a:pPr lvl="1"/>
            <a:r>
              <a:rPr lang="en-US" sz="1600" b="1" dirty="0"/>
              <a:t>Static RAM (SRAM)</a:t>
            </a:r>
          </a:p>
          <a:p>
            <a:pPr lvl="1"/>
            <a:r>
              <a:rPr lang="en-US" sz="1600" b="1" dirty="0"/>
              <a:t>Dynamic RAM (DRAM)</a:t>
            </a:r>
          </a:p>
          <a:p>
            <a:endParaRPr lang="en-US" dirty="0"/>
          </a:p>
        </p:txBody>
      </p:sp>
      <p:sp>
        <p:nvSpPr>
          <p:cNvPr id="3" name="Title 2"/>
          <p:cNvSpPr>
            <a:spLocks noGrp="1"/>
          </p:cNvSpPr>
          <p:nvPr>
            <p:ph type="title"/>
          </p:nvPr>
        </p:nvSpPr>
        <p:spPr/>
        <p:txBody>
          <a:bodyPr>
            <a:normAutofit/>
          </a:bodyPr>
          <a:lstStyle/>
          <a:p>
            <a:r>
              <a:rPr lang="en-US" b="0" dirty="0">
                <a:effectLst/>
              </a:rPr>
              <a:t>Random Access Memory</a:t>
            </a:r>
          </a:p>
        </p:txBody>
      </p:sp>
    </p:spTree>
    <p:extLst>
      <p:ext uri="{BB962C8B-B14F-4D97-AF65-F5344CB8AC3E}">
        <p14:creationId xmlns:p14="http://schemas.microsoft.com/office/powerpoint/2010/main" val="2889137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1600" b="1" dirty="0"/>
              <a:t>Static RAM (SRAM)</a:t>
            </a:r>
          </a:p>
          <a:p>
            <a:pPr algn="just"/>
            <a:r>
              <a:rPr lang="en-US" sz="1600" dirty="0"/>
              <a:t>The word </a:t>
            </a:r>
            <a:r>
              <a:rPr lang="en-US" sz="1600" b="1" dirty="0"/>
              <a:t>static</a:t>
            </a:r>
            <a:r>
              <a:rPr lang="en-US" sz="1600" dirty="0"/>
              <a:t> indicates that the memory retains its contents as long as power is being supplied. However, data is lost when the power gets down due to volatile nature. </a:t>
            </a:r>
            <a:r>
              <a:rPr lang="en-US" sz="1600" b="1" dirty="0">
                <a:solidFill>
                  <a:schemeClr val="accent3">
                    <a:lumMod val="50000"/>
                  </a:schemeClr>
                </a:solidFill>
              </a:rPr>
              <a:t>SRAM chips use a matrix of 6-transistors and no capacitors</a:t>
            </a:r>
            <a:r>
              <a:rPr lang="en-US" sz="1600" dirty="0"/>
              <a:t>. Transistors do not require power to prevent leakage, so SRAM need not be refreshed on a regular basis.</a:t>
            </a:r>
          </a:p>
          <a:p>
            <a:pPr algn="just"/>
            <a:r>
              <a:rPr lang="en-US" sz="1600" dirty="0"/>
              <a:t>There is extra space in the matrix, hence SRAM uses more chips than DRAM for the same amount of storage space, making the manufacturing costs higher. SRAM is thus used as cache memory and has very fast access.</a:t>
            </a:r>
          </a:p>
          <a:p>
            <a:pPr algn="just"/>
            <a:endParaRPr lang="en-US" sz="1600" dirty="0"/>
          </a:p>
          <a:p>
            <a:pPr marL="109728" indent="0">
              <a:buNone/>
            </a:pPr>
            <a:r>
              <a:rPr lang="en-US" sz="1600" b="1" dirty="0"/>
              <a:t>Characteristic of Static RAM</a:t>
            </a:r>
          </a:p>
          <a:p>
            <a:r>
              <a:rPr lang="en-US" sz="1600" dirty="0"/>
              <a:t>Long life</a:t>
            </a:r>
          </a:p>
          <a:p>
            <a:r>
              <a:rPr lang="en-US" sz="1600" dirty="0"/>
              <a:t>No need to refresh</a:t>
            </a:r>
          </a:p>
          <a:p>
            <a:r>
              <a:rPr lang="en-US" sz="1600" dirty="0"/>
              <a:t>Faster</a:t>
            </a:r>
          </a:p>
          <a:p>
            <a:r>
              <a:rPr lang="en-US" sz="1600" dirty="0"/>
              <a:t>Used as cache memory</a:t>
            </a:r>
          </a:p>
          <a:p>
            <a:r>
              <a:rPr lang="en-US" sz="1600" dirty="0"/>
              <a:t>Large size</a:t>
            </a:r>
          </a:p>
          <a:p>
            <a:r>
              <a:rPr lang="en-US" sz="1600" dirty="0"/>
              <a:t>Expensive</a:t>
            </a:r>
          </a:p>
          <a:p>
            <a:r>
              <a:rPr lang="en-US" sz="1600" dirty="0"/>
              <a:t>High power consumption</a:t>
            </a:r>
          </a:p>
          <a:p>
            <a:endParaRPr lang="en-US" dirty="0"/>
          </a:p>
        </p:txBody>
      </p:sp>
      <p:sp>
        <p:nvSpPr>
          <p:cNvPr id="3" name="Title 2"/>
          <p:cNvSpPr>
            <a:spLocks noGrp="1"/>
          </p:cNvSpPr>
          <p:nvPr>
            <p:ph type="title"/>
          </p:nvPr>
        </p:nvSpPr>
        <p:spPr/>
        <p:txBody>
          <a:bodyPr>
            <a:normAutofit/>
          </a:bodyPr>
          <a:lstStyle/>
          <a:p>
            <a:r>
              <a:rPr lang="en-US" b="0" dirty="0">
                <a:effectLst/>
              </a:rPr>
              <a:t>Random Access Memory</a:t>
            </a:r>
          </a:p>
        </p:txBody>
      </p:sp>
      <p:pic>
        <p:nvPicPr>
          <p:cNvPr id="5122" name="Picture 2" descr="Related image"/>
          <p:cNvPicPr>
            <a:picLocks noChangeAspect="1" noChangeArrowheads="1"/>
          </p:cNvPicPr>
          <p:nvPr/>
        </p:nvPicPr>
        <p:blipFill>
          <a:blip r:embed="rId2" cstate="print"/>
          <a:srcRect/>
          <a:stretch>
            <a:fillRect/>
          </a:stretch>
        </p:blipFill>
        <p:spPr bwMode="auto">
          <a:xfrm>
            <a:off x="4191000" y="3505200"/>
            <a:ext cx="4349560" cy="2343150"/>
          </a:xfrm>
          <a:prstGeom prst="rect">
            <a:avLst/>
          </a:prstGeom>
          <a:noFill/>
        </p:spPr>
      </p:pic>
    </p:spTree>
    <p:extLst>
      <p:ext uri="{BB962C8B-B14F-4D97-AF65-F5344CB8AC3E}">
        <p14:creationId xmlns:p14="http://schemas.microsoft.com/office/powerpoint/2010/main" val="379926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b="1" dirty="0"/>
              <a:t>Dynamic RAM (DRAM)</a:t>
            </a:r>
          </a:p>
          <a:p>
            <a:pPr marL="109728" indent="0" algn="just">
              <a:buNone/>
            </a:pPr>
            <a:r>
              <a:rPr lang="en-US" sz="1600" dirty="0"/>
              <a:t>DRAM, unlike SRAM, must be continually </a:t>
            </a:r>
            <a:r>
              <a:rPr lang="en-US" sz="1600" b="1" dirty="0"/>
              <a:t>refreshed</a:t>
            </a:r>
            <a:r>
              <a:rPr lang="en-US" sz="1600" dirty="0"/>
              <a:t> in order to maintain the data. This is done by placing the memory on a refresh circuit that </a:t>
            </a:r>
            <a:r>
              <a:rPr lang="en-US" sz="1600" b="1" dirty="0"/>
              <a:t>rewrites the data several hundred times per second</a:t>
            </a:r>
            <a:r>
              <a:rPr lang="en-US" sz="1600" dirty="0"/>
              <a:t>. DRAM is used for most system memory as it </a:t>
            </a:r>
            <a:r>
              <a:rPr lang="en-US" sz="1600" b="1" dirty="0"/>
              <a:t>is cheap and small</a:t>
            </a:r>
            <a:r>
              <a:rPr lang="en-US" sz="1600" dirty="0"/>
              <a:t>. All DRAMs are made up of memory cells, which are composed of </a:t>
            </a:r>
            <a:r>
              <a:rPr lang="en-US" sz="1600" b="1" dirty="0">
                <a:solidFill>
                  <a:schemeClr val="accent6">
                    <a:lumMod val="50000"/>
                  </a:schemeClr>
                </a:solidFill>
              </a:rPr>
              <a:t>one capacitor and one transistor</a:t>
            </a:r>
            <a:r>
              <a:rPr lang="en-US" sz="1600" b="1" dirty="0"/>
              <a:t>.</a:t>
            </a:r>
          </a:p>
          <a:p>
            <a:pPr marL="109728" indent="0" algn="just">
              <a:buNone/>
            </a:pPr>
            <a:endParaRPr lang="en-US" sz="1600" dirty="0"/>
          </a:p>
          <a:p>
            <a:pPr marL="109728" indent="0">
              <a:buNone/>
            </a:pPr>
            <a:r>
              <a:rPr lang="en-US" sz="1600" b="1" dirty="0"/>
              <a:t>Characteristics of Dynamic RAM</a:t>
            </a:r>
          </a:p>
          <a:p>
            <a:r>
              <a:rPr lang="en-US" sz="1600" dirty="0"/>
              <a:t>Short data lifetime</a:t>
            </a:r>
          </a:p>
          <a:p>
            <a:r>
              <a:rPr lang="en-US" sz="1600" dirty="0"/>
              <a:t>Needs to be refreshed continuously</a:t>
            </a:r>
          </a:p>
          <a:p>
            <a:r>
              <a:rPr lang="en-US" sz="1600" dirty="0"/>
              <a:t>Slower as compared to SRAM</a:t>
            </a:r>
          </a:p>
          <a:p>
            <a:r>
              <a:rPr lang="en-US" sz="1600" dirty="0"/>
              <a:t>Used as RAM</a:t>
            </a:r>
          </a:p>
          <a:p>
            <a:r>
              <a:rPr lang="en-US" sz="1600" dirty="0"/>
              <a:t>Smaller in size</a:t>
            </a:r>
          </a:p>
          <a:p>
            <a:r>
              <a:rPr lang="en-US" sz="1600" dirty="0"/>
              <a:t>Less expensive</a:t>
            </a:r>
          </a:p>
          <a:p>
            <a:r>
              <a:rPr lang="en-US" sz="1600" dirty="0"/>
              <a:t>Less power consumption</a:t>
            </a:r>
          </a:p>
          <a:p>
            <a:endParaRPr lang="en-US" dirty="0"/>
          </a:p>
        </p:txBody>
      </p:sp>
      <p:sp>
        <p:nvSpPr>
          <p:cNvPr id="3" name="Title 2"/>
          <p:cNvSpPr>
            <a:spLocks noGrp="1"/>
          </p:cNvSpPr>
          <p:nvPr>
            <p:ph type="title"/>
          </p:nvPr>
        </p:nvSpPr>
        <p:spPr/>
        <p:txBody>
          <a:bodyPr>
            <a:normAutofit/>
          </a:bodyPr>
          <a:lstStyle/>
          <a:p>
            <a:r>
              <a:rPr lang="en-US" b="0" dirty="0">
                <a:effectLst/>
              </a:rPr>
              <a:t>Random Access Memory</a:t>
            </a:r>
          </a:p>
        </p:txBody>
      </p:sp>
    </p:spTree>
    <p:extLst>
      <p:ext uri="{BB962C8B-B14F-4D97-AF65-F5344CB8AC3E}">
        <p14:creationId xmlns:p14="http://schemas.microsoft.com/office/powerpoint/2010/main" val="4088021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Difference b/w SRAM and DRAM</a:t>
            </a:r>
          </a:p>
        </p:txBody>
      </p:sp>
      <p:sp>
        <p:nvSpPr>
          <p:cNvPr id="1026" name="AutoShape 2" descr="Image result for SRAM and DRAM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AM and DRAM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qph.fs.quoracdn.net/main-qimg-ffa5aa05fd5e5691ac5976bc6580ebe2.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qph.fs.quoracdn.net/main-qimg-ffa5aa05fd5e5691ac5976bc6580ebe2.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cstate="print"/>
          <a:srcRect/>
          <a:stretch>
            <a:fillRect/>
          </a:stretch>
        </p:blipFill>
        <p:spPr bwMode="auto">
          <a:xfrm>
            <a:off x="1295400" y="2057400"/>
            <a:ext cx="6886656" cy="28765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dirty="0"/>
              <a:t>ROM stands for </a:t>
            </a:r>
            <a:r>
              <a:rPr lang="en-US" sz="1600" b="1" dirty="0"/>
              <a:t>Read Only Memory</a:t>
            </a:r>
            <a:r>
              <a:rPr lang="en-US" sz="1600" dirty="0"/>
              <a:t>. The memory from which we can only read but cannot write on it. This type of memory is non-volatile. The information is stored permanently in such memories during manufacture. A ROM stores such instructions that are required to start a computer. This operation is referred to as </a:t>
            </a:r>
            <a:r>
              <a:rPr lang="en-US" sz="1600" b="1" dirty="0"/>
              <a:t>bootstrap</a:t>
            </a:r>
            <a:r>
              <a:rPr lang="en-US" sz="1600" dirty="0"/>
              <a:t>. ROM chips are not only used in the computer but also in other electronic items like washing machine and microwave oven.</a:t>
            </a:r>
          </a:p>
          <a:p>
            <a:pPr marL="109728" indent="0">
              <a:buNone/>
            </a:pPr>
            <a:endParaRPr lang="en-US" sz="1600" dirty="0"/>
          </a:p>
          <a:p>
            <a:pPr marL="109728" indent="0">
              <a:buNone/>
            </a:pPr>
            <a:r>
              <a:rPr lang="en-US" sz="1600" b="1" dirty="0"/>
              <a:t>Advantages of ROM</a:t>
            </a:r>
          </a:p>
          <a:p>
            <a:pPr marL="109728" indent="0">
              <a:buNone/>
            </a:pPr>
            <a:r>
              <a:rPr lang="en-US" sz="1600" dirty="0"/>
              <a:t>The advantages of ROM are as follows −</a:t>
            </a:r>
          </a:p>
          <a:p>
            <a:r>
              <a:rPr lang="en-US" sz="1600" dirty="0"/>
              <a:t>Non-volatile in nature</a:t>
            </a:r>
          </a:p>
          <a:p>
            <a:r>
              <a:rPr lang="en-US" sz="1600" dirty="0"/>
              <a:t>Cannot be accidentally changed</a:t>
            </a:r>
          </a:p>
          <a:p>
            <a:r>
              <a:rPr lang="en-US" sz="1600" dirty="0"/>
              <a:t>Cheaper than RAMs</a:t>
            </a:r>
          </a:p>
          <a:p>
            <a:r>
              <a:rPr lang="en-US" sz="1600" dirty="0"/>
              <a:t>Easy to test</a:t>
            </a:r>
          </a:p>
          <a:p>
            <a:r>
              <a:rPr lang="en-US" sz="1600" dirty="0"/>
              <a:t>More reliable than RAMs</a:t>
            </a:r>
          </a:p>
          <a:p>
            <a:r>
              <a:rPr lang="en-US" sz="1600" dirty="0"/>
              <a:t>Static and do not require refreshing</a:t>
            </a:r>
          </a:p>
          <a:p>
            <a:r>
              <a:rPr lang="en-US" sz="1600" dirty="0"/>
              <a:t>Contents are always known and can be verified</a:t>
            </a:r>
          </a:p>
          <a:p>
            <a:endParaRPr lang="en-US" dirty="0"/>
          </a:p>
        </p:txBody>
      </p:sp>
      <p:sp>
        <p:nvSpPr>
          <p:cNvPr id="3" name="Title 2"/>
          <p:cNvSpPr>
            <a:spLocks noGrp="1"/>
          </p:cNvSpPr>
          <p:nvPr>
            <p:ph type="title"/>
          </p:nvPr>
        </p:nvSpPr>
        <p:spPr/>
        <p:txBody>
          <a:bodyPr>
            <a:normAutofit/>
          </a:bodyPr>
          <a:lstStyle/>
          <a:p>
            <a:r>
              <a:rPr lang="en-US" b="0" dirty="0">
                <a:effectLst/>
              </a:rPr>
              <a:t>Computer - Read Only Memory</a:t>
            </a:r>
          </a:p>
        </p:txBody>
      </p:sp>
    </p:spTree>
    <p:extLst>
      <p:ext uri="{BB962C8B-B14F-4D97-AF65-F5344CB8AC3E}">
        <p14:creationId xmlns:p14="http://schemas.microsoft.com/office/powerpoint/2010/main" val="468214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43272"/>
          </a:xfrm>
        </p:spPr>
        <p:txBody>
          <a:bodyPr>
            <a:normAutofit/>
          </a:bodyPr>
          <a:lstStyle/>
          <a:p>
            <a:pPr marL="109728" indent="0" algn="just">
              <a:buNone/>
            </a:pPr>
            <a:r>
              <a:rPr lang="en-US" sz="1600" b="1" dirty="0"/>
              <a:t>PROM (Programmable Read Only Memory)</a:t>
            </a:r>
          </a:p>
          <a:p>
            <a:pPr algn="just"/>
            <a:r>
              <a:rPr lang="en-US" sz="1600" dirty="0"/>
              <a:t>Short for programmable read-only memory, a memory chip on which data can be written only once. Once a program has been written onto a PROM, it remains there forever. Unlike RAM, PROMs retain their contents when the computer is turned off. The difference between a PROM and a ROM (read-only memory) is that a PROM is manufactured as blank memory, whereas a ROM is programmed during the manufacturing process. To write data onto a PROM chip, you need a special device called a PROM programmer or PROM burner. The process of programming a PROM is sometimes called burning the PROM.</a:t>
            </a:r>
          </a:p>
        </p:txBody>
      </p:sp>
      <p:sp>
        <p:nvSpPr>
          <p:cNvPr id="3" name="Title 2"/>
          <p:cNvSpPr>
            <a:spLocks noGrp="1"/>
          </p:cNvSpPr>
          <p:nvPr>
            <p:ph type="title"/>
          </p:nvPr>
        </p:nvSpPr>
        <p:spPr/>
        <p:txBody>
          <a:bodyPr>
            <a:normAutofit/>
          </a:bodyPr>
          <a:lstStyle/>
          <a:p>
            <a:r>
              <a:rPr lang="en-US" b="0" dirty="0">
                <a:effectLst/>
              </a:rPr>
              <a:t>Computer - Read Only Memory</a:t>
            </a:r>
          </a:p>
        </p:txBody>
      </p:sp>
    </p:spTree>
    <p:extLst>
      <p:ext uri="{BB962C8B-B14F-4D97-AF65-F5344CB8AC3E}">
        <p14:creationId xmlns:p14="http://schemas.microsoft.com/office/powerpoint/2010/main" val="71322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AutoShape 2" descr="https://usercontent1.hubstatic.com/6328700_f102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C:\Users\Qasim\Desktop\6328700_f1024.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375" y="1143000"/>
            <a:ext cx="8147050"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82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600" b="1" dirty="0"/>
              <a:t>EPROM (Erasable and Programmable Read Only Memory)</a:t>
            </a:r>
          </a:p>
          <a:p>
            <a:pPr algn="just"/>
            <a:r>
              <a:rPr lang="en-US" sz="1700" dirty="0"/>
              <a:t>Acronym for erasable programmable read-only memory, and pronounced </a:t>
            </a:r>
            <a:r>
              <a:rPr lang="en-US" sz="1700" dirty="0" err="1"/>
              <a:t>ee</a:t>
            </a:r>
            <a:r>
              <a:rPr lang="en-US" sz="1700" dirty="0"/>
              <a:t>-prom, EPROM is a special type of memory that retains its contents until it is exposed to ultraviolet light. The ultraviolet light clears its contents, making it possible to reprogram the memory. To write to and erase an EPROM, you need a special device called a PROM programmer or PROM burner.</a:t>
            </a:r>
          </a:p>
          <a:p>
            <a:pPr algn="just"/>
            <a:endParaRPr lang="en-US" sz="1700" dirty="0"/>
          </a:p>
          <a:p>
            <a:pPr algn="just"/>
            <a:r>
              <a:rPr lang="en-US" sz="1600" b="1" u="sng" dirty="0"/>
              <a:t>Process of Programming: </a:t>
            </a:r>
            <a:r>
              <a:rPr lang="en-US" sz="1600" dirty="0"/>
              <a:t>EPROM can be erased by exposing it to ultra-violet light for a duration of up to 40 minutes. During programming, an electrical charge is trapped in an insulated gate region. The charge is retained for more than 10 years because the charge has no leakage path. For erasing this charge, ultra-violet light is passed through a quartz crystal window (lid). This exposure to ultra-violet light dissipates the charge. During normal use, the quartz lid is sealed with a sticker.</a:t>
            </a:r>
          </a:p>
          <a:p>
            <a:pPr algn="just"/>
            <a:endParaRPr lang="en-US" sz="1700" dirty="0"/>
          </a:p>
        </p:txBody>
      </p:sp>
      <p:sp>
        <p:nvSpPr>
          <p:cNvPr id="3" name="Title 2"/>
          <p:cNvSpPr>
            <a:spLocks noGrp="1"/>
          </p:cNvSpPr>
          <p:nvPr>
            <p:ph type="title"/>
          </p:nvPr>
        </p:nvSpPr>
        <p:spPr/>
        <p:txBody>
          <a:bodyPr>
            <a:normAutofit/>
          </a:bodyPr>
          <a:lstStyle/>
          <a:p>
            <a:r>
              <a:rPr lang="en-US" b="0" dirty="0">
                <a:effectLst/>
              </a:rPr>
              <a:t>Computer - Read Only Memory</a:t>
            </a:r>
          </a:p>
        </p:txBody>
      </p:sp>
    </p:spTree>
    <p:extLst>
      <p:ext uri="{BB962C8B-B14F-4D97-AF65-F5344CB8AC3E}">
        <p14:creationId xmlns:p14="http://schemas.microsoft.com/office/powerpoint/2010/main" val="713222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600" b="1" dirty="0"/>
              <a:t>EEPROM (Electrically Erasable and Programmable Read Only Memory)</a:t>
            </a:r>
          </a:p>
          <a:p>
            <a:pPr algn="just"/>
            <a:r>
              <a:rPr lang="en-US" sz="1600" dirty="0"/>
              <a:t>Short form of electrically erasable programmable read-only memory. EEPROM is a special type of PROM that can be erased by exposing it to an electrical charge. Like other types of PROM, EEPROM retains its contents even when the power is turned off. Also like other types of ROM, EEPROM is not as fast as RAM.</a:t>
            </a:r>
          </a:p>
          <a:p>
            <a:pPr marL="109728" indent="0" algn="just">
              <a:buNone/>
            </a:pPr>
            <a:endParaRPr lang="en-US" sz="1600" dirty="0"/>
          </a:p>
          <a:p>
            <a:pPr algn="just"/>
            <a:r>
              <a:rPr lang="en-US" sz="1600" dirty="0"/>
              <a:t>It can be erased and reprogrammed about ten thousand times. Both erasing and programming take about 4 to 10 </a:t>
            </a:r>
            <a:r>
              <a:rPr lang="en-US" sz="1600" dirty="0" err="1"/>
              <a:t>ms</a:t>
            </a:r>
            <a:r>
              <a:rPr lang="en-US" sz="1600" dirty="0"/>
              <a:t> (millisecond). In EEPROM, any location can be selectively erased and programmed. EEPROMs can be erased one byte at a time, rather than erasing the entire chip. Hence, the process of reprogramming is flexible but slow.</a:t>
            </a:r>
          </a:p>
          <a:p>
            <a:pPr marL="109728" indent="0">
              <a:buNone/>
            </a:pPr>
            <a:endParaRPr lang="en-US" sz="1600" dirty="0"/>
          </a:p>
          <a:p>
            <a:endParaRPr lang="en-US" dirty="0"/>
          </a:p>
        </p:txBody>
      </p:sp>
      <p:sp>
        <p:nvSpPr>
          <p:cNvPr id="3" name="Title 2"/>
          <p:cNvSpPr>
            <a:spLocks noGrp="1"/>
          </p:cNvSpPr>
          <p:nvPr>
            <p:ph type="title"/>
          </p:nvPr>
        </p:nvSpPr>
        <p:spPr/>
        <p:txBody>
          <a:bodyPr>
            <a:normAutofit/>
          </a:bodyPr>
          <a:lstStyle/>
          <a:p>
            <a:r>
              <a:rPr lang="en-US" b="0" dirty="0">
                <a:effectLst/>
              </a:rPr>
              <a:t>Computer - Read Only Memory</a:t>
            </a:r>
          </a:p>
        </p:txBody>
      </p:sp>
    </p:spTree>
    <p:extLst>
      <p:ext uri="{BB962C8B-B14F-4D97-AF65-F5344CB8AC3E}">
        <p14:creationId xmlns:p14="http://schemas.microsoft.com/office/powerpoint/2010/main" val="100948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5</a:t>
            </a:fld>
            <a:endParaRPr lang="en-US" altLang="en-US">
              <a:solidFill>
                <a:schemeClr val="bg1"/>
              </a:solidFill>
            </a:endParaRPr>
          </a:p>
        </p:txBody>
      </p:sp>
      <p:sp>
        <p:nvSpPr>
          <p:cNvPr id="6147" name="Rectangle 2"/>
          <p:cNvSpPr>
            <a:spLocks noGrp="1" noChangeArrowheads="1"/>
          </p:cNvSpPr>
          <p:nvPr>
            <p:ph type="title"/>
          </p:nvPr>
        </p:nvSpPr>
        <p:spPr/>
        <p:txBody>
          <a:bodyPr>
            <a:noAutofit/>
          </a:bodyPr>
          <a:lstStyle/>
          <a:p>
            <a:pPr marL="109728" indent="0"/>
            <a:r>
              <a:rPr lang="en-US" sz="3200" dirty="0"/>
              <a:t>Major Motherboard Components and Their Functions</a:t>
            </a:r>
          </a:p>
        </p:txBody>
      </p:sp>
      <p:sp>
        <p:nvSpPr>
          <p:cNvPr id="6148" name="Rectangle 3"/>
          <p:cNvSpPr>
            <a:spLocks noGrp="1" noChangeArrowheads="1"/>
          </p:cNvSpPr>
          <p:nvPr>
            <p:ph type="body" idx="1"/>
          </p:nvPr>
        </p:nvSpPr>
        <p:spPr/>
        <p:txBody>
          <a:bodyPr>
            <a:normAutofit/>
          </a:bodyPr>
          <a:lstStyle/>
          <a:p>
            <a:pPr marL="566928" indent="-457200">
              <a:buFont typeface="+mj-lt"/>
              <a:buAutoNum type="arabicPeriod"/>
            </a:pPr>
            <a:r>
              <a:rPr lang="en-US" sz="1900" dirty="0"/>
              <a:t>Central Processing Unit (CPU)</a:t>
            </a:r>
          </a:p>
          <a:p>
            <a:pPr marL="566928" indent="-457200">
              <a:buFont typeface="+mj-lt"/>
              <a:buAutoNum type="arabicPeriod"/>
            </a:pPr>
            <a:r>
              <a:rPr lang="en-US" sz="1900" dirty="0"/>
              <a:t>Random Access Memory (RAM)</a:t>
            </a:r>
          </a:p>
          <a:p>
            <a:pPr marL="566928" indent="-457200">
              <a:buFont typeface="+mj-lt"/>
              <a:buAutoNum type="arabicPeriod"/>
            </a:pPr>
            <a:r>
              <a:rPr lang="en-US" sz="1900" dirty="0"/>
              <a:t>Basic </a:t>
            </a:r>
            <a:r>
              <a:rPr lang="en-US" sz="1900" dirty="0" err="1"/>
              <a:t>Input/Output</a:t>
            </a:r>
            <a:r>
              <a:rPr lang="en-US" sz="1900" dirty="0"/>
              <a:t> System (BIOS)</a:t>
            </a:r>
          </a:p>
          <a:p>
            <a:pPr marL="566928" indent="-457200">
              <a:buFont typeface="+mj-lt"/>
              <a:buAutoNum type="arabicPeriod"/>
            </a:pPr>
            <a:r>
              <a:rPr lang="en-US" sz="1900" dirty="0"/>
              <a:t>Complimentary Metal Oxide Semiconductor Random Access Memory (CMOS RAM)</a:t>
            </a:r>
          </a:p>
          <a:p>
            <a:pPr marL="566928" indent="-457200">
              <a:buFont typeface="+mj-lt"/>
              <a:buAutoNum type="arabicPeriod"/>
            </a:pPr>
            <a:r>
              <a:rPr lang="en-US" sz="1900" dirty="0"/>
              <a:t>Cache Memory</a:t>
            </a:r>
          </a:p>
          <a:p>
            <a:pPr marL="566928" indent="-457200">
              <a:buFont typeface="+mj-lt"/>
              <a:buAutoNum type="arabicPeriod"/>
            </a:pPr>
            <a:r>
              <a:rPr lang="en-US" sz="1900" dirty="0"/>
              <a:t>Expansion Bus</a:t>
            </a:r>
          </a:p>
          <a:p>
            <a:pPr marL="566928" indent="-457200">
              <a:buFont typeface="+mj-lt"/>
              <a:buAutoNum type="arabicPeriod"/>
            </a:pPr>
            <a:r>
              <a:rPr lang="en-US" sz="1900" dirty="0"/>
              <a:t>Chipsets</a:t>
            </a:r>
          </a:p>
          <a:p>
            <a:pPr marL="566928" indent="-457200">
              <a:buFont typeface="+mj-lt"/>
              <a:buAutoNum type="arabicPeriod"/>
            </a:pPr>
            <a:r>
              <a:rPr lang="en-US" sz="1900" dirty="0"/>
              <a:t>CPU Clock</a:t>
            </a:r>
          </a:p>
          <a:p>
            <a:pPr marL="566928" indent="-457200">
              <a:buFont typeface="+mj-lt"/>
              <a:buAutoNum type="arabicPeriod"/>
            </a:pPr>
            <a:r>
              <a:rPr lang="en-US" sz="1900" dirty="0"/>
              <a:t>Switches and Jumpers</a:t>
            </a:r>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257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6</a:t>
            </a:fld>
            <a:endParaRPr lang="en-US" altLang="en-US">
              <a:solidFill>
                <a:schemeClr val="bg1"/>
              </a:solidFill>
            </a:endParaRPr>
          </a:p>
        </p:txBody>
      </p:sp>
      <p:sp>
        <p:nvSpPr>
          <p:cNvPr id="6147" name="Rectangle 2"/>
          <p:cNvSpPr>
            <a:spLocks noGrp="1" noChangeArrowheads="1"/>
          </p:cNvSpPr>
          <p:nvPr>
            <p:ph type="title"/>
          </p:nvPr>
        </p:nvSpPr>
        <p:spPr/>
        <p:txBody>
          <a:bodyPr>
            <a:normAutofit/>
          </a:bodyPr>
          <a:lstStyle/>
          <a:p>
            <a:pPr marL="109728" indent="0"/>
            <a:r>
              <a:rPr lang="en-US" sz="3200" dirty="0"/>
              <a:t>(1) Central Processing Unit (CPU)</a:t>
            </a:r>
          </a:p>
        </p:txBody>
      </p:sp>
      <p:sp>
        <p:nvSpPr>
          <p:cNvPr id="6148" name="Rectangle 3"/>
          <p:cNvSpPr>
            <a:spLocks noGrp="1" noChangeArrowheads="1"/>
          </p:cNvSpPr>
          <p:nvPr>
            <p:ph type="body" idx="1"/>
          </p:nvPr>
        </p:nvSpPr>
        <p:spPr/>
        <p:txBody>
          <a:bodyPr>
            <a:normAutofit fontScale="62500" lnSpcReduction="20000"/>
          </a:bodyPr>
          <a:lstStyle/>
          <a:p>
            <a:pPr algn="just"/>
            <a:r>
              <a:rPr lang="en-US" sz="2900" dirty="0"/>
              <a:t>CPU is also know as Computer's Microprocessor or the processor, the CPU is the computer's brain. It is responsible for fetching, decoding, and executing program instructions as well as performing mathematical and logical calculations.</a:t>
            </a:r>
          </a:p>
          <a:p>
            <a:pPr algn="just"/>
            <a:endParaRPr lang="en-US" sz="2900" dirty="0"/>
          </a:p>
          <a:p>
            <a:pPr algn="just"/>
            <a:r>
              <a:rPr lang="en-US" sz="2900" dirty="0"/>
              <a:t>The processor chip is identified by the </a:t>
            </a:r>
            <a:r>
              <a:rPr lang="en-US" sz="2900" u="sng" dirty="0"/>
              <a:t>processor type and the manufacturer</a:t>
            </a:r>
            <a:r>
              <a:rPr lang="en-US" sz="2900" dirty="0"/>
              <a:t>. This information is usually inscribed on the chip itself. For example, Intel 386, Advanced Micro Devices (AMD) 386, Cyrix 486, Pentium MMX, Intel Core 2Duo, or iCore7.</a:t>
            </a:r>
          </a:p>
          <a:p>
            <a:pPr algn="just"/>
            <a:endParaRPr lang="en-US" sz="2900" dirty="0"/>
          </a:p>
          <a:p>
            <a:pPr algn="just"/>
            <a:r>
              <a:rPr lang="en-US" sz="2900" dirty="0"/>
              <a:t>If the processor chip is not on the motherboard, you can identify the </a:t>
            </a:r>
            <a:r>
              <a:rPr lang="en-US" sz="2900" u="sng" dirty="0"/>
              <a:t>processor socket </a:t>
            </a:r>
            <a:r>
              <a:rPr lang="en-US" sz="2900" dirty="0"/>
              <a:t>as socket 1 to Socket 8, LGA 775 among others. This can help you identify the processor that fits in the socket. For example, a 486DX processor fits into Socket 3.</a:t>
            </a:r>
          </a:p>
          <a:p>
            <a:endParaRPr lang="en-US" b="1" dirty="0"/>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Image result for processor 486 sock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800600"/>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5/58/Intel_Socket_2_ZIF_CPU_socket_for_486_and_Pentium_Processor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5002577"/>
            <a:ext cx="2282825" cy="151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60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7</a:t>
            </a:fld>
            <a:endParaRPr lang="en-US" altLang="en-US">
              <a:solidFill>
                <a:schemeClr val="bg1"/>
              </a:solidFill>
            </a:endParaRPr>
          </a:p>
        </p:txBody>
      </p:sp>
      <p:sp>
        <p:nvSpPr>
          <p:cNvPr id="6147" name="Rectangle 2"/>
          <p:cNvSpPr>
            <a:spLocks noGrp="1" noChangeArrowheads="1"/>
          </p:cNvSpPr>
          <p:nvPr>
            <p:ph type="title"/>
          </p:nvPr>
        </p:nvSpPr>
        <p:spPr/>
        <p:txBody>
          <a:bodyPr>
            <a:normAutofit/>
          </a:bodyPr>
          <a:lstStyle/>
          <a:p>
            <a:pPr marL="109728" indent="0"/>
            <a:r>
              <a:rPr lang="en-US" sz="3600" dirty="0"/>
              <a:t>(2) Random Access Memory (RAM)</a:t>
            </a:r>
          </a:p>
        </p:txBody>
      </p:sp>
      <p:sp>
        <p:nvSpPr>
          <p:cNvPr id="6148" name="Rectangle 3"/>
          <p:cNvSpPr>
            <a:spLocks noGrp="1" noChangeArrowheads="1"/>
          </p:cNvSpPr>
          <p:nvPr>
            <p:ph type="body" idx="1"/>
          </p:nvPr>
        </p:nvSpPr>
        <p:spPr/>
        <p:txBody>
          <a:bodyPr>
            <a:normAutofit fontScale="47500" lnSpcReduction="20000"/>
          </a:bodyPr>
          <a:lstStyle/>
          <a:p>
            <a:pPr algn="just"/>
            <a:r>
              <a:rPr lang="en-US" sz="3400" dirty="0"/>
              <a:t>Random Access Memory, or RAM, usually refers to computer chips that temporarily store dynamic data to enhance computer performance while you are working.</a:t>
            </a:r>
          </a:p>
          <a:p>
            <a:pPr algn="just"/>
            <a:r>
              <a:rPr lang="en-US" sz="3400" dirty="0"/>
              <a:t>In other words, it is the working place of your computer, where active programs and data are loaded so that any time the processor requires them, it doesn't have to fetch them from the hard disk.</a:t>
            </a:r>
          </a:p>
          <a:p>
            <a:pPr algn="just"/>
            <a:endParaRPr lang="en-US" sz="3400" dirty="0"/>
          </a:p>
          <a:p>
            <a:pPr algn="just"/>
            <a:r>
              <a:rPr lang="en-US" sz="3400" dirty="0"/>
              <a:t>Random access memory is volatile, meaning it loses its contents once power is turned off. This is different from non-volatile memory, such as hard disks and flash memory, which do not require a power source to retain data.</a:t>
            </a:r>
          </a:p>
          <a:p>
            <a:pPr algn="just"/>
            <a:endParaRPr lang="en-US" sz="3400" dirty="0"/>
          </a:p>
          <a:p>
            <a:pPr algn="just"/>
            <a:r>
              <a:rPr lang="en-US" sz="3400" dirty="0"/>
              <a:t>When a computer shuts down properly, all data located in RAM is returned back to permanent storage on the hard drive or flash drive. At the next boot-up, RAM begins to fill with programs automatically loaded at startup, a process called booting. Later on, the user opens other files and programs that are still loaded in the memory.</a:t>
            </a:r>
          </a:p>
          <a:p>
            <a:pPr marL="109728" indent="0">
              <a:buNone/>
            </a:pPr>
            <a:endParaRPr lang="en-US" b="1" dirty="0"/>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Image result for ram chi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9402" y="4876800"/>
            <a:ext cx="3821624"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81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8</a:t>
            </a:fld>
            <a:endParaRPr lang="en-US" altLang="en-US">
              <a:solidFill>
                <a:schemeClr val="bg1"/>
              </a:solidFill>
            </a:endParaRPr>
          </a:p>
        </p:txBody>
      </p:sp>
      <p:sp>
        <p:nvSpPr>
          <p:cNvPr id="6147" name="Rectangle 2"/>
          <p:cNvSpPr>
            <a:spLocks noGrp="1" noChangeArrowheads="1"/>
          </p:cNvSpPr>
          <p:nvPr>
            <p:ph type="title"/>
          </p:nvPr>
        </p:nvSpPr>
        <p:spPr/>
        <p:txBody>
          <a:bodyPr>
            <a:normAutofit fontScale="90000"/>
          </a:bodyPr>
          <a:lstStyle/>
          <a:p>
            <a:pPr marL="566928" indent="-457200"/>
            <a:r>
              <a:rPr lang="en-US" sz="3600" dirty="0"/>
              <a:t>(3) Basic </a:t>
            </a:r>
            <a:r>
              <a:rPr lang="en-US" sz="3600" dirty="0" err="1"/>
              <a:t>Input/Output</a:t>
            </a:r>
            <a:r>
              <a:rPr lang="en-US" sz="3600" dirty="0"/>
              <a:t> System (BIOS)</a:t>
            </a:r>
          </a:p>
        </p:txBody>
      </p:sp>
      <p:sp>
        <p:nvSpPr>
          <p:cNvPr id="6148" name="Rectangle 3"/>
          <p:cNvSpPr>
            <a:spLocks noGrp="1" noChangeArrowheads="1"/>
          </p:cNvSpPr>
          <p:nvPr>
            <p:ph type="body" idx="1"/>
          </p:nvPr>
        </p:nvSpPr>
        <p:spPr/>
        <p:txBody>
          <a:bodyPr>
            <a:normAutofit fontScale="92500" lnSpcReduction="20000"/>
          </a:bodyPr>
          <a:lstStyle/>
          <a:p>
            <a:pPr algn="just"/>
            <a:r>
              <a:rPr lang="en-US" sz="1700" dirty="0"/>
              <a:t>BIOS stands for Basic </a:t>
            </a:r>
            <a:r>
              <a:rPr lang="en-US" sz="1700" dirty="0" err="1"/>
              <a:t>Input/Output</a:t>
            </a:r>
            <a:r>
              <a:rPr lang="en-US" sz="1700" dirty="0"/>
              <a:t> System. BIOS is a "read-only" memory, which consists of low-level software that controls the system hardware and acts as an interface between the operating system and the hardware. BIOS is essentially the link between the computer hardware and software in a system.</a:t>
            </a:r>
          </a:p>
          <a:p>
            <a:pPr algn="just"/>
            <a:endParaRPr lang="en-US" sz="1700" dirty="0"/>
          </a:p>
          <a:p>
            <a:pPr algn="just"/>
            <a:r>
              <a:rPr lang="en-US" sz="1700" dirty="0"/>
              <a:t>All motherboards include a small block of Read Only Memory (ROM) which is separate from the main system memory used for loading and running software. On PCs, the BIOS contains all the code required to control the keyboard, display screen, disk drives, serial communications, and a number of miscellaneous functions.</a:t>
            </a:r>
          </a:p>
          <a:p>
            <a:pPr algn="just"/>
            <a:endParaRPr lang="en-US" sz="1700" dirty="0"/>
          </a:p>
          <a:p>
            <a:pPr algn="just"/>
            <a:r>
              <a:rPr lang="en-US" sz="1700" dirty="0"/>
              <a:t>The system BIOS is a ROM chip on the motherboard used during the startup routine (boot process) to check out the system and prepare to run the hardware. The BIOS is stored on a ROM chip because ROM retains information even when no power is being supplied to the computer.</a:t>
            </a:r>
            <a:endParaRPr lang="en-US" sz="2600" b="1" dirty="0"/>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http://s3.thingpic.com/images/po/MDgUxjGgTysd2HFUwjsf8bF3.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876800"/>
            <a:ext cx="1752600" cy="145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60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bg1"/>
                </a:solidFill>
              </a:rPr>
              <a:t>1B-</a:t>
            </a:r>
            <a:fld id="{60280F21-EBD1-41B4-A45B-A49D51D49463}" type="slidenum">
              <a:rPr lang="en-US" altLang="en-US" smtClean="0">
                <a:solidFill>
                  <a:schemeClr val="bg1"/>
                </a:solidFill>
              </a:rPr>
              <a:pPr/>
              <a:t>9</a:t>
            </a:fld>
            <a:endParaRPr lang="en-US" altLang="en-US">
              <a:solidFill>
                <a:schemeClr val="bg1"/>
              </a:solidFill>
            </a:endParaRPr>
          </a:p>
        </p:txBody>
      </p:sp>
      <p:sp>
        <p:nvSpPr>
          <p:cNvPr id="6147" name="Rectangle 2"/>
          <p:cNvSpPr>
            <a:spLocks noGrp="1" noChangeArrowheads="1"/>
          </p:cNvSpPr>
          <p:nvPr>
            <p:ph type="title"/>
          </p:nvPr>
        </p:nvSpPr>
        <p:spPr/>
        <p:txBody>
          <a:bodyPr>
            <a:noAutofit/>
          </a:bodyPr>
          <a:lstStyle/>
          <a:p>
            <a:pPr marL="566928" indent="-457200"/>
            <a:r>
              <a:rPr lang="en-US" sz="2400" dirty="0"/>
              <a:t>(4) Complimentary Metal Oxide Semiconductor Random Access Memory (CMOS RAM)</a:t>
            </a:r>
          </a:p>
        </p:txBody>
      </p:sp>
      <p:sp>
        <p:nvSpPr>
          <p:cNvPr id="6148" name="Rectangle 3"/>
          <p:cNvSpPr>
            <a:spLocks noGrp="1" noChangeArrowheads="1"/>
          </p:cNvSpPr>
          <p:nvPr>
            <p:ph type="body" idx="1"/>
          </p:nvPr>
        </p:nvSpPr>
        <p:spPr/>
        <p:txBody>
          <a:bodyPr>
            <a:normAutofit fontScale="85000" lnSpcReduction="20000"/>
          </a:bodyPr>
          <a:lstStyle/>
          <a:p>
            <a:pPr marL="109728" indent="0">
              <a:buNone/>
            </a:pPr>
            <a:r>
              <a:rPr lang="en-US" sz="1600" b="1" u="sng" dirty="0"/>
              <a:t>The CMOS Battery (Maxwell CR2032 3V)</a:t>
            </a:r>
          </a:p>
          <a:p>
            <a:pPr algn="just"/>
            <a:r>
              <a:rPr lang="en-US" sz="1600" dirty="0"/>
              <a:t>Motherboards also include a small separate block of memory made from CMOS RAM chips which are kept alive by a battery (known as a CMOS battery) even when the PC’s power is off. This prevents reconfiguration when the PC is powered on.</a:t>
            </a:r>
          </a:p>
          <a:p>
            <a:pPr algn="just"/>
            <a:endParaRPr lang="en-US" sz="1600" dirty="0"/>
          </a:p>
          <a:p>
            <a:pPr algn="just"/>
            <a:r>
              <a:rPr lang="en-US" sz="1600" dirty="0"/>
              <a:t>CMOS devices require very little power to operate.</a:t>
            </a:r>
          </a:p>
          <a:p>
            <a:pPr algn="just"/>
            <a:endParaRPr lang="en-US" sz="1600" dirty="0"/>
          </a:p>
          <a:p>
            <a:pPr algn="just"/>
            <a:r>
              <a:rPr lang="en-US" sz="1600" dirty="0"/>
              <a:t>The CMOS RAM is used to store basic Information about the PC’s configuration for instance:-</a:t>
            </a:r>
          </a:p>
          <a:p>
            <a:pPr algn="just"/>
            <a:endParaRPr lang="en-US" sz="1600" dirty="0"/>
          </a:p>
          <a:p>
            <a:pPr lvl="1" algn="just"/>
            <a:r>
              <a:rPr lang="en-US" sz="1200" dirty="0"/>
              <a:t>Floppy disk and hard disk drive types</a:t>
            </a:r>
          </a:p>
          <a:p>
            <a:pPr lvl="1" algn="just"/>
            <a:r>
              <a:rPr lang="en-US" sz="1200" dirty="0"/>
              <a:t>Information about CPU</a:t>
            </a:r>
          </a:p>
          <a:p>
            <a:pPr lvl="1" algn="just"/>
            <a:r>
              <a:rPr lang="en-US" sz="1200" dirty="0"/>
              <a:t>RAM size</a:t>
            </a:r>
          </a:p>
          <a:p>
            <a:pPr lvl="1" algn="just"/>
            <a:r>
              <a:rPr lang="en-US" sz="1200" dirty="0"/>
              <a:t>Date and time</a:t>
            </a:r>
          </a:p>
          <a:p>
            <a:pPr lvl="1" algn="just"/>
            <a:r>
              <a:rPr lang="en-US" sz="1200" dirty="0"/>
              <a:t>Serial and parallel port information</a:t>
            </a:r>
          </a:p>
          <a:p>
            <a:pPr lvl="1" algn="just"/>
            <a:r>
              <a:rPr lang="en-US" sz="1200" dirty="0"/>
              <a:t>Plug and Play information</a:t>
            </a:r>
          </a:p>
          <a:p>
            <a:pPr lvl="1" algn="just"/>
            <a:r>
              <a:rPr lang="en-US" sz="1200" dirty="0"/>
              <a:t>Power Saving settings</a:t>
            </a:r>
          </a:p>
          <a:p>
            <a:pPr lvl="1" algn="just"/>
            <a:endParaRPr lang="en-US" sz="1200" dirty="0"/>
          </a:p>
          <a:p>
            <a:pPr algn="just"/>
            <a:r>
              <a:rPr lang="en-US" sz="1600" dirty="0"/>
              <a:t>Other Important data kept in CMOS memory is the time and date, which is updated by a Real Time Clock (RTC).</a:t>
            </a:r>
          </a:p>
          <a:p>
            <a:pPr marL="109728" indent="0">
              <a:buNone/>
            </a:pPr>
            <a:br>
              <a:rPr lang="en-US" dirty="0"/>
            </a:br>
            <a:endParaRPr lang="en-US" altLang="en-US" dirty="0"/>
          </a:p>
        </p:txBody>
      </p:sp>
      <p:sp>
        <p:nvSpPr>
          <p:cNvPr id="2" name="AutoShape 2" descr="A labeled ASRock K7VT4A Pro Mainboar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A CMOS Batte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4" descr="https://i0.wp.com/neosmart.net/wiki/wp-content/uploads/sites/5/2015/03/cmos-battery-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5029200"/>
            <a:ext cx="2686050" cy="164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6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14861</TotalTime>
  <Words>5366</Words>
  <Application>Microsoft Office PowerPoint</Application>
  <PresentationFormat>On-screen Show (4:3)</PresentationFormat>
  <Paragraphs>377</Paragraphs>
  <Slides>41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Lucida Sans Unicode</vt:lpstr>
      <vt:lpstr>Verdana</vt:lpstr>
      <vt:lpstr>Wingdings 2</vt:lpstr>
      <vt:lpstr>Wingdings 3</vt:lpstr>
      <vt:lpstr>Concourse</vt:lpstr>
      <vt:lpstr>PowerPoint Presentation</vt:lpstr>
      <vt:lpstr>Hardware</vt:lpstr>
      <vt:lpstr>Motherboard</vt:lpstr>
      <vt:lpstr>PowerPoint Presentation</vt:lpstr>
      <vt:lpstr>Major Motherboard Components and Their Functions</vt:lpstr>
      <vt:lpstr>(1) Central Processing Unit (CPU)</vt:lpstr>
      <vt:lpstr>(2) Random Access Memory (RAM)</vt:lpstr>
      <vt:lpstr>(3) Basic Input/Output System (BIOS)</vt:lpstr>
      <vt:lpstr>(4) Complimentary Metal Oxide Semiconductor Random Access Memory (CMOS RAM)</vt:lpstr>
      <vt:lpstr>(5) Cache Memory</vt:lpstr>
      <vt:lpstr>(6) Expansion Bus</vt:lpstr>
      <vt:lpstr>(7) Chipsets</vt:lpstr>
      <vt:lpstr>(8) CPU Clock</vt:lpstr>
      <vt:lpstr>(9) Switches and Jumpers</vt:lpstr>
      <vt:lpstr>Basic Operations of a Computer</vt:lpstr>
      <vt:lpstr>Basic Operations of a Computer</vt:lpstr>
      <vt:lpstr>Basic Operations of a Computer</vt:lpstr>
      <vt:lpstr>Basic Operations of a Computer</vt:lpstr>
      <vt:lpstr>Components of a CPU</vt:lpstr>
      <vt:lpstr>Components of a CPU</vt:lpstr>
      <vt:lpstr>Components of a CPU</vt:lpstr>
      <vt:lpstr>Input Devices</vt:lpstr>
      <vt:lpstr>Input Devices</vt:lpstr>
      <vt:lpstr>Input Devices</vt:lpstr>
      <vt:lpstr>Input Devices</vt:lpstr>
      <vt:lpstr>Output Devices</vt:lpstr>
      <vt:lpstr>Output Devices</vt:lpstr>
      <vt:lpstr>Output Devices</vt:lpstr>
      <vt:lpstr>Output Devices</vt:lpstr>
      <vt:lpstr>Computer - Memory</vt:lpstr>
      <vt:lpstr>Computer - Memory</vt:lpstr>
      <vt:lpstr>Computer - Memory</vt:lpstr>
      <vt:lpstr>Computer - Memory</vt:lpstr>
      <vt:lpstr>Random Access Memory</vt:lpstr>
      <vt:lpstr>Random Access Memory</vt:lpstr>
      <vt:lpstr>Random Access Memory</vt:lpstr>
      <vt:lpstr>Difference b/w SRAM and DRAM</vt:lpstr>
      <vt:lpstr>Computer - Read Only Memory</vt:lpstr>
      <vt:lpstr>Computer - Read Only Memory</vt:lpstr>
      <vt:lpstr>Computer - Read Only Memory</vt:lpstr>
      <vt:lpstr>Computer - Read Only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SIF-PC</dc:creator>
  <cp:lastModifiedBy>Umer</cp:lastModifiedBy>
  <cp:revision>387</cp:revision>
  <dcterms:created xsi:type="dcterms:W3CDTF">2006-08-16T00:00:00Z</dcterms:created>
  <dcterms:modified xsi:type="dcterms:W3CDTF">2023-01-25T18:15:09Z</dcterms:modified>
</cp:coreProperties>
</file>