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5"/>
  </p:notesMasterIdLst>
  <p:sldIdLst>
    <p:sldId id="316" r:id="rId2"/>
    <p:sldId id="496" r:id="rId3"/>
    <p:sldId id="497" r:id="rId4"/>
    <p:sldId id="498" r:id="rId5"/>
    <p:sldId id="499" r:id="rId6"/>
    <p:sldId id="500" r:id="rId7"/>
    <p:sldId id="502" r:id="rId8"/>
    <p:sldId id="503" r:id="rId9"/>
    <p:sldId id="504" r:id="rId10"/>
    <p:sldId id="505" r:id="rId11"/>
    <p:sldId id="506" r:id="rId12"/>
    <p:sldId id="507" r:id="rId13"/>
    <p:sldId id="508" r:id="rId14"/>
    <p:sldId id="509" r:id="rId15"/>
    <p:sldId id="510" r:id="rId16"/>
    <p:sldId id="511" r:id="rId17"/>
    <p:sldId id="512" r:id="rId18"/>
    <p:sldId id="513" r:id="rId19"/>
    <p:sldId id="514" r:id="rId20"/>
    <p:sldId id="515" r:id="rId21"/>
    <p:sldId id="517" r:id="rId22"/>
    <p:sldId id="518" r:id="rId23"/>
    <p:sldId id="519" r:id="rId24"/>
    <p:sldId id="520" r:id="rId25"/>
    <p:sldId id="521" r:id="rId26"/>
    <p:sldId id="522" r:id="rId27"/>
    <p:sldId id="523" r:id="rId28"/>
    <p:sldId id="524" r:id="rId29"/>
    <p:sldId id="525" r:id="rId30"/>
    <p:sldId id="526" r:id="rId31"/>
    <p:sldId id="527" r:id="rId32"/>
    <p:sldId id="528" r:id="rId33"/>
    <p:sldId id="52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1074" autoAdjust="0"/>
  </p:normalViewPr>
  <p:slideViewPr>
    <p:cSldViewPr>
      <p:cViewPr varScale="1">
        <p:scale>
          <a:sx n="62" d="100"/>
          <a:sy n="62" d="100"/>
        </p:scale>
        <p:origin x="160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2E2F3C-7DA9-45CB-84F2-66B173351D43}" type="datetimeFigureOut">
              <a:rPr lang="en-US" smtClean="0"/>
              <a:pPr/>
              <a:t>1/25/2023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09EFAD-F153-4117-916F-7026FCDA10A1}" type="slidenum">
              <a:rPr lang="en-US" smtClean="0"/>
              <a:pPr/>
              <a:t>‹#›</a:t>
            </a:fld>
            <a:endParaRPr lang="en-US"/>
          </a:p>
        </p:txBody>
      </p:sp>
    </p:spTree>
    <p:extLst>
      <p:ext uri="{BB962C8B-B14F-4D97-AF65-F5344CB8AC3E}">
        <p14:creationId xmlns:p14="http://schemas.microsoft.com/office/powerpoint/2010/main" val="4030254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1/25/2023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1/25/2023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1/25/2023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838200" y="1130300"/>
            <a:ext cx="7772400" cy="2439363"/>
          </a:xfrm>
          <a:prstGeom prst="rect">
            <a:avLst/>
          </a:prstGeom>
        </p:spPr>
        <p:txBody>
          <a:bodyPr vert="horz" rtlCol="0" anchor="ctr">
            <a:noAutofit/>
            <a:scene3d>
              <a:camera prst="orthographicFront"/>
              <a:lightRig rig="soft" dir="t"/>
            </a:scene3d>
            <a:sp3d prstMaterial="softEdge">
              <a:bevelT w="25400" h="25400"/>
            </a:sp3d>
          </a:bodyPr>
          <a:lstStyle/>
          <a:p>
            <a:pPr algn="ctr">
              <a:buNone/>
            </a:pPr>
            <a:r>
              <a:rPr lang="en-US" sz="4800" b="1" dirty="0"/>
              <a:t>Professional Software Development</a:t>
            </a:r>
            <a:endParaRPr lang="en-US" sz="3200" dirty="0"/>
          </a:p>
          <a:p>
            <a:pPr algn="ctr">
              <a:buNone/>
            </a:pPr>
            <a:endParaRPr lang="en-US" sz="3200" dirty="0"/>
          </a:p>
          <a:p>
            <a:pPr algn="ctr">
              <a:buNone/>
            </a:pPr>
            <a:r>
              <a:rPr lang="en-US" sz="3200" dirty="0"/>
              <a:t>Lecture 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le 6"/>
          <p:cNvSpPr>
            <a:spLocks noGrp="1"/>
          </p:cNvSpPr>
          <p:nvPr>
            <p:ph type="title"/>
          </p:nvPr>
        </p:nvSpPr>
        <p:spPr/>
        <p:txBody>
          <a:bodyPr/>
          <a:lstStyle/>
          <a:p>
            <a:r>
              <a:rPr lang="en-US" sz="3200"/>
              <a:t>Software Development Life Cycle</a:t>
            </a:r>
            <a:endParaRPr lang="en-US"/>
          </a:p>
        </p:txBody>
      </p:sp>
      <p:sp>
        <p:nvSpPr>
          <p:cNvPr id="9" name="Rectangle 4"/>
          <p:cNvSpPr txBox="1">
            <a:spLocks noChangeArrowheads="1"/>
          </p:cNvSpPr>
          <p:nvPr/>
        </p:nvSpPr>
        <p:spPr bwMode="auto">
          <a:xfrm>
            <a:off x="914400" y="1447800"/>
            <a:ext cx="7391400" cy="4495800"/>
          </a:xfrm>
          <a:prstGeom prst="rect">
            <a:avLst/>
          </a:prstGeom>
          <a:noFill/>
          <a:ln w="9525">
            <a:noFill/>
            <a:miter lim="800000"/>
            <a:headEnd/>
            <a:tailEnd/>
          </a:ln>
        </p:spPr>
        <p:txBody>
          <a:bodyPr lIns="90487" tIns="44450" rIns="90487" bIns="44450"/>
          <a:lstStyle/>
          <a:p>
            <a:pPr algn="just" eaLnBrk="1" hangingPunct="1">
              <a:lnSpc>
                <a:spcPct val="150000"/>
              </a:lnSpc>
              <a:buFont typeface="Arial" charset="0"/>
              <a:buNone/>
              <a:defRPr/>
            </a:pPr>
            <a:r>
              <a:rPr lang="en-US" sz="1600" b="1" dirty="0">
                <a:ea typeface="ＭＳ Ｐゴシック" pitchFamily="-128" charset="-128"/>
              </a:rPr>
              <a:t>6) Deployment:</a:t>
            </a:r>
            <a:r>
              <a:rPr lang="en-US" sz="1600" dirty="0">
                <a:ea typeface="ＭＳ Ｐゴシック" pitchFamily="-128" charset="-128"/>
              </a:rPr>
              <a:t> In this Phase of SDLC product/software is delivered/handover to the customer for their use.</a:t>
            </a:r>
          </a:p>
          <a:p>
            <a:pPr algn="just" eaLnBrk="1" hangingPunct="1">
              <a:lnSpc>
                <a:spcPct val="150000"/>
              </a:lnSpc>
              <a:defRPr/>
            </a:pPr>
            <a:r>
              <a:rPr lang="en-US" sz="1600" b="1" dirty="0">
                <a:ea typeface="ＭＳ Ｐゴシック" pitchFamily="-128" charset="-128"/>
                <a:sym typeface="Wingdings" pitchFamily="2" charset="2"/>
              </a:rPr>
              <a:t>Role</a:t>
            </a:r>
            <a:r>
              <a:rPr lang="en-US" sz="1600" dirty="0">
                <a:ea typeface="ＭＳ Ｐゴシック" pitchFamily="-128" charset="-128"/>
                <a:sym typeface="Wingdings" pitchFamily="2" charset="2"/>
              </a:rPr>
              <a:t>: No Specific Role (all team involved)</a:t>
            </a:r>
            <a:endParaRPr lang="en-US" sz="1600" dirty="0">
              <a:ea typeface="ＭＳ Ｐゴシック" pitchFamily="-128" charset="-128"/>
            </a:endParaRPr>
          </a:p>
          <a:p>
            <a:pPr algn="just" eaLnBrk="1" hangingPunct="1">
              <a:lnSpc>
                <a:spcPct val="150000"/>
              </a:lnSpc>
              <a:buFont typeface="Arial" charset="0"/>
              <a:buNone/>
              <a:defRPr/>
            </a:pPr>
            <a:endParaRPr lang="en-US" sz="1600" dirty="0">
              <a:ea typeface="ＭＳ Ｐゴシック" pitchFamily="-128" charset="-128"/>
            </a:endParaRPr>
          </a:p>
          <a:p>
            <a:pPr algn="just" eaLnBrk="1" hangingPunct="1">
              <a:lnSpc>
                <a:spcPct val="150000"/>
              </a:lnSpc>
              <a:defRPr/>
            </a:pPr>
            <a:r>
              <a:rPr lang="en-US" sz="1600" b="1" dirty="0">
                <a:ea typeface="ＭＳ Ｐゴシック" pitchFamily="-128" charset="-128"/>
              </a:rPr>
              <a:t>7) Maintenance:</a:t>
            </a:r>
            <a:r>
              <a:rPr lang="en-US" sz="1600" dirty="0">
                <a:ea typeface="ＭＳ Ｐゴシック" pitchFamily="-128" charset="-128"/>
              </a:rPr>
              <a:t> Once when the customers starts using the developed system then the actual problems comes up and needs to be solved from time to time. This process where the care is taken for the developed product is known as maintenance.</a:t>
            </a:r>
          </a:p>
          <a:p>
            <a:pPr algn="just" eaLnBrk="1" hangingPunct="1">
              <a:lnSpc>
                <a:spcPct val="150000"/>
              </a:lnSpc>
              <a:defRPr/>
            </a:pPr>
            <a:endParaRPr lang="en-US" sz="1600" dirty="0">
              <a:ea typeface="ＭＳ Ｐゴシック" pitchFamily="-128" charset="-128"/>
            </a:endParaRPr>
          </a:p>
          <a:p>
            <a:pPr algn="just" eaLnBrk="1" hangingPunct="1">
              <a:lnSpc>
                <a:spcPct val="150000"/>
              </a:lnSpc>
              <a:defRPr/>
            </a:pPr>
            <a:r>
              <a:rPr lang="en-US" sz="1600" b="1" dirty="0">
                <a:ea typeface="ＭＳ Ｐゴシック" pitchFamily="-128" charset="-128"/>
                <a:sym typeface="Wingdings" pitchFamily="2" charset="2"/>
              </a:rPr>
              <a:t>Role</a:t>
            </a:r>
            <a:r>
              <a:rPr lang="en-US" sz="1600" dirty="0">
                <a:ea typeface="ＭＳ Ｐゴシック" pitchFamily="-128" charset="-128"/>
                <a:sym typeface="Wingdings" pitchFamily="2" charset="2"/>
              </a:rPr>
              <a:t>: Customer Service/ Technical Support Team</a:t>
            </a:r>
            <a:endParaRPr lang="en-US" sz="1600" dirty="0">
              <a:ea typeface="ＭＳ Ｐゴシック" pitchFamily="-128" charset="-128"/>
            </a:endParaRPr>
          </a:p>
          <a:p>
            <a:pPr algn="just" eaLnBrk="1" hangingPunct="1">
              <a:lnSpc>
                <a:spcPct val="150000"/>
              </a:lnSpc>
              <a:buFont typeface="Arial" charset="0"/>
              <a:buNone/>
              <a:defRPr/>
            </a:pPr>
            <a:endParaRPr lang="en-US" sz="1600" dirty="0">
              <a:ea typeface="ＭＳ Ｐゴシック" pitchFamily="-128" charset="-128"/>
            </a:endParaRPr>
          </a:p>
          <a:p>
            <a:pPr algn="just" eaLnBrk="1" hangingPunct="1">
              <a:lnSpc>
                <a:spcPct val="150000"/>
              </a:lnSpc>
              <a:buFont typeface="Arial" charset="0"/>
              <a:buNone/>
              <a:defRPr/>
            </a:pPr>
            <a:endParaRPr lang="en-US" sz="1600" dirty="0">
              <a:ea typeface="ＭＳ Ｐゴシック" pitchFamily="-128" charset="-128"/>
            </a:endParaRPr>
          </a:p>
          <a:p>
            <a:pPr eaLnBrk="1" hangingPunct="1">
              <a:buFont typeface="Arial" charset="0"/>
              <a:buNone/>
              <a:defRPr/>
            </a:pPr>
            <a:endParaRPr lang="en-US" sz="1600" dirty="0">
              <a:ea typeface="ＭＳ Ｐゴシック" pitchFamily="-128" charset="-128"/>
            </a:endParaRPr>
          </a:p>
          <a:p>
            <a:pPr marL="285750" indent="-285750" eaLnBrk="1" hangingPunct="1">
              <a:spcBef>
                <a:spcPct val="20000"/>
              </a:spcBef>
              <a:buClr>
                <a:schemeClr val="folHlink"/>
              </a:buClr>
              <a:buSzPct val="75000"/>
              <a:defRPr/>
            </a:pPr>
            <a:endParaRPr lang="en-US" dirty="0">
              <a:ea typeface="ＭＳ Ｐゴシック" pitchFamily="-128"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2464231"/>
            <a:ext cx="8077200" cy="990600"/>
          </a:xfrm>
        </p:spPr>
        <p:txBody>
          <a:bodyPr>
            <a:normAutofit/>
          </a:bodyPr>
          <a:lstStyle/>
          <a:p>
            <a:pPr marL="109728" indent="0">
              <a:buNone/>
            </a:pPr>
            <a:r>
              <a:rPr lang="en-US" sz="4400" b="1" dirty="0"/>
              <a:t>Software Process Models</a:t>
            </a:r>
          </a:p>
        </p:txBody>
      </p:sp>
    </p:spTree>
    <p:extLst>
      <p:ext uri="{BB962C8B-B14F-4D97-AF65-F5344CB8AC3E}">
        <p14:creationId xmlns:p14="http://schemas.microsoft.com/office/powerpoint/2010/main" val="147210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Waterfall</a:t>
            </a:r>
          </a:p>
          <a:p>
            <a:r>
              <a:rPr lang="en-US" dirty="0"/>
              <a:t>Iterative</a:t>
            </a:r>
          </a:p>
          <a:p>
            <a:r>
              <a:rPr lang="en-US" dirty="0"/>
              <a:t>Incremental</a:t>
            </a:r>
          </a:p>
          <a:p>
            <a:r>
              <a:rPr lang="en-US" dirty="0"/>
              <a:t>Prototype</a:t>
            </a:r>
          </a:p>
          <a:p>
            <a:r>
              <a:rPr lang="en-US" dirty="0"/>
              <a:t>Spiral</a:t>
            </a:r>
          </a:p>
          <a:p>
            <a:r>
              <a:rPr lang="en-US" dirty="0"/>
              <a:t>Agile</a:t>
            </a:r>
          </a:p>
        </p:txBody>
      </p:sp>
    </p:spTree>
    <p:extLst>
      <p:ext uri="{BB962C8B-B14F-4D97-AF65-F5344CB8AC3E}">
        <p14:creationId xmlns:p14="http://schemas.microsoft.com/office/powerpoint/2010/main" val="3769573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a:t>The Waterfall Model was the first Process Model to be introduced. It is also referred to as a </a:t>
            </a:r>
            <a:r>
              <a:rPr lang="en-US" sz="2000" b="1" dirty="0"/>
              <a:t>linear-sequential life cycle model</a:t>
            </a:r>
            <a:r>
              <a:rPr lang="en-US" sz="2000" dirty="0"/>
              <a:t>. It is very simple to understand and use. In a waterfall model, each phase must be completed before the next phase can begin and there is no overlapping in the phases.</a:t>
            </a:r>
          </a:p>
        </p:txBody>
      </p:sp>
      <p:sp>
        <p:nvSpPr>
          <p:cNvPr id="3" name="Title 2"/>
          <p:cNvSpPr>
            <a:spLocks noGrp="1"/>
          </p:cNvSpPr>
          <p:nvPr>
            <p:ph type="title"/>
          </p:nvPr>
        </p:nvSpPr>
        <p:spPr/>
        <p:txBody>
          <a:bodyPr/>
          <a:lstStyle/>
          <a:p>
            <a:r>
              <a:rPr lang="en-US" dirty="0"/>
              <a:t>Waterfall Model</a:t>
            </a:r>
          </a:p>
        </p:txBody>
      </p:sp>
    </p:spTree>
    <p:extLst>
      <p:ext uri="{BB962C8B-B14F-4D97-AF65-F5344CB8AC3E}">
        <p14:creationId xmlns:p14="http://schemas.microsoft.com/office/powerpoint/2010/main" val="871469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Waterfall Model</a:t>
            </a:r>
          </a:p>
        </p:txBody>
      </p:sp>
      <p:pic>
        <p:nvPicPr>
          <p:cNvPr id="1026" name="Picture 2" descr="SDLC Waterfall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90725"/>
            <a:ext cx="5715000"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635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800" dirty="0"/>
              <a:t>In the Iterative model, iterative process starts with a simple implementation of a small set of the software requirements and iteratively enhances the evolving versions until the complete system is implemented and ready to be deployed</a:t>
            </a:r>
            <a:r>
              <a:rPr lang="en-US" sz="2000" dirty="0"/>
              <a:t>.</a:t>
            </a:r>
          </a:p>
        </p:txBody>
      </p:sp>
      <p:sp>
        <p:nvSpPr>
          <p:cNvPr id="3" name="Title 2"/>
          <p:cNvSpPr>
            <a:spLocks noGrp="1"/>
          </p:cNvSpPr>
          <p:nvPr>
            <p:ph type="title"/>
          </p:nvPr>
        </p:nvSpPr>
        <p:spPr/>
        <p:txBody>
          <a:bodyPr>
            <a:normAutofit/>
          </a:bodyPr>
          <a:lstStyle/>
          <a:p>
            <a:r>
              <a:rPr lang="en-US" sz="3600" dirty="0"/>
              <a:t>Iterative Model</a:t>
            </a:r>
          </a:p>
        </p:txBody>
      </p:sp>
      <p:pic>
        <p:nvPicPr>
          <p:cNvPr id="2050" name="Picture 2" descr="SDLC Iterative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8836" y="4114800"/>
            <a:ext cx="4397963" cy="17811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What is Incremental Model in Software Engineering in hindi - YouTu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576636"/>
            <a:ext cx="3810000" cy="2857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463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a:t>Incremental Model is a process of software development where requirements are broken down into multiple standalone modules of software development cycle.</a:t>
            </a:r>
          </a:p>
        </p:txBody>
      </p:sp>
      <p:sp>
        <p:nvSpPr>
          <p:cNvPr id="3" name="Title 2"/>
          <p:cNvSpPr>
            <a:spLocks noGrp="1"/>
          </p:cNvSpPr>
          <p:nvPr>
            <p:ph type="title"/>
          </p:nvPr>
        </p:nvSpPr>
        <p:spPr/>
        <p:txBody>
          <a:bodyPr/>
          <a:lstStyle/>
          <a:p>
            <a:r>
              <a:rPr lang="en-US" dirty="0"/>
              <a:t>Incremental Model</a:t>
            </a:r>
          </a:p>
        </p:txBody>
      </p:sp>
      <p:pic>
        <p:nvPicPr>
          <p:cNvPr id="4098" name="Picture 2" descr="What is Incremental Model in Software Engineering in hindi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276600"/>
            <a:ext cx="4114800" cy="30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93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a:t>The </a:t>
            </a:r>
            <a:r>
              <a:rPr lang="en-US" sz="2400" b="1" dirty="0"/>
              <a:t>prototyping model</a:t>
            </a:r>
            <a:r>
              <a:rPr lang="en-US" sz="2400" dirty="0"/>
              <a:t> is a systems development method in which a </a:t>
            </a:r>
            <a:r>
              <a:rPr lang="en-US" sz="2400" b="1" dirty="0"/>
              <a:t>prototype</a:t>
            </a:r>
            <a:r>
              <a:rPr lang="en-US" sz="2400" dirty="0"/>
              <a:t> is built, tested and then reworked as necessary until an acceptable outcome is achieved from which the complete system or product can be developed.</a:t>
            </a:r>
          </a:p>
        </p:txBody>
      </p:sp>
      <p:sp>
        <p:nvSpPr>
          <p:cNvPr id="3" name="Title 2"/>
          <p:cNvSpPr>
            <a:spLocks noGrp="1"/>
          </p:cNvSpPr>
          <p:nvPr>
            <p:ph type="title"/>
          </p:nvPr>
        </p:nvSpPr>
        <p:spPr/>
        <p:txBody>
          <a:bodyPr/>
          <a:lstStyle/>
          <a:p>
            <a:r>
              <a:rPr lang="en-US" dirty="0"/>
              <a:t>Prototype Model</a:t>
            </a:r>
          </a:p>
        </p:txBody>
      </p:sp>
    </p:spTree>
    <p:extLst>
      <p:ext uri="{BB962C8B-B14F-4D97-AF65-F5344CB8AC3E}">
        <p14:creationId xmlns:p14="http://schemas.microsoft.com/office/powerpoint/2010/main" val="1521064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rototype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90600"/>
            <a:ext cx="607695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65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a:t>The spiral model combines the idea of iterative development with the systematic, controlled aspects of the waterfall model. This Spiral model is a combination of iterative development process model and sequential linear development model i.e. the waterfall model with a very high emphasis on risk analysis. It allows incremental releases of the product or incremental refinement through each iteration around the spiral.</a:t>
            </a:r>
          </a:p>
        </p:txBody>
      </p:sp>
      <p:sp>
        <p:nvSpPr>
          <p:cNvPr id="3" name="Title 2"/>
          <p:cNvSpPr>
            <a:spLocks noGrp="1"/>
          </p:cNvSpPr>
          <p:nvPr>
            <p:ph type="title"/>
          </p:nvPr>
        </p:nvSpPr>
        <p:spPr/>
        <p:txBody>
          <a:bodyPr/>
          <a:lstStyle/>
          <a:p>
            <a:r>
              <a:rPr lang="en-US" dirty="0"/>
              <a:t>Spiral Model</a:t>
            </a:r>
          </a:p>
        </p:txBody>
      </p:sp>
    </p:spTree>
    <p:extLst>
      <p:ext uri="{BB962C8B-B14F-4D97-AF65-F5344CB8AC3E}">
        <p14:creationId xmlns:p14="http://schemas.microsoft.com/office/powerpoint/2010/main" val="3200810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Software Process</a:t>
            </a:r>
          </a:p>
        </p:txBody>
      </p:sp>
      <p:sp>
        <p:nvSpPr>
          <p:cNvPr id="5123" name="Content Placeholder 2"/>
          <p:cNvSpPr>
            <a:spLocks noGrp="1"/>
          </p:cNvSpPr>
          <p:nvPr>
            <p:ph idx="1"/>
          </p:nvPr>
        </p:nvSpPr>
        <p:spPr/>
        <p:txBody>
          <a:bodyPr/>
          <a:lstStyle/>
          <a:p>
            <a:pPr algn="just">
              <a:lnSpc>
                <a:spcPct val="150000"/>
              </a:lnSpc>
            </a:pPr>
            <a:r>
              <a:rPr lang="en-US" sz="1600" dirty="0"/>
              <a:t>A software process is a road map that helps you create a software.</a:t>
            </a:r>
          </a:p>
          <a:p>
            <a:pPr algn="just">
              <a:lnSpc>
                <a:spcPct val="150000"/>
              </a:lnSpc>
            </a:pPr>
            <a:r>
              <a:rPr lang="en-US" sz="1600" dirty="0"/>
              <a:t>It is the way we produce software and it provides stability and control.</a:t>
            </a:r>
          </a:p>
          <a:p>
            <a:pPr algn="just">
              <a:lnSpc>
                <a:spcPct val="150000"/>
              </a:lnSpc>
            </a:pPr>
            <a:r>
              <a:rPr lang="en-US" sz="1600" dirty="0"/>
              <a:t>Each process defines certain deliverables known as the work products. These include programs, documents, and data produced as a consequence of the software engineering activities. A timely, high quality result. </a:t>
            </a:r>
          </a:p>
          <a:p>
            <a:pPr algn="just">
              <a:lnSpc>
                <a:spcPct val="150000"/>
              </a:lnSpc>
            </a:pPr>
            <a:r>
              <a:rPr lang="en-US" sz="1600" dirty="0"/>
              <a:t>Example: SDLC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Spiral Model</a:t>
            </a:r>
          </a:p>
        </p:txBody>
      </p:sp>
      <p:pic>
        <p:nvPicPr>
          <p:cNvPr id="6146" name="Picture 2" descr="Spiral model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76400"/>
            <a:ext cx="5090160" cy="424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800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1023938"/>
            <a:ext cx="6286500" cy="481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4443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713" y="1057275"/>
            <a:ext cx="6886575" cy="474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515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76170"/>
            <a:ext cx="6781800" cy="5360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187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57200"/>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6721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4800"/>
            <a:ext cx="7600950" cy="539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1069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33400"/>
            <a:ext cx="7324725" cy="512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7001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5" y="609600"/>
            <a:ext cx="7448550" cy="516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4530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685800"/>
            <a:ext cx="7543800" cy="505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3931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57200"/>
            <a:ext cx="7439025"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897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body" idx="1"/>
          </p:nvPr>
        </p:nvSpPr>
        <p:spPr>
          <a:xfrm>
            <a:off x="685800" y="1371600"/>
            <a:ext cx="7772400" cy="4648200"/>
          </a:xfrm>
        </p:spPr>
        <p:txBody>
          <a:bodyPr lIns="90487" tIns="44450" rIns="90487" bIns="44450"/>
          <a:lstStyle/>
          <a:p>
            <a:pPr marL="0" indent="-285750" algn="just" eaLnBrk="1" hangingPunct="1">
              <a:lnSpc>
                <a:spcPct val="150000"/>
              </a:lnSpc>
              <a:spcBef>
                <a:spcPts val="0"/>
              </a:spcBef>
              <a:spcAft>
                <a:spcPts val="1200"/>
              </a:spcAft>
              <a:buFont typeface="Wingdings" pitchFamily="2" charset="2"/>
              <a:buNone/>
            </a:pPr>
            <a:r>
              <a:rPr lang="en-US" sz="2000" dirty="0"/>
              <a:t>Software Development Life Cycle (SDLC) is a process used by the software industry to design, develop and test high quality software.</a:t>
            </a:r>
            <a:endParaRPr lang="en-US" dirty="0"/>
          </a:p>
          <a:p>
            <a:pPr marL="0" indent="-285750" algn="just" eaLnBrk="1" hangingPunct="1">
              <a:lnSpc>
                <a:spcPct val="150000"/>
              </a:lnSpc>
              <a:spcBef>
                <a:spcPts val="0"/>
              </a:spcBef>
              <a:spcAft>
                <a:spcPts val="1200"/>
              </a:spcAft>
              <a:buFont typeface="Wingdings" pitchFamily="2" charset="2"/>
              <a:buNone/>
            </a:pPr>
            <a:r>
              <a:rPr lang="en-US" sz="2000" dirty="0"/>
              <a:t>The SDLC aims to produce a high-quality software that meets or exceeds customer expectations, reaches completion within times and cost estimates.</a:t>
            </a:r>
          </a:p>
        </p:txBody>
      </p:sp>
      <p:sp>
        <p:nvSpPr>
          <p:cNvPr id="6149" name="Title 6"/>
          <p:cNvSpPr>
            <a:spLocks noGrp="1"/>
          </p:cNvSpPr>
          <p:nvPr>
            <p:ph type="title"/>
          </p:nvPr>
        </p:nvSpPr>
        <p:spPr/>
        <p:txBody>
          <a:bodyPr/>
          <a:lstStyle/>
          <a:p>
            <a:r>
              <a:rPr lang="en-US" sz="3200" dirty="0"/>
              <a:t>Software Development Life Cycle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57200"/>
            <a:ext cx="741045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9158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1000"/>
            <a:ext cx="7458075"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426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81000"/>
            <a:ext cx="7400925" cy="529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5528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0"/>
            <a:ext cx="7324725"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9549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6"/>
          <p:cNvSpPr>
            <a:spLocks noGrp="1"/>
          </p:cNvSpPr>
          <p:nvPr>
            <p:ph type="title"/>
          </p:nvPr>
        </p:nvSpPr>
        <p:spPr/>
        <p:txBody>
          <a:bodyPr/>
          <a:lstStyle/>
          <a:p>
            <a:r>
              <a:rPr lang="en-US" sz="3200"/>
              <a:t>Software Development Life Cycle</a:t>
            </a:r>
            <a:endParaRPr lang="en-US"/>
          </a:p>
        </p:txBody>
      </p:sp>
      <p:pic>
        <p:nvPicPr>
          <p:cNvPr id="7173" name="Picture 6"/>
          <p:cNvPicPr>
            <a:picLocks noChangeAspect="1" noChangeArrowheads="1"/>
          </p:cNvPicPr>
          <p:nvPr/>
        </p:nvPicPr>
        <p:blipFill>
          <a:blip r:embed="rId2" cstate="print"/>
          <a:srcRect/>
          <a:stretch>
            <a:fillRect/>
          </a:stretch>
        </p:blipFill>
        <p:spPr bwMode="auto">
          <a:xfrm>
            <a:off x="1600200" y="1828800"/>
            <a:ext cx="5705475" cy="39433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itle 6"/>
          <p:cNvSpPr>
            <a:spLocks noGrp="1"/>
          </p:cNvSpPr>
          <p:nvPr>
            <p:ph type="title"/>
          </p:nvPr>
        </p:nvSpPr>
        <p:spPr/>
        <p:txBody>
          <a:bodyPr/>
          <a:lstStyle/>
          <a:p>
            <a:r>
              <a:rPr lang="en-US" sz="3200"/>
              <a:t>Software Development Life Cycle</a:t>
            </a:r>
            <a:endParaRPr lang="en-US"/>
          </a:p>
        </p:txBody>
      </p:sp>
      <p:sp>
        <p:nvSpPr>
          <p:cNvPr id="9" name="Rectangle 4"/>
          <p:cNvSpPr txBox="1">
            <a:spLocks noChangeArrowheads="1"/>
          </p:cNvSpPr>
          <p:nvPr/>
        </p:nvSpPr>
        <p:spPr bwMode="auto">
          <a:xfrm>
            <a:off x="762000" y="1371600"/>
            <a:ext cx="7620000" cy="4648200"/>
          </a:xfrm>
          <a:prstGeom prst="rect">
            <a:avLst/>
          </a:prstGeom>
          <a:noFill/>
          <a:ln w="9525">
            <a:noFill/>
            <a:miter lim="800000"/>
            <a:headEnd/>
            <a:tailEnd/>
          </a:ln>
        </p:spPr>
        <p:txBody>
          <a:bodyPr lIns="90487" tIns="44450" rIns="90487" bIns="44450"/>
          <a:lstStyle/>
          <a:p>
            <a:pPr marL="342900" indent="-342900" algn="just" eaLnBrk="1" hangingPunct="1">
              <a:lnSpc>
                <a:spcPct val="150000"/>
              </a:lnSpc>
              <a:buFontTx/>
              <a:buAutoNum type="arabicPeriod"/>
              <a:defRPr/>
            </a:pPr>
            <a:r>
              <a:rPr lang="en-US" sz="1600" b="1" dirty="0">
                <a:ea typeface="ＭＳ Ｐゴシック" pitchFamily="-128" charset="-128"/>
              </a:rPr>
              <a:t>Requirement Gathering:</a:t>
            </a:r>
            <a:r>
              <a:rPr lang="en-US" sz="1600" dirty="0">
                <a:ea typeface="ＭＳ Ｐゴシック" pitchFamily="-128" charset="-128"/>
              </a:rPr>
              <a:t> In this phase requirement/demands for new software are collected from Stakeholder. This could be done in the form of Interview, meetings, document review, existing system review etc. All the information is documented. </a:t>
            </a:r>
          </a:p>
          <a:p>
            <a:pPr marL="342900" indent="-342900" algn="just" eaLnBrk="1" hangingPunct="1">
              <a:lnSpc>
                <a:spcPct val="150000"/>
              </a:lnSpc>
              <a:defRPr/>
            </a:pPr>
            <a:r>
              <a:rPr lang="en-US" sz="1600" dirty="0">
                <a:ea typeface="ＭＳ Ｐゴシック" pitchFamily="-128" charset="-128"/>
              </a:rPr>
              <a:t>	These are general questions that get answered during a requirements gathering phase. </a:t>
            </a:r>
          </a:p>
          <a:p>
            <a:pPr marL="342900" indent="-342900" algn="just" eaLnBrk="1" hangingPunct="1">
              <a:lnSpc>
                <a:spcPct val="150000"/>
              </a:lnSpc>
              <a:defRPr/>
            </a:pPr>
            <a:r>
              <a:rPr lang="en-US" sz="1600" dirty="0">
                <a:ea typeface="ＭＳ Ｐゴシック" pitchFamily="-128" charset="-128"/>
              </a:rPr>
              <a:t> </a:t>
            </a:r>
          </a:p>
          <a:p>
            <a:pPr marL="800100" lvl="1" indent="-342900" algn="just" eaLnBrk="1" hangingPunct="1">
              <a:lnSpc>
                <a:spcPct val="150000"/>
              </a:lnSpc>
              <a:buFontTx/>
              <a:buAutoNum type="arabicParenR"/>
              <a:defRPr/>
            </a:pPr>
            <a:r>
              <a:rPr lang="en-US" sz="1600" dirty="0">
                <a:ea typeface="ＭＳ Ｐゴシック" pitchFamily="-128" charset="-128"/>
              </a:rPr>
              <a:t>Who is going to use the system? </a:t>
            </a:r>
          </a:p>
          <a:p>
            <a:pPr marL="800100" lvl="1" indent="-342900" algn="just" eaLnBrk="1" hangingPunct="1">
              <a:lnSpc>
                <a:spcPct val="150000"/>
              </a:lnSpc>
              <a:buFontTx/>
              <a:buAutoNum type="arabicParenR"/>
              <a:defRPr/>
            </a:pPr>
            <a:r>
              <a:rPr lang="en-US" sz="1600" dirty="0">
                <a:ea typeface="ＭＳ Ｐゴシック" pitchFamily="-128" charset="-128"/>
              </a:rPr>
              <a:t>How will they use the system?  </a:t>
            </a:r>
          </a:p>
          <a:p>
            <a:pPr marL="800100" lvl="1" indent="-342900" algn="just" eaLnBrk="1" hangingPunct="1">
              <a:lnSpc>
                <a:spcPct val="150000"/>
              </a:lnSpc>
              <a:buFontTx/>
              <a:buAutoNum type="arabicParenR"/>
              <a:defRPr/>
            </a:pPr>
            <a:r>
              <a:rPr lang="en-US" sz="1600" dirty="0">
                <a:ea typeface="ＭＳ Ｐゴシック" pitchFamily="-128" charset="-128"/>
              </a:rPr>
              <a:t>What data should be input into the system?  </a:t>
            </a:r>
          </a:p>
          <a:p>
            <a:pPr marL="800100" lvl="1" indent="-342900" algn="just" eaLnBrk="1" hangingPunct="1">
              <a:lnSpc>
                <a:spcPct val="150000"/>
              </a:lnSpc>
              <a:buFontTx/>
              <a:buAutoNum type="arabicParenR"/>
              <a:defRPr/>
            </a:pPr>
            <a:r>
              <a:rPr lang="en-US" sz="1600" dirty="0">
                <a:ea typeface="ＭＳ Ｐゴシック" pitchFamily="-128" charset="-128"/>
              </a:rPr>
              <a:t>What data should be output by the system? </a:t>
            </a:r>
          </a:p>
          <a:p>
            <a:pPr marL="342900" indent="-342900" algn="just">
              <a:defRPr/>
            </a:pPr>
            <a:endParaRPr lang="en-US" sz="1600" dirty="0">
              <a:ea typeface="ＭＳ Ｐゴシック" pitchFamily="-128" charset="-128"/>
            </a:endParaRPr>
          </a:p>
          <a:p>
            <a:pPr marL="342900" indent="-342900" algn="just">
              <a:defRPr/>
            </a:pPr>
            <a:r>
              <a:rPr lang="en-US" sz="1600" b="1" dirty="0">
                <a:ea typeface="ＭＳ Ｐゴシック" pitchFamily="-128" charset="-128"/>
              </a:rPr>
              <a:t>	Role</a:t>
            </a:r>
            <a:r>
              <a:rPr lang="en-US" sz="1600" dirty="0">
                <a:ea typeface="ＭＳ Ｐゴシック" pitchFamily="-128" charset="-128"/>
              </a:rPr>
              <a:t>: Business Analyst</a:t>
            </a:r>
          </a:p>
          <a:p>
            <a:pPr marL="342900" indent="-342900" algn="just" eaLnBrk="1" hangingPunct="1">
              <a:defRPr/>
            </a:pPr>
            <a:endParaRPr lang="en-US" sz="1600" dirty="0">
              <a:ea typeface="ＭＳ Ｐゴシック" pitchFamily="-128" charset="-128"/>
            </a:endParaRPr>
          </a:p>
          <a:p>
            <a:pPr marL="285750" indent="-285750" eaLnBrk="1" hangingPunct="1">
              <a:spcBef>
                <a:spcPct val="20000"/>
              </a:spcBef>
              <a:buClr>
                <a:schemeClr val="folHlink"/>
              </a:buClr>
              <a:buSzPct val="75000"/>
              <a:buFont typeface="Wingdings" pitchFamily="-128" charset="2"/>
              <a:buChar char="n"/>
              <a:defRPr/>
            </a:pPr>
            <a:endParaRPr lang="en-US" dirty="0">
              <a:ea typeface="ＭＳ Ｐゴシック" pitchFamily="-128"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itle 6"/>
          <p:cNvSpPr>
            <a:spLocks noGrp="1"/>
          </p:cNvSpPr>
          <p:nvPr>
            <p:ph type="title"/>
          </p:nvPr>
        </p:nvSpPr>
        <p:spPr/>
        <p:txBody>
          <a:bodyPr/>
          <a:lstStyle/>
          <a:p>
            <a:r>
              <a:rPr lang="en-US" sz="3200"/>
              <a:t>Software Development Life Cycle</a:t>
            </a:r>
            <a:endParaRPr lang="en-US"/>
          </a:p>
        </p:txBody>
      </p:sp>
      <p:sp>
        <p:nvSpPr>
          <p:cNvPr id="9" name="Rectangle 4"/>
          <p:cNvSpPr txBox="1">
            <a:spLocks noChangeArrowheads="1"/>
          </p:cNvSpPr>
          <p:nvPr/>
        </p:nvSpPr>
        <p:spPr bwMode="auto">
          <a:xfrm>
            <a:off x="838200" y="1219200"/>
            <a:ext cx="7543800" cy="4572000"/>
          </a:xfrm>
          <a:prstGeom prst="rect">
            <a:avLst/>
          </a:prstGeom>
          <a:noFill/>
          <a:ln w="9525">
            <a:noFill/>
            <a:miter lim="800000"/>
            <a:headEnd/>
            <a:tailEnd/>
          </a:ln>
        </p:spPr>
        <p:txBody>
          <a:bodyPr lIns="90487" tIns="44450" rIns="90487" bIns="44450"/>
          <a:lstStyle/>
          <a:p>
            <a:pPr marL="342900" indent="-342900" algn="just" eaLnBrk="1" hangingPunct="1">
              <a:defRPr/>
            </a:pPr>
            <a:r>
              <a:rPr lang="en-US" sz="1600" b="1" dirty="0">
                <a:ea typeface="ＭＳ Ｐゴシック" pitchFamily="-128" charset="-128"/>
              </a:rPr>
              <a:t>2. Requirement Analysis:</a:t>
            </a:r>
          </a:p>
          <a:p>
            <a:pPr algn="just" eaLnBrk="1" hangingPunct="1">
              <a:lnSpc>
                <a:spcPct val="150000"/>
              </a:lnSpc>
              <a:defRPr/>
            </a:pPr>
            <a:r>
              <a:rPr lang="en-US" sz="1600" dirty="0">
                <a:ea typeface="ＭＳ Ｐゴシック" pitchFamily="-128" charset="-128"/>
              </a:rPr>
              <a:t>In this Phase requirements are analyzed for their validity and the possibility of incorporating the requirements in the system to be development is also studied.</a:t>
            </a:r>
          </a:p>
          <a:p>
            <a:pPr algn="just" eaLnBrk="1" hangingPunct="1">
              <a:lnSpc>
                <a:spcPct val="150000"/>
              </a:lnSpc>
              <a:defRPr/>
            </a:pPr>
            <a:endParaRPr lang="en-US" sz="1600" dirty="0">
              <a:ea typeface="ＭＳ Ｐゴシック" pitchFamily="-128" charset="-128"/>
            </a:endParaRPr>
          </a:p>
          <a:p>
            <a:pPr algn="just" eaLnBrk="1" hangingPunct="1">
              <a:lnSpc>
                <a:spcPct val="150000"/>
              </a:lnSpc>
              <a:defRPr/>
            </a:pPr>
            <a:r>
              <a:rPr lang="en-US" sz="1600" b="1" dirty="0">
                <a:ea typeface="ＭＳ Ｐゴシック" pitchFamily="-128" charset="-128"/>
              </a:rPr>
              <a:t>Software Requirement Specification (SRS) </a:t>
            </a:r>
            <a:r>
              <a:rPr lang="en-US" sz="1600" dirty="0">
                <a:ea typeface="ＭＳ Ｐゴシック" pitchFamily="-128" charset="-128"/>
              </a:rPr>
              <a:t>document is created which serves the purpose of guideline for the next phase of the model like Designing, Development and Testing.</a:t>
            </a:r>
          </a:p>
          <a:p>
            <a:pPr algn="just" eaLnBrk="1" hangingPunct="1">
              <a:lnSpc>
                <a:spcPct val="150000"/>
              </a:lnSpc>
              <a:defRPr/>
            </a:pPr>
            <a:r>
              <a:rPr lang="en-US" sz="1600" b="1" dirty="0">
                <a:ea typeface="ＭＳ Ｐゴシック" pitchFamily="-128" charset="-128"/>
              </a:rPr>
              <a:t>Role</a:t>
            </a:r>
            <a:r>
              <a:rPr lang="en-US" sz="1600" dirty="0">
                <a:ea typeface="ＭＳ Ｐゴシック" pitchFamily="-128" charset="-128"/>
              </a:rPr>
              <a:t>: Business Analyst</a:t>
            </a:r>
          </a:p>
          <a:p>
            <a:pPr marL="285750" indent="-285750" eaLnBrk="1" hangingPunct="1">
              <a:spcBef>
                <a:spcPct val="20000"/>
              </a:spcBef>
              <a:buClr>
                <a:schemeClr val="folHlink"/>
              </a:buClr>
              <a:buSzPct val="75000"/>
              <a:defRPr/>
            </a:pPr>
            <a:endParaRPr lang="en-US" dirty="0">
              <a:ea typeface="ＭＳ Ｐゴシック" pitchFamily="-128"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itle 6"/>
          <p:cNvSpPr>
            <a:spLocks noGrp="1"/>
          </p:cNvSpPr>
          <p:nvPr>
            <p:ph type="title"/>
          </p:nvPr>
        </p:nvSpPr>
        <p:spPr/>
        <p:txBody>
          <a:bodyPr/>
          <a:lstStyle/>
          <a:p>
            <a:r>
              <a:rPr lang="en-US" sz="3200"/>
              <a:t>Software Development Life Cycle</a:t>
            </a:r>
            <a:endParaRPr lang="en-US"/>
          </a:p>
        </p:txBody>
      </p:sp>
      <p:sp>
        <p:nvSpPr>
          <p:cNvPr id="9" name="Rectangle 4"/>
          <p:cNvSpPr txBox="1">
            <a:spLocks noChangeArrowheads="1"/>
          </p:cNvSpPr>
          <p:nvPr/>
        </p:nvSpPr>
        <p:spPr bwMode="auto">
          <a:xfrm>
            <a:off x="838200" y="1447800"/>
            <a:ext cx="7543800" cy="4648200"/>
          </a:xfrm>
          <a:prstGeom prst="rect">
            <a:avLst/>
          </a:prstGeom>
          <a:noFill/>
          <a:ln w="9525">
            <a:noFill/>
            <a:miter lim="800000"/>
            <a:headEnd/>
            <a:tailEnd/>
          </a:ln>
        </p:spPr>
        <p:txBody>
          <a:bodyPr lIns="90487" tIns="44450" rIns="90487" bIns="44450"/>
          <a:lstStyle/>
          <a:p>
            <a:pPr algn="just" eaLnBrk="1" hangingPunct="1">
              <a:lnSpc>
                <a:spcPct val="150000"/>
              </a:lnSpc>
              <a:buFont typeface="Arial" charset="0"/>
              <a:buNone/>
              <a:defRPr/>
            </a:pPr>
            <a:r>
              <a:rPr lang="en-US" sz="1600" b="1" dirty="0">
                <a:ea typeface="ＭＳ Ｐゴシック" pitchFamily="-128" charset="-128"/>
              </a:rPr>
              <a:t>3)  Design:</a:t>
            </a:r>
            <a:r>
              <a:rPr lang="en-US" sz="1600" dirty="0">
                <a:ea typeface="ＭＳ Ｐゴシック" pitchFamily="-128" charset="-128"/>
              </a:rPr>
              <a:t>  In this phase the system and software design is prepared from the requirement specifications which were studied in the first phase. System Design helps in specifying hardware and system requirements and also helps in defining overall system architecture. The system</a:t>
            </a:r>
            <a:r>
              <a:rPr lang="en-US" sz="1600" b="1" dirty="0">
                <a:ea typeface="ＭＳ Ｐゴシック" pitchFamily="-128" charset="-128"/>
              </a:rPr>
              <a:t> design document specifications (DDS) </a:t>
            </a:r>
            <a:r>
              <a:rPr lang="en-US" sz="1600" dirty="0">
                <a:ea typeface="ＭＳ Ｐゴシック" pitchFamily="-128" charset="-128"/>
              </a:rPr>
              <a:t>serve as input for the next phase of the model.</a:t>
            </a:r>
          </a:p>
          <a:p>
            <a:pPr algn="just" eaLnBrk="1" hangingPunct="1">
              <a:lnSpc>
                <a:spcPct val="150000"/>
              </a:lnSpc>
              <a:buFont typeface="Arial" charset="0"/>
              <a:buNone/>
              <a:defRPr/>
            </a:pPr>
            <a:r>
              <a:rPr lang="en-US" sz="1600" b="1" dirty="0">
                <a:ea typeface="ＭＳ Ｐゴシック" pitchFamily="-128" charset="-128"/>
              </a:rPr>
              <a:t>Example: </a:t>
            </a:r>
            <a:r>
              <a:rPr lang="en-US" sz="1600" dirty="0">
                <a:ea typeface="ＭＳ Ｐゴシック" pitchFamily="-128" charset="-128"/>
              </a:rPr>
              <a:t>Front end  </a:t>
            </a:r>
            <a:r>
              <a:rPr lang="en-US" sz="1600" dirty="0">
                <a:ea typeface="ＭＳ Ｐゴシック" pitchFamily="-128" charset="-128"/>
                <a:sym typeface="Wingdings" pitchFamily="2" charset="2"/>
              </a:rPr>
              <a:t>   C++</a:t>
            </a:r>
          </a:p>
          <a:p>
            <a:pPr algn="just" eaLnBrk="1" hangingPunct="1">
              <a:lnSpc>
                <a:spcPct val="150000"/>
              </a:lnSpc>
              <a:buFont typeface="Arial" charset="0"/>
              <a:buNone/>
              <a:defRPr/>
            </a:pPr>
            <a:r>
              <a:rPr lang="en-US" sz="1600" dirty="0">
                <a:ea typeface="ＭＳ Ｐゴシック" pitchFamily="-128" charset="-128"/>
                <a:sym typeface="Wingdings" pitchFamily="2" charset="2"/>
              </a:rPr>
              <a:t>                 Backend     Oracle database</a:t>
            </a:r>
          </a:p>
          <a:p>
            <a:pPr algn="just" eaLnBrk="1" hangingPunct="1">
              <a:lnSpc>
                <a:spcPct val="150000"/>
              </a:lnSpc>
              <a:buFont typeface="Arial" charset="0"/>
              <a:buNone/>
              <a:defRPr/>
            </a:pPr>
            <a:r>
              <a:rPr lang="en-US" sz="1600" dirty="0">
                <a:ea typeface="ＭＳ Ｐゴシック" pitchFamily="-128" charset="-128"/>
                <a:sym typeface="Wingdings" pitchFamily="2" charset="2"/>
              </a:rPr>
              <a:t>                                   how many table?</a:t>
            </a:r>
          </a:p>
          <a:p>
            <a:pPr algn="just" eaLnBrk="1" hangingPunct="1">
              <a:lnSpc>
                <a:spcPct val="150000"/>
              </a:lnSpc>
              <a:buFont typeface="Arial" charset="0"/>
              <a:buNone/>
              <a:defRPr/>
            </a:pPr>
            <a:r>
              <a:rPr lang="en-US" sz="1600" dirty="0">
                <a:ea typeface="ＭＳ Ｐゴシック" pitchFamily="-128" charset="-128"/>
                <a:sym typeface="Wingdings" pitchFamily="2" charset="2"/>
              </a:rPr>
              <a:t>                                   how to store and fetch data?</a:t>
            </a:r>
          </a:p>
          <a:p>
            <a:pPr algn="just" eaLnBrk="1" hangingPunct="1">
              <a:lnSpc>
                <a:spcPct val="150000"/>
              </a:lnSpc>
              <a:buFont typeface="Arial" charset="0"/>
              <a:buNone/>
              <a:defRPr/>
            </a:pPr>
            <a:r>
              <a:rPr lang="en-US" sz="1600" b="1" dirty="0">
                <a:ea typeface="ＭＳ Ｐゴシック" pitchFamily="-128" charset="-128"/>
                <a:sym typeface="Wingdings" pitchFamily="2" charset="2"/>
              </a:rPr>
              <a:t>Role</a:t>
            </a:r>
            <a:r>
              <a:rPr lang="en-US" sz="1600" dirty="0">
                <a:ea typeface="ＭＳ Ｐゴシック" pitchFamily="-128" charset="-128"/>
                <a:sym typeface="Wingdings" pitchFamily="2" charset="2"/>
              </a:rPr>
              <a:t>: System Architect</a:t>
            </a:r>
          </a:p>
          <a:p>
            <a:pPr algn="just" eaLnBrk="1" hangingPunct="1">
              <a:lnSpc>
                <a:spcPct val="150000"/>
              </a:lnSpc>
              <a:buFont typeface="Arial" charset="0"/>
              <a:buNone/>
              <a:defRPr/>
            </a:pPr>
            <a:endParaRPr lang="en-US" sz="1600" dirty="0">
              <a:ea typeface="ＭＳ Ｐゴシック" pitchFamily="-128" charset="-128"/>
            </a:endParaRPr>
          </a:p>
          <a:p>
            <a:pPr eaLnBrk="1" hangingPunct="1">
              <a:buFont typeface="Arial" charset="0"/>
              <a:buNone/>
              <a:defRPr/>
            </a:pPr>
            <a:endParaRPr lang="en-US" sz="1600" dirty="0">
              <a:ea typeface="ＭＳ Ｐゴシック" pitchFamily="-128" charset="-128"/>
            </a:endParaRPr>
          </a:p>
          <a:p>
            <a:pPr marL="285750" indent="-285750" eaLnBrk="1" hangingPunct="1">
              <a:spcBef>
                <a:spcPct val="20000"/>
              </a:spcBef>
              <a:buClr>
                <a:schemeClr val="folHlink"/>
              </a:buClr>
              <a:buSzPct val="75000"/>
              <a:defRPr/>
            </a:pPr>
            <a:endParaRPr lang="en-US" dirty="0">
              <a:ea typeface="ＭＳ Ｐゴシック" pitchFamily="-128"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itle 6"/>
          <p:cNvSpPr>
            <a:spLocks noGrp="1"/>
          </p:cNvSpPr>
          <p:nvPr>
            <p:ph type="title"/>
          </p:nvPr>
        </p:nvSpPr>
        <p:spPr/>
        <p:txBody>
          <a:bodyPr/>
          <a:lstStyle/>
          <a:p>
            <a:r>
              <a:rPr lang="en-US" sz="3200"/>
              <a:t>Software Development Life Cycle</a:t>
            </a:r>
            <a:endParaRPr lang="en-US"/>
          </a:p>
        </p:txBody>
      </p:sp>
      <p:sp>
        <p:nvSpPr>
          <p:cNvPr id="9" name="Rectangle 4"/>
          <p:cNvSpPr txBox="1">
            <a:spLocks noChangeArrowheads="1"/>
          </p:cNvSpPr>
          <p:nvPr/>
        </p:nvSpPr>
        <p:spPr bwMode="auto">
          <a:xfrm>
            <a:off x="762000" y="1371600"/>
            <a:ext cx="7620000" cy="4648200"/>
          </a:xfrm>
          <a:prstGeom prst="rect">
            <a:avLst/>
          </a:prstGeom>
          <a:noFill/>
          <a:ln w="9525">
            <a:noFill/>
            <a:miter lim="800000"/>
            <a:headEnd/>
            <a:tailEnd/>
          </a:ln>
        </p:spPr>
        <p:txBody>
          <a:bodyPr lIns="90487" tIns="44450" rIns="90487" bIns="44450"/>
          <a:lstStyle/>
          <a:p>
            <a:pPr algn="just" eaLnBrk="1" hangingPunct="1">
              <a:lnSpc>
                <a:spcPct val="150000"/>
              </a:lnSpc>
              <a:buFont typeface="Arial" charset="0"/>
              <a:buNone/>
              <a:defRPr/>
            </a:pPr>
            <a:r>
              <a:rPr lang="en-US" sz="1600" b="1" dirty="0">
                <a:ea typeface="ＭＳ Ｐゴシック" pitchFamily="-128" charset="-128"/>
              </a:rPr>
              <a:t>4)  Development/ Coding:</a:t>
            </a:r>
            <a:r>
              <a:rPr lang="en-US" sz="1600" dirty="0">
                <a:ea typeface="ＭＳ Ｐゴシック" pitchFamily="-128" charset="-128"/>
              </a:rPr>
              <a:t> In this stage of SDLC the actual development starts and the product is built. The programming code is generated as per DDS during this stage. If the design is performed in a detailed and organized manner, code generation can be accomplished without much hassle.</a:t>
            </a:r>
          </a:p>
          <a:p>
            <a:pPr algn="just" eaLnBrk="1" hangingPunct="1">
              <a:lnSpc>
                <a:spcPct val="150000"/>
              </a:lnSpc>
              <a:buFont typeface="Arial" charset="0"/>
              <a:buNone/>
              <a:defRPr/>
            </a:pPr>
            <a:r>
              <a:rPr lang="en-US" sz="1600" dirty="0">
                <a:ea typeface="ＭＳ Ｐゴシック" pitchFamily="-128" charset="-128"/>
              </a:rPr>
              <a:t>Developers must follow the coding guidelines defined by their organization and programming tools like compilers, interpreters, debuggers, etc. are used to generate the code. Different high level programming languages such as C, C++, Pascal, Java and PHP are used for coding. The programming language is chosen with respect to the type of software being developed.</a:t>
            </a:r>
          </a:p>
          <a:p>
            <a:pPr algn="just" eaLnBrk="1" hangingPunct="1">
              <a:lnSpc>
                <a:spcPct val="150000"/>
              </a:lnSpc>
              <a:defRPr/>
            </a:pPr>
            <a:r>
              <a:rPr lang="en-US" sz="1600" b="1" dirty="0">
                <a:ea typeface="ＭＳ Ｐゴシック" pitchFamily="-128" charset="-128"/>
                <a:sym typeface="Wingdings" pitchFamily="2" charset="2"/>
              </a:rPr>
              <a:t>Role</a:t>
            </a:r>
            <a:r>
              <a:rPr lang="en-US" sz="1600" dirty="0">
                <a:ea typeface="ＭＳ Ｐゴシック" pitchFamily="-128" charset="-128"/>
                <a:sym typeface="Wingdings" pitchFamily="2" charset="2"/>
              </a:rPr>
              <a:t>: Developer</a:t>
            </a:r>
            <a:endParaRPr lang="en-US" sz="1600" dirty="0">
              <a:ea typeface="ＭＳ Ｐゴシック" pitchFamily="-128" charset="-128"/>
            </a:endParaRPr>
          </a:p>
          <a:p>
            <a:pPr algn="just" eaLnBrk="1" hangingPunct="1">
              <a:lnSpc>
                <a:spcPct val="150000"/>
              </a:lnSpc>
              <a:buFont typeface="Arial" charset="0"/>
              <a:buNone/>
              <a:defRPr/>
            </a:pPr>
            <a:endParaRPr lang="en-US" sz="1600" dirty="0">
              <a:ea typeface="ＭＳ Ｐゴシック" pitchFamily="-128" charset="-128"/>
            </a:endParaRPr>
          </a:p>
          <a:p>
            <a:pPr eaLnBrk="1" hangingPunct="1">
              <a:buFont typeface="Arial" charset="0"/>
              <a:buNone/>
              <a:defRPr/>
            </a:pPr>
            <a:endParaRPr lang="en-US" sz="1600" dirty="0">
              <a:ea typeface="ＭＳ Ｐゴシック" pitchFamily="-128" charset="-128"/>
            </a:endParaRPr>
          </a:p>
          <a:p>
            <a:pPr marL="285750" indent="-285750" eaLnBrk="1" hangingPunct="1">
              <a:spcBef>
                <a:spcPct val="20000"/>
              </a:spcBef>
              <a:buClr>
                <a:schemeClr val="folHlink"/>
              </a:buClr>
              <a:buSzPct val="75000"/>
              <a:defRPr/>
            </a:pPr>
            <a:endParaRPr lang="en-US" dirty="0">
              <a:ea typeface="ＭＳ Ｐゴシック" pitchFamily="-128"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itle 6"/>
          <p:cNvSpPr>
            <a:spLocks noGrp="1"/>
          </p:cNvSpPr>
          <p:nvPr>
            <p:ph type="title"/>
          </p:nvPr>
        </p:nvSpPr>
        <p:spPr/>
        <p:txBody>
          <a:bodyPr/>
          <a:lstStyle/>
          <a:p>
            <a:r>
              <a:rPr lang="en-US" sz="3200"/>
              <a:t>Software Development Life Cycle</a:t>
            </a:r>
            <a:endParaRPr lang="en-US"/>
          </a:p>
        </p:txBody>
      </p:sp>
      <p:sp>
        <p:nvSpPr>
          <p:cNvPr id="9" name="Rectangle 4"/>
          <p:cNvSpPr txBox="1">
            <a:spLocks noChangeArrowheads="1"/>
          </p:cNvSpPr>
          <p:nvPr/>
        </p:nvSpPr>
        <p:spPr bwMode="auto">
          <a:xfrm>
            <a:off x="762000" y="1447800"/>
            <a:ext cx="7696200" cy="4648200"/>
          </a:xfrm>
          <a:prstGeom prst="rect">
            <a:avLst/>
          </a:prstGeom>
          <a:noFill/>
          <a:ln w="9525">
            <a:noFill/>
            <a:miter lim="800000"/>
            <a:headEnd/>
            <a:tailEnd/>
          </a:ln>
        </p:spPr>
        <p:txBody>
          <a:bodyPr lIns="90487" tIns="44450" rIns="90487" bIns="44450"/>
          <a:lstStyle/>
          <a:p>
            <a:pPr algn="just" eaLnBrk="1" hangingPunct="1">
              <a:lnSpc>
                <a:spcPct val="150000"/>
              </a:lnSpc>
              <a:buFont typeface="Arial" charset="0"/>
              <a:buNone/>
              <a:defRPr/>
            </a:pPr>
            <a:r>
              <a:rPr lang="en-US" sz="1600" b="1" dirty="0">
                <a:ea typeface="ＭＳ Ｐゴシック" pitchFamily="-128" charset="-128"/>
              </a:rPr>
              <a:t>5)  Testing: </a:t>
            </a:r>
            <a:r>
              <a:rPr lang="en-US" sz="1600" dirty="0">
                <a:ea typeface="ＭＳ Ｐゴシック" pitchFamily="-128" charset="-128"/>
              </a:rPr>
              <a:t> In this Phase of SDLC ready software is tested against the requirements (SRS) to make sure that the product is actually solving the needs addressed and gathered during the requirements phase. During this phase all types of functional testing like unit testing, integration testing, system testing, acceptance testing are done as well as non-functional testing are also done.</a:t>
            </a:r>
          </a:p>
          <a:p>
            <a:pPr algn="just" eaLnBrk="1" hangingPunct="1">
              <a:lnSpc>
                <a:spcPct val="150000"/>
              </a:lnSpc>
              <a:buFont typeface="Arial" charset="0"/>
              <a:buNone/>
              <a:defRPr/>
            </a:pPr>
            <a:endParaRPr lang="en-US" sz="1600" dirty="0">
              <a:ea typeface="ＭＳ Ｐゴシック" pitchFamily="-128" charset="-128"/>
            </a:endParaRPr>
          </a:p>
          <a:p>
            <a:pPr algn="just" eaLnBrk="1" hangingPunct="1">
              <a:lnSpc>
                <a:spcPct val="150000"/>
              </a:lnSpc>
              <a:defRPr/>
            </a:pPr>
            <a:r>
              <a:rPr lang="en-US" sz="1600" b="1" dirty="0">
                <a:ea typeface="ＭＳ Ｐゴシック" pitchFamily="-128" charset="-128"/>
                <a:sym typeface="Wingdings" pitchFamily="2" charset="2"/>
              </a:rPr>
              <a:t>Role</a:t>
            </a:r>
            <a:r>
              <a:rPr lang="en-US" sz="1600" dirty="0">
                <a:ea typeface="ＭＳ Ｐゴシック" pitchFamily="-128" charset="-128"/>
                <a:sym typeface="Wingdings" pitchFamily="2" charset="2"/>
              </a:rPr>
              <a:t>: Tester</a:t>
            </a:r>
            <a:endParaRPr lang="en-US" sz="1600" dirty="0">
              <a:ea typeface="ＭＳ Ｐゴシック" pitchFamily="-128" charset="-128"/>
            </a:endParaRPr>
          </a:p>
          <a:p>
            <a:pPr eaLnBrk="1" hangingPunct="1">
              <a:buFont typeface="Arial" charset="0"/>
              <a:buNone/>
              <a:defRPr/>
            </a:pPr>
            <a:endParaRPr lang="en-US" sz="1600" dirty="0">
              <a:ea typeface="ＭＳ Ｐゴシック" pitchFamily="-128" charset="-128"/>
            </a:endParaRPr>
          </a:p>
          <a:p>
            <a:pPr marL="285750" indent="-285750" eaLnBrk="1" hangingPunct="1">
              <a:spcBef>
                <a:spcPct val="20000"/>
              </a:spcBef>
              <a:buClr>
                <a:schemeClr val="folHlink"/>
              </a:buClr>
              <a:buSzPct val="75000"/>
              <a:defRPr/>
            </a:pPr>
            <a:endParaRPr lang="en-US" dirty="0">
              <a:ea typeface="ＭＳ Ｐゴシック" pitchFamily="-128" charset="-128"/>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15599</TotalTime>
  <Words>936</Words>
  <Application>Microsoft Office PowerPoint</Application>
  <PresentationFormat>On-screen Show (4:3)</PresentationFormat>
  <Paragraphs>73</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Lucida Sans Unicode</vt:lpstr>
      <vt:lpstr>Verdana</vt:lpstr>
      <vt:lpstr>Wingdings</vt:lpstr>
      <vt:lpstr>Wingdings 2</vt:lpstr>
      <vt:lpstr>Wingdings 3</vt:lpstr>
      <vt:lpstr>Concourse</vt:lpstr>
      <vt:lpstr>PowerPoint Presentation</vt:lpstr>
      <vt:lpstr>Software Process</vt:lpstr>
      <vt:lpstr>Software Development Life Cycle</vt:lpstr>
      <vt:lpstr>Software Development Life Cycle</vt:lpstr>
      <vt:lpstr>Software Development Life Cycle</vt:lpstr>
      <vt:lpstr>Software Development Life Cycle</vt:lpstr>
      <vt:lpstr>Software Development Life Cycle</vt:lpstr>
      <vt:lpstr>Software Development Life Cycle</vt:lpstr>
      <vt:lpstr>Software Development Life Cycle</vt:lpstr>
      <vt:lpstr>Software Development Life Cycle</vt:lpstr>
      <vt:lpstr>PowerPoint Presentation</vt:lpstr>
      <vt:lpstr>PowerPoint Presentation</vt:lpstr>
      <vt:lpstr>Waterfall Model</vt:lpstr>
      <vt:lpstr>Waterfall Model</vt:lpstr>
      <vt:lpstr>Iterative Model</vt:lpstr>
      <vt:lpstr>Incremental Model</vt:lpstr>
      <vt:lpstr>Prototype Model</vt:lpstr>
      <vt:lpstr>PowerPoint Presentation</vt:lpstr>
      <vt:lpstr>Spiral Model</vt:lpstr>
      <vt:lpstr>Spiral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SIF-PC</dc:creator>
  <cp:lastModifiedBy>Umer</cp:lastModifiedBy>
  <cp:revision>607</cp:revision>
  <dcterms:created xsi:type="dcterms:W3CDTF">2006-08-16T00:00:00Z</dcterms:created>
  <dcterms:modified xsi:type="dcterms:W3CDTF">2023-01-25T18:26:30Z</dcterms:modified>
</cp:coreProperties>
</file>