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9"/>
  </p:notesMasterIdLst>
  <p:sldIdLst>
    <p:sldId id="316" r:id="rId2"/>
    <p:sldId id="444" r:id="rId3"/>
    <p:sldId id="445" r:id="rId4"/>
    <p:sldId id="447" r:id="rId5"/>
    <p:sldId id="498" r:id="rId6"/>
    <p:sldId id="479" r:id="rId7"/>
    <p:sldId id="478" r:id="rId8"/>
    <p:sldId id="483" r:id="rId9"/>
    <p:sldId id="484" r:id="rId10"/>
    <p:sldId id="485" r:id="rId11"/>
    <p:sldId id="486" r:id="rId12"/>
    <p:sldId id="451" r:id="rId13"/>
    <p:sldId id="452" r:id="rId14"/>
    <p:sldId id="501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1" r:id="rId23"/>
    <p:sldId id="462" r:id="rId24"/>
    <p:sldId id="463" r:id="rId25"/>
    <p:sldId id="465" r:id="rId26"/>
    <p:sldId id="464" r:id="rId27"/>
    <p:sldId id="474" r:id="rId28"/>
    <p:sldId id="476" r:id="rId29"/>
    <p:sldId id="466" r:id="rId30"/>
    <p:sldId id="503" r:id="rId31"/>
    <p:sldId id="468" r:id="rId32"/>
    <p:sldId id="469" r:id="rId33"/>
    <p:sldId id="471" r:id="rId34"/>
    <p:sldId id="472" r:id="rId35"/>
    <p:sldId id="473" r:id="rId36"/>
    <p:sldId id="502" r:id="rId37"/>
    <p:sldId id="499" r:id="rId38"/>
    <p:sldId id="487" r:id="rId39"/>
    <p:sldId id="442" r:id="rId40"/>
    <p:sldId id="504" r:id="rId41"/>
    <p:sldId id="505" r:id="rId42"/>
    <p:sldId id="506" r:id="rId43"/>
    <p:sldId id="507" r:id="rId44"/>
    <p:sldId id="509" r:id="rId45"/>
    <p:sldId id="512" r:id="rId46"/>
    <p:sldId id="510" r:id="rId47"/>
    <p:sldId id="508" r:id="rId48"/>
    <p:sldId id="511" r:id="rId49"/>
    <p:sldId id="489" r:id="rId50"/>
    <p:sldId id="491" r:id="rId51"/>
    <p:sldId id="492" r:id="rId52"/>
    <p:sldId id="493" r:id="rId53"/>
    <p:sldId id="494" r:id="rId54"/>
    <p:sldId id="495" r:id="rId55"/>
    <p:sldId id="496" r:id="rId56"/>
    <p:sldId id="500" r:id="rId57"/>
    <p:sldId id="49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617" autoAdjust="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2F3C-7DA9-45CB-84F2-66B173351D43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9EFAD-F153-4117-916F-7026FCDA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B4FBD-B3DD-4828-865F-996E7AC70AB8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7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FFFFC-0D86-474A-B109-BC5447156F10}" type="slidenum">
              <a:rPr lang="en-US"/>
              <a:pPr/>
              <a:t>9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2AE6F-FA38-4ED0-8097-0FF938D00F7C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6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E6B41-BE43-47D1-8CF4-10EDDB3DCE77}" type="slidenum">
              <a:rPr lang="en-US"/>
              <a:pPr/>
              <a:t>27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1371601"/>
            <a:ext cx="7772400" cy="2210762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buNone/>
            </a:pPr>
            <a:r>
              <a:rPr lang="en-US" sz="4800" b="1" dirty="0"/>
              <a:t>Database</a:t>
            </a:r>
            <a:endParaRPr lang="en-US" sz="3200" dirty="0"/>
          </a:p>
          <a:p>
            <a:pPr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200" dirty="0"/>
              <a:t>Lecture 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Made of two or more tables</a:t>
            </a:r>
          </a:p>
          <a:p>
            <a:r>
              <a:rPr lang="en-US"/>
              <a:t>Tables are related by a common field</a:t>
            </a:r>
          </a:p>
          <a:p>
            <a:pPr lvl="1"/>
            <a:r>
              <a:rPr lang="en-US"/>
              <a:t>Called a relationship or join</a:t>
            </a:r>
          </a:p>
          <a:p>
            <a:pPr lvl="1"/>
            <a:r>
              <a:rPr lang="en-US"/>
              <a:t>Can help organize data</a:t>
            </a:r>
          </a:p>
          <a:p>
            <a:r>
              <a:rPr lang="en-US"/>
              <a:t>Most common form of database</a:t>
            </a:r>
          </a:p>
          <a:p>
            <a:r>
              <a:rPr lang="en-US"/>
              <a:t>Maintaining data is easier than flat-file</a:t>
            </a:r>
          </a:p>
          <a:p>
            <a:r>
              <a:rPr lang="en-US"/>
              <a:t>No wasted disk space</a:t>
            </a:r>
          </a:p>
        </p:txBody>
      </p:sp>
    </p:spTree>
    <p:extLst>
      <p:ext uri="{BB962C8B-B14F-4D97-AF65-F5344CB8AC3E}">
        <p14:creationId xmlns:p14="http://schemas.microsoft.com/office/powerpoint/2010/main" val="396487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35845" name="Picture 1029" descr="D:\My Documents\!books\norton im\Chapter 11\ERDiagram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219200"/>
            <a:ext cx="6324600" cy="487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81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600" b="1" dirty="0"/>
              <a:t>Databases</a:t>
            </a:r>
            <a:r>
              <a:rPr lang="en-US" sz="1600" dirty="0"/>
              <a:t> can be classified according to: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Number of users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Database location(s)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Expected type and extent of use 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Single-user database </a:t>
            </a:r>
            <a:r>
              <a:rPr lang="en-US" sz="1600" dirty="0"/>
              <a:t>A database located on a single computer and designed to be accessed by a single user.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Desktop database: single-user; runs on PC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Multiuser database </a:t>
            </a:r>
            <a:r>
              <a:rPr lang="en-US" sz="1600" dirty="0"/>
              <a:t>A database designed to be accessed by multiple users.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Workgroup and enterprise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Databases(User)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/>
              <a:t>Centralized database</a:t>
            </a:r>
            <a:r>
              <a:rPr lang="en-US" sz="1600" dirty="0"/>
              <a:t>: A database system in which all of the data used by the system is located on a single computer. </a:t>
            </a:r>
          </a:p>
          <a:p>
            <a:pPr algn="just">
              <a:lnSpc>
                <a:spcPct val="200000"/>
              </a:lnSpc>
            </a:pPr>
            <a:endParaRPr lang="en-US" sz="1600" dirty="0"/>
          </a:p>
          <a:p>
            <a:pPr algn="just">
              <a:lnSpc>
                <a:spcPct val="200000"/>
              </a:lnSpc>
            </a:pPr>
            <a:r>
              <a:rPr lang="en-US" sz="1600" b="1" dirty="0"/>
              <a:t>Distributed database</a:t>
            </a:r>
            <a:r>
              <a:rPr lang="en-US" sz="1600" dirty="0"/>
              <a:t>: A database system in which the data used by the system is located on multiple computers that are connected via a network.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Databases(Location)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/>
              <a:t>Operational database</a:t>
            </a:r>
            <a:r>
              <a:rPr lang="en-US" sz="1600" dirty="0"/>
              <a:t>: Supports a company’s day-to-day operations. An operational database query allows to read and modify operations. An operational database maintains current data. </a:t>
            </a:r>
          </a:p>
          <a:p>
            <a:pPr algn="just">
              <a:lnSpc>
                <a:spcPct val="200000"/>
              </a:lnSpc>
            </a:pPr>
            <a:endParaRPr lang="en-US" sz="1600" dirty="0"/>
          </a:p>
          <a:p>
            <a:pPr algn="just">
              <a:lnSpc>
                <a:spcPct val="200000"/>
              </a:lnSpc>
            </a:pPr>
            <a:r>
              <a:rPr lang="en-US" sz="1600" b="1" dirty="0"/>
              <a:t>Data warehouse</a:t>
            </a:r>
            <a:r>
              <a:rPr lang="en-US" sz="1600" dirty="0"/>
              <a:t>: Stores data used for tactical or strategic decisions. While an OLAP query needs only read only access of stored data. On the other hand, a data warehouse maintains historical data.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Databases(Usage)</a:t>
            </a:r>
          </a:p>
        </p:txBody>
      </p:sp>
    </p:spTree>
    <p:extLst>
      <p:ext uri="{BB962C8B-B14F-4D97-AF65-F5344CB8AC3E}">
        <p14:creationId xmlns:p14="http://schemas.microsoft.com/office/powerpoint/2010/main" val="79340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1500" b="1" dirty="0"/>
              <a:t>Unstructured data: </a:t>
            </a:r>
            <a:r>
              <a:rPr lang="en-US" sz="1500" dirty="0"/>
              <a:t>Unstructured data has no pre-defined format or organization, making it much more difficult to collect, process, and analyze. </a:t>
            </a:r>
          </a:p>
          <a:p>
            <a:pPr algn="just">
              <a:lnSpc>
                <a:spcPct val="200000"/>
              </a:lnSpc>
            </a:pPr>
            <a:r>
              <a:rPr lang="en-US" sz="1500" b="1" dirty="0"/>
              <a:t>Structured data: </a:t>
            </a:r>
            <a:r>
              <a:rPr lang="en-US" sz="1500" dirty="0"/>
              <a:t>Structured data is highly-organized and formatted in a way so it's easily searchable in relational databases.</a:t>
            </a:r>
          </a:p>
          <a:p>
            <a:pPr algn="just">
              <a:lnSpc>
                <a:spcPct val="200000"/>
              </a:lnSpc>
            </a:pPr>
            <a:r>
              <a:rPr lang="en-US" sz="1500" b="1" dirty="0"/>
              <a:t>Semi structured data: </a:t>
            </a:r>
            <a:r>
              <a:rPr lang="en-US" sz="1500" dirty="0"/>
              <a:t>Semi-structured data is information that does not reside in a rational database but that have some organizational properties that make it easier to analyze.</a:t>
            </a:r>
          </a:p>
          <a:p>
            <a:pPr algn="just">
              <a:lnSpc>
                <a:spcPct val="200000"/>
              </a:lnSpc>
            </a:pPr>
            <a:r>
              <a:rPr lang="en-US" sz="1500" b="1" dirty="0"/>
              <a:t>Extensible Markup Language (XML): </a:t>
            </a:r>
            <a:r>
              <a:rPr lang="en-US" sz="1500" dirty="0"/>
              <a:t>Represents data elements in textual format </a:t>
            </a:r>
          </a:p>
          <a:p>
            <a:pPr lvl="1" algn="just">
              <a:lnSpc>
                <a:spcPct val="200000"/>
              </a:lnSpc>
            </a:pPr>
            <a:r>
              <a:rPr lang="en-US" sz="1500" dirty="0"/>
              <a:t>XML database supports semi structured XML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 (Data)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8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Database design </a:t>
            </a:r>
            <a:r>
              <a:rPr lang="en-US" sz="2000" dirty="0"/>
              <a:t>focuses on design of database structure used for end-user data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Designer must identify database’s expected use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Well-designed database: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Facilitates data management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Generates accurate and valuable information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Poorly designed database: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Causes difficult-to-trace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Database Design Is Important?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Reasons for studying file systems: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Complexity of database design is easier to understand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Understanding file system problems helps to avoid problems with DBMS systems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Knowledge of file system is useful for converting file system to database system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File systems typically composed of collection of file folders, each tagged and kept in cabinet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Organized by expected use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 in Database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491406"/>
            <a:ext cx="7805737" cy="369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Good decisions require good information derived from raw facts </a:t>
            </a:r>
          </a:p>
          <a:p>
            <a:pPr algn="just"/>
            <a:r>
              <a:rPr lang="en-US" sz="2400" dirty="0"/>
              <a:t>Data is managed most efficiently when stored in a database </a:t>
            </a:r>
          </a:p>
          <a:p>
            <a:pPr algn="just"/>
            <a:r>
              <a:rPr lang="en-US" sz="2400" dirty="0"/>
              <a:t>Databases evolved from computer file systems </a:t>
            </a:r>
          </a:p>
          <a:p>
            <a:pPr algn="just"/>
            <a:r>
              <a:rPr lang="en-US" sz="2400" dirty="0"/>
              <a:t>Understanding file system characteristics is important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Terminology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80" y="1447800"/>
            <a:ext cx="827642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File system structure makes it difficult to combine data from multiple sources</a:t>
            </a:r>
          </a:p>
          <a:p>
            <a:pPr algn="just"/>
            <a:r>
              <a:rPr lang="en-US" sz="2000" dirty="0"/>
              <a:t>Organizational structure promotes storage of same data in different locations</a:t>
            </a:r>
          </a:p>
          <a:p>
            <a:pPr algn="just"/>
            <a:r>
              <a:rPr lang="en-US" sz="2000" dirty="0"/>
              <a:t>Data stored in different locations is unlikely to be updated consistently</a:t>
            </a:r>
          </a:p>
          <a:p>
            <a:pPr algn="just"/>
            <a:r>
              <a:rPr lang="en-US" sz="2000" b="1" dirty="0"/>
              <a:t>Data redundancy</a:t>
            </a:r>
            <a:r>
              <a:rPr lang="en-US" sz="2000" dirty="0"/>
              <a:t>: same data stored unnecessarily in different places</a:t>
            </a:r>
          </a:p>
          <a:p>
            <a:pPr algn="just"/>
            <a:r>
              <a:rPr lang="en-US" sz="2100" b="1" dirty="0"/>
              <a:t>Data inconsistency</a:t>
            </a:r>
            <a:r>
              <a:rPr lang="en-US" sz="2100" dirty="0"/>
              <a:t>: different and conflicting versions of same data occur at different places </a:t>
            </a:r>
          </a:p>
          <a:p>
            <a:pPr algn="just"/>
            <a:r>
              <a:rPr lang="en-US" sz="2100" b="1" dirty="0"/>
              <a:t>Data anomalies</a:t>
            </a:r>
            <a:r>
              <a:rPr lang="en-US" sz="2100" dirty="0"/>
              <a:t>: abnormalities when all changes in redundant data are not made correctly </a:t>
            </a:r>
          </a:p>
          <a:p>
            <a:pPr lvl="1"/>
            <a:r>
              <a:rPr lang="en-US" sz="1700" dirty="0"/>
              <a:t>Update anomalies </a:t>
            </a:r>
          </a:p>
          <a:p>
            <a:pPr lvl="1"/>
            <a:r>
              <a:rPr lang="en-US" sz="1700" dirty="0"/>
              <a:t>Insertion anomalies</a:t>
            </a:r>
          </a:p>
          <a:p>
            <a:pPr lvl="1"/>
            <a:r>
              <a:rPr lang="en-US" sz="1700" dirty="0"/>
              <a:t>Deletion anomalies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File System Data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Database system consists of logically related data stored in a single logical data repository </a:t>
            </a:r>
          </a:p>
          <a:p>
            <a:pPr lvl="1" algn="just"/>
            <a:r>
              <a:rPr lang="en-US" sz="2000" dirty="0"/>
              <a:t>May be physically distributed among multiple storage facilities </a:t>
            </a:r>
          </a:p>
          <a:p>
            <a:pPr lvl="1" algn="just"/>
            <a:r>
              <a:rPr lang="en-US" sz="2000" dirty="0"/>
              <a:t>DBMS eliminates most of file system’s problems </a:t>
            </a:r>
          </a:p>
          <a:p>
            <a:pPr lvl="1" algn="just"/>
            <a:r>
              <a:rPr lang="en-US" sz="2000" dirty="0"/>
              <a:t>Current generation stores data structures, relationships between structures, and access paths </a:t>
            </a:r>
          </a:p>
          <a:p>
            <a:pPr lvl="2" algn="just"/>
            <a:r>
              <a:rPr lang="en-US" sz="2000" dirty="0"/>
              <a:t>Also defines, stores, and manages all access paths and components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29600" cy="617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Database system</a:t>
            </a:r>
            <a:r>
              <a:rPr lang="en-US" sz="2000" dirty="0"/>
              <a:t>: defines and regulates the collection, storage, management, use of data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Five major parts of a database system:</a:t>
            </a:r>
          </a:p>
          <a:p>
            <a:pPr lvl="1" algn="just"/>
            <a:r>
              <a:rPr lang="en-US" sz="1800" dirty="0"/>
              <a:t>Hardware</a:t>
            </a:r>
          </a:p>
          <a:p>
            <a:pPr lvl="1" algn="just"/>
            <a:r>
              <a:rPr lang="en-US" sz="1800" dirty="0"/>
              <a:t>Software</a:t>
            </a:r>
          </a:p>
          <a:p>
            <a:pPr lvl="1" algn="just"/>
            <a:r>
              <a:rPr lang="en-US" sz="1800" dirty="0"/>
              <a:t>People </a:t>
            </a:r>
          </a:p>
          <a:p>
            <a:pPr lvl="1" algn="just"/>
            <a:r>
              <a:rPr lang="en-US" sz="1800" dirty="0"/>
              <a:t>Procedures</a:t>
            </a:r>
          </a:p>
          <a:p>
            <a:pPr lvl="1" algn="just"/>
            <a:r>
              <a:rPr lang="en-US" sz="1800" dirty="0"/>
              <a:t>Data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Database System Environment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Hardware</a:t>
            </a:r>
            <a:r>
              <a:rPr lang="en-US" dirty="0"/>
              <a:t>: all the system’s physical devices</a:t>
            </a:r>
          </a:p>
          <a:p>
            <a:r>
              <a:rPr lang="en-US" b="1" dirty="0"/>
              <a:t>Software</a:t>
            </a:r>
            <a:r>
              <a:rPr lang="en-US" dirty="0"/>
              <a:t>: three types of software required: </a:t>
            </a:r>
          </a:p>
          <a:p>
            <a:pPr lvl="1"/>
            <a:r>
              <a:rPr lang="en-US" dirty="0"/>
              <a:t>Operating system software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DBMS software</a:t>
            </a:r>
          </a:p>
          <a:p>
            <a:pPr lvl="1"/>
            <a:r>
              <a:rPr lang="en-US" dirty="0"/>
              <a:t>Application programs and utility software</a:t>
            </a:r>
          </a:p>
          <a:p>
            <a:r>
              <a:rPr lang="en-US" b="1" dirty="0"/>
              <a:t>People</a:t>
            </a:r>
            <a:r>
              <a:rPr lang="en-US" dirty="0"/>
              <a:t>: all users of the database system </a:t>
            </a:r>
          </a:p>
          <a:p>
            <a:pPr lvl="1"/>
            <a:r>
              <a:rPr lang="en-US" dirty="0"/>
              <a:t>System and database administrators</a:t>
            </a:r>
          </a:p>
          <a:p>
            <a:pPr lvl="1"/>
            <a:r>
              <a:rPr lang="en-US" dirty="0"/>
              <a:t>Database designers</a:t>
            </a:r>
          </a:p>
          <a:p>
            <a:pPr lvl="1"/>
            <a:r>
              <a:rPr lang="en-US" dirty="0"/>
              <a:t>Systems analysts and programmers</a:t>
            </a:r>
          </a:p>
          <a:p>
            <a:pPr lvl="1"/>
            <a:r>
              <a:rPr lang="en-US" dirty="0"/>
              <a:t>End users</a:t>
            </a:r>
          </a:p>
          <a:p>
            <a:r>
              <a:rPr lang="en-US" b="1" dirty="0"/>
              <a:t>Procedures</a:t>
            </a:r>
            <a:r>
              <a:rPr lang="en-US" dirty="0"/>
              <a:t>: instructions and rules that govern the design and use of the database system</a:t>
            </a:r>
          </a:p>
          <a:p>
            <a:r>
              <a:rPr lang="en-US" b="1" dirty="0"/>
              <a:t>Data</a:t>
            </a:r>
            <a:r>
              <a:rPr lang="en-US" dirty="0"/>
              <a:t>: the collection of facts stored in the database</a:t>
            </a:r>
          </a:p>
          <a:p>
            <a:endParaRPr lang="en-US" dirty="0"/>
          </a:p>
          <a:p>
            <a:pPr marL="0">
              <a:buNone/>
            </a:pPr>
            <a:r>
              <a:rPr lang="en-US" dirty="0"/>
              <a:t>Database systems are created and managed at different levels of complexity </a:t>
            </a:r>
          </a:p>
          <a:p>
            <a:pPr lvl="1"/>
            <a:r>
              <a:rPr lang="en-US" dirty="0"/>
              <a:t>Database solutions must be cost-effective as well as tactically and strategically effective</a:t>
            </a:r>
          </a:p>
          <a:p>
            <a:pPr lvl="1"/>
            <a:r>
              <a:rPr lang="en-US" dirty="0"/>
              <a:t>Database technology already in use affects selection of a database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Database System Environment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8" y="609600"/>
            <a:ext cx="833543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11A-</a:t>
            </a:r>
            <a:fld id="{5788B489-C50F-4F44-91D3-AC4298745C57}" type="slidenum">
              <a:rPr lang="en-US"/>
              <a:pPr/>
              <a:t>27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Database Management Systems(DBMS)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400" dirty="0"/>
              <a:t>A </a:t>
            </a:r>
            <a:r>
              <a:rPr lang="en-US" sz="1400" b="1" dirty="0"/>
              <a:t>database management system</a:t>
            </a:r>
            <a:r>
              <a:rPr lang="en-US" sz="1400" dirty="0"/>
              <a:t> (</a:t>
            </a:r>
            <a:r>
              <a:rPr lang="en-US" sz="1400" b="1" dirty="0"/>
              <a:t>DBMS</a:t>
            </a:r>
            <a:r>
              <a:rPr lang="en-US" sz="1400" dirty="0"/>
              <a:t>) is a software package designed to define, manipulate, retrieve and manage data in a database. A DBMS generally manipulates the data itself, the data format, field names, record structure and file structure. It also defines rules to validate and manipulate this data.</a:t>
            </a:r>
          </a:p>
          <a:p>
            <a:pPr algn="just">
              <a:lnSpc>
                <a:spcPct val="170000"/>
              </a:lnSpc>
            </a:pPr>
            <a:r>
              <a:rPr lang="en-US" sz="1400" dirty="0"/>
              <a:t>Programs that control the database</a:t>
            </a:r>
          </a:p>
          <a:p>
            <a:pPr algn="just">
              <a:lnSpc>
                <a:spcPct val="170000"/>
              </a:lnSpc>
            </a:pPr>
            <a:r>
              <a:rPr lang="en-US" sz="1200" dirty="0"/>
              <a:t>Allows</a:t>
            </a:r>
          </a:p>
          <a:p>
            <a:pPr lvl="1" algn="just"/>
            <a:r>
              <a:rPr lang="en-US" sz="1100" dirty="0"/>
              <a:t>Entering data</a:t>
            </a:r>
          </a:p>
          <a:p>
            <a:pPr lvl="1" algn="just"/>
            <a:r>
              <a:rPr lang="en-US" sz="1100" dirty="0"/>
              <a:t>Querying data</a:t>
            </a:r>
          </a:p>
          <a:p>
            <a:pPr lvl="1" algn="just"/>
            <a:r>
              <a:rPr lang="en-US" sz="1100" dirty="0"/>
              <a:t>Printing reports</a:t>
            </a:r>
          </a:p>
          <a:p>
            <a:pPr algn="just">
              <a:lnSpc>
                <a:spcPct val="170000"/>
              </a:lnSpc>
            </a:pPr>
            <a:r>
              <a:rPr lang="en-US" sz="1200" dirty="0"/>
              <a:t>Supports thousands of users</a:t>
            </a:r>
          </a:p>
          <a:p>
            <a:pPr algn="just">
              <a:lnSpc>
                <a:spcPct val="170000"/>
              </a:lnSpc>
            </a:pPr>
            <a:r>
              <a:rPr lang="en-US" sz="1200" dirty="0"/>
              <a:t>Includes tools to protect the data</a:t>
            </a:r>
          </a:p>
          <a:p>
            <a:pPr algn="just">
              <a:lnSpc>
                <a:spcPct val="170000"/>
              </a:lnSpc>
            </a:pPr>
            <a:r>
              <a:rPr lang="en-US" sz="1200" dirty="0"/>
              <a:t>Database management system (DBMS)</a:t>
            </a:r>
          </a:p>
          <a:p>
            <a:pPr lvl="1" algn="just"/>
            <a:r>
              <a:rPr lang="en-US" sz="1100" dirty="0"/>
              <a:t>Store large collections of data</a:t>
            </a:r>
          </a:p>
          <a:p>
            <a:pPr lvl="1" algn="just"/>
            <a:r>
              <a:rPr lang="en-US" sz="1100" dirty="0"/>
              <a:t>Organize the data	</a:t>
            </a:r>
          </a:p>
          <a:p>
            <a:pPr lvl="1" algn="just"/>
            <a:r>
              <a:rPr lang="en-US" sz="1100" dirty="0"/>
              <a:t>Becomes a data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3250804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762000"/>
            <a:ext cx="863394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60000"/>
              </a:lnSpc>
              <a:buNone/>
            </a:pPr>
            <a:r>
              <a:rPr lang="en-US" sz="1400" dirty="0"/>
              <a:t>Following are the functions of DBMS.</a:t>
            </a:r>
          </a:p>
          <a:p>
            <a:pPr marL="708660" lvl="1" indent="-342900">
              <a:lnSpc>
                <a:spcPct val="160000"/>
              </a:lnSpc>
              <a:buSzPct val="100000"/>
              <a:buFont typeface="+mj-lt"/>
              <a:buAutoNum type="arabicPeriod"/>
            </a:pPr>
            <a:r>
              <a:rPr lang="en-US" sz="1400" dirty="0"/>
              <a:t>Data dictionary management</a:t>
            </a:r>
          </a:p>
          <a:p>
            <a:pPr marL="708660" lvl="1" indent="-342900">
              <a:lnSpc>
                <a:spcPct val="160000"/>
              </a:lnSpc>
              <a:buSzPct val="100000"/>
              <a:buFont typeface="+mj-lt"/>
              <a:buAutoNum type="arabicPeriod"/>
            </a:pPr>
            <a:r>
              <a:rPr lang="en-US" sz="1400" dirty="0"/>
              <a:t>Data storage management </a:t>
            </a:r>
          </a:p>
          <a:p>
            <a:pPr marL="708660" lvl="1" indent="-342900">
              <a:lnSpc>
                <a:spcPct val="160000"/>
              </a:lnSpc>
              <a:buSzPct val="100000"/>
              <a:buFont typeface="+mj-lt"/>
              <a:buAutoNum type="arabicPeriod"/>
            </a:pPr>
            <a:r>
              <a:rPr lang="en-US" sz="1400" dirty="0"/>
              <a:t>Data transformation and presentation</a:t>
            </a:r>
          </a:p>
          <a:p>
            <a:pPr marL="708660" lvl="1" indent="-342900" algn="just">
              <a:lnSpc>
                <a:spcPct val="160000"/>
              </a:lnSpc>
              <a:buSzPct val="100000"/>
              <a:buFont typeface="+mj-lt"/>
              <a:buAutoNum type="arabicPeriod"/>
            </a:pPr>
            <a:r>
              <a:rPr lang="en-US" sz="1400" dirty="0"/>
              <a:t>Security management</a:t>
            </a:r>
          </a:p>
          <a:p>
            <a:pPr marL="708660" lvl="1" indent="-342900" algn="just">
              <a:lnSpc>
                <a:spcPct val="160000"/>
              </a:lnSpc>
              <a:buSzPct val="100000"/>
              <a:buFont typeface="+mj-lt"/>
              <a:buAutoNum type="arabicPeriod"/>
            </a:pPr>
            <a:r>
              <a:rPr lang="en-US" sz="1400" dirty="0"/>
              <a:t>Multiuser access control</a:t>
            </a:r>
          </a:p>
          <a:p>
            <a:pPr marL="708660" lvl="1" indent="-342900" algn="just">
              <a:lnSpc>
                <a:spcPct val="160000"/>
              </a:lnSpc>
              <a:buSzPct val="100000"/>
              <a:buFont typeface="+mj-lt"/>
              <a:buAutoNum type="arabicPeriod"/>
            </a:pPr>
            <a:r>
              <a:rPr lang="en-US" sz="1400" dirty="0"/>
              <a:t>Backup and recovery management</a:t>
            </a:r>
          </a:p>
          <a:p>
            <a:pPr marL="708660" lvl="1" indent="-342900" algn="just">
              <a:lnSpc>
                <a:spcPct val="160000"/>
              </a:lnSpc>
              <a:buSzPct val="100000"/>
              <a:buFont typeface="+mj-lt"/>
              <a:buAutoNum type="arabicPeriod"/>
            </a:pPr>
            <a:r>
              <a:rPr lang="en-US" sz="1400" dirty="0"/>
              <a:t>Data integrity management</a:t>
            </a:r>
          </a:p>
          <a:p>
            <a:pPr marL="708660" lvl="1" indent="-342900" algn="just">
              <a:lnSpc>
                <a:spcPct val="160000"/>
              </a:lnSpc>
              <a:buSzPct val="100000"/>
              <a:buFont typeface="+mj-lt"/>
              <a:buAutoNum type="arabicPeriod"/>
            </a:pPr>
            <a:r>
              <a:rPr lang="en-US" sz="1400" dirty="0"/>
              <a:t>Provide access to languages</a:t>
            </a:r>
            <a:endParaRPr lang="en-US" sz="3600" b="1" dirty="0"/>
          </a:p>
          <a:p>
            <a:pPr algn="just">
              <a:lnSpc>
                <a:spcPct val="150000"/>
              </a:lnSpc>
              <a:buNone/>
            </a:pPr>
            <a:endParaRPr lang="en-US" b="1" dirty="0"/>
          </a:p>
          <a:p>
            <a:pPr algn="just">
              <a:lnSpc>
                <a:spcPct val="150000"/>
              </a:lnSpc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DBMS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Data: </a:t>
            </a:r>
            <a:r>
              <a:rPr lang="en-US" sz="2000" dirty="0"/>
              <a:t>Data is raw, unorganized facts that need to be processed. Data can be something simple and seemingly random and useless until it is organized.</a:t>
            </a:r>
          </a:p>
          <a:p>
            <a:pPr marL="0" indent="0" algn="just">
              <a:buNone/>
            </a:pPr>
            <a:r>
              <a:rPr lang="en-US" sz="2000" b="1" dirty="0"/>
              <a:t>Example: </a:t>
            </a:r>
            <a:r>
              <a:rPr lang="en-US" sz="2000" dirty="0"/>
              <a:t>Each student's test score is one piece of data.</a:t>
            </a:r>
          </a:p>
          <a:p>
            <a:pPr marL="0" algn="just"/>
            <a:endParaRPr lang="en-US" sz="2000" b="1" dirty="0"/>
          </a:p>
          <a:p>
            <a:pPr marL="0" indent="0" algn="just">
              <a:buNone/>
            </a:pPr>
            <a:r>
              <a:rPr lang="en-US" sz="2000" b="1" dirty="0"/>
              <a:t>Information: </a:t>
            </a:r>
            <a:r>
              <a:rPr lang="en-US" sz="2000" dirty="0"/>
              <a:t>When data is processed, organized, structured or presented in a given context so as to make it useful, it is called information.</a:t>
            </a:r>
          </a:p>
          <a:p>
            <a:pPr marL="0" indent="0" algn="just">
              <a:buNone/>
            </a:pPr>
            <a:r>
              <a:rPr lang="en-US" sz="2000" b="1" dirty="0"/>
              <a:t>Example: </a:t>
            </a:r>
            <a:r>
              <a:rPr lang="en-US" sz="2000" dirty="0"/>
              <a:t>The average score of a class or of the entire school is information that can be derived from the given data.</a:t>
            </a:r>
            <a:endParaRPr lang="en-US" sz="2000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vs. Information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1. Data dictionary management: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stores definitions of data elements and relationships (metadata) in a data dictionary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looks up required data component structures and relationships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Changes automatically recorded in the dictionary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provides data abstraction and removes structural and data dependency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DBMS</a:t>
            </a:r>
          </a:p>
        </p:txBody>
      </p:sp>
    </p:spTree>
    <p:extLst>
      <p:ext uri="{BB962C8B-B14F-4D97-AF65-F5344CB8AC3E}">
        <p14:creationId xmlns:p14="http://schemas.microsoft.com/office/powerpoint/2010/main" val="1414664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/>
              <a:t>2. Data storage management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creates and manages complex structures required for data storage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Also stores related data entry forms, screen definitions, report definitions, etc.</a:t>
            </a:r>
          </a:p>
          <a:p>
            <a:pPr lvl="1" algn="just">
              <a:lnSpc>
                <a:spcPct val="150000"/>
              </a:lnSpc>
            </a:pPr>
            <a:r>
              <a:rPr lang="en-US" sz="1800" b="1" dirty="0"/>
              <a:t>Performance tuning: </a:t>
            </a:r>
            <a:r>
              <a:rPr lang="en-US" sz="1800" dirty="0"/>
              <a:t>activities that make the database perform more efficiently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stores the database in multiple physical data files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DBMS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3. Data transformation and presentation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transforms data entered to conform to required data structures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transforms physically retrieved data to conform to user’s logical expectations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/>
              <a:t>4. Security management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creates a security system that enforces user security and data privacy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Security rules determine which users can access the database, which items can be accessed,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DBMS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/>
              <a:t>5. Multiuser access control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uses sophisticated algorithms to ensure concurrent access does not affect integrity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/>
              <a:t>6. Backup and recovery management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DBMS provides backup and data recovery to ensure data safety and integrity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Recovery management deals with recovery of database after a failure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/>
              <a:t>Critical to preserving database’s integrity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DBMS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7. Data integrity management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DBMS promotes and enforces integrity rules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Minimizes redundancy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Maximizes consistency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Data relationships stored in data dictionary used to enforce data integrity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Integrity is especially important in transaction-oriented database systems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DBMS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8. Provide access to languages: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DBMS provides access through a query language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Query language </a:t>
            </a:r>
            <a:r>
              <a:rPr lang="en-US" sz="1800" dirty="0"/>
              <a:t>is a nonprocedural language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Structured Query Language (SQL) </a:t>
            </a:r>
            <a:r>
              <a:rPr lang="en-US" sz="1800" dirty="0"/>
              <a:t>is the de facto query language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Standard supported by majority of DBMS vendors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DBMS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7E5A7-F17A-4863-AB30-BC86F563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E0F5D-2E81-4C4E-B04C-F79E7B644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7565"/>
          <a:stretch/>
        </p:blipFill>
        <p:spPr>
          <a:xfrm>
            <a:off x="457200" y="1295400"/>
            <a:ext cx="7620000" cy="40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67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b="1" dirty="0"/>
              <a:t>Primary key</a:t>
            </a:r>
            <a:r>
              <a:rPr lang="en-US" sz="2000" dirty="0"/>
              <a:t>, is a </a:t>
            </a:r>
            <a:r>
              <a:rPr lang="en-US" sz="2000" b="1" dirty="0"/>
              <a:t>key</a:t>
            </a:r>
            <a:r>
              <a:rPr lang="en-US" sz="2000" dirty="0"/>
              <a:t> in a relational database that is unique for each record.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Example	</a:t>
            </a:r>
          </a:p>
        </p:txBody>
      </p:sp>
      <p:pic>
        <p:nvPicPr>
          <p:cNvPr id="1026" name="Picture 2" descr="http://social.msdn.microsoft.com/Forums/getfile/5047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720" y="2514600"/>
            <a:ext cx="5310560" cy="3695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2000" dirty="0"/>
              <a:t>These SQL commands are mainly categorized into four categories as:</a:t>
            </a:r>
          </a:p>
          <a:p>
            <a:pPr fontAlgn="base"/>
            <a:r>
              <a:rPr lang="en-US" sz="2000" dirty="0"/>
              <a:t>DDL – Data Definition Language</a:t>
            </a:r>
          </a:p>
          <a:p>
            <a:pPr lvl="1" algn="just" fontAlgn="base"/>
            <a:r>
              <a:rPr lang="en-US" sz="1600" b="1" u="sng" dirty="0">
                <a:solidFill>
                  <a:srgbClr val="0070C0"/>
                </a:solidFill>
              </a:rPr>
              <a:t>CREATE</a:t>
            </a:r>
            <a:r>
              <a:rPr lang="en-US" sz="1600" u="sng" dirty="0">
                <a:solidFill>
                  <a:srgbClr val="0070C0"/>
                </a:solidFill>
              </a:rPr>
              <a:t> </a:t>
            </a:r>
            <a:r>
              <a:rPr lang="en-US" sz="1600" dirty="0"/>
              <a:t>– is used to create the database or its objects (like table, index, function, views, store procedure and triggers).</a:t>
            </a:r>
          </a:p>
          <a:p>
            <a:pPr lvl="1" fontAlgn="base"/>
            <a:r>
              <a:rPr lang="en-US" sz="1600" b="1" u="sng" dirty="0">
                <a:solidFill>
                  <a:srgbClr val="0070C0"/>
                </a:solidFill>
              </a:rPr>
              <a:t>DROP</a:t>
            </a:r>
            <a:r>
              <a:rPr lang="en-US" sz="1600" dirty="0"/>
              <a:t> – is used to delete objects from the database.</a:t>
            </a:r>
          </a:p>
          <a:p>
            <a:pPr lvl="1" fontAlgn="base"/>
            <a:r>
              <a:rPr lang="en-US" sz="1600" b="1" u="sng" dirty="0">
                <a:solidFill>
                  <a:srgbClr val="0070C0"/>
                </a:solidFill>
              </a:rPr>
              <a:t>ALTER</a:t>
            </a:r>
            <a:r>
              <a:rPr lang="en-US" sz="1600" dirty="0"/>
              <a:t>-is used to alter the structure of the database.</a:t>
            </a:r>
          </a:p>
          <a:p>
            <a:pPr fontAlgn="base"/>
            <a:r>
              <a:rPr lang="en-US" sz="2000" dirty="0"/>
              <a:t>DQL – Data Query Language</a:t>
            </a:r>
          </a:p>
          <a:p>
            <a:pPr lvl="1" fontAlgn="base"/>
            <a:r>
              <a:rPr lang="en-US" sz="1600" b="1" u="sng" dirty="0">
                <a:solidFill>
                  <a:srgbClr val="0070C0"/>
                </a:solidFill>
              </a:rPr>
              <a:t>SELECT</a:t>
            </a:r>
            <a:r>
              <a:rPr lang="en-US" sz="1600" dirty="0"/>
              <a:t> – is used to retrieve data from the a database.</a:t>
            </a:r>
          </a:p>
          <a:p>
            <a:pPr fontAlgn="base"/>
            <a:r>
              <a:rPr lang="en-US" sz="2000" dirty="0"/>
              <a:t>DML – Data Manipulation Language</a:t>
            </a:r>
          </a:p>
          <a:p>
            <a:pPr lvl="1" fontAlgn="base"/>
            <a:r>
              <a:rPr lang="en-US" sz="1600" b="1" u="sng" dirty="0">
                <a:solidFill>
                  <a:srgbClr val="0070C0"/>
                </a:solidFill>
              </a:rPr>
              <a:t>INSERT </a:t>
            </a:r>
            <a:r>
              <a:rPr lang="en-US" sz="1600" dirty="0"/>
              <a:t>– is used to insert data into a table.</a:t>
            </a:r>
          </a:p>
          <a:p>
            <a:pPr lvl="1" fontAlgn="base"/>
            <a:r>
              <a:rPr lang="en-US" sz="1600" b="1" u="sng" dirty="0">
                <a:solidFill>
                  <a:srgbClr val="0070C0"/>
                </a:solidFill>
              </a:rPr>
              <a:t>UPDATE</a:t>
            </a:r>
            <a:r>
              <a:rPr lang="en-US" sz="1600" dirty="0"/>
              <a:t> – is used to update existing data within a table.</a:t>
            </a:r>
          </a:p>
          <a:p>
            <a:pPr lvl="1" fontAlgn="base"/>
            <a:r>
              <a:rPr lang="en-US" sz="1600" b="1" u="sng" dirty="0">
                <a:solidFill>
                  <a:srgbClr val="0070C0"/>
                </a:solidFill>
              </a:rPr>
              <a:t>DELETE</a:t>
            </a:r>
            <a:r>
              <a:rPr lang="en-US" sz="1600" dirty="0"/>
              <a:t> – is used to delete records from a database table.</a:t>
            </a:r>
          </a:p>
          <a:p>
            <a:pPr fontAlgn="base"/>
            <a:r>
              <a:rPr lang="en-US" sz="2000" dirty="0"/>
              <a:t>DCL – Data Control Language</a:t>
            </a:r>
          </a:p>
          <a:p>
            <a:pPr lvl="1" fontAlgn="base"/>
            <a:r>
              <a:rPr lang="en-US" sz="1600" b="1" u="sng" dirty="0">
                <a:solidFill>
                  <a:srgbClr val="0070C0"/>
                </a:solidFill>
              </a:rPr>
              <a:t>GRANT</a:t>
            </a:r>
            <a:r>
              <a:rPr lang="en-US" sz="1600" b="1" dirty="0">
                <a:solidFill>
                  <a:srgbClr val="FFC000"/>
                </a:solidFill>
              </a:rPr>
              <a:t>-</a:t>
            </a:r>
            <a:r>
              <a:rPr lang="en-US" sz="1600" dirty="0"/>
              <a:t>gives user’s access privileges to database.</a:t>
            </a:r>
          </a:p>
          <a:p>
            <a:pPr lvl="1" fontAlgn="base"/>
            <a:r>
              <a:rPr lang="en-US" sz="1600" b="1" u="sng" dirty="0">
                <a:solidFill>
                  <a:srgbClr val="0070C0"/>
                </a:solidFill>
              </a:rPr>
              <a:t>REVOKE</a:t>
            </a:r>
            <a:r>
              <a:rPr lang="en-US" sz="1600" dirty="0"/>
              <a:t>-withdraw user’s access privileges given by using the GRANT command.</a:t>
            </a:r>
          </a:p>
          <a:p>
            <a:pPr fontAlgn="base"/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Commands</a:t>
            </a:r>
          </a:p>
        </p:txBody>
      </p:sp>
    </p:spTree>
    <p:extLst>
      <p:ext uri="{BB962C8B-B14F-4D97-AF65-F5344CB8AC3E}">
        <p14:creationId xmlns:p14="http://schemas.microsoft.com/office/powerpoint/2010/main" val="3081041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Examples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Selecting individual columns of data from table: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/>
              <a:t>column1</a:t>
            </a:r>
            <a:r>
              <a:rPr lang="en-US" sz="1000" dirty="0"/>
              <a:t>,</a:t>
            </a:r>
            <a:r>
              <a:rPr lang="en-US" sz="1000" i="1" dirty="0"/>
              <a:t> column2, ...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r>
              <a:rPr lang="en-US" sz="1000" dirty="0"/>
              <a:t>;</a:t>
            </a:r>
            <a:endParaRPr lang="en-US" sz="1400" dirty="0"/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FirstName, </a:t>
            </a:r>
            <a:r>
              <a:rPr lang="en-US" sz="1000" dirty="0" err="1"/>
              <a:t>LastName</a:t>
            </a:r>
            <a:r>
              <a:rPr lang="en-US" sz="1000" dirty="0"/>
              <a:t>, City </a:t>
            </a:r>
          </a:p>
          <a:p>
            <a:pPr marL="365760" lvl="1" indent="0">
              <a:buNone/>
            </a:pPr>
            <a:r>
              <a:rPr lang="en-US" sz="1000" dirty="0"/>
              <a:t>FROM Customers;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Selecting all columns of data from table: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* </a:t>
            </a:r>
          </a:p>
          <a:p>
            <a:pPr marL="365760" lvl="1" indent="0">
              <a:buNone/>
            </a:pP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r>
              <a:rPr lang="en-US" sz="1000" dirty="0"/>
              <a:t>;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u="sng" dirty="0"/>
              <a:t>SELECT *</a:t>
            </a:r>
          </a:p>
          <a:p>
            <a:pPr marL="365760" lvl="1" indent="0">
              <a:buNone/>
            </a:pPr>
            <a:r>
              <a:rPr lang="en-US" sz="1000" u="sng" dirty="0"/>
              <a:t>FROM Customers;</a:t>
            </a: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550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Database</a:t>
            </a:r>
            <a:r>
              <a:rPr lang="en-US" sz="2000" dirty="0"/>
              <a:t>: shared, integrated computer structure that stores a collection of: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End-user data</a:t>
            </a:r>
            <a:r>
              <a:rPr lang="en-US" sz="1800" dirty="0"/>
              <a:t>: raw facts of interest to end user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Metadata</a:t>
            </a:r>
            <a:r>
              <a:rPr lang="en-US" sz="1800" dirty="0"/>
              <a:t>: data about data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Provides description of data characteristics and relationships in data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Complements and expands value of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Database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Examples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Selecting data from table using where condition: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/>
              <a:t>column1</a:t>
            </a:r>
            <a:r>
              <a:rPr lang="en-US" sz="1000" dirty="0"/>
              <a:t>,</a:t>
            </a:r>
            <a:r>
              <a:rPr lang="en-US" sz="1000" i="1" dirty="0"/>
              <a:t> column2, ...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endParaRPr lang="en-US" sz="1000" i="1" dirty="0"/>
          </a:p>
          <a:p>
            <a:pPr marL="365760" lvl="1" indent="0">
              <a:buNone/>
            </a:pPr>
            <a:r>
              <a:rPr lang="en-US" sz="1000" dirty="0"/>
              <a:t>WHERE condition;</a:t>
            </a:r>
            <a:endParaRPr lang="en-US" sz="1400" dirty="0"/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FirstName, </a:t>
            </a:r>
            <a:r>
              <a:rPr lang="en-US" sz="1000" dirty="0" err="1"/>
              <a:t>LastName</a:t>
            </a:r>
            <a:r>
              <a:rPr lang="en-US" sz="1000" dirty="0"/>
              <a:t>, City </a:t>
            </a:r>
          </a:p>
          <a:p>
            <a:pPr marL="365760" lvl="1" indent="0">
              <a:buNone/>
            </a:pPr>
            <a:r>
              <a:rPr lang="en-US" sz="1000" dirty="0"/>
              <a:t>FROM Customer</a:t>
            </a:r>
          </a:p>
          <a:p>
            <a:pPr marL="365760" lvl="1" indent="0">
              <a:buNone/>
            </a:pPr>
            <a:r>
              <a:rPr lang="en-US" sz="1000" dirty="0"/>
              <a:t>WHERE State = 'NY';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FirstName, </a:t>
            </a:r>
            <a:r>
              <a:rPr lang="en-US" sz="1000" dirty="0" err="1"/>
              <a:t>LastName</a:t>
            </a:r>
            <a:r>
              <a:rPr lang="en-US" sz="1000" dirty="0"/>
              <a:t>, City </a:t>
            </a:r>
          </a:p>
          <a:p>
            <a:pPr marL="365760" lvl="1" indent="0">
              <a:buNone/>
            </a:pPr>
            <a:r>
              <a:rPr lang="en-US" sz="1000" dirty="0"/>
              <a:t>FROM Customer</a:t>
            </a:r>
          </a:p>
          <a:p>
            <a:pPr marL="365760" lvl="1" indent="0">
              <a:buNone/>
            </a:pPr>
            <a:r>
              <a:rPr lang="en-US" sz="1000" dirty="0"/>
              <a:t>WHERE State = 'NY’ or ‘TX’;</a:t>
            </a:r>
          </a:p>
          <a:p>
            <a:pPr marL="109728" indent="0">
              <a:buNone/>
            </a:pPr>
            <a:endParaRPr lang="en-US" sz="1400" u="sng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FirstName, </a:t>
            </a:r>
            <a:r>
              <a:rPr lang="en-US" sz="1000" dirty="0" err="1"/>
              <a:t>LastName</a:t>
            </a:r>
            <a:r>
              <a:rPr lang="en-US" sz="1000" dirty="0"/>
              <a:t>, City </a:t>
            </a:r>
          </a:p>
          <a:p>
            <a:pPr marL="365760" lvl="1" indent="0">
              <a:buNone/>
            </a:pPr>
            <a:r>
              <a:rPr lang="en-US" sz="1000" dirty="0"/>
              <a:t>FROM Customers</a:t>
            </a:r>
          </a:p>
          <a:p>
            <a:pPr marL="365760" lvl="1" indent="0">
              <a:buNone/>
            </a:pPr>
            <a:r>
              <a:rPr lang="en-US" sz="1000" dirty="0"/>
              <a:t>WHERE State = 'NY’ AND </a:t>
            </a:r>
            <a:r>
              <a:rPr lang="en-US" sz="1000" dirty="0" err="1"/>
              <a:t>Creditlimit</a:t>
            </a:r>
            <a:r>
              <a:rPr lang="en-US" sz="1000" dirty="0"/>
              <a:t> = 2000;</a:t>
            </a: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671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Examples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Order By: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/>
              <a:t>column1</a:t>
            </a:r>
            <a:r>
              <a:rPr lang="en-US" sz="1000" dirty="0"/>
              <a:t>,</a:t>
            </a:r>
            <a:r>
              <a:rPr lang="en-US" sz="1000" i="1" dirty="0"/>
              <a:t> column2, ...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ORDER BY </a:t>
            </a:r>
            <a:r>
              <a:rPr lang="en-US" sz="1000" i="1" dirty="0"/>
              <a:t>column1, column2, ... </a:t>
            </a:r>
            <a:r>
              <a:rPr lang="en-US" sz="1000" dirty="0"/>
              <a:t>ASC|DESC;</a:t>
            </a:r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FirstName, </a:t>
            </a:r>
            <a:r>
              <a:rPr lang="en-US" sz="1000" dirty="0" err="1"/>
              <a:t>LastName</a:t>
            </a:r>
            <a:r>
              <a:rPr lang="en-US" sz="1000" dirty="0"/>
              <a:t>, City </a:t>
            </a:r>
          </a:p>
          <a:p>
            <a:pPr marL="365760" lvl="1" indent="0">
              <a:buNone/>
            </a:pPr>
            <a:r>
              <a:rPr lang="en-US" sz="1000" dirty="0"/>
              <a:t>FROM Customer</a:t>
            </a:r>
          </a:p>
          <a:p>
            <a:pPr marL="365760" lvl="1" indent="0">
              <a:buNone/>
            </a:pPr>
            <a:r>
              <a:rPr lang="en-US" sz="1000" dirty="0"/>
              <a:t>Order By FirstName DESC;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IS NULL: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 err="1"/>
              <a:t>column_names</a:t>
            </a:r>
            <a:br>
              <a:rPr lang="en-US" sz="1000" i="1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 err="1"/>
              <a:t>column_name</a:t>
            </a:r>
            <a:r>
              <a:rPr lang="en-US" sz="1000" dirty="0"/>
              <a:t> IS NULL;</a:t>
            </a:r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FirstName, </a:t>
            </a:r>
            <a:r>
              <a:rPr lang="en-US" sz="1000" dirty="0" err="1"/>
              <a:t>LastName</a:t>
            </a:r>
            <a:r>
              <a:rPr lang="en-US" sz="1000" dirty="0"/>
              <a:t>, City </a:t>
            </a:r>
          </a:p>
          <a:p>
            <a:pPr marL="365760" lvl="1" indent="0">
              <a:buNone/>
            </a:pPr>
            <a:r>
              <a:rPr lang="en-US" sz="1000" dirty="0"/>
              <a:t>FROM Customer</a:t>
            </a:r>
          </a:p>
          <a:p>
            <a:pPr marL="365760" lvl="1" indent="0">
              <a:buNone/>
            </a:pPr>
            <a:r>
              <a:rPr lang="en-US" sz="1000" dirty="0"/>
              <a:t>WHERE </a:t>
            </a:r>
            <a:r>
              <a:rPr lang="en-US" sz="1000" dirty="0" err="1"/>
              <a:t>PostalCode</a:t>
            </a:r>
            <a:r>
              <a:rPr lang="en-US" sz="1000" dirty="0"/>
              <a:t> is NULL;</a:t>
            </a: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7198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Examples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Min():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MIN(</a:t>
            </a:r>
            <a:r>
              <a:rPr lang="en-US" sz="1000" i="1" dirty="0" err="1"/>
              <a:t>column_name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/>
              <a:t>condition</a:t>
            </a:r>
            <a:r>
              <a:rPr lang="en-US" sz="1000" dirty="0"/>
              <a:t>;</a:t>
            </a:r>
            <a:endParaRPr lang="en-US" sz="1000" u="sng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MIN(</a:t>
            </a:r>
            <a:r>
              <a:rPr lang="en-US" sz="1000" dirty="0" err="1"/>
              <a:t>CreditLimit</a:t>
            </a:r>
            <a:r>
              <a:rPr lang="en-US" sz="1000" dirty="0"/>
              <a:t>)</a:t>
            </a:r>
          </a:p>
          <a:p>
            <a:pPr marL="365760" lvl="1" indent="0">
              <a:buNone/>
            </a:pPr>
            <a:r>
              <a:rPr lang="en-US" sz="1000" dirty="0"/>
              <a:t>FROM Customer;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Max():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MAX(</a:t>
            </a:r>
            <a:r>
              <a:rPr lang="en-US" sz="1000" i="1" dirty="0" err="1"/>
              <a:t>column_name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/>
              <a:t>condition</a:t>
            </a:r>
            <a:r>
              <a:rPr lang="en-US" sz="1000" dirty="0"/>
              <a:t>;</a:t>
            </a:r>
            <a:endParaRPr lang="en-US" sz="1000" u="sng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MAX(</a:t>
            </a:r>
            <a:r>
              <a:rPr lang="en-US" sz="1000" dirty="0" err="1"/>
              <a:t>CreditLimit</a:t>
            </a:r>
            <a:r>
              <a:rPr lang="en-US" sz="1000" dirty="0"/>
              <a:t>)</a:t>
            </a:r>
          </a:p>
          <a:p>
            <a:pPr marL="365760" lvl="1" indent="0">
              <a:buNone/>
            </a:pPr>
            <a:r>
              <a:rPr lang="en-US" sz="1000" dirty="0"/>
              <a:t>FROM Customer;</a:t>
            </a: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5122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Examples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Count():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Count(</a:t>
            </a:r>
            <a:r>
              <a:rPr lang="en-US" sz="1000" i="1" dirty="0" err="1"/>
              <a:t>column_name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/>
              <a:t>condition</a:t>
            </a:r>
            <a:r>
              <a:rPr lang="en-US" sz="1000" dirty="0"/>
              <a:t>;</a:t>
            </a:r>
            <a:endParaRPr lang="en-US" sz="1000" u="sng" dirty="0"/>
          </a:p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Avg():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Avg(</a:t>
            </a:r>
            <a:r>
              <a:rPr lang="en-US" sz="1000" i="1" dirty="0" err="1"/>
              <a:t>column_name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/>
              <a:t>condition</a:t>
            </a:r>
            <a:r>
              <a:rPr lang="en-US" sz="1000" dirty="0"/>
              <a:t>;</a:t>
            </a:r>
            <a:endParaRPr lang="en-US" sz="1000" u="sng" dirty="0"/>
          </a:p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Sum():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Sum(</a:t>
            </a:r>
            <a:r>
              <a:rPr lang="en-US" sz="1000" i="1" dirty="0" err="1"/>
              <a:t>column_name</a:t>
            </a:r>
            <a:r>
              <a:rPr lang="en-US" sz="1000" dirty="0"/>
              <a:t>)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/>
              <a:t>condition</a:t>
            </a:r>
            <a:r>
              <a:rPr lang="en-US" sz="1000" dirty="0"/>
              <a:t>;</a:t>
            </a:r>
            <a:endParaRPr lang="en-US" sz="1000" u="sng" dirty="0"/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1659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242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In: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 err="1"/>
              <a:t>column_name</a:t>
            </a:r>
            <a:r>
              <a:rPr lang="en-US" sz="1000" i="1" dirty="0"/>
              <a:t>(s)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 err="1"/>
              <a:t>column_name</a:t>
            </a:r>
            <a:r>
              <a:rPr lang="en-US" sz="1000" dirty="0"/>
              <a:t> IN (</a:t>
            </a:r>
            <a:r>
              <a:rPr lang="en-US" sz="1000" i="1" dirty="0"/>
              <a:t>value1</a:t>
            </a:r>
            <a:r>
              <a:rPr lang="en-US" sz="1000" dirty="0"/>
              <a:t>,</a:t>
            </a:r>
            <a:r>
              <a:rPr lang="en-US" sz="1000" i="1" dirty="0"/>
              <a:t> value2</a:t>
            </a:r>
            <a:r>
              <a:rPr lang="en-US" sz="1000" dirty="0"/>
              <a:t>, ...);</a:t>
            </a:r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FirstName, </a:t>
            </a:r>
            <a:r>
              <a:rPr lang="en-US" sz="1000" dirty="0" err="1"/>
              <a:t>LastName</a:t>
            </a:r>
            <a:r>
              <a:rPr lang="en-US" sz="1000" dirty="0"/>
              <a:t>, City </a:t>
            </a:r>
          </a:p>
          <a:p>
            <a:pPr marL="365760" lvl="1" indent="0">
              <a:buNone/>
            </a:pPr>
            <a:r>
              <a:rPr lang="en-US" sz="1000" dirty="0"/>
              <a:t>FROM Customer</a:t>
            </a:r>
          </a:p>
          <a:p>
            <a:pPr marL="365760" lvl="1" indent="0">
              <a:buNone/>
            </a:pPr>
            <a:r>
              <a:rPr lang="en-US" sz="1000" dirty="0"/>
              <a:t>WHERE State in (‘NY’,’TX’);</a:t>
            </a:r>
          </a:p>
          <a:p>
            <a:pPr marL="365760" lvl="1" indent="0">
              <a:buNone/>
            </a:pPr>
            <a:endParaRPr lang="en-US" sz="1000" u="sng" dirty="0"/>
          </a:p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Between: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 err="1"/>
              <a:t>column_name</a:t>
            </a:r>
            <a:r>
              <a:rPr lang="en-US" sz="1000" i="1" dirty="0"/>
              <a:t>(s)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 err="1"/>
              <a:t>column_name</a:t>
            </a:r>
            <a:r>
              <a:rPr lang="en-US" sz="1000" i="1" dirty="0"/>
              <a:t> </a:t>
            </a:r>
            <a:r>
              <a:rPr lang="en-US" sz="1000" dirty="0"/>
              <a:t>BETWEEN </a:t>
            </a:r>
            <a:r>
              <a:rPr lang="en-US" sz="1000" i="1" dirty="0"/>
              <a:t>value1</a:t>
            </a:r>
            <a:r>
              <a:rPr lang="en-US" sz="1000" dirty="0"/>
              <a:t> AND </a:t>
            </a:r>
            <a:r>
              <a:rPr lang="en-US" sz="1000" i="1" dirty="0"/>
              <a:t>value2;</a:t>
            </a:r>
            <a:endParaRPr lang="en-US" sz="1000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* </a:t>
            </a:r>
          </a:p>
          <a:p>
            <a:pPr marL="365760" lvl="1" indent="0">
              <a:buNone/>
            </a:pPr>
            <a:r>
              <a:rPr lang="en-US" sz="1000" dirty="0"/>
              <a:t>FROM Customer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dirty="0" err="1"/>
              <a:t>CreditLimit</a:t>
            </a:r>
            <a:r>
              <a:rPr lang="en-US" sz="1000" dirty="0"/>
              <a:t> BETWEEN 1000 AND 1500;</a:t>
            </a:r>
          </a:p>
          <a:p>
            <a:pPr marL="365760" lvl="1" indent="0">
              <a:buNone/>
            </a:pPr>
            <a:endParaRPr lang="en-US" sz="1000" dirty="0"/>
          </a:p>
          <a:p>
            <a:pPr marL="365760" lvl="1" indent="0">
              <a:buNone/>
            </a:pPr>
            <a:r>
              <a:rPr lang="en-US" sz="1000" dirty="0"/>
              <a:t>SELECT *</a:t>
            </a:r>
          </a:p>
          <a:p>
            <a:pPr marL="365760" lvl="1" indent="0">
              <a:buNone/>
            </a:pPr>
            <a:r>
              <a:rPr lang="en-US" sz="1000" dirty="0"/>
              <a:t>FROM Customer As c</a:t>
            </a:r>
          </a:p>
          <a:p>
            <a:pPr marL="365760" lvl="1" indent="0">
              <a:buNone/>
            </a:pPr>
            <a:r>
              <a:rPr lang="en-US" sz="1000" dirty="0"/>
              <a:t>where </a:t>
            </a:r>
            <a:r>
              <a:rPr lang="en-US" sz="1000" dirty="0" err="1"/>
              <a:t>c.customersince</a:t>
            </a:r>
            <a:r>
              <a:rPr lang="en-US" sz="1000" dirty="0"/>
              <a:t> BETWEEN #01-Jan-2010# and #01-Jan-2015#;</a:t>
            </a:r>
          </a:p>
          <a:p>
            <a:pPr marL="109728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5491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UNION: (Doesn’t allow duplicate)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 err="1"/>
              <a:t>column_name</a:t>
            </a:r>
            <a:r>
              <a:rPr lang="en-US" sz="1000" i="1" dirty="0"/>
              <a:t>(s)</a:t>
            </a:r>
            <a:r>
              <a:rPr lang="en-US" sz="1000" dirty="0"/>
              <a:t> FROM </a:t>
            </a:r>
            <a:r>
              <a:rPr lang="en-US" sz="1000" i="1" dirty="0"/>
              <a:t>table1</a:t>
            </a:r>
            <a:br>
              <a:rPr lang="en-US" sz="1000" dirty="0"/>
            </a:br>
            <a:r>
              <a:rPr lang="en-US" sz="1000" dirty="0"/>
              <a:t>UNION</a:t>
            </a:r>
            <a:br>
              <a:rPr lang="en-US" sz="1000" dirty="0"/>
            </a:br>
            <a:r>
              <a:rPr lang="en-US" sz="1000" dirty="0"/>
              <a:t>SELECT </a:t>
            </a:r>
            <a:r>
              <a:rPr lang="en-US" sz="1000" i="1" dirty="0" err="1"/>
              <a:t>column_name</a:t>
            </a:r>
            <a:r>
              <a:rPr lang="en-US" sz="1000" i="1" dirty="0"/>
              <a:t>(s)</a:t>
            </a:r>
            <a:r>
              <a:rPr lang="en-US" sz="1000" dirty="0"/>
              <a:t> FROM </a:t>
            </a:r>
            <a:r>
              <a:rPr lang="en-US" sz="1000" i="1" dirty="0"/>
              <a:t>table2</a:t>
            </a:r>
            <a:r>
              <a:rPr lang="en-US" sz="1000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UNION All: (Allows duplicates)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 err="1"/>
              <a:t>column_name</a:t>
            </a:r>
            <a:r>
              <a:rPr lang="en-US" sz="1000" i="1" dirty="0"/>
              <a:t>(s)</a:t>
            </a:r>
            <a:r>
              <a:rPr lang="en-US" sz="1000" dirty="0"/>
              <a:t> FROM </a:t>
            </a:r>
            <a:r>
              <a:rPr lang="en-US" sz="1000" i="1" dirty="0"/>
              <a:t>table1</a:t>
            </a:r>
            <a:br>
              <a:rPr lang="en-US" sz="1000" dirty="0"/>
            </a:br>
            <a:r>
              <a:rPr lang="en-US" sz="1000" dirty="0"/>
              <a:t>UNION ALL</a:t>
            </a:r>
            <a:br>
              <a:rPr lang="en-US" sz="1000" dirty="0"/>
            </a:br>
            <a:r>
              <a:rPr lang="en-US" sz="1000" dirty="0"/>
              <a:t>SELECT </a:t>
            </a:r>
            <a:r>
              <a:rPr lang="en-US" sz="1000" i="1" dirty="0" err="1"/>
              <a:t>column_name</a:t>
            </a:r>
            <a:r>
              <a:rPr lang="en-US" sz="1000" i="1" dirty="0"/>
              <a:t>(s)</a:t>
            </a:r>
            <a:r>
              <a:rPr lang="en-US" sz="1000" dirty="0"/>
              <a:t> FROM </a:t>
            </a:r>
            <a:r>
              <a:rPr lang="en-US" sz="1000" i="1" dirty="0"/>
              <a:t>table2</a:t>
            </a:r>
            <a:r>
              <a:rPr lang="en-US" sz="1000" dirty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</p:spTree>
    <p:extLst>
      <p:ext uri="{BB962C8B-B14F-4D97-AF65-F5344CB8AC3E}">
        <p14:creationId xmlns:p14="http://schemas.microsoft.com/office/powerpoint/2010/main" val="2162181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Examples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Column Aliases: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 err="1"/>
              <a:t>column_name</a:t>
            </a:r>
            <a:r>
              <a:rPr lang="en-US" sz="1000" dirty="0"/>
              <a:t> AS </a:t>
            </a:r>
            <a:r>
              <a:rPr lang="en-US" sz="1000" i="1" dirty="0" err="1"/>
              <a:t>alias_name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r>
              <a:rPr lang="en-US" sz="1000" i="1" dirty="0"/>
              <a:t>;</a:t>
            </a:r>
            <a:endParaRPr lang="en-US" sz="1000" dirty="0"/>
          </a:p>
          <a:p>
            <a:pPr marL="109728" indent="0">
              <a:buNone/>
            </a:pPr>
            <a:r>
              <a:rPr lang="en-US" sz="1400" u="sng" dirty="0"/>
              <a:t>Example:</a:t>
            </a:r>
          </a:p>
          <a:p>
            <a:pPr marL="365760" lvl="1" indent="0">
              <a:buNone/>
            </a:pPr>
            <a:r>
              <a:rPr lang="en-US" sz="1000" dirty="0"/>
              <a:t>SELECT FirstName As n, </a:t>
            </a:r>
            <a:r>
              <a:rPr lang="en-US" sz="1000" dirty="0" err="1"/>
              <a:t>LastName</a:t>
            </a:r>
            <a:r>
              <a:rPr lang="en-US" sz="1000" dirty="0"/>
              <a:t> As l, City As c</a:t>
            </a:r>
          </a:p>
          <a:p>
            <a:pPr marL="365760" lvl="1" indent="0">
              <a:buNone/>
            </a:pPr>
            <a:r>
              <a:rPr lang="en-US" sz="1000" dirty="0"/>
              <a:t>FROM Customer;</a:t>
            </a:r>
          </a:p>
          <a:p>
            <a:pPr marL="365760" lvl="1" indent="0">
              <a:buNone/>
            </a:pPr>
            <a:endParaRPr lang="en-US" sz="1000" u="sng" dirty="0"/>
          </a:p>
          <a:p>
            <a:pPr marL="365760" lvl="1" indent="0">
              <a:buNone/>
            </a:pPr>
            <a:endParaRPr lang="en-US" sz="1000" u="sng" dirty="0"/>
          </a:p>
          <a:p>
            <a:pPr marL="365760" lvl="1" indent="0">
              <a:buNone/>
            </a:pPr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285259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IS Like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 </a:t>
            </a:r>
            <a:r>
              <a:rPr lang="en-US" sz="1000" i="1" dirty="0"/>
              <a:t>column1, column2, ...</a:t>
            </a:r>
            <a:br>
              <a:rPr lang="en-US" sz="1000" dirty="0"/>
            </a:br>
            <a:r>
              <a:rPr lang="en-US" sz="1000" dirty="0"/>
              <a:t>FROM </a:t>
            </a:r>
            <a:r>
              <a:rPr lang="en-US" sz="1000" i="1" dirty="0" err="1"/>
              <a:t>table_name</a:t>
            </a:r>
            <a:br>
              <a:rPr lang="en-US" sz="1000" dirty="0"/>
            </a:br>
            <a:r>
              <a:rPr lang="en-US" sz="1000" dirty="0"/>
              <a:t>WHERE </a:t>
            </a:r>
            <a:r>
              <a:rPr lang="en-US" sz="1000" i="1" dirty="0" err="1"/>
              <a:t>columnN</a:t>
            </a:r>
            <a:r>
              <a:rPr lang="en-US" sz="1000" dirty="0"/>
              <a:t> LIKE </a:t>
            </a:r>
            <a:r>
              <a:rPr lang="en-US" sz="1000" i="1" dirty="0"/>
              <a:t>pattern</a:t>
            </a:r>
            <a:r>
              <a:rPr lang="en-US" sz="1000" dirty="0"/>
              <a:t>;</a:t>
            </a:r>
          </a:p>
          <a:p>
            <a:pPr marL="365760" lvl="1" indent="0">
              <a:buNone/>
            </a:pPr>
            <a:endParaRPr lang="en-US" sz="1000" u="sng" dirty="0"/>
          </a:p>
          <a:p>
            <a:pPr marL="109728" indent="0">
              <a:buNone/>
            </a:pPr>
            <a:r>
              <a:rPr lang="en-US" sz="1400" u="sng" dirty="0"/>
              <a:t>Syntax:</a:t>
            </a:r>
          </a:p>
          <a:p>
            <a:pPr marL="365760" lvl="1" indent="0">
              <a:buNone/>
            </a:pPr>
            <a:r>
              <a:rPr lang="en-US" sz="1000" dirty="0"/>
              <a:t>SELECT *</a:t>
            </a:r>
          </a:p>
          <a:p>
            <a:pPr marL="365760" lvl="1" indent="0">
              <a:buNone/>
            </a:pPr>
            <a:r>
              <a:rPr lang="en-US" sz="1000" dirty="0"/>
              <a:t>from Employee As e</a:t>
            </a:r>
          </a:p>
          <a:p>
            <a:pPr marL="365760" lvl="1" indent="0">
              <a:buNone/>
            </a:pPr>
            <a:r>
              <a:rPr lang="en-US" sz="1000" dirty="0"/>
              <a:t>where </a:t>
            </a:r>
            <a:r>
              <a:rPr lang="en-US" sz="1000" dirty="0" err="1"/>
              <a:t>e.FirstName</a:t>
            </a:r>
            <a:r>
              <a:rPr lang="en-US" sz="1000" dirty="0"/>
              <a:t> like "A*"</a:t>
            </a:r>
          </a:p>
          <a:p>
            <a:pPr marL="109728" indent="0">
              <a:buNone/>
            </a:pPr>
            <a:endParaRPr lang="en-US" sz="1400" b="1" u="sng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E4E231-CC4B-4424-BE09-608762C060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038600"/>
            <a:ext cx="7772400" cy="23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30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b="1" u="sng" dirty="0">
                <a:solidFill>
                  <a:srgbClr val="0070C0"/>
                </a:solidFill>
              </a:rPr>
              <a:t>Group by</a:t>
            </a:r>
          </a:p>
          <a:p>
            <a:pPr>
              <a:buNone/>
            </a:pPr>
            <a:endParaRPr lang="en-US" sz="1400" b="1" u="sng" dirty="0"/>
          </a:p>
          <a:p>
            <a:pPr>
              <a:buNone/>
            </a:pPr>
            <a:r>
              <a:rPr lang="en-US" sz="1400" b="1" u="sng" dirty="0"/>
              <a:t>Syntax:</a:t>
            </a:r>
          </a:p>
          <a:p>
            <a:pPr>
              <a:buNone/>
            </a:pPr>
            <a:r>
              <a:rPr lang="en-US" sz="1400" dirty="0"/>
              <a:t>	SELECT </a:t>
            </a:r>
            <a:r>
              <a:rPr lang="en-US" sz="1400" i="1" dirty="0" err="1"/>
              <a:t>column_name</a:t>
            </a:r>
            <a:r>
              <a:rPr lang="en-US" sz="1400" i="1" dirty="0"/>
              <a:t>(s)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br>
              <a:rPr lang="en-US" sz="1400" dirty="0"/>
            </a:br>
            <a:r>
              <a:rPr lang="en-US" sz="1400" dirty="0"/>
              <a:t>GRUP BY </a:t>
            </a:r>
            <a:r>
              <a:rPr lang="en-US" sz="1400" i="1" dirty="0" err="1"/>
              <a:t>column_name</a:t>
            </a:r>
            <a:r>
              <a:rPr lang="en-US" sz="1400" i="1" dirty="0"/>
              <a:t>(s)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Example: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	SELECT state, count(</a:t>
            </a:r>
            <a:r>
              <a:rPr lang="en-US" sz="1400" dirty="0" err="1"/>
              <a:t>customerID</a:t>
            </a:r>
            <a:r>
              <a:rPr lang="en-US" sz="1400" dirty="0"/>
              <a:t>) As Counts</a:t>
            </a:r>
          </a:p>
          <a:p>
            <a:pPr>
              <a:buNone/>
            </a:pPr>
            <a:r>
              <a:rPr lang="en-US" sz="1400" dirty="0"/>
              <a:t>	from Customer</a:t>
            </a:r>
          </a:p>
          <a:p>
            <a:pPr>
              <a:buNone/>
            </a:pPr>
            <a:r>
              <a:rPr lang="en-US" sz="1400" dirty="0"/>
              <a:t>	group by State;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Select all the customers who are not from united states?</a:t>
            </a:r>
          </a:p>
          <a:p>
            <a:r>
              <a:rPr lang="en-US" sz="1400" dirty="0"/>
              <a:t>Select all the customers who’s country are not given?</a:t>
            </a:r>
          </a:p>
          <a:p>
            <a:r>
              <a:rPr lang="en-US" sz="1400" dirty="0"/>
              <a:t>Select all the customers who’s don’t have any discount?</a:t>
            </a:r>
          </a:p>
          <a:p>
            <a:r>
              <a:rPr lang="en-US" sz="1400" dirty="0"/>
              <a:t>Provide name, address, city and country who’s are American but don’t have county mentioned?</a:t>
            </a:r>
          </a:p>
          <a:p>
            <a:r>
              <a:rPr lang="en-US" sz="1400" dirty="0"/>
              <a:t>Provide Name, City, State, Phone Number of those customers who’s credit limit is above $1000?</a:t>
            </a:r>
          </a:p>
          <a:p>
            <a:r>
              <a:rPr lang="en-US" sz="1400" dirty="0"/>
              <a:t>Provide Name, Phone Number of those customers who’s credit limit is null?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188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599"/>
            <a:ext cx="7239000" cy="588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/>
              <a:t>Here are the different types of the JOINs in SQL: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(INNER) JOIN</a:t>
            </a:r>
            <a:r>
              <a:rPr lang="en-US" sz="1800" dirty="0"/>
              <a:t>: Returns records that have matching values in both tables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LEFT (OUTER) JOIN</a:t>
            </a:r>
            <a:r>
              <a:rPr lang="en-US" sz="1800" dirty="0"/>
              <a:t>: Returns all records from the left table, and the matched records from the right table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RIGHT (OUTER) JOIN</a:t>
            </a:r>
            <a:r>
              <a:rPr lang="en-US" sz="1800" dirty="0"/>
              <a:t>: Returns all records from the right table, and the matched records from the left table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FULL (OUTER) JOIN</a:t>
            </a:r>
            <a:r>
              <a:rPr lang="en-US" sz="1800" dirty="0"/>
              <a:t>: Returns all records when there is a match in either left or right table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Different Types of SQL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79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Different Types of SQL JOINs</a:t>
            </a:r>
            <a:endParaRPr lang="en-US" dirty="0"/>
          </a:p>
        </p:txBody>
      </p:sp>
      <p:pic>
        <p:nvPicPr>
          <p:cNvPr id="3074" name="Picture 2" descr="SQL LEFT J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QL INNER J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QL RIGHT JO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15589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QL FULL OUTER JO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18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800" b="1" dirty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br>
              <a:rPr lang="en-US" sz="1800" dirty="0"/>
            </a:br>
            <a:r>
              <a:rPr lang="en-US" sz="1800" b="1" dirty="0"/>
              <a:t>FROM</a:t>
            </a:r>
            <a:r>
              <a:rPr lang="en-US" sz="1800" dirty="0"/>
              <a:t> </a:t>
            </a:r>
            <a:r>
              <a:rPr lang="en-US" sz="1800" i="1" dirty="0"/>
              <a:t>table1</a:t>
            </a:r>
            <a:br>
              <a:rPr lang="en-US" sz="1800" dirty="0"/>
            </a:br>
            <a:r>
              <a:rPr lang="en-US" sz="1800" b="1" dirty="0"/>
              <a:t>INNER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b="1" dirty="0"/>
              <a:t>ON</a:t>
            </a:r>
            <a:r>
              <a:rPr lang="en-US" sz="1800" dirty="0"/>
              <a:t>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SELECT *</a:t>
            </a:r>
          </a:p>
          <a:p>
            <a:pPr>
              <a:buNone/>
            </a:pPr>
            <a:r>
              <a:rPr lang="en-US" sz="1600" dirty="0"/>
              <a:t>FROM Customer inner join Employee </a:t>
            </a:r>
          </a:p>
          <a:p>
            <a:pPr>
              <a:buNone/>
            </a:pPr>
            <a:r>
              <a:rPr lang="en-US" sz="1600" dirty="0"/>
              <a:t>ON </a:t>
            </a:r>
            <a:r>
              <a:rPr lang="en-US" sz="1600" dirty="0" err="1"/>
              <a:t>Customer.CustomerID</a:t>
            </a:r>
            <a:r>
              <a:rPr lang="en-US" sz="1600" dirty="0"/>
              <a:t>=</a:t>
            </a:r>
            <a:r>
              <a:rPr lang="en-US" sz="1600" dirty="0" err="1"/>
              <a:t>Employee.EmployeeID</a:t>
            </a:r>
            <a:r>
              <a:rPr lang="en-US" sz="1600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Different Types of SQL JOINs</a:t>
            </a:r>
            <a:endParaRPr lang="en-US" dirty="0"/>
          </a:p>
        </p:txBody>
      </p:sp>
      <p:pic>
        <p:nvPicPr>
          <p:cNvPr id="3076" name="Picture 4" descr="SQL INNER J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2900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095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800" b="1" dirty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br>
              <a:rPr lang="en-US" sz="1800" dirty="0"/>
            </a:br>
            <a:r>
              <a:rPr lang="en-US" sz="1800" b="1" dirty="0"/>
              <a:t>FROM</a:t>
            </a:r>
            <a:r>
              <a:rPr lang="en-US" sz="1800" dirty="0"/>
              <a:t> </a:t>
            </a:r>
            <a:r>
              <a:rPr lang="en-US" sz="1800" i="1" dirty="0"/>
              <a:t>table1</a:t>
            </a:r>
            <a:br>
              <a:rPr lang="en-US" sz="1800" dirty="0"/>
            </a:br>
            <a:r>
              <a:rPr lang="en-US" sz="1800" b="1" dirty="0"/>
              <a:t>LEFT JOIN</a:t>
            </a:r>
            <a:r>
              <a:rPr lang="en-US" sz="1800" dirty="0"/>
              <a:t>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b="1" dirty="0"/>
              <a:t>ON</a:t>
            </a:r>
            <a:r>
              <a:rPr lang="en-US" sz="1800" dirty="0"/>
              <a:t>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8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sz="1200" dirty="0"/>
              <a:t>SELECT *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200" dirty="0"/>
              <a:t>FROM Customer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200" dirty="0"/>
              <a:t>LEFT JOIN Employee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200" dirty="0"/>
              <a:t>ON </a:t>
            </a:r>
            <a:r>
              <a:rPr lang="en-US" sz="1200" dirty="0" err="1"/>
              <a:t>Customer.CustomerID</a:t>
            </a:r>
            <a:r>
              <a:rPr lang="en-US" sz="1200" dirty="0"/>
              <a:t>=</a:t>
            </a:r>
            <a:r>
              <a:rPr lang="en-US" sz="1200" dirty="0" err="1"/>
              <a:t>Employee.EmployeeID</a:t>
            </a:r>
            <a:r>
              <a:rPr lang="en-US" sz="1200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Different Types of SQL JOINs</a:t>
            </a:r>
            <a:endParaRPr lang="en-US" dirty="0"/>
          </a:p>
        </p:txBody>
      </p:sp>
      <p:pic>
        <p:nvPicPr>
          <p:cNvPr id="5" name="Picture 2" descr="SQL LEFT J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43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800" b="1" dirty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br>
              <a:rPr lang="en-US" sz="1800" dirty="0"/>
            </a:br>
            <a:r>
              <a:rPr lang="en-US" sz="1800" b="1" dirty="0"/>
              <a:t>FROM</a:t>
            </a:r>
            <a:r>
              <a:rPr lang="en-US" sz="1800" dirty="0"/>
              <a:t> </a:t>
            </a:r>
            <a:r>
              <a:rPr lang="en-US" sz="1800" i="1" dirty="0"/>
              <a:t>table1</a:t>
            </a:r>
            <a:br>
              <a:rPr lang="en-US" sz="1800" dirty="0"/>
            </a:br>
            <a:r>
              <a:rPr lang="en-US" sz="1800" b="1" dirty="0"/>
              <a:t>RIGHT JOIN</a:t>
            </a:r>
            <a:r>
              <a:rPr lang="en-US" sz="1800" dirty="0"/>
              <a:t>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b="1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8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sz="1400" dirty="0"/>
              <a:t>SELECT *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400" dirty="0"/>
              <a:t>FROM Customer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400" dirty="0"/>
              <a:t>RIGHT JOIN Employee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400" dirty="0"/>
              <a:t>ON </a:t>
            </a:r>
            <a:r>
              <a:rPr lang="en-US" sz="1400" dirty="0" err="1"/>
              <a:t>Customer.CustomerID</a:t>
            </a:r>
            <a:r>
              <a:rPr lang="en-US" sz="1400" dirty="0"/>
              <a:t>=</a:t>
            </a:r>
            <a:r>
              <a:rPr lang="en-US" sz="1400" dirty="0" err="1"/>
              <a:t>Employee.EmployeeID</a:t>
            </a:r>
            <a:r>
              <a:rPr lang="en-US" sz="1400" dirty="0"/>
              <a:t>;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800" dirty="0"/>
          </a:p>
          <a:p>
            <a:pPr marL="109728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Different Types of SQL JOINs</a:t>
            </a:r>
            <a:endParaRPr lang="en-US" dirty="0"/>
          </a:p>
        </p:txBody>
      </p:sp>
      <p:pic>
        <p:nvPicPr>
          <p:cNvPr id="5" name="Picture 6" descr="SQL RIGHT J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8140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4544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1800" b="1" dirty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br>
              <a:rPr lang="en-US" sz="1800" dirty="0"/>
            </a:br>
            <a:r>
              <a:rPr lang="en-US" sz="1800" b="1" dirty="0"/>
              <a:t>FROM</a:t>
            </a:r>
            <a:r>
              <a:rPr lang="en-US" sz="1800" dirty="0"/>
              <a:t> </a:t>
            </a:r>
            <a:r>
              <a:rPr lang="en-US" sz="1800" i="1" dirty="0"/>
              <a:t>table1</a:t>
            </a:r>
            <a:br>
              <a:rPr lang="en-US" sz="1800" dirty="0"/>
            </a:br>
            <a:r>
              <a:rPr lang="en-US" sz="1800" b="1" dirty="0"/>
              <a:t>FULL OUTER JOIN</a:t>
            </a:r>
            <a:r>
              <a:rPr lang="en-US" sz="1800" dirty="0"/>
              <a:t>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b="1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8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sz="1400" dirty="0"/>
              <a:t>SELECT *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400" dirty="0"/>
              <a:t>FROM </a:t>
            </a:r>
            <a:r>
              <a:rPr lang="en-US" sz="1400" dirty="0" err="1"/>
              <a:t>table_A</a:t>
            </a:r>
            <a:r>
              <a:rPr lang="en-US" sz="1400" dirty="0"/>
              <a:t>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400" dirty="0"/>
              <a:t>FULL OUTER JOIN </a:t>
            </a:r>
            <a:r>
              <a:rPr lang="en-US" sz="1400" dirty="0" err="1"/>
              <a:t>table_B</a:t>
            </a:r>
            <a:r>
              <a:rPr lang="en-US" sz="1400" dirty="0"/>
              <a:t>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400" dirty="0"/>
              <a:t>ON </a:t>
            </a:r>
            <a:r>
              <a:rPr lang="en-US" sz="1400" dirty="0" err="1"/>
              <a:t>table_A.A</a:t>
            </a:r>
            <a:r>
              <a:rPr lang="en-US" sz="1400" dirty="0"/>
              <a:t>=</a:t>
            </a:r>
            <a:r>
              <a:rPr lang="en-US" sz="1400" dirty="0" err="1"/>
              <a:t>table_B.A</a:t>
            </a:r>
            <a:r>
              <a:rPr lang="en-US" sz="1400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Different Types of SQL JOINs</a:t>
            </a:r>
            <a:endParaRPr lang="en-US" dirty="0"/>
          </a:p>
        </p:txBody>
      </p:sp>
      <p:pic>
        <p:nvPicPr>
          <p:cNvPr id="5" name="Picture 8" descr="SQL FULL OUTER J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40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AutoShape 2" descr="Image result for question mark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048000"/>
            <a:ext cx="1685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4572000"/>
            <a:ext cx="12001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8477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Question: Write query to pull the record of person living in Charlottesville?</a:t>
            </a:r>
          </a:p>
          <a:p>
            <a:r>
              <a:rPr lang="en-US" sz="1600" dirty="0"/>
              <a:t>Question: Write query to pull the all order placed in 3</a:t>
            </a:r>
            <a:r>
              <a:rPr lang="en-US" sz="1600" baseline="30000" dirty="0"/>
              <a:t>rd</a:t>
            </a:r>
            <a:r>
              <a:rPr lang="en-US" sz="1600" dirty="0"/>
              <a:t> qtr of year?</a:t>
            </a:r>
          </a:p>
          <a:p>
            <a:r>
              <a:rPr lang="en-US" sz="1600" dirty="0"/>
              <a:t>Question: Write query to pull the record of lowest amount order?</a:t>
            </a:r>
          </a:p>
          <a:p>
            <a:r>
              <a:rPr lang="en-US" sz="1600" dirty="0"/>
              <a:t>Question: Write query to pull the customer with most orders?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tables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79629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2362200"/>
            <a:ext cx="79438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pPr lvl="0">
              <a:buNone/>
            </a:pPr>
            <a:r>
              <a:rPr lang="en-US" sz="1400" dirty="0"/>
              <a:t>Question: Write a query to pull a list with salesman name, customer name and their cities for the salesmen and customer who belongs to the same city.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Tables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29940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139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Database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Fields</a:t>
            </a:r>
          </a:p>
          <a:p>
            <a:pPr lvl="1"/>
            <a:r>
              <a:rPr lang="en-US" dirty="0"/>
              <a:t>Hold an individual piece of data</a:t>
            </a:r>
          </a:p>
          <a:p>
            <a:pPr lvl="1"/>
            <a:r>
              <a:rPr lang="en-US" dirty="0"/>
              <a:t>Are named descriptively</a:t>
            </a:r>
          </a:p>
          <a:p>
            <a:pPr lvl="1"/>
            <a:r>
              <a:rPr lang="en-US" dirty="0"/>
              <a:t>Often called a column</a:t>
            </a:r>
          </a:p>
          <a:p>
            <a:pPr lvl="1"/>
            <a:r>
              <a:rPr lang="en-US" dirty="0"/>
              <a:t>Phone book examples</a:t>
            </a:r>
          </a:p>
          <a:p>
            <a:pPr lvl="2"/>
            <a:r>
              <a:rPr lang="en-US" dirty="0"/>
              <a:t>Name, address, e-mail, phone number</a:t>
            </a:r>
          </a:p>
          <a:p>
            <a:pPr lvl="1"/>
            <a:r>
              <a:rPr lang="en-US" dirty="0"/>
              <a:t>Fields may contain no data</a:t>
            </a:r>
          </a:p>
          <a:p>
            <a:r>
              <a:rPr lang="en-US" b="1" dirty="0"/>
              <a:t>Records</a:t>
            </a:r>
          </a:p>
          <a:p>
            <a:pPr lvl="1"/>
            <a:r>
              <a:rPr lang="en-US" dirty="0"/>
              <a:t>One full set of fields</a:t>
            </a:r>
          </a:p>
          <a:p>
            <a:pPr lvl="1"/>
            <a:r>
              <a:rPr lang="en-US" dirty="0"/>
              <a:t>Often called a row</a:t>
            </a:r>
          </a:p>
          <a:p>
            <a:pPr lvl="1"/>
            <a:r>
              <a:rPr lang="en-US" dirty="0"/>
              <a:t>Phone book example</a:t>
            </a:r>
          </a:p>
          <a:p>
            <a:pPr lvl="2"/>
            <a:r>
              <a:rPr lang="en-US" dirty="0"/>
              <a:t>Smith, Joe, 123 Some Street, 412-555-7777 </a:t>
            </a:r>
          </a:p>
          <a:p>
            <a:pPr lvl="1"/>
            <a:r>
              <a:rPr lang="en-US" dirty="0"/>
              <a:t>Databases may have unlimited rows</a:t>
            </a:r>
          </a:p>
          <a:p>
            <a:r>
              <a:rPr lang="en-US" b="1" dirty="0"/>
              <a:t>Tables</a:t>
            </a:r>
          </a:p>
          <a:p>
            <a:pPr lvl="1"/>
            <a:r>
              <a:rPr lang="en-US" dirty="0"/>
              <a:t>One complete collection of records</a:t>
            </a:r>
          </a:p>
          <a:p>
            <a:pPr lvl="1"/>
            <a:r>
              <a:rPr lang="en-US" dirty="0"/>
              <a:t>Databases may have thousands of tables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Structure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8200" y="1527175"/>
            <a:ext cx="8002588" cy="4645025"/>
            <a:chOff x="528" y="962"/>
            <a:chExt cx="5041" cy="2926"/>
          </a:xfrm>
        </p:grpSpPr>
        <p:pic>
          <p:nvPicPr>
            <p:cNvPr id="33803" name="Picture 11" descr="nor78902_pA1104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" y="962"/>
              <a:ext cx="4056" cy="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528" y="1465"/>
              <a:ext cx="8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Field Name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529" y="2930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Record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528" y="2233"/>
              <a:ext cx="5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Field</a:t>
              </a:r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1345" y="1586"/>
              <a:ext cx="288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V="1">
              <a:off x="961" y="2258"/>
              <a:ext cx="720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1105" y="3026"/>
              <a:ext cx="528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183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Helper Documents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Forms</a:t>
            </a:r>
          </a:p>
          <a:p>
            <a:pPr lvl="1"/>
            <a:r>
              <a:rPr lang="en-US" sz="1800" dirty="0"/>
              <a:t>Present one record to the user</a:t>
            </a:r>
          </a:p>
          <a:p>
            <a:pPr lvl="1"/>
            <a:r>
              <a:rPr lang="en-US" sz="1800" dirty="0"/>
              <a:t>Often used to change or view data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b="1" dirty="0"/>
              <a:t>Reports</a:t>
            </a:r>
          </a:p>
          <a:p>
            <a:pPr lvl="1"/>
            <a:r>
              <a:rPr lang="en-US" sz="1800" dirty="0"/>
              <a:t>Produce printed results from the database</a:t>
            </a:r>
          </a:p>
          <a:p>
            <a:pPr lvl="1"/>
            <a:r>
              <a:rPr lang="en-US" sz="1800" dirty="0"/>
              <a:t>Includes tools to summarize data</a:t>
            </a:r>
          </a:p>
          <a:p>
            <a:pPr lvl="1"/>
            <a:endParaRPr lang="en-US" dirty="0"/>
          </a:p>
        </p:txBody>
      </p:sp>
      <p:pic>
        <p:nvPicPr>
          <p:cNvPr id="13317" name="Picture 5" descr="nor78902_A1107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12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Flat-file Databases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Typically has only one table</a:t>
            </a:r>
          </a:p>
          <a:p>
            <a:pPr lvl="1"/>
            <a:r>
              <a:rPr lang="en-US"/>
              <a:t>If multiple, each has a separate file</a:t>
            </a:r>
          </a:p>
          <a:p>
            <a:r>
              <a:rPr lang="en-US"/>
              <a:t>Useful for simple data storage needs</a:t>
            </a:r>
          </a:p>
          <a:p>
            <a:r>
              <a:rPr lang="en-US"/>
              <a:t>Hard to manage large data needs</a:t>
            </a:r>
          </a:p>
          <a:p>
            <a:r>
              <a:rPr lang="en-US"/>
              <a:t>Can waste disk space</a:t>
            </a:r>
          </a:p>
        </p:txBody>
      </p:sp>
    </p:spTree>
    <p:extLst>
      <p:ext uri="{BB962C8B-B14F-4D97-AF65-F5344CB8AC3E}">
        <p14:creationId xmlns:p14="http://schemas.microsoft.com/office/powerpoint/2010/main" val="254774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14955</TotalTime>
  <Words>2769</Words>
  <Application>Microsoft Office PowerPoint</Application>
  <PresentationFormat>On-screen Show (4:3)</PresentationFormat>
  <Paragraphs>455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Introduction</vt:lpstr>
      <vt:lpstr>Data vs. Information</vt:lpstr>
      <vt:lpstr>Introducing the Database </vt:lpstr>
      <vt:lpstr>PowerPoint Presentation</vt:lpstr>
      <vt:lpstr>The Database</vt:lpstr>
      <vt:lpstr>Database Structure</vt:lpstr>
      <vt:lpstr>Database Helper Documents</vt:lpstr>
      <vt:lpstr>Flat-file Databases</vt:lpstr>
      <vt:lpstr>Relational Databases</vt:lpstr>
      <vt:lpstr>ER Diagram</vt:lpstr>
      <vt:lpstr>Types of Databases(User)</vt:lpstr>
      <vt:lpstr>Types of Databases(Location)</vt:lpstr>
      <vt:lpstr>Types of Databases(Usage)</vt:lpstr>
      <vt:lpstr>Types of Databases (Data)</vt:lpstr>
      <vt:lpstr>PowerPoint Presentation</vt:lpstr>
      <vt:lpstr>Why Database Design Is Important?</vt:lpstr>
      <vt:lpstr>File System in Database</vt:lpstr>
      <vt:lpstr>PowerPoint Presentation</vt:lpstr>
      <vt:lpstr>Basic File Terminology</vt:lpstr>
      <vt:lpstr>Problems with File System Data </vt:lpstr>
      <vt:lpstr>Database Systems </vt:lpstr>
      <vt:lpstr>PowerPoint Presentation</vt:lpstr>
      <vt:lpstr>The Database System Environment </vt:lpstr>
      <vt:lpstr>The Database System Environment </vt:lpstr>
      <vt:lpstr>PowerPoint Presentation</vt:lpstr>
      <vt:lpstr>Database Management Systems(DBMS)</vt:lpstr>
      <vt:lpstr>PowerPoint Presentation</vt:lpstr>
      <vt:lpstr>Functions of DBMS</vt:lpstr>
      <vt:lpstr>Functions of DBMS</vt:lpstr>
      <vt:lpstr>Functions of DBMS</vt:lpstr>
      <vt:lpstr>Functions of DBMS</vt:lpstr>
      <vt:lpstr>Functions of DBMS</vt:lpstr>
      <vt:lpstr>Functions of DBMS</vt:lpstr>
      <vt:lpstr>Functions of DBMS</vt:lpstr>
      <vt:lpstr>Primary Key</vt:lpstr>
      <vt:lpstr>Primary Key Example </vt:lpstr>
      <vt:lpstr>SQL Commands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Questions</vt:lpstr>
      <vt:lpstr>Different Types of SQL JOINs</vt:lpstr>
      <vt:lpstr>Different Types of SQL JOINs</vt:lpstr>
      <vt:lpstr>Different Types of SQL JOINs</vt:lpstr>
      <vt:lpstr>Different Types of SQL JOINs</vt:lpstr>
      <vt:lpstr>Different Types of SQL JOINs</vt:lpstr>
      <vt:lpstr>Different Types of SQL JOINs</vt:lpstr>
      <vt:lpstr>Sample tables</vt:lpstr>
      <vt:lpstr>Example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Unit# 1</dc:title>
  <dc:creator>SIF-PC</dc:creator>
  <cp:lastModifiedBy>Umer</cp:lastModifiedBy>
  <cp:revision>426</cp:revision>
  <dcterms:created xsi:type="dcterms:W3CDTF">2006-08-16T00:00:00Z</dcterms:created>
  <dcterms:modified xsi:type="dcterms:W3CDTF">2023-01-25T18:19:38Z</dcterms:modified>
</cp:coreProperties>
</file>