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3"/>
  </p:notesMasterIdLst>
  <p:sldIdLst>
    <p:sldId id="316" r:id="rId2"/>
    <p:sldId id="448" r:id="rId3"/>
    <p:sldId id="481" r:id="rId4"/>
    <p:sldId id="482" r:id="rId5"/>
    <p:sldId id="447" r:id="rId6"/>
    <p:sldId id="449" r:id="rId7"/>
    <p:sldId id="453" r:id="rId8"/>
    <p:sldId id="451" r:id="rId9"/>
    <p:sldId id="457" r:id="rId10"/>
    <p:sldId id="461" r:id="rId11"/>
    <p:sldId id="465" r:id="rId12"/>
    <p:sldId id="463" r:id="rId13"/>
    <p:sldId id="455" r:id="rId14"/>
    <p:sldId id="468" r:id="rId15"/>
    <p:sldId id="470" r:id="rId16"/>
    <p:sldId id="471" r:id="rId17"/>
    <p:sldId id="467" r:id="rId18"/>
    <p:sldId id="469" r:id="rId19"/>
    <p:sldId id="472" r:id="rId20"/>
    <p:sldId id="473" r:id="rId21"/>
    <p:sldId id="474" r:id="rId22"/>
    <p:sldId id="478" r:id="rId23"/>
    <p:sldId id="475" r:id="rId24"/>
    <p:sldId id="479" r:id="rId25"/>
    <p:sldId id="476" r:id="rId26"/>
    <p:sldId id="477" r:id="rId27"/>
    <p:sldId id="480" r:id="rId28"/>
    <p:sldId id="485" r:id="rId29"/>
    <p:sldId id="486" r:id="rId30"/>
    <p:sldId id="483" r:id="rId31"/>
    <p:sldId id="48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1935" autoAdjust="0"/>
  </p:normalViewPr>
  <p:slideViewPr>
    <p:cSldViewPr>
      <p:cViewPr varScale="1">
        <p:scale>
          <a:sx n="63" d="100"/>
          <a:sy n="63" d="100"/>
        </p:scale>
        <p:origin x="157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2E2F3C-7DA9-45CB-84F2-66B173351D43}" type="datetimeFigureOut">
              <a:rPr lang="en-US" smtClean="0"/>
              <a:pPr/>
              <a:t>1/25/2023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09EFAD-F153-4117-916F-7026FCDA10A1}" type="slidenum">
              <a:rPr lang="en-US" smtClean="0"/>
              <a:pPr/>
              <a:t>‹#›</a:t>
            </a:fld>
            <a:endParaRPr lang="en-US"/>
          </a:p>
        </p:txBody>
      </p:sp>
    </p:spTree>
    <p:extLst>
      <p:ext uri="{BB962C8B-B14F-4D97-AF65-F5344CB8AC3E}">
        <p14:creationId xmlns:p14="http://schemas.microsoft.com/office/powerpoint/2010/main" val="4030254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1/25/2023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1/25/2023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4.wmf"/><Relationship Id="rId18" Type="http://schemas.openxmlformats.org/officeDocument/2006/relationships/image" Target="../media/image6.wmf"/><Relationship Id="rId3" Type="http://schemas.openxmlformats.org/officeDocument/2006/relationships/image" Target="../media/image2.wmf"/><Relationship Id="rId21" Type="http://schemas.openxmlformats.org/officeDocument/2006/relationships/oleObject" Target="../embeddings/oleObject15.bin"/><Relationship Id="rId7" Type="http://schemas.openxmlformats.org/officeDocument/2006/relationships/oleObject" Target="../embeddings/oleObject4.bin"/><Relationship Id="rId12" Type="http://schemas.openxmlformats.org/officeDocument/2006/relationships/oleObject" Target="../embeddings/oleObject9.bin"/><Relationship Id="rId17" Type="http://schemas.openxmlformats.org/officeDocument/2006/relationships/oleObject" Target="../embeddings/oleObject12.bin"/><Relationship Id="rId2" Type="http://schemas.openxmlformats.org/officeDocument/2006/relationships/oleObject" Target="../embeddings/oleObject1.bin"/><Relationship Id="rId16" Type="http://schemas.openxmlformats.org/officeDocument/2006/relationships/image" Target="../media/image5.wmf"/><Relationship Id="rId20"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oleObject" Target="../embeddings/oleObject8.bin"/><Relationship Id="rId24" Type="http://schemas.openxmlformats.org/officeDocument/2006/relationships/oleObject" Target="../embeddings/oleObject18.bin"/><Relationship Id="rId5" Type="http://schemas.openxmlformats.org/officeDocument/2006/relationships/image" Target="../media/image3.wmf"/><Relationship Id="rId15" Type="http://schemas.openxmlformats.org/officeDocument/2006/relationships/oleObject" Target="../embeddings/oleObject11.bin"/><Relationship Id="rId23" Type="http://schemas.openxmlformats.org/officeDocument/2006/relationships/oleObject" Target="../embeddings/oleObject17.bin"/><Relationship Id="rId10" Type="http://schemas.openxmlformats.org/officeDocument/2006/relationships/oleObject" Target="../embeddings/oleObject7.bin"/><Relationship Id="rId19" Type="http://schemas.openxmlformats.org/officeDocument/2006/relationships/oleObject" Target="../embeddings/oleObject13.bin"/><Relationship Id="rId4" Type="http://schemas.openxmlformats.org/officeDocument/2006/relationships/oleObject" Target="../embeddings/oleObject2.bin"/><Relationship Id="rId9" Type="http://schemas.openxmlformats.org/officeDocument/2006/relationships/oleObject" Target="../embeddings/oleObject6.bin"/><Relationship Id="rId14" Type="http://schemas.openxmlformats.org/officeDocument/2006/relationships/oleObject" Target="../embeddings/oleObject10.bin"/><Relationship Id="rId22" Type="http://schemas.openxmlformats.org/officeDocument/2006/relationships/oleObject" Target="../embeddings/oleObject16.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838200" y="1371601"/>
            <a:ext cx="7772400" cy="2210762"/>
          </a:xfrm>
          <a:prstGeom prst="rect">
            <a:avLst/>
          </a:prstGeom>
        </p:spPr>
        <p:txBody>
          <a:bodyPr vert="horz" rtlCol="0" anchor="ctr">
            <a:noAutofit/>
            <a:scene3d>
              <a:camera prst="orthographicFront"/>
              <a:lightRig rig="soft" dir="t"/>
            </a:scene3d>
            <a:sp3d prstMaterial="softEdge">
              <a:bevelT w="25400" h="25400"/>
            </a:sp3d>
          </a:bodyPr>
          <a:lstStyle/>
          <a:p>
            <a:pPr algn="ctr">
              <a:buNone/>
            </a:pPr>
            <a:r>
              <a:rPr lang="en-US" sz="4800" b="1" dirty="0"/>
              <a:t>Computer Networks</a:t>
            </a:r>
            <a:endParaRPr lang="en-US" sz="3200" dirty="0"/>
          </a:p>
          <a:p>
            <a:pPr algn="ctr">
              <a:buNone/>
            </a:pPr>
            <a:endParaRPr lang="en-US" sz="3200" dirty="0"/>
          </a:p>
          <a:p>
            <a:pPr algn="ctr">
              <a:buNone/>
            </a:pPr>
            <a:r>
              <a:rPr lang="en-US" sz="3200" dirty="0"/>
              <a:t>Lecture 06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US" sz="1800" b="1" dirty="0"/>
              <a:t>Internet</a:t>
            </a:r>
            <a:r>
              <a:rPr lang="en-US" sz="1800" dirty="0"/>
              <a:t>, which has world-wide significance as a network which allows virtually any device to communicate with any other if connected to it. </a:t>
            </a:r>
          </a:p>
          <a:p>
            <a:pPr algn="just"/>
            <a:r>
              <a:rPr lang="en-US" sz="1800" b="1" dirty="0"/>
              <a:t>Intranet</a:t>
            </a:r>
            <a:r>
              <a:rPr lang="en-US" sz="1800" dirty="0"/>
              <a:t> is a private computer network that uses Internet Protocol technology to securely share any part of an organization's information or network operating system within that organization.</a:t>
            </a:r>
          </a:p>
          <a:p>
            <a:pPr algn="just"/>
            <a:r>
              <a:rPr lang="en-US" sz="1800" b="1" dirty="0"/>
              <a:t>Extranet</a:t>
            </a:r>
            <a:r>
              <a:rPr lang="en-US" sz="1800" dirty="0"/>
              <a:t> is a computer network that allows controlled access from the outside, for specific business or educational purposes. </a:t>
            </a:r>
          </a:p>
          <a:p>
            <a:pPr algn="just"/>
            <a:endParaRPr lang="en-US" sz="1800" dirty="0"/>
          </a:p>
        </p:txBody>
      </p:sp>
      <p:sp>
        <p:nvSpPr>
          <p:cNvPr id="3" name="Title 2"/>
          <p:cNvSpPr>
            <a:spLocks noGrp="1"/>
          </p:cNvSpPr>
          <p:nvPr>
            <p:ph type="title"/>
          </p:nvPr>
        </p:nvSpPr>
        <p:spPr/>
        <p:txBody>
          <a:bodyPr>
            <a:normAutofit/>
          </a:bodyPr>
          <a:lstStyle/>
          <a:p>
            <a:r>
              <a:rPr lang="en-US" dirty="0"/>
              <a:t>(6) Internetworks</a:t>
            </a:r>
          </a:p>
        </p:txBody>
      </p:sp>
      <p:pic>
        <p:nvPicPr>
          <p:cNvPr id="4"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0000"/>
          <a:stretch/>
        </p:blipFill>
        <p:spPr bwMode="auto">
          <a:xfrm>
            <a:off x="2362200" y="3886200"/>
            <a:ext cx="4503236"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607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US" sz="1400" dirty="0"/>
              <a:t>VPN (Virtual Private Network) VPN is a private network that can access public networks remotely. VPN uses encryption and security protocols to retain privacy while it accesses outside resources. </a:t>
            </a:r>
          </a:p>
          <a:p>
            <a:pPr algn="just"/>
            <a:r>
              <a:rPr lang="en-US" sz="1400" dirty="0"/>
              <a:t>When employed on a network, VPN enables an end user to create a virtual tunnel to a remote location. Typically, telecommuters use VPN to log in to their company networks from home. </a:t>
            </a:r>
          </a:p>
          <a:p>
            <a:pPr algn="just"/>
            <a:r>
              <a:rPr lang="en-US" sz="1400" b="1" dirty="0"/>
              <a:t>Authentication</a:t>
            </a:r>
            <a:r>
              <a:rPr lang="en-US" sz="1400" dirty="0"/>
              <a:t> is provided to validate the identities of the two peers. </a:t>
            </a:r>
          </a:p>
          <a:p>
            <a:pPr algn="just"/>
            <a:r>
              <a:rPr lang="en-US" sz="1400" b="1" dirty="0"/>
              <a:t>Confidentiality</a:t>
            </a:r>
            <a:r>
              <a:rPr lang="en-US" sz="1400" dirty="0"/>
              <a:t> provides encryption of the data to keep it private from prying eyes. </a:t>
            </a:r>
          </a:p>
          <a:p>
            <a:pPr algn="just"/>
            <a:r>
              <a:rPr lang="en-US" sz="1400" b="1" dirty="0"/>
              <a:t>Integrity</a:t>
            </a:r>
            <a:r>
              <a:rPr lang="en-US" sz="1400" dirty="0"/>
              <a:t> is used to ensure that the data sent between the two devices or sites has not been tampered with.</a:t>
            </a:r>
          </a:p>
          <a:p>
            <a:pPr algn="just"/>
            <a:r>
              <a:rPr lang="en-US" sz="1400" b="1" dirty="0"/>
              <a:t>Example</a:t>
            </a:r>
            <a:r>
              <a:rPr lang="en-US" sz="1400" dirty="0"/>
              <a:t>: Use of FOB Devices for work from home.   </a:t>
            </a:r>
          </a:p>
        </p:txBody>
      </p:sp>
      <p:sp>
        <p:nvSpPr>
          <p:cNvPr id="3" name="Title 2"/>
          <p:cNvSpPr>
            <a:spLocks noGrp="1"/>
          </p:cNvSpPr>
          <p:nvPr>
            <p:ph type="title"/>
          </p:nvPr>
        </p:nvSpPr>
        <p:spPr/>
        <p:txBody>
          <a:bodyPr>
            <a:normAutofit fontScale="90000"/>
          </a:bodyPr>
          <a:lstStyle/>
          <a:p>
            <a:r>
              <a:rPr lang="en-US" dirty="0"/>
              <a:t>(8) Virtual Private Network (VPN)</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4156936"/>
            <a:ext cx="4800600" cy="2659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Image result for fob devi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4739584"/>
            <a:ext cx="1852613" cy="975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402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6659"/>
          </a:xfrm>
        </p:spPr>
        <p:txBody>
          <a:bodyPr>
            <a:normAutofit/>
          </a:bodyPr>
          <a:lstStyle/>
          <a:p>
            <a:pPr marL="109728" indent="0" algn="just">
              <a:buNone/>
            </a:pPr>
            <a:r>
              <a:rPr lang="en-US" sz="1800" dirty="0"/>
              <a:t>P2P Stands for "Peer to Peer." In a P2P network, the "peers" are computer systems which are connected to each other via the Internet. Files can be shared directly between systems on the network without the need of a central server. In other words, each computer on a P2P network becomes a file server as well as a client.</a:t>
            </a:r>
          </a:p>
        </p:txBody>
      </p:sp>
      <p:sp>
        <p:nvSpPr>
          <p:cNvPr id="3" name="Title 2"/>
          <p:cNvSpPr>
            <a:spLocks noGrp="1"/>
          </p:cNvSpPr>
          <p:nvPr>
            <p:ph type="title"/>
          </p:nvPr>
        </p:nvSpPr>
        <p:spPr/>
        <p:txBody>
          <a:bodyPr>
            <a:normAutofit/>
          </a:bodyPr>
          <a:lstStyle/>
          <a:p>
            <a:r>
              <a:rPr lang="en-US" sz="4000" dirty="0"/>
              <a:t>(7) Peer to Peer Networks (P2P)</a:t>
            </a:r>
            <a:endParaRPr lang="en-US" dirty="0"/>
          </a:p>
        </p:txBody>
      </p:sp>
      <p:pic>
        <p:nvPicPr>
          <p:cNvPr id="4" name="Picture 2" descr="Image result for peer to peer network"/>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5054" b="11828"/>
          <a:stretch/>
        </p:blipFill>
        <p:spPr bwMode="auto">
          <a:xfrm>
            <a:off x="2286000" y="3276600"/>
            <a:ext cx="4038600" cy="305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613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dirty="0"/>
              <a:t>A hybrid network is any computer network that uses more than one type of connecting technology or topology. </a:t>
            </a:r>
          </a:p>
          <a:p>
            <a:pPr marL="109728" indent="0" algn="just">
              <a:buNone/>
            </a:pPr>
            <a:endParaRPr lang="en-US" sz="1800" b="1" dirty="0"/>
          </a:p>
          <a:p>
            <a:pPr marL="109728" indent="0" algn="just">
              <a:buNone/>
            </a:pPr>
            <a:r>
              <a:rPr lang="en-US" sz="1800" b="1" dirty="0"/>
              <a:t>For example</a:t>
            </a:r>
            <a:r>
              <a:rPr lang="en-US" sz="1800" dirty="0"/>
              <a:t>, a home network that uses both Wi-Fi and Ethernet cables to connect computers is a hybrid.</a:t>
            </a:r>
          </a:p>
        </p:txBody>
      </p:sp>
      <p:sp>
        <p:nvSpPr>
          <p:cNvPr id="3" name="Title 2"/>
          <p:cNvSpPr>
            <a:spLocks noGrp="1"/>
          </p:cNvSpPr>
          <p:nvPr>
            <p:ph type="title"/>
          </p:nvPr>
        </p:nvSpPr>
        <p:spPr/>
        <p:txBody>
          <a:bodyPr>
            <a:normAutofit/>
          </a:bodyPr>
          <a:lstStyle/>
          <a:p>
            <a:r>
              <a:rPr lang="en-US" dirty="0"/>
              <a:t>(4) Hybrid Network/ Topology</a:t>
            </a:r>
          </a:p>
        </p:txBody>
      </p:sp>
      <p:pic>
        <p:nvPicPr>
          <p:cNvPr id="4"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285999" y="3048000"/>
            <a:ext cx="4462463" cy="3066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0718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685800" y="2132638"/>
            <a:ext cx="7772400" cy="2210762"/>
          </a:xfrm>
          <a:prstGeom prst="rect">
            <a:avLst/>
          </a:prstGeom>
        </p:spPr>
        <p:txBody>
          <a:bodyPr vert="horz" rtlCol="0" anchor="ctr">
            <a:noAutofit/>
            <a:scene3d>
              <a:camera prst="orthographicFront"/>
              <a:lightRig rig="soft" dir="t"/>
            </a:scene3d>
            <a:sp3d prstMaterial="softEdge">
              <a:bevelT w="25400" h="25400"/>
            </a:sp3d>
          </a:bodyPr>
          <a:lstStyle/>
          <a:p>
            <a:pPr algn="ctr">
              <a:buNone/>
            </a:pPr>
            <a:r>
              <a:rPr lang="en-US" sz="4800" b="1" dirty="0"/>
              <a:t>Network Topologies</a:t>
            </a:r>
            <a:endParaRPr lang="en-US" sz="3200" dirty="0"/>
          </a:p>
        </p:txBody>
      </p:sp>
    </p:spTree>
    <p:extLst>
      <p:ext uri="{BB962C8B-B14F-4D97-AF65-F5344CB8AC3E}">
        <p14:creationId xmlns:p14="http://schemas.microsoft.com/office/powerpoint/2010/main" val="2835122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2000" dirty="0"/>
              <a:t>A Network Topology is the arrangement with which computer systems or network devices are connected to each other. Topologies may define both physical and logical aspect of the network. Both logical and physical topologies could be same or different in a same network.</a:t>
            </a:r>
          </a:p>
        </p:txBody>
      </p:sp>
      <p:sp>
        <p:nvSpPr>
          <p:cNvPr id="3" name="Title 2"/>
          <p:cNvSpPr>
            <a:spLocks noGrp="1"/>
          </p:cNvSpPr>
          <p:nvPr>
            <p:ph type="title"/>
          </p:nvPr>
        </p:nvSpPr>
        <p:spPr/>
        <p:txBody>
          <a:bodyPr/>
          <a:lstStyle/>
          <a:p>
            <a:r>
              <a:rPr lang="en-US" dirty="0"/>
              <a:t>Network Topology</a:t>
            </a:r>
          </a:p>
        </p:txBody>
      </p:sp>
    </p:spTree>
    <p:extLst>
      <p:ext uri="{BB962C8B-B14F-4D97-AF65-F5344CB8AC3E}">
        <p14:creationId xmlns:p14="http://schemas.microsoft.com/office/powerpoint/2010/main" val="847412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SzPct val="100000"/>
              <a:buFont typeface="+mj-lt"/>
              <a:buAutoNum type="arabicPeriod"/>
            </a:pPr>
            <a:r>
              <a:rPr lang="en-US" sz="2400" dirty="0"/>
              <a:t>Point-to-Point</a:t>
            </a:r>
          </a:p>
          <a:p>
            <a:pPr marL="624078" indent="-514350">
              <a:buSzPct val="100000"/>
              <a:buFont typeface="+mj-lt"/>
              <a:buAutoNum type="arabicPeriod"/>
            </a:pPr>
            <a:r>
              <a:rPr lang="en-US" sz="2400" dirty="0"/>
              <a:t>Bus Topology</a:t>
            </a:r>
          </a:p>
          <a:p>
            <a:pPr marL="624078" indent="-514350">
              <a:buSzPct val="100000"/>
              <a:buFont typeface="+mj-lt"/>
              <a:buAutoNum type="arabicPeriod"/>
            </a:pPr>
            <a:r>
              <a:rPr lang="en-US" sz="2400" dirty="0"/>
              <a:t>Star Topology</a:t>
            </a:r>
          </a:p>
          <a:p>
            <a:pPr marL="624078" indent="-514350">
              <a:buSzPct val="100000"/>
              <a:buFont typeface="+mj-lt"/>
              <a:buAutoNum type="arabicPeriod"/>
            </a:pPr>
            <a:r>
              <a:rPr lang="en-US" sz="2400" dirty="0"/>
              <a:t>Ring Topology</a:t>
            </a:r>
          </a:p>
          <a:p>
            <a:pPr marL="624078" indent="-514350">
              <a:buSzPct val="100000"/>
              <a:buFont typeface="+mj-lt"/>
              <a:buAutoNum type="arabicPeriod"/>
            </a:pPr>
            <a:r>
              <a:rPr lang="en-US" sz="2400" dirty="0"/>
              <a:t>Mesh Topology</a:t>
            </a:r>
          </a:p>
          <a:p>
            <a:pPr marL="624078" indent="-514350">
              <a:buSzPct val="100000"/>
              <a:buFont typeface="+mj-lt"/>
              <a:buAutoNum type="arabicPeriod"/>
            </a:pPr>
            <a:r>
              <a:rPr lang="en-US" sz="2400" dirty="0"/>
              <a:t>Tree Topology</a:t>
            </a:r>
          </a:p>
          <a:p>
            <a:pPr marL="624078" indent="-514350">
              <a:buSzPct val="100000"/>
              <a:buFont typeface="+mj-lt"/>
              <a:buAutoNum type="arabicPeriod"/>
            </a:pPr>
            <a:r>
              <a:rPr lang="en-US" sz="2400" dirty="0"/>
              <a:t>Daisy Chain Topology</a:t>
            </a:r>
          </a:p>
          <a:p>
            <a:pPr marL="624078" indent="-514350">
              <a:buSzPct val="100000"/>
              <a:buFont typeface="+mj-lt"/>
              <a:buAutoNum type="arabicPeriod"/>
            </a:pPr>
            <a:r>
              <a:rPr lang="en-US" sz="2400" dirty="0"/>
              <a:t>Hybrid Topology</a:t>
            </a:r>
          </a:p>
          <a:p>
            <a:endParaRPr lang="en-US" dirty="0"/>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a:t>Types of Network Topology</a:t>
            </a:r>
          </a:p>
        </p:txBody>
      </p:sp>
    </p:spTree>
    <p:extLst>
      <p:ext uri="{BB962C8B-B14F-4D97-AF65-F5344CB8AC3E}">
        <p14:creationId xmlns:p14="http://schemas.microsoft.com/office/powerpoint/2010/main" val="1015388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US" sz="1800" dirty="0"/>
              <a:t>Point-to-point networks contains exactly two hosts such as computer, switches or routers, servers connected back to back using a single piece of cable. Often, the receiving end of one host is connected to sending end of the other and vice-versa.</a:t>
            </a: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r>
              <a:rPr lang="en-US" sz="1800" dirty="0"/>
              <a:t>If the hosts are connected point-to-point logically, then may have multiple intermediate devices. But the end hosts are unaware of underlying network and see each other as if they are connected directly.</a:t>
            </a:r>
          </a:p>
        </p:txBody>
      </p:sp>
      <p:sp>
        <p:nvSpPr>
          <p:cNvPr id="3" name="Title 2"/>
          <p:cNvSpPr>
            <a:spLocks noGrp="1"/>
          </p:cNvSpPr>
          <p:nvPr>
            <p:ph type="title"/>
          </p:nvPr>
        </p:nvSpPr>
        <p:spPr/>
        <p:txBody>
          <a:bodyPr>
            <a:normAutofit/>
          </a:bodyPr>
          <a:lstStyle/>
          <a:p>
            <a:r>
              <a:rPr lang="en-US" dirty="0"/>
              <a:t>(1) Point-to-Point</a:t>
            </a:r>
          </a:p>
        </p:txBody>
      </p:sp>
      <p:pic>
        <p:nvPicPr>
          <p:cNvPr id="11266" name="Picture 2" descr="https://www.tutorialspoint.com/data_communication_computer_network/images/p2p_topolog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3200400"/>
            <a:ext cx="5334000" cy="96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290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normAutofit lnSpcReduction="10000"/>
          </a:bodyPr>
          <a:lstStyle/>
          <a:p>
            <a:pPr algn="just"/>
            <a:r>
              <a:rPr lang="en-US" sz="1600" dirty="0"/>
              <a:t>In case of Bus topology, all devices share single communication line or cable. Bus topology may have problem while multiple hosts sending data at the same time. Therefore, Bus topology either uses CSMA/CD technology or recognizes one host as Bus Master to solve the issue. It is one of the simple forms of networking where a failure of a device does not affect the other devices. But failure of the shared communication line can make all other devices stop functioning.</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r>
              <a:rPr lang="en-US" sz="1600" dirty="0"/>
              <a:t>Both ends of the shared channel have line terminator. The data is sent in only one direction and as soon as it reaches the extreme end, the terminator removes the data from the line.</a:t>
            </a:r>
          </a:p>
        </p:txBody>
      </p:sp>
      <p:sp>
        <p:nvSpPr>
          <p:cNvPr id="3" name="Title 2"/>
          <p:cNvSpPr>
            <a:spLocks noGrp="1"/>
          </p:cNvSpPr>
          <p:nvPr>
            <p:ph type="title"/>
          </p:nvPr>
        </p:nvSpPr>
        <p:spPr/>
        <p:txBody>
          <a:bodyPr>
            <a:normAutofit/>
          </a:bodyPr>
          <a:lstStyle/>
          <a:p>
            <a:r>
              <a:rPr lang="en-US" dirty="0">
                <a:effectLst/>
              </a:rPr>
              <a:t>(2) Bus Topology</a:t>
            </a:r>
            <a:endParaRPr lang="en-US" dirty="0"/>
          </a:p>
        </p:txBody>
      </p:sp>
      <p:pic>
        <p:nvPicPr>
          <p:cNvPr id="12290" name="Picture 2" descr="Bus Topolog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3048000"/>
            <a:ext cx="5334000"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412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400" dirty="0"/>
              <a:t>All hosts in Star topology are connected to a central device, known as hub device, using a point-to-point connection. That is, there exists a point to point connection between hosts and hub. The hub device can be any of the following:</a:t>
            </a:r>
          </a:p>
          <a:p>
            <a:pPr lvl="1"/>
            <a:r>
              <a:rPr lang="en-US" sz="1200" dirty="0"/>
              <a:t>Layer-1 device such as hub or repeater</a:t>
            </a:r>
          </a:p>
          <a:p>
            <a:pPr lvl="1"/>
            <a:r>
              <a:rPr lang="en-US" sz="1200" dirty="0"/>
              <a:t>Layer-2 device such as switch or bridge</a:t>
            </a:r>
          </a:p>
          <a:p>
            <a:pPr lvl="1"/>
            <a:r>
              <a:rPr lang="en-US" sz="1200" dirty="0"/>
              <a:t>Layer-3 device such as router or gateway</a:t>
            </a:r>
          </a:p>
          <a:p>
            <a:pPr algn="just"/>
            <a:r>
              <a:rPr lang="en-US" sz="1400" dirty="0"/>
              <a:t>As in Bus topology, hub acts as single point of failure. If hub fails, connectivity of all hosts to all other hosts fails. Every communication between hosts, takes place through only the hub. Star topology is not expensive as to connect one more host, only one cable is required and configuration is simple.</a:t>
            </a:r>
          </a:p>
        </p:txBody>
      </p:sp>
      <p:sp>
        <p:nvSpPr>
          <p:cNvPr id="3" name="Title 2"/>
          <p:cNvSpPr>
            <a:spLocks noGrp="1"/>
          </p:cNvSpPr>
          <p:nvPr>
            <p:ph type="title"/>
          </p:nvPr>
        </p:nvSpPr>
        <p:spPr/>
        <p:txBody>
          <a:bodyPr>
            <a:normAutofit/>
          </a:bodyPr>
          <a:lstStyle/>
          <a:p>
            <a:r>
              <a:rPr lang="en-US" dirty="0">
                <a:effectLst/>
              </a:rPr>
              <a:t>(3) Star Topology</a:t>
            </a:r>
            <a:endParaRPr lang="en-US" dirty="0"/>
          </a:p>
        </p:txBody>
      </p:sp>
      <p:pic>
        <p:nvPicPr>
          <p:cNvPr id="13314" name="Picture 2" descr="Star Topolog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1400" y="3985260"/>
            <a:ext cx="2580689" cy="198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596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2000" dirty="0"/>
              <a:t>A system of interconnected computers and computerized peripherals such as printers is called computer network. </a:t>
            </a:r>
          </a:p>
          <a:p>
            <a:pPr marL="109728" indent="0" algn="just">
              <a:buNone/>
            </a:pPr>
            <a:endParaRPr lang="en-US" sz="2000" dirty="0"/>
          </a:p>
          <a:p>
            <a:pPr marL="109728" indent="0" algn="just">
              <a:buNone/>
            </a:pPr>
            <a:r>
              <a:rPr lang="en-US" sz="2000" dirty="0"/>
              <a:t>This interconnection among computers facilitates information sharing among them. Computers may connect to each other by either wired or wireless media.</a:t>
            </a:r>
          </a:p>
        </p:txBody>
      </p:sp>
      <p:sp>
        <p:nvSpPr>
          <p:cNvPr id="3" name="Title 2"/>
          <p:cNvSpPr>
            <a:spLocks noGrp="1"/>
          </p:cNvSpPr>
          <p:nvPr>
            <p:ph type="title"/>
          </p:nvPr>
        </p:nvSpPr>
        <p:spPr/>
        <p:txBody>
          <a:bodyPr/>
          <a:lstStyle/>
          <a:p>
            <a:r>
              <a:rPr lang="en-US" dirty="0"/>
              <a:t>Computer Networks</a:t>
            </a:r>
          </a:p>
        </p:txBody>
      </p:sp>
    </p:spTree>
    <p:extLst>
      <p:ext uri="{BB962C8B-B14F-4D97-AF65-F5344CB8AC3E}">
        <p14:creationId xmlns:p14="http://schemas.microsoft.com/office/powerpoint/2010/main" val="2728370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noAutofit/>
          </a:bodyPr>
          <a:lstStyle/>
          <a:p>
            <a:pPr algn="just"/>
            <a:r>
              <a:rPr lang="en-US" sz="1800" dirty="0"/>
              <a:t>In ring topology, each host machine connects to exactly two other machines, creating a circular network structure. When one host tries to communicate or send message to a host which is not adjacent to it, the data travels through all intermediate hosts. To connect one more host in the existing structure, the administrator may need only one more extra cable.</a:t>
            </a: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r>
              <a:rPr lang="en-US" sz="1800" dirty="0"/>
              <a:t>Failure of any host results in failure of the whole ring. Thus, every connection in the ring is a point of failure. There are methods which employ one more backup ring.</a:t>
            </a:r>
          </a:p>
        </p:txBody>
      </p:sp>
      <p:sp>
        <p:nvSpPr>
          <p:cNvPr id="3" name="Title 2"/>
          <p:cNvSpPr>
            <a:spLocks noGrp="1"/>
          </p:cNvSpPr>
          <p:nvPr>
            <p:ph type="title"/>
          </p:nvPr>
        </p:nvSpPr>
        <p:spPr/>
        <p:txBody>
          <a:bodyPr/>
          <a:lstStyle/>
          <a:p>
            <a:r>
              <a:rPr lang="en-US" dirty="0">
                <a:effectLst/>
              </a:rPr>
              <a:t>(4) Ring Topology</a:t>
            </a:r>
          </a:p>
        </p:txBody>
      </p:sp>
      <p:pic>
        <p:nvPicPr>
          <p:cNvPr id="14338" name="Picture 2" descr="Ring Topolog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0" y="2987040"/>
            <a:ext cx="3638550" cy="239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407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900" dirty="0"/>
              <a:t>In this type of topology, a host is connected to one or multiple hosts. This topology has hosts in point-to-point connection with every other host or may also have hosts which are in point-to-point connection to few hosts only.</a:t>
            </a:r>
          </a:p>
          <a:p>
            <a:pPr algn="just"/>
            <a:r>
              <a:rPr lang="en-US" sz="1900" dirty="0"/>
              <a:t>Hosts in Mesh topology also work as relay for other hosts which do not have direct point-to-point links. Mesh technology comes into two types:</a:t>
            </a:r>
          </a:p>
          <a:p>
            <a:pPr lvl="1" algn="just"/>
            <a:r>
              <a:rPr lang="en-US" sz="1600" b="1" dirty="0"/>
              <a:t>Full Mesh</a:t>
            </a:r>
            <a:r>
              <a:rPr lang="en-US" sz="1600" dirty="0"/>
              <a:t>: All hosts have a point-to-point connection to every other host in the network. Thus for every new host </a:t>
            </a:r>
            <a:r>
              <a:rPr lang="en-US" sz="1600" b="1" dirty="0">
                <a:solidFill>
                  <a:srgbClr val="0070C0"/>
                </a:solidFill>
              </a:rPr>
              <a:t>n(n-1)/2 </a:t>
            </a:r>
            <a:r>
              <a:rPr lang="en-US" sz="1600" dirty="0"/>
              <a:t>connections are required. It provides the most reliable network structure among all network topologies.</a:t>
            </a:r>
          </a:p>
          <a:p>
            <a:pPr lvl="1" algn="just"/>
            <a:r>
              <a:rPr lang="en-US" sz="1600" b="1" dirty="0"/>
              <a:t>Partially Mesh</a:t>
            </a:r>
            <a:r>
              <a:rPr lang="en-US" sz="1600" dirty="0"/>
              <a:t>: Not all hosts have point-to-point connection to every other host. Hosts connect to each other in some arbitrarily fashion. This topology exists where we need to provide reliability to some hosts out of all.</a:t>
            </a:r>
          </a:p>
          <a:p>
            <a:pPr marL="109728" indent="0">
              <a:buNone/>
            </a:pPr>
            <a:r>
              <a:rPr lang="en-US" sz="1200" b="1" u="sng" dirty="0"/>
              <a:t>Example</a:t>
            </a:r>
            <a:r>
              <a:rPr lang="en-US" sz="1200" dirty="0"/>
              <a:t>: 5(5-1)/2 = 5(4)/2=20/2=10 lines</a:t>
            </a:r>
          </a:p>
        </p:txBody>
      </p:sp>
      <p:sp>
        <p:nvSpPr>
          <p:cNvPr id="3" name="Title 2"/>
          <p:cNvSpPr>
            <a:spLocks noGrp="1"/>
          </p:cNvSpPr>
          <p:nvPr>
            <p:ph type="title"/>
          </p:nvPr>
        </p:nvSpPr>
        <p:spPr/>
        <p:txBody>
          <a:bodyPr>
            <a:normAutofit/>
          </a:bodyPr>
          <a:lstStyle/>
          <a:p>
            <a:r>
              <a:rPr lang="en-US" dirty="0">
                <a:effectLst/>
              </a:rPr>
              <a:t>(5) Mesh Topology</a:t>
            </a:r>
            <a:endParaRPr lang="en-US" dirty="0"/>
          </a:p>
        </p:txBody>
      </p:sp>
    </p:spTree>
    <p:extLst>
      <p:ext uri="{BB962C8B-B14F-4D97-AF65-F5344CB8AC3E}">
        <p14:creationId xmlns:p14="http://schemas.microsoft.com/office/powerpoint/2010/main" val="2747304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ffectLst/>
              </a:rPr>
              <a:t>Mesh Topology</a:t>
            </a:r>
            <a:endParaRPr lang="en-US" dirty="0"/>
          </a:p>
        </p:txBody>
      </p:sp>
      <p:pic>
        <p:nvPicPr>
          <p:cNvPr id="4" name="Picture 2" descr="Full Mesh Topolog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1981200"/>
            <a:ext cx="5334000" cy="3476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45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Autofit/>
          </a:bodyPr>
          <a:lstStyle/>
          <a:p>
            <a:pPr algn="just"/>
            <a:r>
              <a:rPr lang="en-US" sz="1800" dirty="0"/>
              <a:t>Also known as Hierarchical Topology, this is the most common form of network topology in use presently. This topology imitates as </a:t>
            </a:r>
            <a:r>
              <a:rPr lang="en-US" sz="1800" dirty="0">
                <a:solidFill>
                  <a:srgbClr val="FF0000"/>
                </a:solidFill>
              </a:rPr>
              <a:t>extended Star topology </a:t>
            </a:r>
            <a:r>
              <a:rPr lang="en-US" sz="1800" dirty="0"/>
              <a:t>and </a:t>
            </a:r>
            <a:r>
              <a:rPr lang="en-US" sz="1800" dirty="0">
                <a:solidFill>
                  <a:srgbClr val="FF0000"/>
                </a:solidFill>
              </a:rPr>
              <a:t>inherits properties of bus topology</a:t>
            </a:r>
            <a:r>
              <a:rPr lang="en-US" sz="1800" dirty="0"/>
              <a:t>.</a:t>
            </a:r>
          </a:p>
          <a:p>
            <a:pPr algn="just"/>
            <a:r>
              <a:rPr lang="en-US" sz="1800" dirty="0"/>
              <a:t>This topology divides the network in to multiple levels/layers of network. Mainly in LANs, a network is bifurcated into three types of network devices. </a:t>
            </a:r>
          </a:p>
          <a:p>
            <a:pPr algn="just"/>
            <a:r>
              <a:rPr lang="en-US" sz="1800" dirty="0"/>
              <a:t>The</a:t>
            </a:r>
            <a:r>
              <a:rPr lang="en-US" sz="1800" dirty="0">
                <a:solidFill>
                  <a:srgbClr val="7030A0"/>
                </a:solidFill>
              </a:rPr>
              <a:t> lowermost </a:t>
            </a:r>
            <a:r>
              <a:rPr lang="en-US" sz="1800" dirty="0"/>
              <a:t>is access-layer where computers are attached. </a:t>
            </a:r>
          </a:p>
          <a:p>
            <a:pPr algn="just"/>
            <a:r>
              <a:rPr lang="en-US" sz="1800" dirty="0"/>
              <a:t>The </a:t>
            </a:r>
            <a:r>
              <a:rPr lang="en-US" sz="1800" dirty="0">
                <a:solidFill>
                  <a:srgbClr val="7030A0"/>
                </a:solidFill>
              </a:rPr>
              <a:t>middle layer </a:t>
            </a:r>
            <a:r>
              <a:rPr lang="en-US" sz="1800" dirty="0"/>
              <a:t>is known as distribution layer, which works as mediator between upper layer and lower layer. </a:t>
            </a:r>
          </a:p>
          <a:p>
            <a:pPr algn="just"/>
            <a:r>
              <a:rPr lang="en-US" sz="1800" dirty="0"/>
              <a:t>The </a:t>
            </a:r>
            <a:r>
              <a:rPr lang="en-US" sz="1800" dirty="0">
                <a:solidFill>
                  <a:srgbClr val="7030A0"/>
                </a:solidFill>
              </a:rPr>
              <a:t>highest layer</a:t>
            </a:r>
            <a:r>
              <a:rPr lang="en-US" sz="1800" dirty="0"/>
              <a:t> is known as core layer, and is central point of the network, i.e. root of the tree from which all nodes fork.</a:t>
            </a:r>
          </a:p>
          <a:p>
            <a:pPr marL="109728" indent="0" algn="just">
              <a:buNone/>
            </a:pPr>
            <a:endParaRPr lang="en-US" sz="1800" dirty="0"/>
          </a:p>
          <a:p>
            <a:pPr algn="just"/>
            <a:r>
              <a:rPr lang="en-US" sz="1800" dirty="0"/>
              <a:t>All neighboring hosts have point-to-point connection between them. Similar to the Bus topology, </a:t>
            </a:r>
            <a:r>
              <a:rPr lang="en-US" sz="1800" dirty="0">
                <a:solidFill>
                  <a:srgbClr val="00B0F0"/>
                </a:solidFill>
              </a:rPr>
              <a:t>if the root goes down</a:t>
            </a:r>
            <a:r>
              <a:rPr lang="en-US" sz="1800" dirty="0"/>
              <a:t>, then the entire network suffers even though it is not the single point of failure. Every connection serves as point of failure, failing of which divides the network into unreachable segment.</a:t>
            </a:r>
          </a:p>
        </p:txBody>
      </p:sp>
      <p:sp>
        <p:nvSpPr>
          <p:cNvPr id="3" name="Title 2"/>
          <p:cNvSpPr>
            <a:spLocks noGrp="1"/>
          </p:cNvSpPr>
          <p:nvPr>
            <p:ph type="title"/>
          </p:nvPr>
        </p:nvSpPr>
        <p:spPr/>
        <p:txBody>
          <a:bodyPr>
            <a:normAutofit/>
          </a:bodyPr>
          <a:lstStyle/>
          <a:p>
            <a:r>
              <a:rPr lang="en-US" dirty="0">
                <a:effectLst/>
              </a:rPr>
              <a:t>(6) Tree Topology</a:t>
            </a:r>
            <a:endParaRPr lang="en-US" dirty="0"/>
          </a:p>
        </p:txBody>
      </p:sp>
    </p:spTree>
    <p:extLst>
      <p:ext uri="{BB962C8B-B14F-4D97-AF65-F5344CB8AC3E}">
        <p14:creationId xmlns:p14="http://schemas.microsoft.com/office/powerpoint/2010/main" val="1081884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ffectLst/>
              </a:rPr>
              <a:t>Tree Topology</a:t>
            </a:r>
            <a:endParaRPr lang="en-US" dirty="0"/>
          </a:p>
        </p:txBody>
      </p:sp>
      <p:pic>
        <p:nvPicPr>
          <p:cNvPr id="4" name="Picture 2" descr="Tree Topolog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209800"/>
            <a:ext cx="5334000" cy="298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297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dirty="0"/>
              <a:t>This topology connects all the hosts in a linear fashion. Similar to Ring topology, all hosts are connected to two hosts only, except the end hosts. Means, if the end hosts in daisy chain are connected then it represents Ring topology.</a:t>
            </a: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r>
              <a:rPr lang="en-US" sz="1800" dirty="0"/>
              <a:t>Each link in daisy chain topology represents single point of failure. Every link failure splits the network into two segments. Every intermediate host works as relay for its immediate hosts.</a:t>
            </a:r>
          </a:p>
        </p:txBody>
      </p:sp>
      <p:sp>
        <p:nvSpPr>
          <p:cNvPr id="3" name="Title 2"/>
          <p:cNvSpPr>
            <a:spLocks noGrp="1"/>
          </p:cNvSpPr>
          <p:nvPr>
            <p:ph type="title"/>
          </p:nvPr>
        </p:nvSpPr>
        <p:spPr/>
        <p:txBody>
          <a:bodyPr>
            <a:normAutofit/>
          </a:bodyPr>
          <a:lstStyle/>
          <a:p>
            <a:r>
              <a:rPr lang="en-US" dirty="0">
                <a:effectLst/>
              </a:rPr>
              <a:t>(7) Daisy Chain</a:t>
            </a:r>
            <a:endParaRPr lang="en-US" dirty="0"/>
          </a:p>
        </p:txBody>
      </p:sp>
      <p:pic>
        <p:nvPicPr>
          <p:cNvPr id="17410" name="Picture 2" descr="Daisy Chain Topolog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9943" y="3200400"/>
            <a:ext cx="5334000" cy="81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66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t>A network structure whose design contains more than one topology is said to be hybrid topology. Hybrid topology inherits merits and demerits of all the incorporating topologies.</a:t>
            </a:r>
          </a:p>
          <a:p>
            <a:pPr marL="109728" indent="0" algn="just">
              <a:buNone/>
            </a:pPr>
            <a:endParaRPr lang="en-US" sz="2000" dirty="0"/>
          </a:p>
          <a:p>
            <a:pPr algn="just"/>
            <a:r>
              <a:rPr lang="en-US" sz="2000" dirty="0"/>
              <a:t>The below picture represents an arbitrarily hybrid topology. The combining topologies may contain attributes of Star, Ring, Bus, and Daisy-chain topologies. Most WANs are connected by means of Dual-Ring topology and networks connected to them are mostly Star topology networks. Internet is the best example of largest Hybrid topology</a:t>
            </a:r>
          </a:p>
        </p:txBody>
      </p:sp>
      <p:sp>
        <p:nvSpPr>
          <p:cNvPr id="3" name="Title 2"/>
          <p:cNvSpPr>
            <a:spLocks noGrp="1"/>
          </p:cNvSpPr>
          <p:nvPr>
            <p:ph type="title"/>
          </p:nvPr>
        </p:nvSpPr>
        <p:spPr/>
        <p:txBody>
          <a:bodyPr/>
          <a:lstStyle/>
          <a:p>
            <a:r>
              <a:rPr lang="en-US" dirty="0">
                <a:effectLst/>
              </a:rPr>
              <a:t>(8) Hybrid Topology</a:t>
            </a:r>
          </a:p>
        </p:txBody>
      </p:sp>
    </p:spTree>
    <p:extLst>
      <p:ext uri="{BB962C8B-B14F-4D97-AF65-F5344CB8AC3E}">
        <p14:creationId xmlns:p14="http://schemas.microsoft.com/office/powerpoint/2010/main" val="1242598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ffectLst/>
              </a:rPr>
              <a:t>Hybrid Topology</a:t>
            </a:r>
            <a:endParaRPr lang="en-US" dirty="0"/>
          </a:p>
        </p:txBody>
      </p:sp>
      <p:pic>
        <p:nvPicPr>
          <p:cNvPr id="4" name="Picture 2" descr="Hybrid Topolog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2362200"/>
            <a:ext cx="4383386" cy="31623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81000" y="2650067"/>
            <a:ext cx="3548062" cy="2438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2703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dirty="0"/>
              <a:t>Describes the rules that govern the transmission of data over the communication Network.</a:t>
            </a:r>
          </a:p>
          <a:p>
            <a:pPr algn="just">
              <a:lnSpc>
                <a:spcPct val="150000"/>
              </a:lnSpc>
            </a:pPr>
            <a:r>
              <a:rPr lang="en-US" sz="1800" dirty="0"/>
              <a:t>Provide a method for orderly and efficient exchange of data between the sender and the receiver.</a:t>
            </a:r>
          </a:p>
        </p:txBody>
      </p:sp>
      <p:sp>
        <p:nvSpPr>
          <p:cNvPr id="3" name="Title 2"/>
          <p:cNvSpPr>
            <a:spLocks noGrp="1"/>
          </p:cNvSpPr>
          <p:nvPr>
            <p:ph type="title"/>
          </p:nvPr>
        </p:nvSpPr>
        <p:spPr/>
        <p:txBody>
          <a:bodyPr/>
          <a:lstStyle/>
          <a:p>
            <a:r>
              <a:rPr lang="en-US" dirty="0"/>
              <a:t>Communication Protocols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2000" dirty="0">
                <a:solidFill>
                  <a:srgbClr val="00B0F0"/>
                </a:solidFill>
              </a:rPr>
              <a:t>Data Sequencing </a:t>
            </a:r>
            <a:r>
              <a:rPr lang="en-US" sz="2000" dirty="0"/>
              <a:t>– to detect loss or duplicate packets.</a:t>
            </a:r>
          </a:p>
          <a:p>
            <a:pPr algn="just">
              <a:lnSpc>
                <a:spcPct val="150000"/>
              </a:lnSpc>
            </a:pPr>
            <a:r>
              <a:rPr lang="en-US" sz="2000" dirty="0">
                <a:solidFill>
                  <a:srgbClr val="00B0F0"/>
                </a:solidFill>
              </a:rPr>
              <a:t>Data Routing </a:t>
            </a:r>
            <a:r>
              <a:rPr lang="en-US" sz="2000" dirty="0"/>
              <a:t>– to find the most efficient path between source and a destination.</a:t>
            </a:r>
          </a:p>
          <a:p>
            <a:pPr algn="just">
              <a:lnSpc>
                <a:spcPct val="150000"/>
              </a:lnSpc>
            </a:pPr>
            <a:r>
              <a:rPr lang="en-US" sz="2000" dirty="0">
                <a:solidFill>
                  <a:srgbClr val="00B0F0"/>
                </a:solidFill>
              </a:rPr>
              <a:t>Data formatting </a:t>
            </a:r>
            <a:r>
              <a:rPr lang="en-US" sz="2000" dirty="0"/>
              <a:t>– defines group of bits within a packet which constitutes </a:t>
            </a:r>
            <a:r>
              <a:rPr lang="en-US" sz="2000" u="sng" dirty="0"/>
              <a:t>data</a:t>
            </a:r>
            <a:r>
              <a:rPr lang="en-US" sz="2000" dirty="0"/>
              <a:t>, </a:t>
            </a:r>
            <a:r>
              <a:rPr lang="en-US" sz="2000" u="sng" dirty="0"/>
              <a:t>control</a:t>
            </a:r>
            <a:r>
              <a:rPr lang="en-US" sz="2000" dirty="0"/>
              <a:t>, </a:t>
            </a:r>
            <a:r>
              <a:rPr lang="en-US" sz="2000" u="sng" dirty="0"/>
              <a:t>addressing</a:t>
            </a:r>
            <a:r>
              <a:rPr lang="en-US" sz="2000" dirty="0"/>
              <a:t> and </a:t>
            </a:r>
            <a:r>
              <a:rPr lang="en-US" sz="2000" u="sng" dirty="0"/>
              <a:t>other information</a:t>
            </a:r>
            <a:r>
              <a:rPr lang="en-US" sz="2000" dirty="0"/>
              <a:t>.</a:t>
            </a:r>
          </a:p>
          <a:p>
            <a:pPr algn="just">
              <a:lnSpc>
                <a:spcPct val="150000"/>
              </a:lnSpc>
            </a:pPr>
            <a:r>
              <a:rPr lang="en-US" sz="2000" dirty="0">
                <a:solidFill>
                  <a:srgbClr val="00B0F0"/>
                </a:solidFill>
              </a:rPr>
              <a:t>Flow control </a:t>
            </a:r>
            <a:r>
              <a:rPr lang="en-US" sz="2000" dirty="0"/>
              <a:t>– ensures resource sharing and protection against traffic congestion by regulating the flow of data on communication lines.</a:t>
            </a:r>
          </a:p>
        </p:txBody>
      </p:sp>
      <p:sp>
        <p:nvSpPr>
          <p:cNvPr id="3" name="Title 2"/>
          <p:cNvSpPr>
            <a:spLocks noGrp="1"/>
          </p:cNvSpPr>
          <p:nvPr>
            <p:ph type="title"/>
          </p:nvPr>
        </p:nvSpPr>
        <p:spPr/>
        <p:txBody>
          <a:bodyPr>
            <a:normAutofit fontScale="90000"/>
          </a:bodyPr>
          <a:lstStyle/>
          <a:p>
            <a:r>
              <a:rPr lang="en-US" dirty="0"/>
              <a:t>Roles of Communication Protocol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spcBef>
                <a:spcPts val="600"/>
              </a:spcBef>
              <a:buNone/>
            </a:pPr>
            <a:r>
              <a:rPr lang="en-US" altLang="zh-TW" sz="1800" dirty="0"/>
              <a:t>A set of </a:t>
            </a:r>
            <a:r>
              <a:rPr lang="en-US" altLang="zh-TW" sz="1800" u="sng" dirty="0">
                <a:solidFill>
                  <a:srgbClr val="0070C0"/>
                </a:solidFill>
              </a:rPr>
              <a:t>communication elements </a:t>
            </a:r>
            <a:r>
              <a:rPr lang="en-US" altLang="zh-TW" sz="1800" dirty="0"/>
              <a:t>connected by </a:t>
            </a:r>
            <a:r>
              <a:rPr lang="en-US" altLang="zh-TW" sz="1800" u="sng" dirty="0">
                <a:solidFill>
                  <a:srgbClr val="FF0000"/>
                </a:solidFill>
              </a:rPr>
              <a:t>communication links</a:t>
            </a:r>
          </a:p>
          <a:p>
            <a:pPr>
              <a:spcBef>
                <a:spcPts val="600"/>
              </a:spcBef>
            </a:pPr>
            <a:r>
              <a:rPr lang="en-US" altLang="zh-TW" sz="1800" b="1" dirty="0"/>
              <a:t>Communication elements</a:t>
            </a:r>
          </a:p>
          <a:p>
            <a:pPr lvl="1">
              <a:spcBef>
                <a:spcPts val="600"/>
              </a:spcBef>
            </a:pPr>
            <a:r>
              <a:rPr lang="en-US" altLang="zh-TW" sz="1600" dirty="0"/>
              <a:t>Computers, printers, mobile phones, …</a:t>
            </a:r>
          </a:p>
          <a:p>
            <a:pPr lvl="1">
              <a:spcBef>
                <a:spcPts val="600"/>
              </a:spcBef>
            </a:pPr>
            <a:r>
              <a:rPr lang="en-US" altLang="zh-TW" sz="1600" dirty="0"/>
              <a:t>Routers, switches, ...</a:t>
            </a:r>
          </a:p>
          <a:p>
            <a:pPr>
              <a:spcBef>
                <a:spcPts val="600"/>
              </a:spcBef>
            </a:pPr>
            <a:r>
              <a:rPr lang="en-US" altLang="zh-TW" sz="1800" b="1" dirty="0"/>
              <a:t>Communication links</a:t>
            </a:r>
          </a:p>
          <a:p>
            <a:pPr lvl="1">
              <a:spcBef>
                <a:spcPts val="600"/>
              </a:spcBef>
            </a:pPr>
            <a:r>
              <a:rPr lang="en-US" altLang="zh-TW" sz="1600" dirty="0"/>
              <a:t>optic fiber</a:t>
            </a:r>
          </a:p>
          <a:p>
            <a:pPr lvl="1">
              <a:spcBef>
                <a:spcPts val="600"/>
              </a:spcBef>
            </a:pPr>
            <a:r>
              <a:rPr lang="en-US" altLang="zh-TW" sz="1600" dirty="0"/>
              <a:t>coaxial cable</a:t>
            </a:r>
          </a:p>
          <a:p>
            <a:pPr lvl="1">
              <a:spcBef>
                <a:spcPts val="600"/>
              </a:spcBef>
            </a:pPr>
            <a:r>
              <a:rPr lang="en-US" altLang="zh-TW" sz="1600" dirty="0"/>
              <a:t>twisted pair</a:t>
            </a:r>
          </a:p>
          <a:p>
            <a:pPr lvl="1">
              <a:spcBef>
                <a:spcPts val="600"/>
              </a:spcBef>
            </a:pPr>
            <a:r>
              <a:rPr lang="en-US" altLang="zh-TW" sz="1600" dirty="0"/>
              <a:t>wireless (radio, microwave, satellite)</a:t>
            </a:r>
          </a:p>
          <a:p>
            <a:pPr>
              <a:spcBef>
                <a:spcPts val="600"/>
              </a:spcBef>
            </a:pPr>
            <a:r>
              <a:rPr lang="en-US" altLang="zh-TW" sz="1800" b="1" dirty="0"/>
              <a:t>Topologies</a:t>
            </a:r>
          </a:p>
          <a:p>
            <a:pPr lvl="1">
              <a:spcBef>
                <a:spcPts val="600"/>
              </a:spcBef>
            </a:pPr>
            <a:r>
              <a:rPr lang="en-US" altLang="zh-TW" sz="1600" dirty="0"/>
              <a:t>Ring, Star, Bus, Tree, Mesh</a:t>
            </a:r>
          </a:p>
          <a:p>
            <a:endParaRPr lang="en-US" dirty="0"/>
          </a:p>
        </p:txBody>
      </p:sp>
      <p:sp>
        <p:nvSpPr>
          <p:cNvPr id="3" name="Title 2"/>
          <p:cNvSpPr>
            <a:spLocks noGrp="1"/>
          </p:cNvSpPr>
          <p:nvPr>
            <p:ph type="title"/>
          </p:nvPr>
        </p:nvSpPr>
        <p:spPr/>
        <p:txBody>
          <a:bodyPr>
            <a:normAutofit/>
          </a:bodyPr>
          <a:lstStyle/>
          <a:p>
            <a:r>
              <a:rPr lang="en-US" altLang="zh-TW" sz="4400" dirty="0">
                <a:solidFill>
                  <a:srgbClr val="FF3300"/>
                </a:solidFill>
                <a:ea typeface="新細明體" pitchFamily="18" charset="-120"/>
              </a:rPr>
              <a:t>Computer Network</a:t>
            </a:r>
            <a:endParaRPr lang="en-US" dirty="0"/>
          </a:p>
        </p:txBody>
      </p:sp>
      <p:grpSp>
        <p:nvGrpSpPr>
          <p:cNvPr id="259" name="Group 6"/>
          <p:cNvGrpSpPr>
            <a:grpSpLocks/>
          </p:cNvGrpSpPr>
          <p:nvPr/>
        </p:nvGrpSpPr>
        <p:grpSpPr bwMode="auto">
          <a:xfrm>
            <a:off x="5070475" y="1824038"/>
            <a:ext cx="3678238" cy="4957762"/>
            <a:chOff x="2918" y="219"/>
            <a:chExt cx="2641" cy="3714"/>
          </a:xfrm>
        </p:grpSpPr>
        <p:sp>
          <p:nvSpPr>
            <p:cNvPr id="260" name="Freeform 7"/>
            <p:cNvSpPr>
              <a:spLocks/>
            </p:cNvSpPr>
            <p:nvPr/>
          </p:nvSpPr>
          <p:spPr bwMode="auto">
            <a:xfrm>
              <a:off x="4267" y="1271"/>
              <a:ext cx="1292" cy="1255"/>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 name="Freeform 8"/>
            <p:cNvSpPr>
              <a:spLocks/>
            </p:cNvSpPr>
            <p:nvPr/>
          </p:nvSpPr>
          <p:spPr bwMode="auto">
            <a:xfrm>
              <a:off x="2918" y="1164"/>
              <a:ext cx="1340" cy="1191"/>
            </a:xfrm>
            <a:custGeom>
              <a:avLst/>
              <a:gdLst>
                <a:gd name="T0" fmla="*/ 550 w 1340"/>
                <a:gd name="T1" fmla="*/ 42 h 1191"/>
                <a:gd name="T2" fmla="*/ 82 w 1340"/>
                <a:gd name="T3" fmla="*/ 60 h 1191"/>
                <a:gd name="T4" fmla="*/ 58 w 1340"/>
                <a:gd name="T5" fmla="*/ 402 h 1191"/>
                <a:gd name="T6" fmla="*/ 28 w 1340"/>
                <a:gd name="T7" fmla="*/ 720 h 1191"/>
                <a:gd name="T8" fmla="*/ 112 w 1340"/>
                <a:gd name="T9" fmla="*/ 870 h 1191"/>
                <a:gd name="T10" fmla="*/ 538 w 1340"/>
                <a:gd name="T11" fmla="*/ 876 h 1191"/>
                <a:gd name="T12" fmla="*/ 640 w 1340"/>
                <a:gd name="T13" fmla="*/ 1128 h 1191"/>
                <a:gd name="T14" fmla="*/ 1234 w 1340"/>
                <a:gd name="T15" fmla="*/ 1098 h 1191"/>
                <a:gd name="T16" fmla="*/ 1276 w 1340"/>
                <a:gd name="T17" fmla="*/ 570 h 1191"/>
                <a:gd name="T18" fmla="*/ 1204 w 1340"/>
                <a:gd name="T19" fmla="*/ 342 h 1191"/>
                <a:gd name="T20" fmla="*/ 760 w 1340"/>
                <a:gd name="T21" fmla="*/ 288 h 1191"/>
                <a:gd name="T22" fmla="*/ 550 w 1340"/>
                <a:gd name="T23" fmla="*/ 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 name="Freeform 9"/>
            <p:cNvSpPr>
              <a:spLocks/>
            </p:cNvSpPr>
            <p:nvPr/>
          </p:nvSpPr>
          <p:spPr bwMode="auto">
            <a:xfrm>
              <a:off x="3183" y="2252"/>
              <a:ext cx="2135" cy="1662"/>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3" name="Group 10"/>
            <p:cNvGrpSpPr>
              <a:grpSpLocks/>
            </p:cNvGrpSpPr>
            <p:nvPr/>
          </p:nvGrpSpPr>
          <p:grpSpPr bwMode="auto">
            <a:xfrm>
              <a:off x="3002" y="1266"/>
              <a:ext cx="527" cy="239"/>
              <a:chOff x="3552" y="246"/>
              <a:chExt cx="527" cy="248"/>
            </a:xfrm>
          </p:grpSpPr>
          <p:graphicFrame>
            <p:nvGraphicFramePr>
              <p:cNvPr id="510" name="Object 11"/>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name="Clip" r:id="rId2" imgW="1307263" imgH="1084139" progId="">
                      <p:embed/>
                    </p:oleObj>
                  </mc:Choice>
                  <mc:Fallback>
                    <p:oleObj name="Clip" r:id="rId2" imgW="1307263" imgH="1084139" progId="">
                      <p:embed/>
                      <p:pic>
                        <p:nvPicPr>
                          <p:cNvPr id="0" name="Picture 1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1" name="Object 12"/>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name="Clip" r:id="rId4" imgW="681706" imgH="480401" progId="">
                      <p:embed/>
                    </p:oleObj>
                  </mc:Choice>
                  <mc:Fallback>
                    <p:oleObj name="Clip" r:id="rId4" imgW="681706" imgH="480401" progId="">
                      <p:embed/>
                      <p:pic>
                        <p:nvPicPr>
                          <p:cNvPr id="0" name="Picture 1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 name="Line 13"/>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4" name="Group 14"/>
            <p:cNvGrpSpPr>
              <a:grpSpLocks/>
            </p:cNvGrpSpPr>
            <p:nvPr/>
          </p:nvGrpSpPr>
          <p:grpSpPr bwMode="auto">
            <a:xfrm>
              <a:off x="3002" y="1712"/>
              <a:ext cx="527" cy="239"/>
              <a:chOff x="3552" y="246"/>
              <a:chExt cx="527" cy="248"/>
            </a:xfrm>
          </p:grpSpPr>
          <p:graphicFrame>
            <p:nvGraphicFramePr>
              <p:cNvPr id="507" name="Object 15"/>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name="Clip" r:id="rId6" imgW="1307263" imgH="1084139" progId="">
                      <p:embed/>
                    </p:oleObj>
                  </mc:Choice>
                  <mc:Fallback>
                    <p:oleObj name="Clip" r:id="rId6" imgW="1307263" imgH="1084139" progId="">
                      <p:embed/>
                      <p:pic>
                        <p:nvPicPr>
                          <p:cNvPr id="0" name="Picture 1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8" name="Object 16"/>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name="Clip" r:id="rId7" imgW="681706" imgH="480401" progId="">
                      <p:embed/>
                    </p:oleObj>
                  </mc:Choice>
                  <mc:Fallback>
                    <p:oleObj name="Clip" r:id="rId7" imgW="681706" imgH="480401" progId="">
                      <p:embed/>
                      <p:pic>
                        <p:nvPicPr>
                          <p:cNvPr id="0" name="Picture 1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9" name="Line 17"/>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5" name="Group 18"/>
            <p:cNvGrpSpPr>
              <a:grpSpLocks/>
            </p:cNvGrpSpPr>
            <p:nvPr/>
          </p:nvGrpSpPr>
          <p:grpSpPr bwMode="auto">
            <a:xfrm>
              <a:off x="3272" y="1552"/>
              <a:ext cx="51" cy="161"/>
              <a:chOff x="3842" y="406"/>
              <a:chExt cx="51" cy="167"/>
            </a:xfrm>
          </p:grpSpPr>
          <p:sp>
            <p:nvSpPr>
              <p:cNvPr id="504" name="Oval 19"/>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5" name="Oval 20"/>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 name="Oval 21"/>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6" name="Group 22"/>
            <p:cNvGrpSpPr>
              <a:grpSpLocks/>
            </p:cNvGrpSpPr>
            <p:nvPr/>
          </p:nvGrpSpPr>
          <p:grpSpPr bwMode="auto">
            <a:xfrm>
              <a:off x="3610" y="1929"/>
              <a:ext cx="150" cy="296"/>
              <a:chOff x="4180" y="783"/>
              <a:chExt cx="150" cy="307"/>
            </a:xfrm>
          </p:grpSpPr>
          <p:sp>
            <p:nvSpPr>
              <p:cNvPr id="496" name="AutoShape 23"/>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7" name="Rectangle 24"/>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8" name="Rectangle 2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9" name="AutoShape 2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0" name="Line 27"/>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 name="Line 28"/>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 name="Rectangle 2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 name="Rectangle 30"/>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7" name="Group 31"/>
            <p:cNvGrpSpPr>
              <a:grpSpLocks/>
            </p:cNvGrpSpPr>
            <p:nvPr/>
          </p:nvGrpSpPr>
          <p:grpSpPr bwMode="auto">
            <a:xfrm rot="-5400000">
              <a:off x="3833" y="1991"/>
              <a:ext cx="61" cy="167"/>
              <a:chOff x="3842" y="406"/>
              <a:chExt cx="51" cy="167"/>
            </a:xfrm>
          </p:grpSpPr>
          <p:sp>
            <p:nvSpPr>
              <p:cNvPr id="493" name="Oval 32"/>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 name="Oval 33"/>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5" name="Oval 34"/>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8" name="Line 35"/>
            <p:cNvSpPr>
              <a:spLocks noChangeShapeType="1"/>
            </p:cNvSpPr>
            <p:nvPr/>
          </p:nvSpPr>
          <p:spPr bwMode="auto">
            <a:xfrm>
              <a:off x="3708" y="1860"/>
              <a:ext cx="356"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 name="Line 36"/>
            <p:cNvSpPr>
              <a:spLocks noChangeShapeType="1"/>
            </p:cNvSpPr>
            <p:nvPr/>
          </p:nvSpPr>
          <p:spPr bwMode="auto">
            <a:xfrm>
              <a:off x="3710" y="1858"/>
              <a:ext cx="1" cy="7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 name="Line 37"/>
            <p:cNvSpPr>
              <a:spLocks noChangeShapeType="1"/>
            </p:cNvSpPr>
            <p:nvPr/>
          </p:nvSpPr>
          <p:spPr bwMode="auto">
            <a:xfrm>
              <a:off x="4066" y="1856"/>
              <a:ext cx="1"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 name="Line 38"/>
            <p:cNvSpPr>
              <a:spLocks noChangeShapeType="1"/>
            </p:cNvSpPr>
            <p:nvPr/>
          </p:nvSpPr>
          <p:spPr bwMode="auto">
            <a:xfrm>
              <a:off x="3492" y="1456"/>
              <a:ext cx="208" cy="1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2" name="Line 39"/>
            <p:cNvSpPr>
              <a:spLocks noChangeShapeType="1"/>
            </p:cNvSpPr>
            <p:nvPr/>
          </p:nvSpPr>
          <p:spPr bwMode="auto">
            <a:xfrm flipV="1">
              <a:off x="3502" y="1670"/>
              <a:ext cx="198" cy="2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 name="Line 40"/>
            <p:cNvSpPr>
              <a:spLocks noChangeShapeType="1"/>
            </p:cNvSpPr>
            <p:nvPr/>
          </p:nvSpPr>
          <p:spPr bwMode="auto">
            <a:xfrm flipV="1">
              <a:off x="3880" y="1734"/>
              <a:ext cx="1" cy="1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4" name="Group 41"/>
            <p:cNvGrpSpPr>
              <a:grpSpLocks/>
            </p:cNvGrpSpPr>
            <p:nvPr/>
          </p:nvGrpSpPr>
          <p:grpSpPr bwMode="auto">
            <a:xfrm>
              <a:off x="3966" y="1913"/>
              <a:ext cx="150" cy="296"/>
              <a:chOff x="4180" y="783"/>
              <a:chExt cx="150" cy="307"/>
            </a:xfrm>
          </p:grpSpPr>
          <p:sp>
            <p:nvSpPr>
              <p:cNvPr id="485" name="AutoShape 42"/>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6" name="Rectangle 43"/>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7" name="Rectangle 4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8" name="AutoShape 4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9" name="Line 46"/>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 name="Line 47"/>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 name="Rectangle 4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 name="Rectangle 49"/>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5" name="Group 50"/>
            <p:cNvGrpSpPr>
              <a:grpSpLocks/>
            </p:cNvGrpSpPr>
            <p:nvPr/>
          </p:nvGrpSpPr>
          <p:grpSpPr bwMode="auto">
            <a:xfrm>
              <a:off x="3278" y="2376"/>
              <a:ext cx="344" cy="694"/>
              <a:chOff x="3314" y="1248"/>
              <a:chExt cx="344" cy="694"/>
            </a:xfrm>
          </p:grpSpPr>
          <p:graphicFrame>
            <p:nvGraphicFramePr>
              <p:cNvPr id="476" name="Object 51"/>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name="Clip" r:id="rId8" imgW="1307263" imgH="1084139" progId="">
                      <p:embed/>
                    </p:oleObj>
                  </mc:Choice>
                  <mc:Fallback>
                    <p:oleObj name="Clip" r:id="rId8" imgW="1307263" imgH="1084139" progId="">
                      <p:embed/>
                      <p:pic>
                        <p:nvPicPr>
                          <p:cNvPr id="0" name="Picture 1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7" name="Line 52"/>
              <p:cNvSpPr>
                <a:spLocks noChangeShapeType="1"/>
              </p:cNvSpPr>
              <p:nvPr/>
            </p:nvSpPr>
            <p:spPr bwMode="auto">
              <a:xfrm flipV="1">
                <a:off x="3606" y="1433"/>
                <a:ext cx="52" cy="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78" name="Object 53"/>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name="Clip" r:id="rId9" imgW="1307263" imgH="1084139" progId="">
                      <p:embed/>
                    </p:oleObj>
                  </mc:Choice>
                  <mc:Fallback>
                    <p:oleObj name="Clip" r:id="rId9" imgW="1307263" imgH="1084139" progId="">
                      <p:embed/>
                      <p:pic>
                        <p:nvPicPr>
                          <p:cNvPr id="0" name="Picture 1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9" name="Line 54"/>
              <p:cNvSpPr>
                <a:spLocks noChangeShapeType="1"/>
              </p:cNvSpPr>
              <p:nvPr/>
            </p:nvSpPr>
            <p:spPr bwMode="auto">
              <a:xfrm flipV="1">
                <a:off x="3606" y="1882"/>
                <a:ext cx="5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80" name="Group 55"/>
              <p:cNvGrpSpPr>
                <a:grpSpLocks/>
              </p:cNvGrpSpPr>
              <p:nvPr/>
            </p:nvGrpSpPr>
            <p:grpSpPr bwMode="auto">
              <a:xfrm>
                <a:off x="3404" y="1504"/>
                <a:ext cx="51" cy="167"/>
                <a:chOff x="3842" y="406"/>
                <a:chExt cx="51" cy="167"/>
              </a:xfrm>
            </p:grpSpPr>
            <p:sp>
              <p:nvSpPr>
                <p:cNvPr id="482" name="Oval 56"/>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 name="Oval 57"/>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 name="Oval 58"/>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81" name="Line 59"/>
              <p:cNvSpPr>
                <a:spLocks noChangeShapeType="1"/>
              </p:cNvSpPr>
              <p:nvPr/>
            </p:nvSpPr>
            <p:spPr bwMode="auto">
              <a:xfrm>
                <a:off x="3654" y="1431"/>
                <a:ext cx="0" cy="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276" name="Object 60"/>
            <p:cNvGraphicFramePr>
              <a:graphicFrameLocks noChangeAspect="1"/>
            </p:cNvGraphicFramePr>
            <p:nvPr/>
          </p:nvGraphicFramePr>
          <p:xfrm>
            <a:off x="3902" y="3133"/>
            <a:ext cx="299" cy="248"/>
          </p:xfrm>
          <a:graphic>
            <a:graphicData uri="http://schemas.openxmlformats.org/presentationml/2006/ole">
              <mc:AlternateContent xmlns:mc="http://schemas.openxmlformats.org/markup-compatibility/2006">
                <mc:Choice xmlns:v="urn:schemas-microsoft-com:vml" Requires="v">
                  <p:oleObj name="Clip" r:id="rId10" imgW="1307263" imgH="1084139" progId="">
                    <p:embed/>
                  </p:oleObj>
                </mc:Choice>
                <mc:Fallback>
                  <p:oleObj name="Clip" r:id="rId10" imgW="1307263" imgH="1084139" progId="">
                    <p:embed/>
                    <p:pic>
                      <p:nvPicPr>
                        <p:cNvPr id="0" name="Picture 1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2" y="3133"/>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7" name="Object 61"/>
            <p:cNvGraphicFramePr>
              <a:graphicFrameLocks noChangeAspect="1"/>
            </p:cNvGraphicFramePr>
            <p:nvPr/>
          </p:nvGraphicFramePr>
          <p:xfrm>
            <a:off x="3460" y="3124"/>
            <a:ext cx="299" cy="248"/>
          </p:xfrm>
          <a:graphic>
            <a:graphicData uri="http://schemas.openxmlformats.org/presentationml/2006/ole">
              <mc:AlternateContent xmlns:mc="http://schemas.openxmlformats.org/markup-compatibility/2006">
                <mc:Choice xmlns:v="urn:schemas-microsoft-com:vml" Requires="v">
                  <p:oleObj name="Clip" r:id="rId11" imgW="1307263" imgH="1084139" progId="">
                    <p:embed/>
                  </p:oleObj>
                </mc:Choice>
                <mc:Fallback>
                  <p:oleObj name="Clip" r:id="rId11" imgW="1307263" imgH="1084139" progId="">
                    <p:embed/>
                    <p:pic>
                      <p:nvPicPr>
                        <p:cNvPr id="0" name="Picture 1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0" y="3124"/>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8" name="Oval 62"/>
            <p:cNvSpPr>
              <a:spLocks noChangeArrowheads="1"/>
            </p:cNvSpPr>
            <p:nvPr/>
          </p:nvSpPr>
          <p:spPr bwMode="auto">
            <a:xfrm rot="-5400000">
              <a:off x="3759" y="3203"/>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 name="Oval 63"/>
            <p:cNvSpPr>
              <a:spLocks noChangeArrowheads="1"/>
            </p:cNvSpPr>
            <p:nvPr/>
          </p:nvSpPr>
          <p:spPr bwMode="auto">
            <a:xfrm rot="-5400000">
              <a:off x="3820" y="3202"/>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 name="Oval 64"/>
            <p:cNvSpPr>
              <a:spLocks noChangeArrowheads="1"/>
            </p:cNvSpPr>
            <p:nvPr/>
          </p:nvSpPr>
          <p:spPr bwMode="auto">
            <a:xfrm rot="-5400000">
              <a:off x="3875" y="3205"/>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 name="Line 65"/>
            <p:cNvSpPr>
              <a:spLocks noChangeShapeType="1"/>
            </p:cNvSpPr>
            <p:nvPr/>
          </p:nvSpPr>
          <p:spPr bwMode="auto">
            <a:xfrm rot="-5400000">
              <a:off x="4062" y="3114"/>
              <a:ext cx="45"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 name="Line 66"/>
            <p:cNvSpPr>
              <a:spLocks noChangeShapeType="1"/>
            </p:cNvSpPr>
            <p:nvPr/>
          </p:nvSpPr>
          <p:spPr bwMode="auto">
            <a:xfrm rot="5400000" flipH="1">
              <a:off x="3612" y="3108"/>
              <a:ext cx="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 name="Line 67"/>
            <p:cNvSpPr>
              <a:spLocks noChangeShapeType="1"/>
            </p:cNvSpPr>
            <p:nvPr/>
          </p:nvSpPr>
          <p:spPr bwMode="auto">
            <a:xfrm rot="16200000" flipV="1">
              <a:off x="3862" y="2864"/>
              <a:ext cx="0" cy="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 name="Line 68"/>
            <p:cNvSpPr>
              <a:spLocks noChangeShapeType="1"/>
            </p:cNvSpPr>
            <p:nvPr/>
          </p:nvSpPr>
          <p:spPr bwMode="auto">
            <a:xfrm flipV="1">
              <a:off x="3622" y="2808"/>
              <a:ext cx="68" cy="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 name="Line 69"/>
            <p:cNvSpPr>
              <a:spLocks noChangeShapeType="1"/>
            </p:cNvSpPr>
            <p:nvPr/>
          </p:nvSpPr>
          <p:spPr bwMode="auto">
            <a:xfrm>
              <a:off x="4054" y="2842"/>
              <a:ext cx="218" cy="2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 name="Line 70"/>
            <p:cNvSpPr>
              <a:spLocks noChangeShapeType="1"/>
            </p:cNvSpPr>
            <p:nvPr/>
          </p:nvSpPr>
          <p:spPr bwMode="auto">
            <a:xfrm flipH="1">
              <a:off x="4626" y="2840"/>
              <a:ext cx="200" cy="29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87" name="Object 71"/>
            <p:cNvGraphicFramePr>
              <a:graphicFrameLocks noChangeAspect="1"/>
            </p:cNvGraphicFramePr>
            <p:nvPr/>
          </p:nvGraphicFramePr>
          <p:xfrm>
            <a:off x="4753" y="2505"/>
            <a:ext cx="146" cy="180"/>
          </p:xfrm>
          <a:graphic>
            <a:graphicData uri="http://schemas.openxmlformats.org/presentationml/2006/ole">
              <mc:AlternateContent xmlns:mc="http://schemas.openxmlformats.org/markup-compatibility/2006">
                <mc:Choice xmlns:v="urn:schemas-microsoft-com:vml" Requires="v">
                  <p:oleObj name="Clip" r:id="rId12" imgW="982811" imgH="1208363" progId="">
                    <p:embed/>
                  </p:oleObj>
                </mc:Choice>
                <mc:Fallback>
                  <p:oleObj name="Clip" r:id="rId12" imgW="982811" imgH="1208363" progId="">
                    <p:embed/>
                    <p:pic>
                      <p:nvPicPr>
                        <p:cNvPr id="0" name="Picture 1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53" y="2505"/>
                          <a:ext cx="146"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8" name="Object 72"/>
            <p:cNvGraphicFramePr>
              <a:graphicFrameLocks noChangeAspect="1"/>
            </p:cNvGraphicFramePr>
            <p:nvPr/>
          </p:nvGraphicFramePr>
          <p:xfrm>
            <a:off x="3793" y="2565"/>
            <a:ext cx="146" cy="180"/>
          </p:xfrm>
          <a:graphic>
            <a:graphicData uri="http://schemas.openxmlformats.org/presentationml/2006/ole">
              <mc:AlternateContent xmlns:mc="http://schemas.openxmlformats.org/markup-compatibility/2006">
                <mc:Choice xmlns:v="urn:schemas-microsoft-com:vml" Requires="v">
                  <p:oleObj name="Clip" r:id="rId14" imgW="982811" imgH="1208363" progId="">
                    <p:embed/>
                  </p:oleObj>
                </mc:Choice>
                <mc:Fallback>
                  <p:oleObj name="Clip" r:id="rId14" imgW="982811" imgH="1208363" progId="">
                    <p:embed/>
                    <p:pic>
                      <p:nvPicPr>
                        <p:cNvPr id="0" name="Picture 1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3" y="2565"/>
                          <a:ext cx="146"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9" name="Freeform 73"/>
            <p:cNvSpPr>
              <a:spLocks/>
            </p:cNvSpPr>
            <p:nvPr/>
          </p:nvSpPr>
          <p:spPr bwMode="auto">
            <a:xfrm>
              <a:off x="3852" y="2397"/>
              <a:ext cx="972" cy="228"/>
            </a:xfrm>
            <a:custGeom>
              <a:avLst/>
              <a:gdLst>
                <a:gd name="T0" fmla="*/ 0 w 972"/>
                <a:gd name="T1" fmla="*/ 228 h 228"/>
                <a:gd name="T2" fmla="*/ 432 w 972"/>
                <a:gd name="T3" fmla="*/ 9 h 228"/>
                <a:gd name="T4" fmla="*/ 972 w 972"/>
                <a:gd name="T5" fmla="*/ 171 h 228"/>
              </a:gdLst>
              <a:ahLst/>
              <a:cxnLst>
                <a:cxn ang="0">
                  <a:pos x="T0" y="T1"/>
                </a:cxn>
                <a:cxn ang="0">
                  <a:pos x="T2" y="T3"/>
                </a:cxn>
                <a:cxn ang="0">
                  <a:pos x="T4" y="T5"/>
                </a:cxn>
              </a:cxnLst>
              <a:rect l="0" t="0" r="r" b="b"/>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90" name="Group 74"/>
            <p:cNvGrpSpPr>
              <a:grpSpLocks/>
            </p:cNvGrpSpPr>
            <p:nvPr/>
          </p:nvGrpSpPr>
          <p:grpSpPr bwMode="auto">
            <a:xfrm>
              <a:off x="4043" y="3462"/>
              <a:ext cx="292" cy="320"/>
              <a:chOff x="2870" y="1518"/>
              <a:chExt cx="292" cy="320"/>
            </a:xfrm>
          </p:grpSpPr>
          <p:graphicFrame>
            <p:nvGraphicFramePr>
              <p:cNvPr id="474" name="Object 7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5" imgW="826829" imgH="840406" progId="">
                      <p:embed/>
                    </p:oleObj>
                  </mc:Choice>
                  <mc:Fallback>
                    <p:oleObj name="Clip" r:id="rId15" imgW="826829" imgH="840406" progId="">
                      <p:embed/>
                      <p:pic>
                        <p:nvPicPr>
                          <p:cNvPr id="0" name="Picture 1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5" name="Object 7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7" imgW="1268295" imgH="1199426" progId="">
                      <p:embed/>
                    </p:oleObj>
                  </mc:Choice>
                  <mc:Fallback>
                    <p:oleObj name="Clip" r:id="rId17" imgW="1268295" imgH="1199426" progId="">
                      <p:embed/>
                      <p:pic>
                        <p:nvPicPr>
                          <p:cNvPr id="0" name="Picture 1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91" name="Group 77"/>
            <p:cNvGrpSpPr>
              <a:grpSpLocks/>
            </p:cNvGrpSpPr>
            <p:nvPr/>
          </p:nvGrpSpPr>
          <p:grpSpPr bwMode="auto">
            <a:xfrm>
              <a:off x="4601" y="3486"/>
              <a:ext cx="292" cy="320"/>
              <a:chOff x="2870" y="1518"/>
              <a:chExt cx="292" cy="320"/>
            </a:xfrm>
          </p:grpSpPr>
          <p:graphicFrame>
            <p:nvGraphicFramePr>
              <p:cNvPr id="472" name="Object 7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9" imgW="826829" imgH="840406" progId="">
                      <p:embed/>
                    </p:oleObj>
                  </mc:Choice>
                  <mc:Fallback>
                    <p:oleObj name="Clip" r:id="rId19" imgW="826829" imgH="840406" progId="">
                      <p:embed/>
                      <p:pic>
                        <p:nvPicPr>
                          <p:cNvPr id="0" name="Picture 1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3" name="Object 7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20" imgW="1268295" imgH="1199426" progId="">
                      <p:embed/>
                    </p:oleObj>
                  </mc:Choice>
                  <mc:Fallback>
                    <p:oleObj name="Clip" r:id="rId20" imgW="1268295" imgH="1199426" progId="">
                      <p:embed/>
                      <p:pic>
                        <p:nvPicPr>
                          <p:cNvPr id="0" name="Picture 1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92" name="Group 80"/>
            <p:cNvGrpSpPr>
              <a:grpSpLocks/>
            </p:cNvGrpSpPr>
            <p:nvPr/>
          </p:nvGrpSpPr>
          <p:grpSpPr bwMode="auto">
            <a:xfrm>
              <a:off x="4304" y="3273"/>
              <a:ext cx="272" cy="282"/>
              <a:chOff x="4733" y="2082"/>
              <a:chExt cx="272" cy="282"/>
            </a:xfrm>
          </p:grpSpPr>
          <p:graphicFrame>
            <p:nvGraphicFramePr>
              <p:cNvPr id="470" name="Object 81"/>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name="Clip" r:id="rId21" imgW="826829" imgH="840406" progId="">
                      <p:embed/>
                    </p:oleObj>
                  </mc:Choice>
                  <mc:Fallback>
                    <p:oleObj name="Clip" r:id="rId21" imgW="826829" imgH="840406" progId="">
                      <p:embed/>
                      <p:pic>
                        <p:nvPicPr>
                          <p:cNvPr id="0" name="Picture 14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 name="Rectangle 82"/>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3" name="Line 83"/>
            <p:cNvSpPr>
              <a:spLocks noChangeShapeType="1"/>
            </p:cNvSpPr>
            <p:nvPr/>
          </p:nvSpPr>
          <p:spPr bwMode="auto">
            <a:xfrm>
              <a:off x="4524" y="3201"/>
              <a:ext cx="0" cy="17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94" name="Group 84"/>
            <p:cNvGrpSpPr>
              <a:grpSpLocks/>
            </p:cNvGrpSpPr>
            <p:nvPr/>
          </p:nvGrpSpPr>
          <p:grpSpPr bwMode="auto">
            <a:xfrm>
              <a:off x="5041" y="2769"/>
              <a:ext cx="150" cy="307"/>
              <a:chOff x="4180" y="783"/>
              <a:chExt cx="150" cy="307"/>
            </a:xfrm>
          </p:grpSpPr>
          <p:sp>
            <p:nvSpPr>
              <p:cNvPr id="462" name="AutoShape 8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3" name="Rectangle 8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4" name="Rectangle 8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5" name="AutoShape 8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6" name="Line 8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7" name="Line 9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8" name="Rectangle 9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9" name="Rectangle 9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5" name="Group 93"/>
            <p:cNvGrpSpPr>
              <a:grpSpLocks/>
            </p:cNvGrpSpPr>
            <p:nvPr/>
          </p:nvGrpSpPr>
          <p:grpSpPr bwMode="auto">
            <a:xfrm>
              <a:off x="5032" y="3102"/>
              <a:ext cx="150" cy="307"/>
              <a:chOff x="4180" y="783"/>
              <a:chExt cx="150" cy="307"/>
            </a:xfrm>
          </p:grpSpPr>
          <p:sp>
            <p:nvSpPr>
              <p:cNvPr id="454" name="AutoShape 94"/>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 name="Rectangle 95"/>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 name="Rectangle 9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7" name="AutoShape 9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 name="Line 98"/>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9" name="Line 99"/>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 name="Rectangle 10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 name="Rectangle 101"/>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6" name="Line 102"/>
            <p:cNvSpPr>
              <a:spLocks noChangeShapeType="1"/>
            </p:cNvSpPr>
            <p:nvPr/>
          </p:nvSpPr>
          <p:spPr bwMode="auto">
            <a:xfrm rot="5400000" flipH="1">
              <a:off x="4754" y="3049"/>
              <a:ext cx="45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 name="Line 103"/>
            <p:cNvSpPr>
              <a:spLocks noChangeShapeType="1"/>
            </p:cNvSpPr>
            <p:nvPr/>
          </p:nvSpPr>
          <p:spPr bwMode="auto">
            <a:xfrm rot="-5400000">
              <a:off x="5018" y="3239"/>
              <a:ext cx="0" cy="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 name="Line 104"/>
            <p:cNvSpPr>
              <a:spLocks noChangeShapeType="1"/>
            </p:cNvSpPr>
            <p:nvPr/>
          </p:nvSpPr>
          <p:spPr bwMode="auto">
            <a:xfrm rot="-5400000">
              <a:off x="5011" y="2888"/>
              <a:ext cx="0" cy="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 name="Line 105"/>
            <p:cNvSpPr>
              <a:spLocks noChangeShapeType="1"/>
            </p:cNvSpPr>
            <p:nvPr/>
          </p:nvSpPr>
          <p:spPr bwMode="auto">
            <a:xfrm flipV="1">
              <a:off x="4062" y="1494"/>
              <a:ext cx="330" cy="1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 name="Line 106"/>
            <p:cNvSpPr>
              <a:spLocks noChangeShapeType="1"/>
            </p:cNvSpPr>
            <p:nvPr/>
          </p:nvSpPr>
          <p:spPr bwMode="auto">
            <a:xfrm>
              <a:off x="4734" y="1482"/>
              <a:ext cx="348" cy="1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 name="Line 107"/>
            <p:cNvSpPr>
              <a:spLocks noChangeShapeType="1"/>
            </p:cNvSpPr>
            <p:nvPr/>
          </p:nvSpPr>
          <p:spPr bwMode="auto">
            <a:xfrm flipH="1">
              <a:off x="5106" y="1734"/>
              <a:ext cx="174" cy="5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 name="Line 108"/>
            <p:cNvSpPr>
              <a:spLocks noChangeShapeType="1"/>
            </p:cNvSpPr>
            <p:nvPr/>
          </p:nvSpPr>
          <p:spPr bwMode="auto">
            <a:xfrm>
              <a:off x="4554" y="1566"/>
              <a:ext cx="0" cy="3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 name="Line 109"/>
            <p:cNvSpPr>
              <a:spLocks noChangeShapeType="1"/>
            </p:cNvSpPr>
            <p:nvPr/>
          </p:nvSpPr>
          <p:spPr bwMode="auto">
            <a:xfrm>
              <a:off x="4572" y="2052"/>
              <a:ext cx="384" cy="2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 name="Line 110"/>
            <p:cNvSpPr>
              <a:spLocks noChangeShapeType="1"/>
            </p:cNvSpPr>
            <p:nvPr/>
          </p:nvSpPr>
          <p:spPr bwMode="auto">
            <a:xfrm flipH="1">
              <a:off x="4902" y="2400"/>
              <a:ext cx="192" cy="2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 name="Line 111"/>
            <p:cNvSpPr>
              <a:spLocks noChangeShapeType="1"/>
            </p:cNvSpPr>
            <p:nvPr/>
          </p:nvSpPr>
          <p:spPr bwMode="auto">
            <a:xfrm flipH="1">
              <a:off x="4740" y="1710"/>
              <a:ext cx="402"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 name="Line 112"/>
            <p:cNvSpPr>
              <a:spLocks noChangeShapeType="1"/>
            </p:cNvSpPr>
            <p:nvPr/>
          </p:nvSpPr>
          <p:spPr bwMode="auto">
            <a:xfrm flipH="1">
              <a:off x="4746" y="1290"/>
              <a:ext cx="252"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 name="Line 113"/>
            <p:cNvSpPr>
              <a:spLocks noChangeShapeType="1"/>
            </p:cNvSpPr>
            <p:nvPr/>
          </p:nvSpPr>
          <p:spPr bwMode="auto">
            <a:xfrm flipH="1">
              <a:off x="5262" y="1422"/>
              <a:ext cx="144" cy="1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 name="Text Box 114"/>
            <p:cNvSpPr txBox="1">
              <a:spLocks noChangeArrowheads="1"/>
            </p:cNvSpPr>
            <p:nvPr/>
          </p:nvSpPr>
          <p:spPr bwMode="auto">
            <a:xfrm>
              <a:off x="3278" y="1151"/>
              <a:ext cx="890"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TW" sz="2000">
                  <a:solidFill>
                    <a:srgbClr val="FF0000"/>
                  </a:solidFill>
                  <a:latin typeface="Comic Sans MS" pitchFamily="66" charset="0"/>
                  <a:ea typeface="新細明體" pitchFamily="18" charset="-120"/>
                </a:rPr>
                <a:t>local ISP</a:t>
              </a:r>
              <a:endParaRPr lang="en-US" altLang="zh-TW" sz="2400">
                <a:ea typeface="新細明體" pitchFamily="18" charset="-120"/>
              </a:endParaRPr>
            </a:p>
          </p:txBody>
        </p:sp>
        <p:sp>
          <p:nvSpPr>
            <p:cNvPr id="309" name="Text Box 115"/>
            <p:cNvSpPr txBox="1">
              <a:spLocks noChangeArrowheads="1"/>
            </p:cNvSpPr>
            <p:nvPr/>
          </p:nvSpPr>
          <p:spPr bwMode="auto">
            <a:xfrm>
              <a:off x="3230" y="3407"/>
              <a:ext cx="845" cy="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TW" sz="2000">
                  <a:solidFill>
                    <a:srgbClr val="FF0000"/>
                  </a:solidFill>
                  <a:latin typeface="Comic Sans MS" pitchFamily="66" charset="0"/>
                  <a:ea typeface="新細明體" pitchFamily="18" charset="-120"/>
                </a:rPr>
                <a:t>company</a:t>
              </a:r>
            </a:p>
            <a:p>
              <a:pPr algn="l" eaLnBrk="0" hangingPunct="0"/>
              <a:r>
                <a:rPr lang="en-US" altLang="zh-TW" sz="2000">
                  <a:solidFill>
                    <a:srgbClr val="FF0000"/>
                  </a:solidFill>
                  <a:latin typeface="Comic Sans MS" pitchFamily="66" charset="0"/>
                  <a:ea typeface="新細明體" pitchFamily="18" charset="-120"/>
                </a:rPr>
                <a:t>network</a:t>
              </a:r>
              <a:endParaRPr lang="en-US" altLang="zh-TW" sz="2400">
                <a:ea typeface="新細明體" pitchFamily="18" charset="-120"/>
              </a:endParaRPr>
            </a:p>
          </p:txBody>
        </p:sp>
        <p:sp>
          <p:nvSpPr>
            <p:cNvPr id="310" name="Text Box 116"/>
            <p:cNvSpPr txBox="1">
              <a:spLocks noChangeArrowheads="1"/>
            </p:cNvSpPr>
            <p:nvPr/>
          </p:nvSpPr>
          <p:spPr bwMode="auto">
            <a:xfrm>
              <a:off x="4376" y="2015"/>
              <a:ext cx="1178"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TW" sz="2000">
                  <a:solidFill>
                    <a:srgbClr val="FF0000"/>
                  </a:solidFill>
                  <a:latin typeface="Comic Sans MS" pitchFamily="66" charset="0"/>
                  <a:ea typeface="新細明體" pitchFamily="18" charset="-120"/>
                </a:rPr>
                <a:t>regional ISP</a:t>
              </a:r>
            </a:p>
          </p:txBody>
        </p:sp>
        <p:grpSp>
          <p:nvGrpSpPr>
            <p:cNvPr id="311" name="Group 117"/>
            <p:cNvGrpSpPr>
              <a:grpSpLocks/>
            </p:cNvGrpSpPr>
            <p:nvPr/>
          </p:nvGrpSpPr>
          <p:grpSpPr bwMode="auto">
            <a:xfrm>
              <a:off x="3588" y="219"/>
              <a:ext cx="360" cy="175"/>
              <a:chOff x="3600" y="219"/>
              <a:chExt cx="360" cy="175"/>
            </a:xfrm>
          </p:grpSpPr>
          <p:sp>
            <p:nvSpPr>
              <p:cNvPr id="441" name="Oval 11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 name="Line 11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 name="Line 12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 name="Rectangle 12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TW" altLang="en-US" sz="2400">
                  <a:ea typeface="新細明體" pitchFamily="18" charset="-120"/>
                </a:endParaRPr>
              </a:p>
            </p:txBody>
          </p:sp>
          <p:sp>
            <p:nvSpPr>
              <p:cNvPr id="445" name="Oval 12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6" name="Group 123"/>
              <p:cNvGrpSpPr>
                <a:grpSpLocks/>
              </p:cNvGrpSpPr>
              <p:nvPr/>
            </p:nvGrpSpPr>
            <p:grpSpPr bwMode="auto">
              <a:xfrm>
                <a:off x="3686" y="244"/>
                <a:ext cx="177" cy="66"/>
                <a:chOff x="2848" y="848"/>
                <a:chExt cx="140" cy="98"/>
              </a:xfrm>
            </p:grpSpPr>
            <p:sp>
              <p:nvSpPr>
                <p:cNvPr id="451" name="Line 12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 name="Line 12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 name="Line 12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7" name="Group 127"/>
              <p:cNvGrpSpPr>
                <a:grpSpLocks/>
              </p:cNvGrpSpPr>
              <p:nvPr/>
            </p:nvGrpSpPr>
            <p:grpSpPr bwMode="auto">
              <a:xfrm flipV="1">
                <a:off x="3686" y="243"/>
                <a:ext cx="177" cy="66"/>
                <a:chOff x="2848" y="848"/>
                <a:chExt cx="140" cy="98"/>
              </a:xfrm>
            </p:grpSpPr>
            <p:sp>
              <p:nvSpPr>
                <p:cNvPr id="448" name="Line 12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 name="Line 12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 name="Line 13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12" name="Group 131"/>
            <p:cNvGrpSpPr>
              <a:grpSpLocks/>
            </p:cNvGrpSpPr>
            <p:nvPr/>
          </p:nvGrpSpPr>
          <p:grpSpPr bwMode="auto">
            <a:xfrm>
              <a:off x="3595" y="651"/>
              <a:ext cx="150" cy="307"/>
              <a:chOff x="4180" y="783"/>
              <a:chExt cx="150" cy="307"/>
            </a:xfrm>
          </p:grpSpPr>
          <p:sp>
            <p:nvSpPr>
              <p:cNvPr id="433" name="AutoShape 132"/>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 name="Rectangle 133"/>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5" name="Rectangle 13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 name="AutoShape 13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7" name="Line 136"/>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8" name="Line 137"/>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 name="Rectangle 13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 name="Rectangle 139"/>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313" name="Object 140"/>
            <p:cNvGraphicFramePr>
              <a:graphicFrameLocks noChangeAspect="1"/>
            </p:cNvGraphicFramePr>
            <p:nvPr/>
          </p:nvGraphicFramePr>
          <p:xfrm>
            <a:off x="4496" y="260"/>
            <a:ext cx="299" cy="239"/>
          </p:xfrm>
          <a:graphic>
            <a:graphicData uri="http://schemas.openxmlformats.org/presentationml/2006/ole">
              <mc:AlternateContent xmlns:mc="http://schemas.openxmlformats.org/markup-compatibility/2006">
                <mc:Choice xmlns:v="urn:schemas-microsoft-com:vml" Requires="v">
                  <p:oleObj name="Clip" r:id="rId22" imgW="1307263" imgH="1084139" progId="">
                    <p:embed/>
                  </p:oleObj>
                </mc:Choice>
                <mc:Fallback>
                  <p:oleObj name="Clip" r:id="rId22" imgW="1307263" imgH="1084139" progId="">
                    <p:embed/>
                    <p:pic>
                      <p:nvPicPr>
                        <p:cNvPr id="0" name="Picture 1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6" y="260"/>
                          <a:ext cx="299" cy="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4" name="Group 141"/>
            <p:cNvGrpSpPr>
              <a:grpSpLocks/>
            </p:cNvGrpSpPr>
            <p:nvPr/>
          </p:nvGrpSpPr>
          <p:grpSpPr bwMode="auto">
            <a:xfrm>
              <a:off x="4451" y="714"/>
              <a:ext cx="292" cy="320"/>
              <a:chOff x="2870" y="1518"/>
              <a:chExt cx="292" cy="320"/>
            </a:xfrm>
          </p:grpSpPr>
          <p:graphicFrame>
            <p:nvGraphicFramePr>
              <p:cNvPr id="431" name="Object 14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23" imgW="826829" imgH="840406" progId="">
                      <p:embed/>
                    </p:oleObj>
                  </mc:Choice>
                  <mc:Fallback>
                    <p:oleObj name="Clip" r:id="rId23" imgW="826829" imgH="840406" progId="">
                      <p:embed/>
                      <p:pic>
                        <p:nvPicPr>
                          <p:cNvPr id="0" name="Picture 1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2" name="Object 14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24" imgW="1268295" imgH="1199426" progId="">
                      <p:embed/>
                    </p:oleObj>
                  </mc:Choice>
                  <mc:Fallback>
                    <p:oleObj name="Clip" r:id="rId24" imgW="1268295" imgH="1199426" progId="">
                      <p:embed/>
                      <p:pic>
                        <p:nvPicPr>
                          <p:cNvPr id="0" name="Picture 14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15" name="Group 144"/>
            <p:cNvGrpSpPr>
              <a:grpSpLocks/>
            </p:cNvGrpSpPr>
            <p:nvPr/>
          </p:nvGrpSpPr>
          <p:grpSpPr bwMode="auto">
            <a:xfrm>
              <a:off x="3690" y="1566"/>
              <a:ext cx="360" cy="175"/>
              <a:chOff x="3600" y="219"/>
              <a:chExt cx="360" cy="175"/>
            </a:xfrm>
          </p:grpSpPr>
          <p:sp>
            <p:nvSpPr>
              <p:cNvPr id="418" name="Oval 14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 name="Line 14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 name="Line 14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 name="Rectangle 148"/>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TW" altLang="en-US" sz="2400">
                  <a:ea typeface="新細明體" pitchFamily="18" charset="-120"/>
                </a:endParaRPr>
              </a:p>
            </p:txBody>
          </p:sp>
          <p:sp>
            <p:nvSpPr>
              <p:cNvPr id="422" name="Oval 14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3" name="Group 150"/>
              <p:cNvGrpSpPr>
                <a:grpSpLocks/>
              </p:cNvGrpSpPr>
              <p:nvPr/>
            </p:nvGrpSpPr>
            <p:grpSpPr bwMode="auto">
              <a:xfrm>
                <a:off x="3686" y="244"/>
                <a:ext cx="177" cy="66"/>
                <a:chOff x="2848" y="848"/>
                <a:chExt cx="140" cy="98"/>
              </a:xfrm>
            </p:grpSpPr>
            <p:sp>
              <p:nvSpPr>
                <p:cNvPr id="428" name="Line 15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9" name="Line 15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 name="Line 15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4" name="Group 154"/>
              <p:cNvGrpSpPr>
                <a:grpSpLocks/>
              </p:cNvGrpSpPr>
              <p:nvPr/>
            </p:nvGrpSpPr>
            <p:grpSpPr bwMode="auto">
              <a:xfrm flipV="1">
                <a:off x="3686" y="243"/>
                <a:ext cx="177" cy="66"/>
                <a:chOff x="2848" y="848"/>
                <a:chExt cx="140" cy="98"/>
              </a:xfrm>
            </p:grpSpPr>
            <p:sp>
              <p:nvSpPr>
                <p:cNvPr id="425" name="Line 15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 name="Line 15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7" name="Line 15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16" name="Group 158"/>
            <p:cNvGrpSpPr>
              <a:grpSpLocks/>
            </p:cNvGrpSpPr>
            <p:nvPr/>
          </p:nvGrpSpPr>
          <p:grpSpPr bwMode="auto">
            <a:xfrm>
              <a:off x="4374" y="1395"/>
              <a:ext cx="360" cy="175"/>
              <a:chOff x="3600" y="219"/>
              <a:chExt cx="360" cy="175"/>
            </a:xfrm>
          </p:grpSpPr>
          <p:sp>
            <p:nvSpPr>
              <p:cNvPr id="405" name="Oval 1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 name="Line 16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 name="Line 16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 name="Rectangle 162"/>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TW" altLang="en-US" sz="2400">
                  <a:ea typeface="新細明體" pitchFamily="18" charset="-120"/>
                </a:endParaRPr>
              </a:p>
            </p:txBody>
          </p:sp>
          <p:sp>
            <p:nvSpPr>
              <p:cNvPr id="409" name="Oval 1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0" name="Group 164"/>
              <p:cNvGrpSpPr>
                <a:grpSpLocks/>
              </p:cNvGrpSpPr>
              <p:nvPr/>
            </p:nvGrpSpPr>
            <p:grpSpPr bwMode="auto">
              <a:xfrm>
                <a:off x="3686" y="244"/>
                <a:ext cx="177" cy="66"/>
                <a:chOff x="2848" y="848"/>
                <a:chExt cx="140" cy="98"/>
              </a:xfrm>
            </p:grpSpPr>
            <p:sp>
              <p:nvSpPr>
                <p:cNvPr id="415" name="Line 16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 name="Line 16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 name="Line 16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1" name="Group 168"/>
              <p:cNvGrpSpPr>
                <a:grpSpLocks/>
              </p:cNvGrpSpPr>
              <p:nvPr/>
            </p:nvGrpSpPr>
            <p:grpSpPr bwMode="auto">
              <a:xfrm flipV="1">
                <a:off x="3686" y="243"/>
                <a:ext cx="177" cy="66"/>
                <a:chOff x="2848" y="848"/>
                <a:chExt cx="140" cy="98"/>
              </a:xfrm>
            </p:grpSpPr>
            <p:sp>
              <p:nvSpPr>
                <p:cNvPr id="412" name="Line 16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 name="Line 1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 name="Line 17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17" name="Group 172"/>
            <p:cNvGrpSpPr>
              <a:grpSpLocks/>
            </p:cNvGrpSpPr>
            <p:nvPr/>
          </p:nvGrpSpPr>
          <p:grpSpPr bwMode="auto">
            <a:xfrm>
              <a:off x="4386" y="1887"/>
              <a:ext cx="360" cy="175"/>
              <a:chOff x="3600" y="219"/>
              <a:chExt cx="360" cy="175"/>
            </a:xfrm>
          </p:grpSpPr>
          <p:sp>
            <p:nvSpPr>
              <p:cNvPr id="392" name="Oval 17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 name="Line 174"/>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4" name="Line 175"/>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 name="Rectangle 176"/>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TW" altLang="en-US" sz="2400">
                  <a:ea typeface="新細明體" pitchFamily="18" charset="-120"/>
                </a:endParaRPr>
              </a:p>
            </p:txBody>
          </p:sp>
          <p:sp>
            <p:nvSpPr>
              <p:cNvPr id="396" name="Oval 17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97" name="Group 178"/>
              <p:cNvGrpSpPr>
                <a:grpSpLocks/>
              </p:cNvGrpSpPr>
              <p:nvPr/>
            </p:nvGrpSpPr>
            <p:grpSpPr bwMode="auto">
              <a:xfrm>
                <a:off x="3686" y="244"/>
                <a:ext cx="177" cy="66"/>
                <a:chOff x="2848" y="848"/>
                <a:chExt cx="140" cy="98"/>
              </a:xfrm>
            </p:grpSpPr>
            <p:sp>
              <p:nvSpPr>
                <p:cNvPr id="402" name="Line 17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 name="Line 18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4" name="Line 18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98" name="Group 182"/>
              <p:cNvGrpSpPr>
                <a:grpSpLocks/>
              </p:cNvGrpSpPr>
              <p:nvPr/>
            </p:nvGrpSpPr>
            <p:grpSpPr bwMode="auto">
              <a:xfrm flipV="1">
                <a:off x="3686" y="243"/>
                <a:ext cx="177" cy="66"/>
                <a:chOff x="2848" y="848"/>
                <a:chExt cx="140" cy="98"/>
              </a:xfrm>
            </p:grpSpPr>
            <p:sp>
              <p:nvSpPr>
                <p:cNvPr id="399" name="Line 18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 name="Line 18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 name="Line 18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18" name="Group 186"/>
            <p:cNvGrpSpPr>
              <a:grpSpLocks/>
            </p:cNvGrpSpPr>
            <p:nvPr/>
          </p:nvGrpSpPr>
          <p:grpSpPr bwMode="auto">
            <a:xfrm>
              <a:off x="5082" y="1551"/>
              <a:ext cx="360" cy="175"/>
              <a:chOff x="3600" y="219"/>
              <a:chExt cx="360" cy="175"/>
            </a:xfrm>
          </p:grpSpPr>
          <p:sp>
            <p:nvSpPr>
              <p:cNvPr id="379" name="Oval 18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 name="Line 188"/>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 name="Line 189"/>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 name="Rectangle 190"/>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TW" altLang="en-US" sz="2400">
                  <a:ea typeface="新細明體" pitchFamily="18" charset="-120"/>
                </a:endParaRPr>
              </a:p>
            </p:txBody>
          </p:sp>
          <p:sp>
            <p:nvSpPr>
              <p:cNvPr id="383" name="Oval 19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4" name="Group 192"/>
              <p:cNvGrpSpPr>
                <a:grpSpLocks/>
              </p:cNvGrpSpPr>
              <p:nvPr/>
            </p:nvGrpSpPr>
            <p:grpSpPr bwMode="auto">
              <a:xfrm>
                <a:off x="3686" y="244"/>
                <a:ext cx="177" cy="66"/>
                <a:chOff x="2848" y="848"/>
                <a:chExt cx="140" cy="98"/>
              </a:xfrm>
            </p:grpSpPr>
            <p:sp>
              <p:nvSpPr>
                <p:cNvPr id="389" name="Line 19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 name="Line 19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 name="Line 19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5" name="Group 196"/>
              <p:cNvGrpSpPr>
                <a:grpSpLocks/>
              </p:cNvGrpSpPr>
              <p:nvPr/>
            </p:nvGrpSpPr>
            <p:grpSpPr bwMode="auto">
              <a:xfrm flipV="1">
                <a:off x="3686" y="243"/>
                <a:ext cx="177" cy="66"/>
                <a:chOff x="2848" y="848"/>
                <a:chExt cx="140" cy="98"/>
              </a:xfrm>
            </p:grpSpPr>
            <p:sp>
              <p:nvSpPr>
                <p:cNvPr id="386" name="Line 19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 name="Line 19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 name="Line 19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19" name="Group 200"/>
            <p:cNvGrpSpPr>
              <a:grpSpLocks/>
            </p:cNvGrpSpPr>
            <p:nvPr/>
          </p:nvGrpSpPr>
          <p:grpSpPr bwMode="auto">
            <a:xfrm>
              <a:off x="4944" y="2223"/>
              <a:ext cx="360" cy="175"/>
              <a:chOff x="3600" y="219"/>
              <a:chExt cx="360" cy="175"/>
            </a:xfrm>
          </p:grpSpPr>
          <p:sp>
            <p:nvSpPr>
              <p:cNvPr id="366" name="Oval 20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 name="Line 202"/>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 name="Line 203"/>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 name="Rectangle 204"/>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TW" altLang="en-US" sz="2400">
                  <a:ea typeface="新細明體" pitchFamily="18" charset="-120"/>
                </a:endParaRPr>
              </a:p>
            </p:txBody>
          </p:sp>
          <p:sp>
            <p:nvSpPr>
              <p:cNvPr id="370" name="Oval 20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71" name="Group 206"/>
              <p:cNvGrpSpPr>
                <a:grpSpLocks/>
              </p:cNvGrpSpPr>
              <p:nvPr/>
            </p:nvGrpSpPr>
            <p:grpSpPr bwMode="auto">
              <a:xfrm>
                <a:off x="3686" y="244"/>
                <a:ext cx="177" cy="66"/>
                <a:chOff x="2848" y="848"/>
                <a:chExt cx="140" cy="98"/>
              </a:xfrm>
            </p:grpSpPr>
            <p:sp>
              <p:nvSpPr>
                <p:cNvPr id="376" name="Line 20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7" name="Line 20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 name="Line 20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72" name="Group 210"/>
              <p:cNvGrpSpPr>
                <a:grpSpLocks/>
              </p:cNvGrpSpPr>
              <p:nvPr/>
            </p:nvGrpSpPr>
            <p:grpSpPr bwMode="auto">
              <a:xfrm flipV="1">
                <a:off x="3686" y="243"/>
                <a:ext cx="177" cy="66"/>
                <a:chOff x="2848" y="848"/>
                <a:chExt cx="140" cy="98"/>
              </a:xfrm>
            </p:grpSpPr>
            <p:sp>
              <p:nvSpPr>
                <p:cNvPr id="373" name="Line 2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 name="Line 21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5" name="Line 21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20" name="Group 214"/>
            <p:cNvGrpSpPr>
              <a:grpSpLocks/>
            </p:cNvGrpSpPr>
            <p:nvPr/>
          </p:nvGrpSpPr>
          <p:grpSpPr bwMode="auto">
            <a:xfrm>
              <a:off x="4704" y="2661"/>
              <a:ext cx="360" cy="175"/>
              <a:chOff x="3600" y="219"/>
              <a:chExt cx="360" cy="175"/>
            </a:xfrm>
          </p:grpSpPr>
          <p:sp>
            <p:nvSpPr>
              <p:cNvPr id="353" name="Oval 21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 name="Line 21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5" name="Line 21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 name="Rectangle 218"/>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TW" altLang="en-US" sz="2400">
                  <a:ea typeface="新細明體" pitchFamily="18" charset="-120"/>
                </a:endParaRPr>
              </a:p>
            </p:txBody>
          </p:sp>
          <p:sp>
            <p:nvSpPr>
              <p:cNvPr id="357" name="Oval 21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8" name="Group 220"/>
              <p:cNvGrpSpPr>
                <a:grpSpLocks/>
              </p:cNvGrpSpPr>
              <p:nvPr/>
            </p:nvGrpSpPr>
            <p:grpSpPr bwMode="auto">
              <a:xfrm>
                <a:off x="3686" y="244"/>
                <a:ext cx="177" cy="66"/>
                <a:chOff x="2848" y="848"/>
                <a:chExt cx="140" cy="98"/>
              </a:xfrm>
            </p:grpSpPr>
            <p:sp>
              <p:nvSpPr>
                <p:cNvPr id="363" name="Line 22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 name="Line 22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5" name="Line 22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9" name="Group 224"/>
              <p:cNvGrpSpPr>
                <a:grpSpLocks/>
              </p:cNvGrpSpPr>
              <p:nvPr/>
            </p:nvGrpSpPr>
            <p:grpSpPr bwMode="auto">
              <a:xfrm flipV="1">
                <a:off x="3686" y="243"/>
                <a:ext cx="177" cy="66"/>
                <a:chOff x="2848" y="848"/>
                <a:chExt cx="140" cy="98"/>
              </a:xfrm>
            </p:grpSpPr>
            <p:sp>
              <p:nvSpPr>
                <p:cNvPr id="360" name="Line 22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 name="Line 22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 name="Line 22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21" name="Group 228"/>
            <p:cNvGrpSpPr>
              <a:grpSpLocks/>
            </p:cNvGrpSpPr>
            <p:nvPr/>
          </p:nvGrpSpPr>
          <p:grpSpPr bwMode="auto">
            <a:xfrm>
              <a:off x="4266" y="3027"/>
              <a:ext cx="360" cy="175"/>
              <a:chOff x="3600" y="219"/>
              <a:chExt cx="360" cy="175"/>
            </a:xfrm>
          </p:grpSpPr>
          <p:sp>
            <p:nvSpPr>
              <p:cNvPr id="340" name="Oval 22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 name="Line 23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 name="Line 23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 name="Rectangle 232"/>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TW" altLang="en-US" sz="2400">
                  <a:ea typeface="新細明體" pitchFamily="18" charset="-120"/>
                </a:endParaRPr>
              </a:p>
            </p:txBody>
          </p:sp>
          <p:sp>
            <p:nvSpPr>
              <p:cNvPr id="344" name="Oval 23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5" name="Group 234"/>
              <p:cNvGrpSpPr>
                <a:grpSpLocks/>
              </p:cNvGrpSpPr>
              <p:nvPr/>
            </p:nvGrpSpPr>
            <p:grpSpPr bwMode="auto">
              <a:xfrm>
                <a:off x="3686" y="244"/>
                <a:ext cx="177" cy="66"/>
                <a:chOff x="2848" y="848"/>
                <a:chExt cx="140" cy="98"/>
              </a:xfrm>
            </p:grpSpPr>
            <p:sp>
              <p:nvSpPr>
                <p:cNvPr id="350" name="Line 23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 name="Line 23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 name="Line 23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6" name="Group 238"/>
              <p:cNvGrpSpPr>
                <a:grpSpLocks/>
              </p:cNvGrpSpPr>
              <p:nvPr/>
            </p:nvGrpSpPr>
            <p:grpSpPr bwMode="auto">
              <a:xfrm flipV="1">
                <a:off x="3686" y="243"/>
                <a:ext cx="177" cy="66"/>
                <a:chOff x="2848" y="848"/>
                <a:chExt cx="140" cy="98"/>
              </a:xfrm>
            </p:grpSpPr>
            <p:sp>
              <p:nvSpPr>
                <p:cNvPr id="347" name="Line 23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 name="Line 24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 name="Line 24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22" name="Group 242"/>
            <p:cNvGrpSpPr>
              <a:grpSpLocks/>
            </p:cNvGrpSpPr>
            <p:nvPr/>
          </p:nvGrpSpPr>
          <p:grpSpPr bwMode="auto">
            <a:xfrm>
              <a:off x="3690" y="2745"/>
              <a:ext cx="360" cy="175"/>
              <a:chOff x="3600" y="219"/>
              <a:chExt cx="360" cy="175"/>
            </a:xfrm>
          </p:grpSpPr>
          <p:sp>
            <p:nvSpPr>
              <p:cNvPr id="327" name="Oval 24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 name="Line 244"/>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 name="Line 245"/>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0" name="Rectangle 246"/>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TW" altLang="en-US" sz="2400">
                  <a:ea typeface="新細明體" pitchFamily="18" charset="-120"/>
                </a:endParaRPr>
              </a:p>
            </p:txBody>
          </p:sp>
          <p:sp>
            <p:nvSpPr>
              <p:cNvPr id="331" name="Oval 24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2" name="Group 248"/>
              <p:cNvGrpSpPr>
                <a:grpSpLocks/>
              </p:cNvGrpSpPr>
              <p:nvPr/>
            </p:nvGrpSpPr>
            <p:grpSpPr bwMode="auto">
              <a:xfrm>
                <a:off x="3686" y="244"/>
                <a:ext cx="177" cy="66"/>
                <a:chOff x="2848" y="848"/>
                <a:chExt cx="140" cy="98"/>
              </a:xfrm>
            </p:grpSpPr>
            <p:sp>
              <p:nvSpPr>
                <p:cNvPr id="337" name="Line 24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 name="Line 25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 name="Line 25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3" name="Group 252"/>
              <p:cNvGrpSpPr>
                <a:grpSpLocks/>
              </p:cNvGrpSpPr>
              <p:nvPr/>
            </p:nvGrpSpPr>
            <p:grpSpPr bwMode="auto">
              <a:xfrm flipV="1">
                <a:off x="3686" y="243"/>
                <a:ext cx="177" cy="66"/>
                <a:chOff x="2848" y="848"/>
                <a:chExt cx="140" cy="98"/>
              </a:xfrm>
            </p:grpSpPr>
            <p:sp>
              <p:nvSpPr>
                <p:cNvPr id="334" name="Line 25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 name="Line 25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 name="Line 25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23" name="Text Box 256"/>
            <p:cNvSpPr txBox="1">
              <a:spLocks noChangeArrowheads="1"/>
            </p:cNvSpPr>
            <p:nvPr/>
          </p:nvSpPr>
          <p:spPr bwMode="auto">
            <a:xfrm>
              <a:off x="3554" y="341"/>
              <a:ext cx="684"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TW" sz="2000">
                  <a:latin typeface="Comic Sans MS" pitchFamily="66" charset="0"/>
                  <a:ea typeface="新細明體" pitchFamily="18" charset="-120"/>
                </a:rPr>
                <a:t>router</a:t>
              </a:r>
              <a:endParaRPr lang="en-US" altLang="zh-TW" sz="2000">
                <a:ea typeface="新細明體" pitchFamily="18" charset="-120"/>
              </a:endParaRPr>
            </a:p>
          </p:txBody>
        </p:sp>
        <p:sp>
          <p:nvSpPr>
            <p:cNvPr id="324" name="Text Box 257"/>
            <p:cNvSpPr txBox="1">
              <a:spLocks noChangeArrowheads="1"/>
            </p:cNvSpPr>
            <p:nvPr/>
          </p:nvSpPr>
          <p:spPr bwMode="auto">
            <a:xfrm>
              <a:off x="4424" y="437"/>
              <a:ext cx="1134"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TW" sz="2000">
                  <a:latin typeface="Comic Sans MS" pitchFamily="66" charset="0"/>
                  <a:ea typeface="新細明體" pitchFamily="18" charset="-120"/>
                </a:rPr>
                <a:t>workstation</a:t>
              </a:r>
              <a:endParaRPr lang="en-US" altLang="zh-TW" sz="2000">
                <a:ea typeface="新細明體" pitchFamily="18" charset="-120"/>
              </a:endParaRPr>
            </a:p>
          </p:txBody>
        </p:sp>
        <p:sp>
          <p:nvSpPr>
            <p:cNvPr id="325" name="Text Box 258"/>
            <p:cNvSpPr txBox="1">
              <a:spLocks noChangeArrowheads="1"/>
            </p:cNvSpPr>
            <p:nvPr/>
          </p:nvSpPr>
          <p:spPr bwMode="auto">
            <a:xfrm>
              <a:off x="3710" y="724"/>
              <a:ext cx="686"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TW" sz="2000">
                  <a:latin typeface="Comic Sans MS" pitchFamily="66" charset="0"/>
                  <a:ea typeface="新細明體" pitchFamily="18" charset="-120"/>
                </a:rPr>
                <a:t>server</a:t>
              </a:r>
              <a:endParaRPr lang="en-US" altLang="zh-TW" sz="2000">
                <a:ea typeface="新細明體" pitchFamily="18" charset="-120"/>
              </a:endParaRPr>
            </a:p>
          </p:txBody>
        </p:sp>
        <p:sp>
          <p:nvSpPr>
            <p:cNvPr id="326" name="Text Box 259"/>
            <p:cNvSpPr txBox="1">
              <a:spLocks noChangeArrowheads="1"/>
            </p:cNvSpPr>
            <p:nvPr/>
          </p:nvSpPr>
          <p:spPr bwMode="auto">
            <a:xfrm>
              <a:off x="4700" y="864"/>
              <a:ext cx="679"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TW" sz="2000">
                  <a:latin typeface="Comic Sans MS" pitchFamily="66" charset="0"/>
                  <a:ea typeface="新細明體" pitchFamily="18" charset="-120"/>
                </a:rPr>
                <a:t>mobile</a:t>
              </a:r>
              <a:endParaRPr lang="en-US" altLang="zh-TW" sz="2000">
                <a:ea typeface="新細明體" pitchFamily="18" charset="-120"/>
              </a:endParaRPr>
            </a:p>
          </p:txBody>
        </p:sp>
      </p:grpSp>
    </p:spTree>
    <p:extLst>
      <p:ext uri="{BB962C8B-B14F-4D97-AF65-F5344CB8AC3E}">
        <p14:creationId xmlns:p14="http://schemas.microsoft.com/office/powerpoint/2010/main" val="1795713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algn="just">
              <a:buNone/>
            </a:pPr>
            <a:r>
              <a:rPr lang="en-US" sz="1600" b="1" dirty="0"/>
              <a:t>Internet Protocol(IP)</a:t>
            </a:r>
            <a:endParaRPr lang="en-US" sz="1600" dirty="0"/>
          </a:p>
          <a:p>
            <a:pPr marL="0" algn="just">
              <a:buNone/>
            </a:pPr>
            <a:r>
              <a:rPr lang="en-US" sz="1600" dirty="0"/>
              <a:t>The Internet Protocol is the principal protocol in the Internet protocol suite for </a:t>
            </a:r>
            <a:r>
              <a:rPr lang="en-US" sz="1600" dirty="0">
                <a:solidFill>
                  <a:srgbClr val="0070C0"/>
                </a:solidFill>
              </a:rPr>
              <a:t>relaying data across networks</a:t>
            </a:r>
            <a:r>
              <a:rPr lang="en-US" sz="1600" dirty="0"/>
              <a:t>. Its routing function essentially establishes the internet.  The Internet protocol suite is referred as TCP/IP.</a:t>
            </a:r>
          </a:p>
          <a:p>
            <a:pPr marL="0" algn="just">
              <a:buNone/>
            </a:pPr>
            <a:endParaRPr lang="en-US" sz="1600" dirty="0"/>
          </a:p>
          <a:p>
            <a:pPr marL="0" algn="just">
              <a:buNone/>
            </a:pPr>
            <a:r>
              <a:rPr lang="en-US" sz="1600" b="1" dirty="0"/>
              <a:t>Transmission Control Protocol (TCP)</a:t>
            </a:r>
            <a:endParaRPr lang="en-US" sz="1600" dirty="0"/>
          </a:p>
          <a:p>
            <a:pPr marL="0" algn="just">
              <a:buNone/>
            </a:pPr>
            <a:r>
              <a:rPr lang="en-US" sz="1600" dirty="0"/>
              <a:t>The Transmission Control Protocol is the core protocol of the internet protocol suite. It originated in the network implementation in which it complemented the Internet Protocol. Therefore the entire suite is commonly referred to as TCP/IP. TCP provides </a:t>
            </a:r>
            <a:r>
              <a:rPr lang="en-US" sz="1600" dirty="0">
                <a:solidFill>
                  <a:srgbClr val="0070C0"/>
                </a:solidFill>
              </a:rPr>
              <a:t>reliable delivery of a stream of octets over an IP network</a:t>
            </a:r>
            <a:r>
              <a:rPr lang="en-US" sz="1600" dirty="0"/>
              <a:t>. Ordering and </a:t>
            </a:r>
            <a:r>
              <a:rPr lang="en-US" sz="1600" dirty="0">
                <a:solidFill>
                  <a:srgbClr val="0070C0"/>
                </a:solidFill>
              </a:rPr>
              <a:t>error-checking are main characteristics of the TCP</a:t>
            </a:r>
            <a:r>
              <a:rPr lang="en-US" sz="1600" dirty="0"/>
              <a:t>. All major Internet applications such as World Wide Web, email and file transfer rely on TCP. Examples, FTP, HTTP </a:t>
            </a:r>
          </a:p>
          <a:p>
            <a:pPr marL="109728" indent="0">
              <a:buNone/>
            </a:pPr>
            <a:endParaRPr lang="en-US" dirty="0"/>
          </a:p>
        </p:txBody>
      </p:sp>
      <p:sp>
        <p:nvSpPr>
          <p:cNvPr id="3" name="Title 2"/>
          <p:cNvSpPr>
            <a:spLocks noGrp="1"/>
          </p:cNvSpPr>
          <p:nvPr>
            <p:ph type="title"/>
          </p:nvPr>
        </p:nvSpPr>
        <p:spPr/>
        <p:txBody>
          <a:bodyPr/>
          <a:lstStyle/>
          <a:p>
            <a:r>
              <a:rPr lang="en-US" dirty="0"/>
              <a:t>TCP/IP Protocols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295400"/>
          <a:ext cx="8153400" cy="5029200"/>
        </p:xfrm>
        <a:graphic>
          <a:graphicData uri="http://schemas.openxmlformats.org/drawingml/2006/table">
            <a:tbl>
              <a:tblPr/>
              <a:tblGrid>
                <a:gridCol w="416276">
                  <a:extLst>
                    <a:ext uri="{9D8B030D-6E8A-4147-A177-3AD203B41FA5}">
                      <a16:colId xmlns:a16="http://schemas.microsoft.com/office/drawing/2014/main" val="20000"/>
                    </a:ext>
                  </a:extLst>
                </a:gridCol>
                <a:gridCol w="2101392">
                  <a:extLst>
                    <a:ext uri="{9D8B030D-6E8A-4147-A177-3AD203B41FA5}">
                      <a16:colId xmlns:a16="http://schemas.microsoft.com/office/drawing/2014/main" val="20001"/>
                    </a:ext>
                  </a:extLst>
                </a:gridCol>
                <a:gridCol w="768509">
                  <a:extLst>
                    <a:ext uri="{9D8B030D-6E8A-4147-A177-3AD203B41FA5}">
                      <a16:colId xmlns:a16="http://schemas.microsoft.com/office/drawing/2014/main" val="20002"/>
                    </a:ext>
                  </a:extLst>
                </a:gridCol>
                <a:gridCol w="4867223">
                  <a:extLst>
                    <a:ext uri="{9D8B030D-6E8A-4147-A177-3AD203B41FA5}">
                      <a16:colId xmlns:a16="http://schemas.microsoft.com/office/drawing/2014/main" val="20003"/>
                    </a:ext>
                  </a:extLst>
                </a:gridCol>
              </a:tblGrid>
              <a:tr h="205027">
                <a:tc>
                  <a:txBody>
                    <a:bodyPr/>
                    <a:lstStyle/>
                    <a:p>
                      <a:pPr algn="ctr" fontAlgn="b"/>
                      <a:r>
                        <a:rPr kumimoji="0" lang="en-US" sz="1200" b="1" i="0" u="none" strike="noStrike" kern="1200" dirty="0">
                          <a:solidFill>
                            <a:srgbClr val="000000"/>
                          </a:solidFill>
                          <a:latin typeface="Calibri"/>
                          <a:ea typeface="+mn-ea"/>
                          <a:cs typeface="+mn-cs"/>
                        </a:rPr>
                        <a:t>S. 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kumimoji="0" lang="en-US" sz="1200" b="1" i="0" u="none" strike="noStrike" kern="1200">
                          <a:solidFill>
                            <a:srgbClr val="000000"/>
                          </a:solidFill>
                          <a:latin typeface="Calibri"/>
                          <a:ea typeface="+mn-ea"/>
                          <a:cs typeface="+mn-cs"/>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kumimoji="0" lang="en-US" sz="1200" b="1" i="0" u="none" strike="noStrike" kern="1200" dirty="0">
                          <a:solidFill>
                            <a:srgbClr val="000000"/>
                          </a:solidFill>
                          <a:latin typeface="Calibri"/>
                          <a:ea typeface="+mn-ea"/>
                          <a:cs typeface="+mn-cs"/>
                        </a:rPr>
                        <a:t>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200" b="1" i="0" u="none" strike="noStrike" dirty="0">
                          <a:solidFill>
                            <a:srgbClr val="000000"/>
                          </a:solidFill>
                          <a:latin typeface="Calibri"/>
                        </a:rPr>
                        <a:t>Description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0000"/>
                  </a:ext>
                </a:extLst>
              </a:tr>
              <a:tr h="783928">
                <a:tc>
                  <a:txBody>
                    <a:bodyPr/>
                    <a:lstStyle/>
                    <a:p>
                      <a:pPr algn="ctr" fontAlgn="ctr"/>
                      <a:r>
                        <a:rPr lang="en-US" sz="1100" b="1" i="0" u="none" strike="noStrike" dirty="0">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1" i="0" u="none" strike="noStrike" dirty="0">
                          <a:solidFill>
                            <a:srgbClr val="000000"/>
                          </a:solidFill>
                          <a:latin typeface="Calibri"/>
                        </a:rPr>
                        <a:t>Hypertext Transfer Protocol (HTTP)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latin typeface="Calibri"/>
                        </a:rPr>
                        <a:t>80, 443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n-US" sz="1050" b="0" i="0" u="none" strike="noStrike" dirty="0">
                          <a:solidFill>
                            <a:srgbClr val="000000"/>
                          </a:solidFill>
                          <a:latin typeface="Calibri"/>
                        </a:rPr>
                        <a:t>The HTTP is the foundation of data communication for the World Wide Web. The hypertext is structured text that uses hyperlinks between nodes containing texts. The HTTP is the application protocol for distributed and collaborative hypermedia information system.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0055">
                <a:tc>
                  <a:txBody>
                    <a:bodyPr/>
                    <a:lstStyle/>
                    <a:p>
                      <a:pPr algn="ctr" fontAlgn="ctr"/>
                      <a:r>
                        <a:rPr lang="en-US" sz="1100" b="1" i="0" u="none" strike="noStrike">
                          <a:solidFill>
                            <a:srgbClr val="000000"/>
                          </a:solidFill>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1" i="0" u="none" strike="noStrike" dirty="0">
                          <a:solidFill>
                            <a:srgbClr val="000000"/>
                          </a:solidFill>
                          <a:latin typeface="Calibri"/>
                        </a:rPr>
                        <a:t>File Transfer Protocol (FTP)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latin typeface="Calibri"/>
                        </a:rPr>
                        <a:t>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n-US" sz="1050" b="0" i="0" u="none" strike="noStrike">
                          <a:solidFill>
                            <a:srgbClr val="000000"/>
                          </a:solidFill>
                          <a:latin typeface="Calibri"/>
                        </a:rPr>
                        <a:t>The FTP is the most common protocol used in the file transferring in the Internet and within private networks.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15082">
                <a:tc>
                  <a:txBody>
                    <a:bodyPr/>
                    <a:lstStyle/>
                    <a:p>
                      <a:pPr algn="ctr" fontAlgn="ctr"/>
                      <a:r>
                        <a:rPr lang="en-US" sz="1100" b="1" i="0" u="none" strike="noStrike">
                          <a:solidFill>
                            <a:srgbClr val="000000"/>
                          </a:solidFill>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1" i="0" u="none" strike="noStrike" dirty="0">
                          <a:solidFill>
                            <a:srgbClr val="000000"/>
                          </a:solidFill>
                          <a:latin typeface="Calibri"/>
                        </a:rPr>
                        <a:t>Secured Shell (SSH)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n-US" sz="1050" b="0" i="0" u="none" strike="noStrike">
                          <a:solidFill>
                            <a:srgbClr val="000000"/>
                          </a:solidFill>
                          <a:latin typeface="Calibri"/>
                        </a:rPr>
                        <a:t>SSH is the primary method used to manage the network devices securely at the command level. It usually used as the alternative of the Telnet which does not support secure connections.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15082">
                <a:tc>
                  <a:txBody>
                    <a:bodyPr/>
                    <a:lstStyle/>
                    <a:p>
                      <a:pPr algn="ctr" fontAlgn="ctr"/>
                      <a:r>
                        <a:rPr lang="en-US" sz="1100" b="1"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1" i="0" u="none" strike="noStrike" dirty="0">
                          <a:solidFill>
                            <a:srgbClr val="000000"/>
                          </a:solidFill>
                          <a:latin typeface="Calibri"/>
                        </a:rPr>
                        <a:t>Telnet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n-US" sz="1050" b="0" i="0" u="none" strike="noStrike">
                          <a:solidFill>
                            <a:srgbClr val="000000"/>
                          </a:solidFill>
                          <a:latin typeface="Calibri"/>
                        </a:rPr>
                        <a:t>Telnet is the primary method used to manage network devices at the command level. Unlike SSH, Telnet does not provide a secure connection, but it provides a basic unsecured connection.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15082">
                <a:tc>
                  <a:txBody>
                    <a:bodyPr/>
                    <a:lstStyle/>
                    <a:p>
                      <a:pPr algn="ctr" fontAlgn="ctr"/>
                      <a:r>
                        <a:rPr lang="en-US" sz="1100" b="1" i="0" u="none" strike="noStrike">
                          <a:solidFill>
                            <a:srgbClr val="000000"/>
                          </a:solidFill>
                          <a:latin typeface="Calibri"/>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100" b="1" i="0" u="none" strike="noStrike" dirty="0">
                          <a:solidFill>
                            <a:srgbClr val="000000"/>
                          </a:solidFill>
                          <a:latin typeface="Calibri"/>
                        </a:rPr>
                        <a:t>Simple Mail Transfer Protocol (SMTP)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n-US" sz="1050" b="0" i="0" u="none" strike="noStrike" dirty="0">
                          <a:solidFill>
                            <a:srgbClr val="000000"/>
                          </a:solidFill>
                          <a:latin typeface="Calibri"/>
                        </a:rPr>
                        <a:t>SMTP is used for two primary functions. It is used to transfer email from source to destination between mail servers and it is used to transfer email from end users to a mail system.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90961">
                <a:tc>
                  <a:txBody>
                    <a:bodyPr/>
                    <a:lstStyle/>
                    <a:p>
                      <a:pPr algn="ctr" fontAlgn="ctr"/>
                      <a:r>
                        <a:rPr lang="en-US" sz="1100" b="1" i="0" u="none" strike="noStrike">
                          <a:solidFill>
                            <a:srgbClr val="000000"/>
                          </a:solidFill>
                          <a:latin typeface="Calibri"/>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1" i="0" u="none" strike="noStrike" dirty="0">
                          <a:solidFill>
                            <a:srgbClr val="000000"/>
                          </a:solidFill>
                          <a:latin typeface="Calibri"/>
                        </a:rPr>
                        <a:t>Domain Name System (DNS)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latin typeface="Calibri"/>
                        </a:rPr>
                        <a:t>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n-US" sz="1050" b="0" i="0" u="none" strike="noStrike" dirty="0">
                          <a:solidFill>
                            <a:srgbClr val="000000"/>
                          </a:solidFill>
                          <a:latin typeface="Calibri"/>
                        </a:rPr>
                        <a:t>Domain name system is used to convert the domain name to IP address. There are root servers, TLDs and authoritative servers in the DNS hierarchy.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10055">
                <a:tc>
                  <a:txBody>
                    <a:bodyPr/>
                    <a:lstStyle/>
                    <a:p>
                      <a:pPr algn="ctr" fontAlgn="ctr"/>
                      <a:r>
                        <a:rPr lang="en-US" sz="1100" b="1" i="0" u="none" strike="noStrike">
                          <a:solidFill>
                            <a:srgbClr val="000000"/>
                          </a:solidFill>
                          <a:latin typeface="Calibri"/>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1" i="0" u="none" strike="noStrike" dirty="0">
                          <a:solidFill>
                            <a:srgbClr val="000000"/>
                          </a:solidFill>
                          <a:latin typeface="Calibri"/>
                        </a:rPr>
                        <a:t>Post Office Protocol version 3   (POP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n-US" sz="1050" b="0" i="0" u="none" strike="noStrike" dirty="0">
                          <a:solidFill>
                            <a:srgbClr val="000000"/>
                          </a:solidFill>
                          <a:latin typeface="Calibri"/>
                        </a:rPr>
                        <a:t>IMAP version 3 is another main protocol that used to retrieve mail from a server. IMAP does not delete the content from the mail box of the server.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783928">
                <a:tc>
                  <a:txBody>
                    <a:bodyPr/>
                    <a:lstStyle/>
                    <a:p>
                      <a:pPr algn="ctr" fontAlgn="ctr"/>
                      <a:r>
                        <a:rPr lang="en-US" sz="1100" b="1" i="0" u="none" strike="noStrike" dirty="0">
                          <a:solidFill>
                            <a:srgbClr val="000000"/>
                          </a:solidFill>
                          <a:latin typeface="Calibri"/>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1" i="0" u="none" strike="noStrike" dirty="0">
                          <a:solidFill>
                            <a:srgbClr val="000000"/>
                          </a:solidFill>
                          <a:latin typeface="Calibri"/>
                        </a:rPr>
                        <a:t>Simple Network Management Protocol (SNMP)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latin typeface="Calibri"/>
                        </a:rPr>
                        <a:t>161,162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n-US" sz="1050" b="0" i="0" u="none" strike="noStrike" dirty="0">
                          <a:solidFill>
                            <a:srgbClr val="000000"/>
                          </a:solidFill>
                          <a:latin typeface="Calibri"/>
                        </a:rPr>
                        <a:t>The Simple Network Management Protocol is used to manage networks. It has abilities to monitor, configure and control network devices. SNMP traps can also be configured on network devices to notify a central server when specific action are occurring.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3" name="Title 2"/>
          <p:cNvSpPr>
            <a:spLocks noGrp="1"/>
          </p:cNvSpPr>
          <p:nvPr>
            <p:ph type="title"/>
          </p:nvPr>
        </p:nvSpPr>
        <p:spPr>
          <a:xfrm>
            <a:off x="457200" y="228600"/>
            <a:ext cx="8229600" cy="1143000"/>
          </a:xfrm>
        </p:spPr>
        <p:txBody>
          <a:bodyPr/>
          <a:lstStyle/>
          <a:p>
            <a:r>
              <a:rPr lang="en-US" dirty="0"/>
              <a:t>Network Protocols and Ports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ltLang="zh-TW" sz="4400" dirty="0">
                <a:ea typeface="新細明體" pitchFamily="18" charset="-120"/>
              </a:rPr>
              <a:t>Classification of interconnected processors by scale</a:t>
            </a:r>
            <a:endParaRPr lang="en-US" dirty="0"/>
          </a:p>
        </p:txBody>
      </p:sp>
      <p:pic>
        <p:nvPicPr>
          <p:cNvPr id="4" name="Picture 4" descr="1-0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0850" y="1725613"/>
            <a:ext cx="6159500" cy="4056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159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SzPct val="100000"/>
              <a:buFont typeface="+mj-lt"/>
              <a:buAutoNum type="arabicPeriod"/>
            </a:pPr>
            <a:r>
              <a:rPr lang="en-US" sz="2000" dirty="0">
                <a:solidFill>
                  <a:srgbClr val="0070C0"/>
                </a:solidFill>
              </a:rPr>
              <a:t>Local Area Network</a:t>
            </a:r>
          </a:p>
          <a:p>
            <a:pPr marL="624078" indent="-514350">
              <a:buSzPct val="100000"/>
              <a:buFont typeface="+mj-lt"/>
              <a:buAutoNum type="arabicPeriod"/>
            </a:pPr>
            <a:r>
              <a:rPr lang="en-US" sz="2000" dirty="0">
                <a:solidFill>
                  <a:srgbClr val="0070C0"/>
                </a:solidFill>
              </a:rPr>
              <a:t>Wide Area Network</a:t>
            </a:r>
          </a:p>
          <a:p>
            <a:pPr marL="624078" indent="-514350">
              <a:buSzPct val="100000"/>
              <a:buFont typeface="+mj-lt"/>
              <a:buAutoNum type="arabicPeriod"/>
            </a:pPr>
            <a:r>
              <a:rPr lang="en-US" sz="2000" dirty="0">
                <a:solidFill>
                  <a:srgbClr val="0070C0"/>
                </a:solidFill>
              </a:rPr>
              <a:t>Metropolitan Area Network</a:t>
            </a:r>
          </a:p>
          <a:p>
            <a:pPr marL="624078" indent="-514350">
              <a:buSzPct val="100000"/>
              <a:buFont typeface="+mj-lt"/>
              <a:buAutoNum type="arabicPeriod"/>
            </a:pPr>
            <a:r>
              <a:rPr lang="en-US" sz="2000" dirty="0">
                <a:solidFill>
                  <a:srgbClr val="0070C0"/>
                </a:solidFill>
              </a:rPr>
              <a:t>Hybrid Network</a:t>
            </a:r>
          </a:p>
          <a:p>
            <a:pPr marL="624078" indent="-514350">
              <a:buSzPct val="100000"/>
              <a:buFont typeface="+mj-lt"/>
              <a:buAutoNum type="arabicPeriod"/>
            </a:pPr>
            <a:r>
              <a:rPr lang="en-US" sz="2000" dirty="0">
                <a:solidFill>
                  <a:srgbClr val="0070C0"/>
                </a:solidFill>
              </a:rPr>
              <a:t>Personal/Home Area Network</a:t>
            </a:r>
          </a:p>
          <a:p>
            <a:pPr marL="624078" indent="-514350">
              <a:buSzPct val="100000"/>
              <a:buFont typeface="+mj-lt"/>
              <a:buAutoNum type="arabicPeriod"/>
            </a:pPr>
            <a:r>
              <a:rPr lang="en-US" sz="2000" dirty="0">
                <a:solidFill>
                  <a:srgbClr val="0070C0"/>
                </a:solidFill>
              </a:rPr>
              <a:t>Internetwork</a:t>
            </a:r>
          </a:p>
          <a:p>
            <a:pPr marL="624078" indent="-514350">
              <a:buSzPct val="100000"/>
              <a:buFont typeface="+mj-lt"/>
              <a:buAutoNum type="arabicPeriod"/>
            </a:pPr>
            <a:r>
              <a:rPr lang="en-US" sz="2000" dirty="0">
                <a:solidFill>
                  <a:srgbClr val="0070C0"/>
                </a:solidFill>
              </a:rPr>
              <a:t>Peer to Peer Networks</a:t>
            </a:r>
          </a:p>
          <a:p>
            <a:pPr marL="624078" indent="-514350">
              <a:buSzPct val="100000"/>
              <a:buFont typeface="+mj-lt"/>
              <a:buAutoNum type="arabicPeriod"/>
            </a:pPr>
            <a:r>
              <a:rPr lang="en-US" sz="2000" dirty="0">
                <a:solidFill>
                  <a:srgbClr val="0070C0"/>
                </a:solidFill>
              </a:rPr>
              <a:t>Virtual Private Network</a:t>
            </a:r>
          </a:p>
        </p:txBody>
      </p:sp>
      <p:sp>
        <p:nvSpPr>
          <p:cNvPr id="3" name="Title 2"/>
          <p:cNvSpPr>
            <a:spLocks noGrp="1"/>
          </p:cNvSpPr>
          <p:nvPr>
            <p:ph type="title"/>
          </p:nvPr>
        </p:nvSpPr>
        <p:spPr/>
        <p:txBody>
          <a:bodyPr/>
          <a:lstStyle/>
          <a:p>
            <a:r>
              <a:rPr lang="en-US" dirty="0"/>
              <a:t>Types of Networks</a:t>
            </a:r>
          </a:p>
        </p:txBody>
      </p:sp>
    </p:spTree>
    <p:extLst>
      <p:ext uri="{BB962C8B-B14F-4D97-AF65-F5344CB8AC3E}">
        <p14:creationId xmlns:p14="http://schemas.microsoft.com/office/powerpoint/2010/main" val="2330420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spcBef>
                <a:spcPts val="600"/>
              </a:spcBef>
            </a:pPr>
            <a:r>
              <a:rPr lang="en-US" sz="1800" dirty="0"/>
              <a:t>A computer network spanned inside a building and operated under single administrative system is generally termed as Local Area Network (LAN). Usually, LAN covers an organization’ offices, schools, colleges or universities. Number of systems connected in LAN may vary from as least as </a:t>
            </a:r>
            <a:r>
              <a:rPr lang="en-US" sz="1800" u="sng" dirty="0">
                <a:solidFill>
                  <a:schemeClr val="accent4">
                    <a:lumMod val="75000"/>
                  </a:schemeClr>
                </a:solidFill>
              </a:rPr>
              <a:t>two</a:t>
            </a:r>
            <a:r>
              <a:rPr lang="en-US" sz="1800" dirty="0">
                <a:solidFill>
                  <a:schemeClr val="accent4">
                    <a:lumMod val="75000"/>
                  </a:schemeClr>
                </a:solidFill>
              </a:rPr>
              <a:t> to as much as </a:t>
            </a:r>
            <a:r>
              <a:rPr lang="en-US" sz="1800" u="sng" dirty="0">
                <a:solidFill>
                  <a:schemeClr val="accent4">
                    <a:lumMod val="75000"/>
                  </a:schemeClr>
                </a:solidFill>
              </a:rPr>
              <a:t>16 million</a:t>
            </a:r>
            <a:r>
              <a:rPr lang="en-US" sz="1800" u="sng" dirty="0">
                <a:solidFill>
                  <a:srgbClr val="FF0000"/>
                </a:solidFill>
              </a:rPr>
              <a:t>.</a:t>
            </a:r>
          </a:p>
          <a:p>
            <a:pPr algn="just">
              <a:spcBef>
                <a:spcPts val="600"/>
              </a:spcBef>
            </a:pPr>
            <a:r>
              <a:rPr lang="en-US" sz="1800" dirty="0"/>
              <a:t>LAN provides a useful way of sharing the resources between end users. The resources such as printers, file servers, scanners, and internet are easily sharable among computers.</a:t>
            </a:r>
          </a:p>
          <a:p>
            <a:pPr algn="just">
              <a:spcBef>
                <a:spcPts val="600"/>
              </a:spcBef>
            </a:pPr>
            <a:r>
              <a:rPr lang="en-US" sz="1800" dirty="0"/>
              <a:t>Room, Building, Campus</a:t>
            </a:r>
          </a:p>
          <a:p>
            <a:pPr algn="just">
              <a:spcBef>
                <a:spcPts val="600"/>
              </a:spcBef>
            </a:pPr>
            <a:r>
              <a:rPr lang="en-US" sz="1800" dirty="0"/>
              <a:t>LAN can be wired, wireless, or in both forms at once.</a:t>
            </a:r>
          </a:p>
          <a:p>
            <a:endParaRPr lang="en-US" dirty="0"/>
          </a:p>
          <a:p>
            <a:endParaRPr lang="en-US" dirty="0"/>
          </a:p>
        </p:txBody>
      </p:sp>
      <p:sp>
        <p:nvSpPr>
          <p:cNvPr id="3" name="Title 2"/>
          <p:cNvSpPr>
            <a:spLocks noGrp="1"/>
          </p:cNvSpPr>
          <p:nvPr>
            <p:ph type="title"/>
          </p:nvPr>
        </p:nvSpPr>
        <p:spPr/>
        <p:txBody>
          <a:bodyPr/>
          <a:lstStyle/>
          <a:p>
            <a:r>
              <a:rPr lang="en-US" dirty="0"/>
              <a:t>(1) Local Area Networks(LAN)</a:t>
            </a:r>
          </a:p>
        </p:txBody>
      </p:sp>
      <p:pic>
        <p:nvPicPr>
          <p:cNvPr id="4" name="Picture 2" descr="Local Area Networ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5804" y="4648200"/>
            <a:ext cx="3411196" cy="1955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82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09728" indent="0" algn="just">
              <a:buNone/>
            </a:pPr>
            <a:r>
              <a:rPr lang="en-US" sz="2000" dirty="0"/>
              <a:t>A metropolitan area network (MAN) is a network that interconnects users with computer resources in a geographic area or region larger than that covered by even a large local area network (LAN) but smaller than the area covered by a wide area network (WAN).</a:t>
            </a:r>
          </a:p>
          <a:p>
            <a:pPr marL="109728" indent="0" algn="just">
              <a:buNone/>
            </a:pPr>
            <a:r>
              <a:rPr lang="en-US" sz="2000" dirty="0"/>
              <a:t>Example: City</a:t>
            </a:r>
          </a:p>
        </p:txBody>
      </p:sp>
      <p:sp>
        <p:nvSpPr>
          <p:cNvPr id="3" name="Title 2"/>
          <p:cNvSpPr>
            <a:spLocks noGrp="1"/>
          </p:cNvSpPr>
          <p:nvPr>
            <p:ph type="title"/>
          </p:nvPr>
        </p:nvSpPr>
        <p:spPr/>
        <p:txBody>
          <a:bodyPr>
            <a:noAutofit/>
          </a:bodyPr>
          <a:lstStyle/>
          <a:p>
            <a:r>
              <a:rPr lang="en-US" sz="4000" dirty="0"/>
              <a:t>(2) Metropolitan Area Network (MAN)</a:t>
            </a:r>
          </a:p>
        </p:txBody>
      </p:sp>
      <p:pic>
        <p:nvPicPr>
          <p:cNvPr id="4" name="Picture 2" descr="Metropolitan Area Networ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3548743"/>
            <a:ext cx="3449533" cy="2057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1-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3200400"/>
            <a:ext cx="4787408" cy="2640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624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81224"/>
          </a:xfrm>
        </p:spPr>
        <p:txBody>
          <a:bodyPr>
            <a:noAutofit/>
          </a:bodyPr>
          <a:lstStyle/>
          <a:p>
            <a:pPr marL="109728" indent="0" algn="just">
              <a:spcBef>
                <a:spcPts val="600"/>
              </a:spcBef>
              <a:buNone/>
            </a:pPr>
            <a:r>
              <a:rPr lang="en-US" sz="1800" dirty="0"/>
              <a:t>A wide area network (WAN) is a network that exists over a large-scale geographical area. A WAN connects different smaller networks, including local area networks (LANs) and metro area networks (MANs). This ensures that computers and users in one location can communicate with computers and users in other locations. WAN implementation can be done either with the help of the public transmission system or a private network.</a:t>
            </a:r>
          </a:p>
          <a:p>
            <a:pPr marL="109728" indent="0" algn="just">
              <a:spcBef>
                <a:spcPts val="600"/>
              </a:spcBef>
              <a:buNone/>
            </a:pPr>
            <a:r>
              <a:rPr lang="en-US" sz="1800" dirty="0"/>
              <a:t>Example: Country, Continent</a:t>
            </a:r>
          </a:p>
        </p:txBody>
      </p:sp>
      <p:sp>
        <p:nvSpPr>
          <p:cNvPr id="3" name="Title 2"/>
          <p:cNvSpPr>
            <a:spLocks noGrp="1"/>
          </p:cNvSpPr>
          <p:nvPr>
            <p:ph type="title"/>
          </p:nvPr>
        </p:nvSpPr>
        <p:spPr/>
        <p:txBody>
          <a:bodyPr/>
          <a:lstStyle/>
          <a:p>
            <a:r>
              <a:rPr lang="en-US" dirty="0"/>
              <a:t>(3) Wide Area Networks (WAN)</a:t>
            </a:r>
          </a:p>
        </p:txBody>
      </p:sp>
      <p:pic>
        <p:nvPicPr>
          <p:cNvPr id="4" name="Picture 2" descr="Wide Area Networ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4533" y="3886199"/>
            <a:ext cx="4267200" cy="2430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265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dirty="0"/>
              <a:t>A Personal Area Network (PAN) is smallest network which is very personal to a user. This may include Bluetooth enabled devices or infrared enabled devices. PAN has connectivity range up to 10 meters. PAN may include wireless computer keyboard and mouse, Bluetooth enabled headphones, wireless printers and TV remotes.</a:t>
            </a:r>
          </a:p>
          <a:p>
            <a:pPr algn="just"/>
            <a:r>
              <a:rPr lang="en-US" sz="1800" b="1" dirty="0"/>
              <a:t>For example</a:t>
            </a:r>
            <a:r>
              <a:rPr lang="en-US" sz="1800" dirty="0"/>
              <a:t>, </a:t>
            </a:r>
            <a:r>
              <a:rPr lang="en-US" sz="1800" dirty="0" err="1"/>
              <a:t>Piconet</a:t>
            </a:r>
            <a:r>
              <a:rPr lang="en-US" sz="1800" dirty="0"/>
              <a:t> is Bluetooth-enabled Personal Area Network which may contain up to 8 devices connected together in a master-slave fashion.</a:t>
            </a:r>
          </a:p>
        </p:txBody>
      </p:sp>
      <p:sp>
        <p:nvSpPr>
          <p:cNvPr id="3" name="Title 2"/>
          <p:cNvSpPr>
            <a:spLocks noGrp="1"/>
          </p:cNvSpPr>
          <p:nvPr>
            <p:ph type="title"/>
          </p:nvPr>
        </p:nvSpPr>
        <p:spPr/>
        <p:txBody>
          <a:bodyPr>
            <a:normAutofit/>
          </a:bodyPr>
          <a:lstStyle/>
          <a:p>
            <a:r>
              <a:rPr lang="en-US" dirty="0"/>
              <a:t>(5) Personal Area Network</a:t>
            </a:r>
          </a:p>
        </p:txBody>
      </p:sp>
      <p:pic>
        <p:nvPicPr>
          <p:cNvPr id="4" name="Picture 2" descr="Personal Area Networ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4038600"/>
            <a:ext cx="4391640" cy="2294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3266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15723</TotalTime>
  <Words>2471</Words>
  <Application>Microsoft Office PowerPoint</Application>
  <PresentationFormat>On-screen Show (4:3)</PresentationFormat>
  <Paragraphs>201</Paragraphs>
  <Slides>31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9" baseType="lpstr">
      <vt:lpstr>Calibri</vt:lpstr>
      <vt:lpstr>Comic Sans MS</vt:lpstr>
      <vt:lpstr>Lucida Sans Unicode</vt:lpstr>
      <vt:lpstr>Verdana</vt:lpstr>
      <vt:lpstr>Wingdings 2</vt:lpstr>
      <vt:lpstr>Wingdings 3</vt:lpstr>
      <vt:lpstr>Concourse</vt:lpstr>
      <vt:lpstr>Clip</vt:lpstr>
      <vt:lpstr>PowerPoint Presentation</vt:lpstr>
      <vt:lpstr>Computer Networks</vt:lpstr>
      <vt:lpstr>Computer Network</vt:lpstr>
      <vt:lpstr>Classification of interconnected processors by scale</vt:lpstr>
      <vt:lpstr>Types of Networks</vt:lpstr>
      <vt:lpstr>(1) Local Area Networks(LAN)</vt:lpstr>
      <vt:lpstr>(2) Metropolitan Area Network (MAN)</vt:lpstr>
      <vt:lpstr>(3) Wide Area Networks (WAN)</vt:lpstr>
      <vt:lpstr>(5) Personal Area Network</vt:lpstr>
      <vt:lpstr>(6) Internetworks</vt:lpstr>
      <vt:lpstr>(8) Virtual Private Network (VPN)</vt:lpstr>
      <vt:lpstr>(7) Peer to Peer Networks (P2P)</vt:lpstr>
      <vt:lpstr>(4) Hybrid Network/ Topology</vt:lpstr>
      <vt:lpstr>PowerPoint Presentation</vt:lpstr>
      <vt:lpstr>Network Topology</vt:lpstr>
      <vt:lpstr>Types of Network Topology</vt:lpstr>
      <vt:lpstr>(1) Point-to-Point</vt:lpstr>
      <vt:lpstr>(2) Bus Topology</vt:lpstr>
      <vt:lpstr>(3) Star Topology</vt:lpstr>
      <vt:lpstr>(4) Ring Topology</vt:lpstr>
      <vt:lpstr>(5) Mesh Topology</vt:lpstr>
      <vt:lpstr>Mesh Topology</vt:lpstr>
      <vt:lpstr>(6) Tree Topology</vt:lpstr>
      <vt:lpstr>Tree Topology</vt:lpstr>
      <vt:lpstr>(7) Daisy Chain</vt:lpstr>
      <vt:lpstr>(8) Hybrid Topology</vt:lpstr>
      <vt:lpstr>Hybrid Topology</vt:lpstr>
      <vt:lpstr>Communication Protocols</vt:lpstr>
      <vt:lpstr>Roles of Communication Protocol</vt:lpstr>
      <vt:lpstr>TCP/IP Protocols</vt:lpstr>
      <vt:lpstr>Network Protocols and Ports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SIF-PC</dc:creator>
  <cp:lastModifiedBy>Umer</cp:lastModifiedBy>
  <cp:revision>494</cp:revision>
  <dcterms:created xsi:type="dcterms:W3CDTF">2006-08-16T00:00:00Z</dcterms:created>
  <dcterms:modified xsi:type="dcterms:W3CDTF">2023-01-25T18:21:01Z</dcterms:modified>
</cp:coreProperties>
</file>