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316" r:id="rId2"/>
    <p:sldId id="449" r:id="rId3"/>
    <p:sldId id="477" r:id="rId4"/>
    <p:sldId id="484" r:id="rId5"/>
    <p:sldId id="485" r:id="rId6"/>
    <p:sldId id="486" r:id="rId7"/>
    <p:sldId id="478" r:id="rId8"/>
    <p:sldId id="451" r:id="rId9"/>
    <p:sldId id="452" r:id="rId10"/>
    <p:sldId id="476" r:id="rId11"/>
    <p:sldId id="453" r:id="rId12"/>
    <p:sldId id="473" r:id="rId13"/>
    <p:sldId id="492" r:id="rId14"/>
    <p:sldId id="493" r:id="rId15"/>
    <p:sldId id="489" r:id="rId16"/>
    <p:sldId id="490" r:id="rId17"/>
    <p:sldId id="491" r:id="rId18"/>
    <p:sldId id="494" r:id="rId19"/>
    <p:sldId id="495" r:id="rId20"/>
    <p:sldId id="496" r:id="rId21"/>
    <p:sldId id="497" r:id="rId22"/>
    <p:sldId id="498" r:id="rId23"/>
    <p:sldId id="499" r:id="rId24"/>
    <p:sldId id="500" r:id="rId25"/>
    <p:sldId id="501" r:id="rId26"/>
    <p:sldId id="47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1074" autoAdjust="0"/>
  </p:normalViewPr>
  <p:slideViewPr>
    <p:cSldViewPr>
      <p:cViewPr varScale="1">
        <p:scale>
          <a:sx n="62" d="100"/>
          <a:sy n="62" d="100"/>
        </p:scale>
        <p:origin x="160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2E2F3C-7DA9-45CB-84F2-66B173351D43}" type="datetimeFigureOut">
              <a:rPr lang="en-US" smtClean="0"/>
              <a:pPr/>
              <a:t>1/25/2023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09EFAD-F153-4117-916F-7026FCDA10A1}" type="slidenum">
              <a:rPr lang="en-US" smtClean="0"/>
              <a:pPr/>
              <a:t>‹#›</a:t>
            </a:fld>
            <a:endParaRPr lang="en-US"/>
          </a:p>
        </p:txBody>
      </p:sp>
    </p:spTree>
    <p:extLst>
      <p:ext uri="{BB962C8B-B14F-4D97-AF65-F5344CB8AC3E}">
        <p14:creationId xmlns:p14="http://schemas.microsoft.com/office/powerpoint/2010/main" val="4030254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Arial" charset="0"/>
              </a:defRPr>
            </a:lvl1pPr>
            <a:lvl2pPr marL="730171" indent="-280835" defTabSz="914274">
              <a:defRPr>
                <a:solidFill>
                  <a:schemeClr val="tx1"/>
                </a:solidFill>
                <a:latin typeface="Arial" charset="0"/>
              </a:defRPr>
            </a:lvl2pPr>
            <a:lvl3pPr marL="1123340" indent="-224668" defTabSz="914274">
              <a:defRPr>
                <a:solidFill>
                  <a:schemeClr val="tx1"/>
                </a:solidFill>
                <a:latin typeface="Arial" charset="0"/>
              </a:defRPr>
            </a:lvl3pPr>
            <a:lvl4pPr marL="1572677" indent="-224668" defTabSz="914274">
              <a:defRPr>
                <a:solidFill>
                  <a:schemeClr val="tx1"/>
                </a:solidFill>
                <a:latin typeface="Arial" charset="0"/>
              </a:defRPr>
            </a:lvl4pPr>
            <a:lvl5pPr marL="2022013" indent="-224668" defTabSz="914274">
              <a:defRPr>
                <a:solidFill>
                  <a:schemeClr val="tx1"/>
                </a:solidFill>
                <a:latin typeface="Arial" charset="0"/>
              </a:defRPr>
            </a:lvl5pPr>
            <a:lvl6pPr marL="2471349" indent="-224668" defTabSz="914274" eaLnBrk="0" fontAlgn="base" hangingPunct="0">
              <a:spcBef>
                <a:spcPct val="0"/>
              </a:spcBef>
              <a:spcAft>
                <a:spcPct val="0"/>
              </a:spcAft>
              <a:defRPr>
                <a:solidFill>
                  <a:schemeClr val="tx1"/>
                </a:solidFill>
                <a:latin typeface="Arial" charset="0"/>
              </a:defRPr>
            </a:lvl6pPr>
            <a:lvl7pPr marL="2920685" indent="-224668" defTabSz="914274" eaLnBrk="0" fontAlgn="base" hangingPunct="0">
              <a:spcBef>
                <a:spcPct val="0"/>
              </a:spcBef>
              <a:spcAft>
                <a:spcPct val="0"/>
              </a:spcAft>
              <a:defRPr>
                <a:solidFill>
                  <a:schemeClr val="tx1"/>
                </a:solidFill>
                <a:latin typeface="Arial" charset="0"/>
              </a:defRPr>
            </a:lvl7pPr>
            <a:lvl8pPr marL="3370021" indent="-224668" defTabSz="914274" eaLnBrk="0" fontAlgn="base" hangingPunct="0">
              <a:spcBef>
                <a:spcPct val="0"/>
              </a:spcBef>
              <a:spcAft>
                <a:spcPct val="0"/>
              </a:spcAft>
              <a:defRPr>
                <a:solidFill>
                  <a:schemeClr val="tx1"/>
                </a:solidFill>
                <a:latin typeface="Arial" charset="0"/>
              </a:defRPr>
            </a:lvl8pPr>
            <a:lvl9pPr marL="3819357" indent="-224668" defTabSz="914274" eaLnBrk="0" fontAlgn="base" hangingPunct="0">
              <a:spcBef>
                <a:spcPct val="0"/>
              </a:spcBef>
              <a:spcAft>
                <a:spcPct val="0"/>
              </a:spcAft>
              <a:defRPr>
                <a:solidFill>
                  <a:schemeClr val="tx1"/>
                </a:solidFill>
                <a:latin typeface="Arial" charset="0"/>
              </a:defRPr>
            </a:lvl9pPr>
          </a:lstStyle>
          <a:p>
            <a:fld id="{D1BFDF4D-91F8-42E9-953C-837EFE809198}" type="slidenum">
              <a:rPr lang="en-US" smtClean="0"/>
              <a:pPr/>
              <a:t>2</a:t>
            </a:fld>
            <a:endParaRPr lang="en-US"/>
          </a:p>
        </p:txBody>
      </p:sp>
    </p:spTree>
    <p:extLst>
      <p:ext uri="{BB962C8B-B14F-4D97-AF65-F5344CB8AC3E}">
        <p14:creationId xmlns:p14="http://schemas.microsoft.com/office/powerpoint/2010/main" val="743655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Arial" charset="0"/>
              </a:defRPr>
            </a:lvl1pPr>
            <a:lvl2pPr marL="730171" indent="-280835" defTabSz="914274">
              <a:defRPr>
                <a:solidFill>
                  <a:schemeClr val="tx1"/>
                </a:solidFill>
                <a:latin typeface="Arial" charset="0"/>
              </a:defRPr>
            </a:lvl2pPr>
            <a:lvl3pPr marL="1123340" indent="-224668" defTabSz="914274">
              <a:defRPr>
                <a:solidFill>
                  <a:schemeClr val="tx1"/>
                </a:solidFill>
                <a:latin typeface="Arial" charset="0"/>
              </a:defRPr>
            </a:lvl3pPr>
            <a:lvl4pPr marL="1572677" indent="-224668" defTabSz="914274">
              <a:defRPr>
                <a:solidFill>
                  <a:schemeClr val="tx1"/>
                </a:solidFill>
                <a:latin typeface="Arial" charset="0"/>
              </a:defRPr>
            </a:lvl4pPr>
            <a:lvl5pPr marL="2022013" indent="-224668" defTabSz="914274">
              <a:defRPr>
                <a:solidFill>
                  <a:schemeClr val="tx1"/>
                </a:solidFill>
                <a:latin typeface="Arial" charset="0"/>
              </a:defRPr>
            </a:lvl5pPr>
            <a:lvl6pPr marL="2471349" indent="-224668" defTabSz="914274" eaLnBrk="0" fontAlgn="base" hangingPunct="0">
              <a:spcBef>
                <a:spcPct val="0"/>
              </a:spcBef>
              <a:spcAft>
                <a:spcPct val="0"/>
              </a:spcAft>
              <a:defRPr>
                <a:solidFill>
                  <a:schemeClr val="tx1"/>
                </a:solidFill>
                <a:latin typeface="Arial" charset="0"/>
              </a:defRPr>
            </a:lvl6pPr>
            <a:lvl7pPr marL="2920685" indent="-224668" defTabSz="914274" eaLnBrk="0" fontAlgn="base" hangingPunct="0">
              <a:spcBef>
                <a:spcPct val="0"/>
              </a:spcBef>
              <a:spcAft>
                <a:spcPct val="0"/>
              </a:spcAft>
              <a:defRPr>
                <a:solidFill>
                  <a:schemeClr val="tx1"/>
                </a:solidFill>
                <a:latin typeface="Arial" charset="0"/>
              </a:defRPr>
            </a:lvl7pPr>
            <a:lvl8pPr marL="3370021" indent="-224668" defTabSz="914274" eaLnBrk="0" fontAlgn="base" hangingPunct="0">
              <a:spcBef>
                <a:spcPct val="0"/>
              </a:spcBef>
              <a:spcAft>
                <a:spcPct val="0"/>
              </a:spcAft>
              <a:defRPr>
                <a:solidFill>
                  <a:schemeClr val="tx1"/>
                </a:solidFill>
                <a:latin typeface="Arial" charset="0"/>
              </a:defRPr>
            </a:lvl8pPr>
            <a:lvl9pPr marL="3819357" indent="-224668" defTabSz="914274" eaLnBrk="0" fontAlgn="base" hangingPunct="0">
              <a:spcBef>
                <a:spcPct val="0"/>
              </a:spcBef>
              <a:spcAft>
                <a:spcPct val="0"/>
              </a:spcAft>
              <a:defRPr>
                <a:solidFill>
                  <a:schemeClr val="tx1"/>
                </a:solidFill>
                <a:latin typeface="Arial" charset="0"/>
              </a:defRPr>
            </a:lvl9pPr>
          </a:lstStyle>
          <a:p>
            <a:fld id="{9ACE5B0A-E795-4335-8682-08A7480477F4}" type="slidenum">
              <a:rPr lang="en-US" smtClean="0"/>
              <a:pPr/>
              <a:t>8</a:t>
            </a:fld>
            <a:endParaRPr lang="en-US"/>
          </a:p>
        </p:txBody>
      </p:sp>
    </p:spTree>
    <p:extLst>
      <p:ext uri="{BB962C8B-B14F-4D97-AF65-F5344CB8AC3E}">
        <p14:creationId xmlns:p14="http://schemas.microsoft.com/office/powerpoint/2010/main" val="1772911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Arial" charset="0"/>
              </a:defRPr>
            </a:lvl1pPr>
            <a:lvl2pPr marL="730171" indent="-280835" defTabSz="914274">
              <a:defRPr>
                <a:solidFill>
                  <a:schemeClr val="tx1"/>
                </a:solidFill>
                <a:latin typeface="Arial" charset="0"/>
              </a:defRPr>
            </a:lvl2pPr>
            <a:lvl3pPr marL="1123340" indent="-224668" defTabSz="914274">
              <a:defRPr>
                <a:solidFill>
                  <a:schemeClr val="tx1"/>
                </a:solidFill>
                <a:latin typeface="Arial" charset="0"/>
              </a:defRPr>
            </a:lvl3pPr>
            <a:lvl4pPr marL="1572677" indent="-224668" defTabSz="914274">
              <a:defRPr>
                <a:solidFill>
                  <a:schemeClr val="tx1"/>
                </a:solidFill>
                <a:latin typeface="Arial" charset="0"/>
              </a:defRPr>
            </a:lvl4pPr>
            <a:lvl5pPr marL="2022013" indent="-224668" defTabSz="914274">
              <a:defRPr>
                <a:solidFill>
                  <a:schemeClr val="tx1"/>
                </a:solidFill>
                <a:latin typeface="Arial" charset="0"/>
              </a:defRPr>
            </a:lvl5pPr>
            <a:lvl6pPr marL="2471349" indent="-224668" defTabSz="914274" eaLnBrk="0" fontAlgn="base" hangingPunct="0">
              <a:spcBef>
                <a:spcPct val="0"/>
              </a:spcBef>
              <a:spcAft>
                <a:spcPct val="0"/>
              </a:spcAft>
              <a:defRPr>
                <a:solidFill>
                  <a:schemeClr val="tx1"/>
                </a:solidFill>
                <a:latin typeface="Arial" charset="0"/>
              </a:defRPr>
            </a:lvl6pPr>
            <a:lvl7pPr marL="2920685" indent="-224668" defTabSz="914274" eaLnBrk="0" fontAlgn="base" hangingPunct="0">
              <a:spcBef>
                <a:spcPct val="0"/>
              </a:spcBef>
              <a:spcAft>
                <a:spcPct val="0"/>
              </a:spcAft>
              <a:defRPr>
                <a:solidFill>
                  <a:schemeClr val="tx1"/>
                </a:solidFill>
                <a:latin typeface="Arial" charset="0"/>
              </a:defRPr>
            </a:lvl7pPr>
            <a:lvl8pPr marL="3370021" indent="-224668" defTabSz="914274" eaLnBrk="0" fontAlgn="base" hangingPunct="0">
              <a:spcBef>
                <a:spcPct val="0"/>
              </a:spcBef>
              <a:spcAft>
                <a:spcPct val="0"/>
              </a:spcAft>
              <a:defRPr>
                <a:solidFill>
                  <a:schemeClr val="tx1"/>
                </a:solidFill>
                <a:latin typeface="Arial" charset="0"/>
              </a:defRPr>
            </a:lvl8pPr>
            <a:lvl9pPr marL="3819357" indent="-224668" defTabSz="914274" eaLnBrk="0" fontAlgn="base" hangingPunct="0">
              <a:spcBef>
                <a:spcPct val="0"/>
              </a:spcBef>
              <a:spcAft>
                <a:spcPct val="0"/>
              </a:spcAft>
              <a:defRPr>
                <a:solidFill>
                  <a:schemeClr val="tx1"/>
                </a:solidFill>
                <a:latin typeface="Arial" charset="0"/>
              </a:defRPr>
            </a:lvl9pPr>
          </a:lstStyle>
          <a:p>
            <a:fld id="{ADEC4C80-DBDA-41DD-ACB3-01056B794098}" type="slidenum">
              <a:rPr lang="en-US" smtClean="0"/>
              <a:pPr/>
              <a:t>9</a:t>
            </a:fld>
            <a:endParaRPr lang="en-US"/>
          </a:p>
        </p:txBody>
      </p:sp>
    </p:spTree>
    <p:extLst>
      <p:ext uri="{BB962C8B-B14F-4D97-AF65-F5344CB8AC3E}">
        <p14:creationId xmlns:p14="http://schemas.microsoft.com/office/powerpoint/2010/main" val="660397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143000" y="685800"/>
            <a:ext cx="4572000" cy="3429000"/>
          </a:xfrm>
          <a:ln w="12700"/>
        </p:spPr>
      </p:sp>
      <p:sp>
        <p:nvSpPr>
          <p:cNvPr id="60419" name="Notes Placeholder 2"/>
          <p:cNvSpPr>
            <a:spLocks noGrp="1"/>
          </p:cNvSpPr>
          <p:nvPr>
            <p:ph type="body" idx="1"/>
          </p:nvPr>
        </p:nvSpPr>
        <p:spPr>
          <a:xfrm>
            <a:off x="686112" y="4343713"/>
            <a:ext cx="5485778"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803117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Arial" charset="0"/>
              </a:defRPr>
            </a:lvl1pPr>
            <a:lvl2pPr marL="730171" indent="-280835" defTabSz="914274">
              <a:defRPr>
                <a:solidFill>
                  <a:schemeClr val="tx1"/>
                </a:solidFill>
                <a:latin typeface="Arial" charset="0"/>
              </a:defRPr>
            </a:lvl2pPr>
            <a:lvl3pPr marL="1123340" indent="-224668" defTabSz="914274">
              <a:defRPr>
                <a:solidFill>
                  <a:schemeClr val="tx1"/>
                </a:solidFill>
                <a:latin typeface="Arial" charset="0"/>
              </a:defRPr>
            </a:lvl3pPr>
            <a:lvl4pPr marL="1572677" indent="-224668" defTabSz="914274">
              <a:defRPr>
                <a:solidFill>
                  <a:schemeClr val="tx1"/>
                </a:solidFill>
                <a:latin typeface="Arial" charset="0"/>
              </a:defRPr>
            </a:lvl4pPr>
            <a:lvl5pPr marL="2022013" indent="-224668" defTabSz="914274">
              <a:defRPr>
                <a:solidFill>
                  <a:schemeClr val="tx1"/>
                </a:solidFill>
                <a:latin typeface="Arial" charset="0"/>
              </a:defRPr>
            </a:lvl5pPr>
            <a:lvl6pPr marL="2471349" indent="-224668" defTabSz="914274" eaLnBrk="0" fontAlgn="base" hangingPunct="0">
              <a:spcBef>
                <a:spcPct val="0"/>
              </a:spcBef>
              <a:spcAft>
                <a:spcPct val="0"/>
              </a:spcAft>
              <a:defRPr>
                <a:solidFill>
                  <a:schemeClr val="tx1"/>
                </a:solidFill>
                <a:latin typeface="Arial" charset="0"/>
              </a:defRPr>
            </a:lvl6pPr>
            <a:lvl7pPr marL="2920685" indent="-224668" defTabSz="914274" eaLnBrk="0" fontAlgn="base" hangingPunct="0">
              <a:spcBef>
                <a:spcPct val="0"/>
              </a:spcBef>
              <a:spcAft>
                <a:spcPct val="0"/>
              </a:spcAft>
              <a:defRPr>
                <a:solidFill>
                  <a:schemeClr val="tx1"/>
                </a:solidFill>
                <a:latin typeface="Arial" charset="0"/>
              </a:defRPr>
            </a:lvl7pPr>
            <a:lvl8pPr marL="3370021" indent="-224668" defTabSz="914274" eaLnBrk="0" fontAlgn="base" hangingPunct="0">
              <a:spcBef>
                <a:spcPct val="0"/>
              </a:spcBef>
              <a:spcAft>
                <a:spcPct val="0"/>
              </a:spcAft>
              <a:defRPr>
                <a:solidFill>
                  <a:schemeClr val="tx1"/>
                </a:solidFill>
                <a:latin typeface="Arial" charset="0"/>
              </a:defRPr>
            </a:lvl8pPr>
            <a:lvl9pPr marL="3819357" indent="-224668" defTabSz="914274" eaLnBrk="0" fontAlgn="base" hangingPunct="0">
              <a:spcBef>
                <a:spcPct val="0"/>
              </a:spcBef>
              <a:spcAft>
                <a:spcPct val="0"/>
              </a:spcAft>
              <a:defRPr>
                <a:solidFill>
                  <a:schemeClr val="tx1"/>
                </a:solidFill>
                <a:latin typeface="Arial" charset="0"/>
              </a:defRPr>
            </a:lvl9pPr>
          </a:lstStyle>
          <a:p>
            <a:fld id="{34924B66-A7E5-42CC-8BA3-22677A811C9E}" type="slidenum">
              <a:rPr lang="en-US" smtClean="0"/>
              <a:pPr/>
              <a:t>26</a:t>
            </a:fld>
            <a:endParaRPr lang="en-US"/>
          </a:p>
        </p:txBody>
      </p:sp>
    </p:spTree>
    <p:extLst>
      <p:ext uri="{BB962C8B-B14F-4D97-AF65-F5344CB8AC3E}">
        <p14:creationId xmlns:p14="http://schemas.microsoft.com/office/powerpoint/2010/main" val="2275645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1/25/2023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1/25/2023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838200" y="1371600"/>
            <a:ext cx="7772400" cy="2590799"/>
          </a:xfrm>
          <a:prstGeom prst="rect">
            <a:avLst/>
          </a:prstGeom>
        </p:spPr>
        <p:txBody>
          <a:bodyPr vert="horz" rtlCol="0" anchor="ctr">
            <a:noAutofit/>
            <a:scene3d>
              <a:camera prst="orthographicFront"/>
              <a:lightRig rig="soft" dir="t"/>
            </a:scene3d>
            <a:sp3d prstMaterial="softEdge">
              <a:bevelT w="25400" h="25400"/>
            </a:sp3d>
          </a:bodyPr>
          <a:lstStyle/>
          <a:p>
            <a:pPr algn="ctr">
              <a:buNone/>
            </a:pPr>
            <a:r>
              <a:rPr lang="en-US" sz="4800" b="1" dirty="0"/>
              <a:t>Introduction to Programming</a:t>
            </a:r>
            <a:endParaRPr lang="en-US" sz="3200" dirty="0"/>
          </a:p>
          <a:p>
            <a:pPr algn="ctr">
              <a:buNone/>
            </a:pPr>
            <a:endParaRPr lang="en-US" sz="3200" dirty="0"/>
          </a:p>
          <a:p>
            <a:pPr algn="ctr">
              <a:buNone/>
            </a:pPr>
            <a:r>
              <a:rPr lang="en-US" sz="3200" dirty="0"/>
              <a:t>Lecture 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a:solidFill>
                  <a:schemeClr val="accent1">
                    <a:satMod val="150000"/>
                  </a:schemeClr>
                </a:solidFill>
              </a:rPr>
              <a:t>Examples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584325"/>
            <a:ext cx="63627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2356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1026"/>
          <p:cNvSpPr>
            <a:spLocks noGrp="1" noChangeArrowheads="1"/>
          </p:cNvSpPr>
          <p:nvPr>
            <p:ph type="title"/>
          </p:nvPr>
        </p:nvSpPr>
        <p:spPr>
          <a:xfrm>
            <a:off x="457200" y="228600"/>
            <a:ext cx="8229600" cy="1143000"/>
          </a:xfrm>
        </p:spPr>
        <p:txBody>
          <a:bodyPr>
            <a:normAutofit/>
          </a:bodyPr>
          <a:lstStyle/>
          <a:p>
            <a:pPr eaLnBrk="1" hangingPunct="1">
              <a:defRPr/>
            </a:pPr>
            <a:r>
              <a:rPr lang="en-US" sz="4400" dirty="0">
                <a:solidFill>
                  <a:schemeClr val="accent1">
                    <a:satMod val="150000"/>
                  </a:schemeClr>
                </a:solidFill>
              </a:rPr>
              <a:t>Compiling Source Code</a:t>
            </a:r>
          </a:p>
        </p:txBody>
      </p:sp>
      <p:sp>
        <p:nvSpPr>
          <p:cNvPr id="1028" name="Rectangle 1027"/>
          <p:cNvSpPr>
            <a:spLocks noGrp="1" noChangeArrowheads="1"/>
          </p:cNvSpPr>
          <p:nvPr>
            <p:ph idx="1"/>
          </p:nvPr>
        </p:nvSpPr>
        <p:spPr>
          <a:xfrm>
            <a:off x="685800" y="1447800"/>
            <a:ext cx="7696200" cy="3429000"/>
          </a:xfrm>
        </p:spPr>
        <p:txBody>
          <a:bodyPr>
            <a:normAutofit/>
          </a:bodyPr>
          <a:lstStyle/>
          <a:p>
            <a:pPr marL="0" indent="0" algn="just" eaLnBrk="1" hangingPunct="1">
              <a:lnSpc>
                <a:spcPct val="150000"/>
              </a:lnSpc>
              <a:buFont typeface="Monotype Sorts" pitchFamily="2" charset="2"/>
              <a:buNone/>
            </a:pPr>
            <a:r>
              <a:rPr lang="en-US" sz="2000" dirty="0">
                <a:cs typeface="Times New Roman" pitchFamily="18" charset="0"/>
              </a:rPr>
              <a:t>A program written in a high-level language is called a source program (or source code). Since a computer cannot understand a source program. Program called a compiler is used to translate the source program into a machine language program called an object program. The object program is often then linked with other supporting library code before the object can be executed on the machine.</a:t>
            </a:r>
            <a:endParaRPr lang="en-US" sz="2000" dirty="0"/>
          </a:p>
        </p:txBody>
      </p:sp>
      <p:sp>
        <p:nvSpPr>
          <p:cNvPr id="6" name="Slide Number Placeholder 4"/>
          <p:cNvSpPr>
            <a:spLocks noGrp="1"/>
          </p:cNvSpPr>
          <p:nvPr>
            <p:ph type="sldNum" sz="quarter" idx="12"/>
          </p:nvPr>
        </p:nvSpPr>
        <p:spPr>
          <a:xfrm>
            <a:off x="2640013" y="6477000"/>
            <a:ext cx="5508625" cy="274638"/>
          </a:xfrm>
        </p:spPr>
        <p:txBody>
          <a:bodyPr lIns="45720" rIns="45720"/>
          <a:lstStyle/>
          <a:p>
            <a:pPr algn="l">
              <a:defRPr/>
            </a:pPr>
            <a:fld id="{518C9963-4E59-4526-B45B-63459591EBA1}" type="slidenum">
              <a:rPr lang="en-US"/>
              <a:pPr algn="l">
                <a:defRPr/>
              </a:pPr>
              <a:t>11</a:t>
            </a:fld>
            <a:endParaRPr lang="en-US"/>
          </a:p>
        </p:txBody>
      </p:sp>
      <p:sp>
        <p:nvSpPr>
          <p:cNvPr id="1030" name="Rectangle 1029"/>
          <p:cNvSpPr>
            <a:spLocks noChangeArrowheads="1"/>
          </p:cNvSpPr>
          <p:nvPr/>
        </p:nvSpPr>
        <p:spPr bwMode="auto">
          <a:xfrm>
            <a:off x="2238375" y="3138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endParaRPr lang="en-US"/>
          </a:p>
        </p:txBody>
      </p:sp>
      <p:pic>
        <p:nvPicPr>
          <p:cNvPr id="205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953000"/>
            <a:ext cx="821055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791009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normAutofit/>
          </a:bodyPr>
          <a:lstStyle/>
          <a:p>
            <a:r>
              <a:rPr lang="en-US" sz="4400" dirty="0">
                <a:solidFill>
                  <a:schemeClr val="accent1">
                    <a:satMod val="150000"/>
                  </a:schemeClr>
                </a:solidFill>
              </a:rPr>
              <a:t>Interpreting</a:t>
            </a:r>
          </a:p>
        </p:txBody>
      </p:sp>
      <p:sp>
        <p:nvSpPr>
          <p:cNvPr id="122883" name="Rectangle 3"/>
          <p:cNvSpPr>
            <a:spLocks noGrp="1" noChangeArrowheads="1"/>
          </p:cNvSpPr>
          <p:nvPr>
            <p:ph type="body" idx="1"/>
          </p:nvPr>
        </p:nvSpPr>
        <p:spPr/>
        <p:txBody>
          <a:bodyPr>
            <a:normAutofit/>
          </a:bodyPr>
          <a:lstStyle/>
          <a:p>
            <a:pPr algn="just">
              <a:lnSpc>
                <a:spcPct val="150000"/>
              </a:lnSpc>
            </a:pPr>
            <a:r>
              <a:rPr lang="en-US" sz="2000" dirty="0"/>
              <a:t>Some programs are translated using an </a:t>
            </a:r>
            <a:r>
              <a:rPr lang="en-US" sz="2000" b="1" dirty="0"/>
              <a:t>interpreter</a:t>
            </a:r>
            <a:r>
              <a:rPr lang="en-US" sz="2000" dirty="0"/>
              <a:t>. Such programs are translated </a:t>
            </a:r>
            <a:r>
              <a:rPr lang="en-US" sz="2000" u="sng" dirty="0">
                <a:solidFill>
                  <a:srgbClr val="FF0000"/>
                </a:solidFill>
              </a:rPr>
              <a:t>line-by-line</a:t>
            </a:r>
            <a:r>
              <a:rPr lang="en-US" sz="2000" dirty="0"/>
              <a:t> instead of all at once (like compiled programs). Interpreted programs generally translate quicker than compiled programs, but have a slower execution speed.</a:t>
            </a:r>
          </a:p>
        </p:txBody>
      </p:sp>
    </p:spTree>
    <p:extLst>
      <p:ext uri="{BB962C8B-B14F-4D97-AF65-F5344CB8AC3E}">
        <p14:creationId xmlns:p14="http://schemas.microsoft.com/office/powerpoint/2010/main" val="3786523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u="sng" dirty="0">
                <a:solidFill>
                  <a:srgbClr val="FF0000"/>
                </a:solidFill>
              </a:rPr>
              <a:t>Syntax Error</a:t>
            </a:r>
            <a:r>
              <a:rPr lang="en-US" sz="1800" dirty="0"/>
              <a:t>: Syntax errors are mistakes such as misspelled keywords, a missing punctuation character, a missing bracket, or missing closing parenthesis. Compiler gives warning or error messages for these types of errors.</a:t>
            </a:r>
          </a:p>
          <a:p>
            <a:pPr marL="109728" indent="0" algn="just">
              <a:buNone/>
            </a:pPr>
            <a:r>
              <a:rPr lang="en-US" sz="1800" b="1" dirty="0"/>
              <a:t>Example: </a:t>
            </a:r>
          </a:p>
          <a:p>
            <a:pPr marL="109728" indent="0" algn="just">
              <a:buNone/>
            </a:pPr>
            <a:r>
              <a:rPr lang="en-US" sz="1800" dirty="0"/>
              <a:t>Missing ; or {} etc.</a:t>
            </a:r>
          </a:p>
          <a:p>
            <a:pPr algn="just"/>
            <a:endParaRPr lang="en-US" sz="1800" dirty="0"/>
          </a:p>
          <a:p>
            <a:pPr marL="109728" indent="0" algn="just">
              <a:buNone/>
            </a:pPr>
            <a:endParaRPr lang="en-US" sz="1800" b="1" dirty="0"/>
          </a:p>
          <a:p>
            <a:pPr marL="109728" indent="0" algn="just">
              <a:buNone/>
            </a:pPr>
            <a:r>
              <a:rPr lang="en-US" sz="1800" b="1" u="sng" dirty="0">
                <a:solidFill>
                  <a:srgbClr val="FF0000"/>
                </a:solidFill>
              </a:rPr>
              <a:t>Logical Error</a:t>
            </a:r>
            <a:r>
              <a:rPr lang="en-US" sz="1800" dirty="0"/>
              <a:t>: Logical errors are those errors that prevent your program doing what you expected it to do. Compiler don’t give warning or error messages.</a:t>
            </a:r>
          </a:p>
          <a:p>
            <a:pPr marL="109728" indent="0" algn="just">
              <a:buNone/>
            </a:pPr>
            <a:r>
              <a:rPr lang="en-US" sz="1800" b="1" dirty="0"/>
              <a:t>Example</a:t>
            </a:r>
            <a:r>
              <a:rPr lang="en-US" sz="1800" dirty="0"/>
              <a:t>:</a:t>
            </a:r>
            <a:endParaRPr lang="en-US" sz="1800" b="1" dirty="0"/>
          </a:p>
          <a:p>
            <a:pPr marL="109728" indent="0" algn="just">
              <a:buNone/>
            </a:pPr>
            <a:r>
              <a:rPr lang="en-US" sz="1800" dirty="0"/>
              <a:t>Mistakenly type + instead of multiply it will execute properly but don’t give any error.</a:t>
            </a:r>
          </a:p>
        </p:txBody>
      </p:sp>
      <p:sp>
        <p:nvSpPr>
          <p:cNvPr id="3" name="Title 2"/>
          <p:cNvSpPr>
            <a:spLocks noGrp="1"/>
          </p:cNvSpPr>
          <p:nvPr>
            <p:ph type="title"/>
          </p:nvPr>
        </p:nvSpPr>
        <p:spPr/>
        <p:txBody>
          <a:bodyPr/>
          <a:lstStyle/>
          <a:p>
            <a:r>
              <a:rPr lang="en-US" dirty="0"/>
              <a:t>Types of Errors</a:t>
            </a:r>
          </a:p>
        </p:txBody>
      </p:sp>
    </p:spTree>
    <p:extLst>
      <p:ext uri="{BB962C8B-B14F-4D97-AF65-F5344CB8AC3E}">
        <p14:creationId xmlns:p14="http://schemas.microsoft.com/office/powerpoint/2010/main" val="2591312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lnSpc>
                <a:spcPct val="150000"/>
              </a:lnSpc>
            </a:pPr>
            <a:r>
              <a:rPr lang="en-US" sz="2000" dirty="0"/>
              <a:t>An </a:t>
            </a:r>
            <a:r>
              <a:rPr lang="en-US" sz="2000" b="1" dirty="0"/>
              <a:t>algorithm</a:t>
            </a:r>
            <a:r>
              <a:rPr lang="en-US" sz="2000" dirty="0"/>
              <a:t> is a step-by-step procedure to resolve any problem. An algorithm is an effective method expressed as a finite set of well-defined instructions.</a:t>
            </a:r>
          </a:p>
          <a:p>
            <a:pPr algn="just">
              <a:lnSpc>
                <a:spcPct val="150000"/>
              </a:lnSpc>
            </a:pPr>
            <a:r>
              <a:rPr lang="en-US" sz="2000" dirty="0"/>
              <a:t>Thus, a computer programmer lists down all the steps required to resolve a problem before writing the actual code.</a:t>
            </a:r>
          </a:p>
          <a:p>
            <a:pPr algn="just">
              <a:lnSpc>
                <a:spcPct val="150000"/>
              </a:lnSpc>
            </a:pPr>
            <a:r>
              <a:rPr lang="en-US" sz="2000" b="1" u="sng" dirty="0"/>
              <a:t>Pseudocode</a:t>
            </a:r>
            <a:r>
              <a:rPr lang="en-US" sz="2000" dirty="0"/>
              <a:t>:  An algorithm written in human understandable language is called Pseudocode. </a:t>
            </a:r>
            <a:r>
              <a:rPr lang="en-US" sz="2000" b="1" u="sng" dirty="0">
                <a:solidFill>
                  <a:srgbClr val="7030A0"/>
                </a:solidFill>
              </a:rPr>
              <a:t>Or</a:t>
            </a:r>
            <a:r>
              <a:rPr lang="en-US" sz="2000" dirty="0">
                <a:solidFill>
                  <a:srgbClr val="7030A0"/>
                </a:solidFill>
              </a:rPr>
              <a:t> </a:t>
            </a:r>
            <a:r>
              <a:rPr lang="en-US" sz="2000" dirty="0"/>
              <a:t>Pseudocode is a detailed description of what a computer program must do, expressed in an English like language rather than in a programming language.</a:t>
            </a:r>
          </a:p>
          <a:p>
            <a:pPr algn="just">
              <a:lnSpc>
                <a:spcPct val="150000"/>
              </a:lnSpc>
            </a:pPr>
            <a:endParaRPr lang="en-US" dirty="0"/>
          </a:p>
        </p:txBody>
      </p:sp>
      <p:sp>
        <p:nvSpPr>
          <p:cNvPr id="3" name="Title 2"/>
          <p:cNvSpPr>
            <a:spLocks noGrp="1"/>
          </p:cNvSpPr>
          <p:nvPr>
            <p:ph type="title"/>
          </p:nvPr>
        </p:nvSpPr>
        <p:spPr/>
        <p:txBody>
          <a:bodyPr/>
          <a:lstStyle/>
          <a:p>
            <a:r>
              <a:rPr lang="en-US" dirty="0"/>
              <a:t>Algorithm</a:t>
            </a:r>
          </a:p>
        </p:txBody>
      </p:sp>
    </p:spTree>
    <p:extLst>
      <p:ext uri="{BB962C8B-B14F-4D97-AF65-F5344CB8AC3E}">
        <p14:creationId xmlns:p14="http://schemas.microsoft.com/office/powerpoint/2010/main" val="2042422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09728" indent="0" algn="just">
              <a:lnSpc>
                <a:spcPct val="150000"/>
              </a:lnSpc>
              <a:buNone/>
            </a:pPr>
            <a:r>
              <a:rPr lang="en-US" sz="2000" b="1" dirty="0"/>
              <a:t>Write a Program to Print the Sum of two integer Numbers?</a:t>
            </a:r>
          </a:p>
          <a:p>
            <a:pPr algn="just">
              <a:lnSpc>
                <a:spcPct val="150000"/>
              </a:lnSpc>
            </a:pPr>
            <a:r>
              <a:rPr lang="en-US" sz="2000" dirty="0"/>
              <a:t>Start the program</a:t>
            </a:r>
          </a:p>
          <a:p>
            <a:pPr algn="just">
              <a:lnSpc>
                <a:spcPct val="150000"/>
              </a:lnSpc>
            </a:pPr>
            <a:r>
              <a:rPr lang="en-US" sz="2000" dirty="0"/>
              <a:t>Read the first number and save in the variable ( N1 )</a:t>
            </a:r>
          </a:p>
          <a:p>
            <a:pPr algn="just">
              <a:lnSpc>
                <a:spcPct val="150000"/>
              </a:lnSpc>
            </a:pPr>
            <a:r>
              <a:rPr lang="en-US" sz="2000" dirty="0"/>
              <a:t>Read the second number and save in the variable ( N2 )</a:t>
            </a:r>
          </a:p>
          <a:p>
            <a:pPr algn="just">
              <a:lnSpc>
                <a:spcPct val="150000"/>
              </a:lnSpc>
            </a:pPr>
            <a:r>
              <a:rPr lang="en-US" sz="2000" dirty="0"/>
              <a:t>Sum the both numbers and save the result in the variable ( Sum ) -&gt; Sum = N1 + N2</a:t>
            </a:r>
          </a:p>
          <a:p>
            <a:pPr algn="just">
              <a:lnSpc>
                <a:spcPct val="150000"/>
              </a:lnSpc>
            </a:pPr>
            <a:r>
              <a:rPr lang="en-US" sz="2000" dirty="0"/>
              <a:t>Print the variable ( Sum )</a:t>
            </a:r>
          </a:p>
          <a:p>
            <a:pPr algn="just">
              <a:lnSpc>
                <a:spcPct val="150000"/>
              </a:lnSpc>
            </a:pPr>
            <a:r>
              <a:rPr lang="en-US" sz="2000" dirty="0"/>
              <a:t>End the program</a:t>
            </a:r>
          </a:p>
        </p:txBody>
      </p:sp>
      <p:sp>
        <p:nvSpPr>
          <p:cNvPr id="3" name="Title 2"/>
          <p:cNvSpPr>
            <a:spLocks noGrp="1"/>
          </p:cNvSpPr>
          <p:nvPr>
            <p:ph type="title"/>
          </p:nvPr>
        </p:nvSpPr>
        <p:spPr/>
        <p:txBody>
          <a:bodyPr/>
          <a:lstStyle/>
          <a:p>
            <a:r>
              <a:rPr lang="en-US" dirty="0"/>
              <a:t>Pseudocode Example</a:t>
            </a:r>
          </a:p>
        </p:txBody>
      </p:sp>
    </p:spTree>
    <p:extLst>
      <p:ext uri="{BB962C8B-B14F-4D97-AF65-F5344CB8AC3E}">
        <p14:creationId xmlns:p14="http://schemas.microsoft.com/office/powerpoint/2010/main" val="1635252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Write the pseudocode for a program that calculates and prints the sum of the even integers from 2 to 30.</a:t>
            </a:r>
          </a:p>
        </p:txBody>
      </p:sp>
      <p:sp>
        <p:nvSpPr>
          <p:cNvPr id="3" name="Title 2"/>
          <p:cNvSpPr>
            <a:spLocks noGrp="1"/>
          </p:cNvSpPr>
          <p:nvPr>
            <p:ph type="title"/>
          </p:nvPr>
        </p:nvSpPr>
        <p:spPr/>
        <p:txBody>
          <a:bodyPr/>
          <a:lstStyle/>
          <a:p>
            <a:r>
              <a:rPr lang="en-US" dirty="0"/>
              <a:t>Question</a:t>
            </a:r>
          </a:p>
        </p:txBody>
      </p:sp>
    </p:spTree>
    <p:extLst>
      <p:ext uri="{BB962C8B-B14F-4D97-AF65-F5344CB8AC3E}">
        <p14:creationId xmlns:p14="http://schemas.microsoft.com/office/powerpoint/2010/main" val="1004672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en-US" sz="3300" b="1" dirty="0"/>
              <a:t>Pseudocode:</a:t>
            </a:r>
          </a:p>
          <a:p>
            <a:r>
              <a:rPr lang="en-US" sz="2600" dirty="0"/>
              <a:t>Start the program</a:t>
            </a:r>
            <a:br>
              <a:rPr lang="en-US" sz="2600" dirty="0"/>
            </a:br>
            <a:r>
              <a:rPr lang="en-US" sz="2600" dirty="0"/>
              <a:t>Create a variable to hold a counter from 2 to 30.</a:t>
            </a:r>
          </a:p>
          <a:p>
            <a:r>
              <a:rPr lang="en-US" sz="2600" dirty="0"/>
              <a:t>Initialize the counter to 2.</a:t>
            </a:r>
          </a:p>
          <a:p>
            <a:r>
              <a:rPr lang="en-US" sz="2600" dirty="0"/>
              <a:t>Create a variable to hold the sum.</a:t>
            </a:r>
          </a:p>
          <a:p>
            <a:r>
              <a:rPr lang="en-US" sz="2600" dirty="0"/>
              <a:t>Initialize the sum to zero.</a:t>
            </a:r>
          </a:p>
          <a:p>
            <a:r>
              <a:rPr lang="en-US" sz="2600" dirty="0"/>
              <a:t>Loop While the counter is less-than-or-equal to 30</a:t>
            </a:r>
          </a:p>
          <a:p>
            <a:pPr lvl="1"/>
            <a:r>
              <a:rPr lang="en-US" sz="2200" dirty="0"/>
              <a:t>add the counter to the sum</a:t>
            </a:r>
          </a:p>
          <a:p>
            <a:pPr lvl="1"/>
            <a:r>
              <a:rPr lang="en-US" sz="2200" dirty="0"/>
              <a:t>add two to the counter.</a:t>
            </a:r>
          </a:p>
          <a:p>
            <a:r>
              <a:rPr lang="en-US" sz="2600" dirty="0"/>
              <a:t>repeat until the counter reach 30</a:t>
            </a:r>
          </a:p>
          <a:p>
            <a:r>
              <a:rPr lang="en-US" sz="2600" dirty="0"/>
              <a:t>Print the sum.</a:t>
            </a:r>
          </a:p>
          <a:p>
            <a:r>
              <a:rPr lang="en-US" sz="2600" dirty="0"/>
              <a:t>End of program</a:t>
            </a:r>
          </a:p>
        </p:txBody>
      </p:sp>
      <p:sp>
        <p:nvSpPr>
          <p:cNvPr id="3" name="Title 2"/>
          <p:cNvSpPr>
            <a:spLocks noGrp="1"/>
          </p:cNvSpPr>
          <p:nvPr>
            <p:ph type="title"/>
          </p:nvPr>
        </p:nvSpPr>
        <p:spPr/>
        <p:txBody>
          <a:bodyPr/>
          <a:lstStyle/>
          <a:p>
            <a:r>
              <a:rPr lang="en-US" dirty="0"/>
              <a:t>Solution</a:t>
            </a:r>
          </a:p>
        </p:txBody>
      </p:sp>
    </p:spTree>
    <p:extLst>
      <p:ext uri="{BB962C8B-B14F-4D97-AF65-F5344CB8AC3E}">
        <p14:creationId xmlns:p14="http://schemas.microsoft.com/office/powerpoint/2010/main" val="1751251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400" dirty="0"/>
              <a:t>The C++ language defines several headers, which contain information that is either necessary or useful to your program. For this program, the header </a:t>
            </a:r>
            <a:r>
              <a:rPr lang="en-US" sz="1400" b="1" dirty="0"/>
              <a:t>&lt;</a:t>
            </a:r>
            <a:r>
              <a:rPr lang="en-US" sz="1400" b="1" dirty="0" err="1"/>
              <a:t>iostream</a:t>
            </a:r>
            <a:r>
              <a:rPr lang="en-US" sz="1400" b="1" dirty="0"/>
              <a:t>&gt;</a:t>
            </a:r>
            <a:r>
              <a:rPr lang="en-US" sz="1400" dirty="0"/>
              <a:t> is needed.</a:t>
            </a:r>
          </a:p>
          <a:p>
            <a:pPr algn="just">
              <a:lnSpc>
                <a:spcPct val="150000"/>
              </a:lnSpc>
            </a:pPr>
            <a:r>
              <a:rPr lang="en-US" sz="1400" dirty="0"/>
              <a:t>The line </a:t>
            </a:r>
            <a:r>
              <a:rPr lang="en-US" sz="1400" b="1" dirty="0"/>
              <a:t>using namespace </a:t>
            </a:r>
            <a:r>
              <a:rPr lang="en-US" sz="1400" b="1" dirty="0" err="1"/>
              <a:t>std</a:t>
            </a:r>
            <a:r>
              <a:rPr lang="en-US" sz="1400" b="1" dirty="0"/>
              <a:t>;</a:t>
            </a:r>
            <a:r>
              <a:rPr lang="en-US" sz="1400" dirty="0"/>
              <a:t> tells the compiler to use the </a:t>
            </a:r>
            <a:r>
              <a:rPr lang="en-US" sz="1400" dirty="0" err="1"/>
              <a:t>std</a:t>
            </a:r>
            <a:r>
              <a:rPr lang="en-US" sz="1400" dirty="0"/>
              <a:t> namespace. Namespaces are a relatively recent addition to C++.</a:t>
            </a:r>
          </a:p>
          <a:p>
            <a:pPr algn="just">
              <a:lnSpc>
                <a:spcPct val="150000"/>
              </a:lnSpc>
            </a:pPr>
            <a:r>
              <a:rPr lang="en-US" sz="1400" dirty="0"/>
              <a:t>The next line '</a:t>
            </a:r>
            <a:r>
              <a:rPr lang="en-US" sz="1400" b="1" dirty="0"/>
              <a:t>// main() is where program execution begins.</a:t>
            </a:r>
            <a:r>
              <a:rPr lang="en-US" sz="1400" dirty="0"/>
              <a:t>' is a single-line comment available in C++. Single-line comments begin with // and stop at the end of the line.</a:t>
            </a:r>
          </a:p>
          <a:p>
            <a:pPr algn="just">
              <a:lnSpc>
                <a:spcPct val="150000"/>
              </a:lnSpc>
            </a:pPr>
            <a:r>
              <a:rPr lang="en-US" sz="1400" dirty="0"/>
              <a:t>The line </a:t>
            </a:r>
            <a:r>
              <a:rPr lang="en-US" sz="1400" b="1" dirty="0" err="1"/>
              <a:t>int</a:t>
            </a:r>
            <a:r>
              <a:rPr lang="en-US" sz="1400" b="1" dirty="0"/>
              <a:t> main()</a:t>
            </a:r>
            <a:r>
              <a:rPr lang="en-US" sz="1400" dirty="0"/>
              <a:t> is the main function where program execution begins.</a:t>
            </a:r>
          </a:p>
          <a:p>
            <a:pPr algn="just">
              <a:lnSpc>
                <a:spcPct val="150000"/>
              </a:lnSpc>
            </a:pPr>
            <a:r>
              <a:rPr lang="en-US" sz="1400" dirty="0"/>
              <a:t>The next line </a:t>
            </a:r>
            <a:r>
              <a:rPr lang="en-US" sz="1400" b="1" dirty="0" err="1"/>
              <a:t>cout</a:t>
            </a:r>
            <a:r>
              <a:rPr lang="en-US" sz="1400" b="1" dirty="0"/>
              <a:t> &lt;&lt; "Hello World";</a:t>
            </a:r>
            <a:r>
              <a:rPr lang="en-US" sz="1400" dirty="0"/>
              <a:t> causes the message "Hello World" to be displayed on the screen.</a:t>
            </a:r>
          </a:p>
          <a:p>
            <a:pPr algn="just">
              <a:lnSpc>
                <a:spcPct val="150000"/>
              </a:lnSpc>
            </a:pPr>
            <a:r>
              <a:rPr lang="en-US" sz="1400" dirty="0"/>
              <a:t>The next line </a:t>
            </a:r>
            <a:r>
              <a:rPr lang="en-US" sz="1400" b="1" dirty="0"/>
              <a:t>return 0;</a:t>
            </a:r>
            <a:r>
              <a:rPr lang="en-US" sz="1400" dirty="0"/>
              <a:t> terminates main( )function and causes it to return the value 0 to the calling process.</a:t>
            </a:r>
          </a:p>
          <a:p>
            <a:endParaRPr lang="en-US" dirty="0"/>
          </a:p>
        </p:txBody>
      </p:sp>
      <p:sp>
        <p:nvSpPr>
          <p:cNvPr id="3" name="Title 2"/>
          <p:cNvSpPr>
            <a:spLocks noGrp="1"/>
          </p:cNvSpPr>
          <p:nvPr>
            <p:ph type="title"/>
          </p:nvPr>
        </p:nvSpPr>
        <p:spPr/>
        <p:txBody>
          <a:bodyPr/>
          <a:lstStyle/>
          <a:p>
            <a:r>
              <a:rPr lang="en-US" dirty="0"/>
              <a:t>Basic Program and Libraries</a:t>
            </a:r>
          </a:p>
        </p:txBody>
      </p:sp>
      <p:pic>
        <p:nvPicPr>
          <p:cNvPr id="522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5352382"/>
            <a:ext cx="3518141" cy="1452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3160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600" dirty="0"/>
              <a:t>Let's look at how to save the file, compile and run the program. Please follow the steps given below −</a:t>
            </a:r>
          </a:p>
          <a:p>
            <a:r>
              <a:rPr lang="en-US" sz="1600" dirty="0"/>
              <a:t>Open a text editor and add the code as above.</a:t>
            </a:r>
          </a:p>
          <a:p>
            <a:r>
              <a:rPr lang="en-US" sz="1600" dirty="0"/>
              <a:t>Save the file as: hello.cpp</a:t>
            </a:r>
          </a:p>
          <a:p>
            <a:r>
              <a:rPr lang="en-US" sz="1600" dirty="0"/>
              <a:t>Open a command prompt and go to the directory where you saved the file.</a:t>
            </a:r>
          </a:p>
          <a:p>
            <a:r>
              <a:rPr lang="en-US" sz="1600" dirty="0"/>
              <a:t>Type 'g++ hello.cpp' and press enter to compile your code. If there are no errors in your code the command prompt will take you to the next line and would generate </a:t>
            </a:r>
            <a:r>
              <a:rPr lang="en-US" sz="1600" dirty="0" err="1"/>
              <a:t>a.out</a:t>
            </a:r>
            <a:r>
              <a:rPr lang="en-US" sz="1600" dirty="0"/>
              <a:t> executable file.</a:t>
            </a:r>
          </a:p>
          <a:p>
            <a:r>
              <a:rPr lang="en-US" sz="1600" dirty="0"/>
              <a:t>Now, type '</a:t>
            </a:r>
            <a:r>
              <a:rPr lang="en-US" sz="1600" dirty="0" err="1"/>
              <a:t>a.out</a:t>
            </a:r>
            <a:r>
              <a:rPr lang="en-US" sz="1600" dirty="0"/>
              <a:t>' to run your program.</a:t>
            </a:r>
          </a:p>
          <a:p>
            <a:r>
              <a:rPr lang="en-US" sz="1600" dirty="0"/>
              <a:t>You will be able to see ' Hello World ' printed on the window.</a:t>
            </a:r>
          </a:p>
          <a:p>
            <a:endParaRPr lang="en-US" dirty="0"/>
          </a:p>
        </p:txBody>
      </p:sp>
      <p:sp>
        <p:nvSpPr>
          <p:cNvPr id="3" name="Title 2"/>
          <p:cNvSpPr>
            <a:spLocks noGrp="1"/>
          </p:cNvSpPr>
          <p:nvPr>
            <p:ph type="title"/>
          </p:nvPr>
        </p:nvSpPr>
        <p:spPr/>
        <p:txBody>
          <a:bodyPr>
            <a:normAutofit fontScale="90000"/>
          </a:bodyPr>
          <a:lstStyle/>
          <a:p>
            <a:r>
              <a:rPr lang="en-US" b="0" dirty="0">
                <a:effectLst/>
              </a:rPr>
              <a:t>Compile and Execute C++ Program</a:t>
            </a:r>
            <a:endParaRPr lang="en-US" dirty="0"/>
          </a:p>
        </p:txBody>
      </p:sp>
      <p:pic>
        <p:nvPicPr>
          <p:cNvPr id="532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7550" y="4648200"/>
            <a:ext cx="3649014"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3282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Programming Languages</a:t>
            </a:r>
          </a:p>
        </p:txBody>
      </p:sp>
      <p:sp>
        <p:nvSpPr>
          <p:cNvPr id="20483" name="Content Placeholder 2"/>
          <p:cNvSpPr>
            <a:spLocks noGrp="1"/>
          </p:cNvSpPr>
          <p:nvPr>
            <p:ph idx="1"/>
          </p:nvPr>
        </p:nvSpPr>
        <p:spPr>
          <a:xfrm>
            <a:off x="457200" y="1600200"/>
            <a:ext cx="8229600" cy="4800600"/>
          </a:xfrm>
        </p:spPr>
        <p:txBody>
          <a:bodyPr/>
          <a:lstStyle/>
          <a:p>
            <a:pPr algn="just" eaLnBrk="1" hangingPunct="1">
              <a:lnSpc>
                <a:spcPct val="150000"/>
              </a:lnSpc>
            </a:pPr>
            <a:r>
              <a:rPr lang="en-US" sz="2000" dirty="0"/>
              <a:t>Computers can not use human languages, and  programming in the binary language of computers is a very difficult, tedious process</a:t>
            </a:r>
          </a:p>
          <a:p>
            <a:pPr algn="just" eaLnBrk="1" hangingPunct="1">
              <a:lnSpc>
                <a:spcPct val="150000"/>
              </a:lnSpc>
            </a:pPr>
            <a:r>
              <a:rPr lang="en-US" sz="2000" dirty="0"/>
              <a:t>Therefore, most programs are written using a programming language and are converted to the binary language used by the computer</a:t>
            </a:r>
          </a:p>
          <a:p>
            <a:pPr algn="just" eaLnBrk="1" hangingPunct="1">
              <a:lnSpc>
                <a:spcPct val="150000"/>
              </a:lnSpc>
            </a:pPr>
            <a:r>
              <a:rPr lang="en-US" sz="2000" dirty="0"/>
              <a:t>Programming languages are divided into five generations.</a:t>
            </a:r>
            <a:endParaRPr lang="en-US" dirty="0"/>
          </a:p>
        </p:txBody>
      </p:sp>
    </p:spTree>
    <p:extLst>
      <p:ext uri="{BB962C8B-B14F-4D97-AF65-F5344CB8AC3E}">
        <p14:creationId xmlns:p14="http://schemas.microsoft.com/office/powerpoint/2010/main" val="3968811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dirty="0"/>
              <a:t>Comments help anyone reading the source code. All programming languages allow for some form of comments.</a:t>
            </a:r>
          </a:p>
          <a:p>
            <a:pPr algn="just"/>
            <a:r>
              <a:rPr lang="en-US" sz="1800" dirty="0"/>
              <a:t>C++ supports single-line and multi-line comments. All characters available inside any comment are ignored by C++ compiler.</a:t>
            </a:r>
          </a:p>
          <a:p>
            <a:pPr algn="just"/>
            <a:r>
              <a:rPr lang="en-US" sz="1800" dirty="0"/>
              <a:t>C++ comments start with /* and end with */. </a:t>
            </a:r>
          </a:p>
          <a:p>
            <a:pPr algn="just"/>
            <a:r>
              <a:rPr lang="en-US" sz="1800" dirty="0"/>
              <a:t>For example −</a:t>
            </a:r>
          </a:p>
          <a:p>
            <a:pPr algn="just"/>
            <a:endParaRPr lang="en-US" sz="1800" dirty="0"/>
          </a:p>
          <a:p>
            <a:pPr algn="just"/>
            <a:endParaRPr lang="en-US" sz="1800" dirty="0"/>
          </a:p>
          <a:p>
            <a:pPr algn="just"/>
            <a:endParaRPr lang="en-US" sz="1800" dirty="0"/>
          </a:p>
          <a:p>
            <a:pPr algn="just"/>
            <a:r>
              <a:rPr lang="en-US" sz="1800" dirty="0"/>
              <a:t>A comment can also start with //, extending to the end of the line. For example −</a:t>
            </a:r>
          </a:p>
          <a:p>
            <a:pPr algn="just"/>
            <a:endParaRPr lang="en-US" sz="1800" dirty="0"/>
          </a:p>
        </p:txBody>
      </p:sp>
      <p:sp>
        <p:nvSpPr>
          <p:cNvPr id="3" name="Title 2"/>
          <p:cNvSpPr>
            <a:spLocks noGrp="1"/>
          </p:cNvSpPr>
          <p:nvPr>
            <p:ph type="title"/>
          </p:nvPr>
        </p:nvSpPr>
        <p:spPr/>
        <p:txBody>
          <a:bodyPr>
            <a:normAutofit/>
          </a:bodyPr>
          <a:lstStyle/>
          <a:p>
            <a:r>
              <a:rPr lang="en-US" b="0" dirty="0">
                <a:effectLst/>
              </a:rPr>
              <a:t>Comments in C++</a:t>
            </a:r>
            <a:endParaRPr lang="en-US" dirty="0"/>
          </a:p>
        </p:txBody>
      </p:sp>
      <p:pic>
        <p:nvPicPr>
          <p:cNvPr id="542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3124200"/>
            <a:ext cx="305752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1375" y="4800600"/>
            <a:ext cx="371475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2416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Primitive Built-in Types</a:t>
            </a:r>
          </a:p>
          <a:p>
            <a:r>
              <a:rPr lang="en-US" dirty="0" err="1"/>
              <a:t>typedef</a:t>
            </a:r>
            <a:r>
              <a:rPr lang="en-US" dirty="0"/>
              <a:t> Declarations</a:t>
            </a:r>
          </a:p>
          <a:p>
            <a:r>
              <a:rPr lang="en-US" dirty="0"/>
              <a:t>Enumerated Types</a:t>
            </a:r>
          </a:p>
          <a:p>
            <a:endParaRPr lang="en-US" dirty="0"/>
          </a:p>
        </p:txBody>
      </p:sp>
      <p:sp>
        <p:nvSpPr>
          <p:cNvPr id="3" name="Title 2"/>
          <p:cNvSpPr>
            <a:spLocks noGrp="1"/>
          </p:cNvSpPr>
          <p:nvPr>
            <p:ph type="title"/>
          </p:nvPr>
        </p:nvSpPr>
        <p:spPr/>
        <p:txBody>
          <a:bodyPr>
            <a:normAutofit/>
          </a:bodyPr>
          <a:lstStyle/>
          <a:p>
            <a:r>
              <a:rPr lang="en-US" b="0" dirty="0">
                <a:effectLst/>
              </a:rPr>
              <a:t>C++ Data Types</a:t>
            </a:r>
            <a:endParaRPr lang="en-US" dirty="0"/>
          </a:p>
        </p:txBody>
      </p:sp>
    </p:spTree>
    <p:extLst>
      <p:ext uri="{BB962C8B-B14F-4D97-AF65-F5344CB8AC3E}">
        <p14:creationId xmlns:p14="http://schemas.microsoft.com/office/powerpoint/2010/main" val="2484112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lnSpcReduction="10000"/>
          </a:bodyPr>
          <a:lstStyle/>
          <a:p>
            <a:pPr marL="109728" indent="0">
              <a:buNone/>
            </a:pPr>
            <a:r>
              <a:rPr lang="en-US" sz="1600" dirty="0"/>
              <a:t>Following table lists down seven basic C++ data types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109728" indent="0">
              <a:buNone/>
            </a:pPr>
            <a:r>
              <a:rPr lang="en-US" sz="1600" dirty="0"/>
              <a:t>Several of the basic types can be modified using one or more of these type modifiers −</a:t>
            </a:r>
          </a:p>
          <a:p>
            <a:r>
              <a:rPr lang="en-US" sz="1600" dirty="0"/>
              <a:t>signed</a:t>
            </a:r>
          </a:p>
          <a:p>
            <a:r>
              <a:rPr lang="en-US" sz="1600" dirty="0"/>
              <a:t>unsigned</a:t>
            </a:r>
          </a:p>
          <a:p>
            <a:r>
              <a:rPr lang="en-US" sz="1600" dirty="0"/>
              <a:t>short</a:t>
            </a:r>
          </a:p>
          <a:p>
            <a:r>
              <a:rPr lang="en-US" sz="1600" dirty="0"/>
              <a:t>long</a:t>
            </a:r>
          </a:p>
          <a:p>
            <a:endParaRPr lang="en-US" sz="1600" dirty="0"/>
          </a:p>
        </p:txBody>
      </p:sp>
      <p:sp>
        <p:nvSpPr>
          <p:cNvPr id="3" name="Title 2"/>
          <p:cNvSpPr>
            <a:spLocks noGrp="1"/>
          </p:cNvSpPr>
          <p:nvPr>
            <p:ph type="title"/>
          </p:nvPr>
        </p:nvSpPr>
        <p:spPr/>
        <p:txBody>
          <a:bodyPr>
            <a:normAutofit/>
          </a:bodyPr>
          <a:lstStyle/>
          <a:p>
            <a:r>
              <a:rPr lang="en-US" dirty="0"/>
              <a:t>Primitive Built-in Types</a:t>
            </a:r>
          </a:p>
        </p:txBody>
      </p:sp>
      <p:pic>
        <p:nvPicPr>
          <p:cNvPr id="552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1905000"/>
            <a:ext cx="5448300" cy="221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5172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Primitive Built-in Types</a:t>
            </a:r>
          </a:p>
        </p:txBody>
      </p:sp>
      <p:pic>
        <p:nvPicPr>
          <p:cNvPr id="563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371600"/>
            <a:ext cx="6224588" cy="5415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0080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a:bodyPr>
          <a:lstStyle/>
          <a:p>
            <a:r>
              <a:rPr lang="en-US" b="0" dirty="0" err="1">
                <a:effectLst/>
              </a:rPr>
              <a:t>typedef</a:t>
            </a:r>
            <a:r>
              <a:rPr lang="en-US" b="0" dirty="0">
                <a:effectLst/>
              </a:rPr>
              <a:t> Declarations</a:t>
            </a:r>
            <a:endParaRPr lang="en-US" dirty="0"/>
          </a:p>
        </p:txBody>
      </p:sp>
      <p:pic>
        <p:nvPicPr>
          <p:cNvPr id="573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524000"/>
            <a:ext cx="8128829"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535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000" dirty="0"/>
              <a:t>An enumerated type declares an optional type name and a set of zero or more identifiers that can be used as values of the type. Each enumerator is a constant whose type is the enumeration.</a:t>
            </a:r>
          </a:p>
          <a:p>
            <a:pPr algn="just"/>
            <a:r>
              <a:rPr lang="en-US" sz="2000" dirty="0"/>
              <a:t>Creating an enumeration requires the use of the keyword </a:t>
            </a:r>
            <a:r>
              <a:rPr lang="en-US" sz="2000" b="1" dirty="0" err="1"/>
              <a:t>enum</a:t>
            </a:r>
            <a:r>
              <a:rPr lang="en-US" sz="2000" dirty="0"/>
              <a:t>. The general form of an enumeration type is −</a:t>
            </a:r>
          </a:p>
          <a:p>
            <a:pPr algn="just"/>
            <a:r>
              <a:rPr lang="en-US" sz="2000" b="1" dirty="0">
                <a:solidFill>
                  <a:srgbClr val="7030A0"/>
                </a:solidFill>
              </a:rPr>
              <a:t>Example:</a:t>
            </a:r>
          </a:p>
          <a:p>
            <a:endParaRPr lang="en-US" dirty="0"/>
          </a:p>
        </p:txBody>
      </p:sp>
      <p:sp>
        <p:nvSpPr>
          <p:cNvPr id="3" name="Title 2"/>
          <p:cNvSpPr>
            <a:spLocks noGrp="1"/>
          </p:cNvSpPr>
          <p:nvPr>
            <p:ph type="title"/>
          </p:nvPr>
        </p:nvSpPr>
        <p:spPr/>
        <p:txBody>
          <a:bodyPr>
            <a:normAutofit/>
          </a:bodyPr>
          <a:lstStyle/>
          <a:p>
            <a:r>
              <a:rPr lang="en-US" b="0" dirty="0">
                <a:effectLst/>
              </a:rPr>
              <a:t>Enumerated Types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62000" y="3886200"/>
            <a:ext cx="3050574" cy="1905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953000" y="3674575"/>
            <a:ext cx="2209800" cy="3183425"/>
          </a:xfrm>
          <a:prstGeom prst="rect">
            <a:avLst/>
          </a:prstGeom>
          <a:noFill/>
          <a:ln w="9525">
            <a:noFill/>
            <a:miter lim="800000"/>
            <a:headEnd/>
            <a:tailEnd/>
          </a:ln>
          <a:effectLst/>
        </p:spPr>
      </p:pic>
    </p:spTree>
    <p:extLst>
      <p:ext uri="{BB962C8B-B14F-4D97-AF65-F5344CB8AC3E}">
        <p14:creationId xmlns:p14="http://schemas.microsoft.com/office/powerpoint/2010/main" val="1722237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en-US" dirty="0">
                <a:solidFill>
                  <a:schemeClr val="accent1">
                    <a:satMod val="150000"/>
                  </a:schemeClr>
                </a:solidFill>
              </a:rPr>
              <a:t>Homework</a:t>
            </a:r>
          </a:p>
        </p:txBody>
      </p:sp>
      <p:sp>
        <p:nvSpPr>
          <p:cNvPr id="43011" name="Rectangle 3"/>
          <p:cNvSpPr>
            <a:spLocks noGrp="1" noChangeArrowheads="1"/>
          </p:cNvSpPr>
          <p:nvPr>
            <p:ph idx="1"/>
          </p:nvPr>
        </p:nvSpPr>
        <p:spPr/>
        <p:txBody>
          <a:bodyPr>
            <a:normAutofit/>
          </a:bodyPr>
          <a:lstStyle/>
          <a:p>
            <a:pPr algn="just">
              <a:lnSpc>
                <a:spcPct val="150000"/>
              </a:lnSpc>
            </a:pPr>
            <a:r>
              <a:rPr lang="en-US" sz="2000" dirty="0"/>
              <a:t>Write an algorithm to withdraw, transfer, view balance from ATM machine?</a:t>
            </a:r>
          </a:p>
        </p:txBody>
      </p:sp>
    </p:spTree>
    <p:extLst>
      <p:ext uri="{BB962C8B-B14F-4D97-AF65-F5344CB8AC3E}">
        <p14:creationId xmlns:p14="http://schemas.microsoft.com/office/powerpoint/2010/main" val="149448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US" sz="2000" dirty="0"/>
              <a:t>First Generation Languages</a:t>
            </a:r>
          </a:p>
          <a:p>
            <a:pPr>
              <a:lnSpc>
                <a:spcPct val="150000"/>
              </a:lnSpc>
            </a:pPr>
            <a:r>
              <a:rPr lang="en-US" sz="2000" dirty="0"/>
              <a:t>Second Generation Languages</a:t>
            </a:r>
          </a:p>
          <a:p>
            <a:pPr>
              <a:lnSpc>
                <a:spcPct val="150000"/>
              </a:lnSpc>
            </a:pPr>
            <a:r>
              <a:rPr lang="en-US" sz="2000" dirty="0"/>
              <a:t>Third Generation Languages</a:t>
            </a:r>
          </a:p>
          <a:p>
            <a:pPr>
              <a:lnSpc>
                <a:spcPct val="150000"/>
              </a:lnSpc>
            </a:pPr>
            <a:r>
              <a:rPr lang="en-US" sz="2000" dirty="0"/>
              <a:t>Fourth Generation Languages</a:t>
            </a:r>
          </a:p>
          <a:p>
            <a:pPr>
              <a:lnSpc>
                <a:spcPct val="150000"/>
              </a:lnSpc>
            </a:pPr>
            <a:r>
              <a:rPr lang="en-US" sz="2000" dirty="0"/>
              <a:t>Fifth Generation Languages</a:t>
            </a:r>
          </a:p>
        </p:txBody>
      </p:sp>
      <p:sp>
        <p:nvSpPr>
          <p:cNvPr id="3" name="Title 2"/>
          <p:cNvSpPr>
            <a:spLocks noGrp="1"/>
          </p:cNvSpPr>
          <p:nvPr>
            <p:ph type="title"/>
          </p:nvPr>
        </p:nvSpPr>
        <p:spPr/>
        <p:txBody>
          <a:bodyPr>
            <a:noAutofit/>
          </a:bodyPr>
          <a:lstStyle/>
          <a:p>
            <a:r>
              <a:rPr lang="en-US" dirty="0">
                <a:solidFill>
                  <a:schemeClr val="accent1">
                    <a:satMod val="150000"/>
                  </a:schemeClr>
                </a:solidFill>
              </a:rPr>
              <a:t>Generation of Programming Languages</a:t>
            </a:r>
          </a:p>
        </p:txBody>
      </p:sp>
    </p:spTree>
    <p:extLst>
      <p:ext uri="{BB962C8B-B14F-4D97-AF65-F5344CB8AC3E}">
        <p14:creationId xmlns:p14="http://schemas.microsoft.com/office/powerpoint/2010/main" val="1478564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a:solidFill>
                  <a:schemeClr val="accent1">
                    <a:satMod val="150000"/>
                  </a:schemeClr>
                </a:solidFill>
              </a:rPr>
              <a:t>Generations of Programming Languages</a:t>
            </a:r>
          </a:p>
        </p:txBody>
      </p:sp>
      <p:pic>
        <p:nvPicPr>
          <p:cNvPr id="51202" name="Picture 2" descr="https://media.geeksforgeeks.org/wp-content/uploads/language-generat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159000"/>
            <a:ext cx="7868730" cy="289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169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386072"/>
          </a:xfrm>
        </p:spPr>
        <p:txBody>
          <a:bodyPr>
            <a:noAutofit/>
          </a:bodyPr>
          <a:lstStyle/>
          <a:p>
            <a:pPr marL="0" indent="0" algn="just" defTabSz="457200">
              <a:spcBef>
                <a:spcPts val="0"/>
              </a:spcBef>
              <a:buNone/>
            </a:pPr>
            <a:r>
              <a:rPr lang="en-US" sz="2000" dirty="0"/>
              <a:t>There are five generation of Programming languages. They are:</a:t>
            </a:r>
          </a:p>
          <a:p>
            <a:pPr marL="0" indent="0" algn="just" defTabSz="457200">
              <a:spcBef>
                <a:spcPts val="0"/>
              </a:spcBef>
              <a:buNone/>
            </a:pPr>
            <a:r>
              <a:rPr lang="en-US" sz="2000" b="1" dirty="0"/>
              <a:t>First Generation Languages:</a:t>
            </a:r>
          </a:p>
          <a:p>
            <a:pPr marL="0" indent="0" defTabSz="457200">
              <a:spcBef>
                <a:spcPts val="0"/>
              </a:spcBef>
              <a:buNone/>
            </a:pPr>
            <a:r>
              <a:rPr lang="en-US" sz="2000" dirty="0"/>
              <a:t>	</a:t>
            </a:r>
            <a:r>
              <a:rPr lang="en-US" sz="1600" dirty="0"/>
              <a:t>These are low-level languages like machine language.</a:t>
            </a:r>
          </a:p>
          <a:p>
            <a:pPr marL="0" indent="0" defTabSz="457200">
              <a:spcBef>
                <a:spcPts val="0"/>
              </a:spcBef>
              <a:buNone/>
            </a:pPr>
            <a:r>
              <a:rPr lang="en-US" sz="2000" b="1" dirty="0"/>
              <a:t>Second Generation Languages:</a:t>
            </a:r>
            <a:br>
              <a:rPr lang="en-US" sz="2000" dirty="0"/>
            </a:br>
            <a:r>
              <a:rPr lang="en-US" sz="2000" dirty="0"/>
              <a:t>	</a:t>
            </a:r>
            <a:r>
              <a:rPr lang="en-US" sz="1600" dirty="0"/>
              <a:t>These are low-level assembly languages used in kernels and hardware 	drives.</a:t>
            </a:r>
          </a:p>
          <a:p>
            <a:pPr marL="0" indent="0" defTabSz="457200">
              <a:spcBef>
                <a:spcPts val="0"/>
              </a:spcBef>
              <a:buNone/>
            </a:pPr>
            <a:r>
              <a:rPr lang="en-US" sz="2000" b="1" dirty="0"/>
              <a:t>Third Generation Languages:</a:t>
            </a:r>
          </a:p>
          <a:p>
            <a:pPr marL="541782" lvl="1" indent="-285750" algn="just" defTabSz="457200">
              <a:spcBef>
                <a:spcPts val="0"/>
              </a:spcBef>
            </a:pPr>
            <a:r>
              <a:rPr lang="en-US" sz="1600" dirty="0"/>
              <a:t>Closer to English but included simple mathematical notation.</a:t>
            </a:r>
          </a:p>
          <a:p>
            <a:pPr marL="541782" lvl="1" indent="-285750" algn="just" defTabSz="457200">
              <a:spcBef>
                <a:spcPts val="0"/>
              </a:spcBef>
            </a:pPr>
            <a:r>
              <a:rPr lang="en-US" sz="1600" dirty="0"/>
              <a:t>Programs written in source code which must be translated into machine language programs called object code. The translation of source code to object code is accomplished by a machine language system program called a </a:t>
            </a:r>
            <a:r>
              <a:rPr lang="en-US" sz="1600" b="1" u="sng" dirty="0">
                <a:solidFill>
                  <a:srgbClr val="7030A0"/>
                </a:solidFill>
              </a:rPr>
              <a:t>compiler</a:t>
            </a:r>
            <a:r>
              <a:rPr lang="en-US" sz="1600" dirty="0"/>
              <a:t>.</a:t>
            </a:r>
          </a:p>
          <a:p>
            <a:pPr marL="541782" lvl="1" indent="-285750" algn="just" defTabSz="457200">
              <a:spcBef>
                <a:spcPts val="0"/>
              </a:spcBef>
            </a:pPr>
            <a:r>
              <a:rPr lang="en-US" sz="1600" dirty="0"/>
              <a:t>These are high-level languages like C, C++, Java, Visual Basic and JavaScript.</a:t>
            </a:r>
          </a:p>
        </p:txBody>
      </p:sp>
      <p:sp>
        <p:nvSpPr>
          <p:cNvPr id="3" name="Title 2"/>
          <p:cNvSpPr>
            <a:spLocks noGrp="1"/>
          </p:cNvSpPr>
          <p:nvPr>
            <p:ph type="title"/>
          </p:nvPr>
        </p:nvSpPr>
        <p:spPr/>
        <p:txBody>
          <a:bodyPr>
            <a:noAutofit/>
          </a:bodyPr>
          <a:lstStyle/>
          <a:p>
            <a:r>
              <a:rPr lang="en-US" dirty="0">
                <a:solidFill>
                  <a:schemeClr val="accent1">
                    <a:satMod val="150000"/>
                  </a:schemeClr>
                </a:solidFill>
              </a:rPr>
              <a:t>Generations of Programming Languages</a:t>
            </a:r>
          </a:p>
        </p:txBody>
      </p:sp>
    </p:spTree>
    <p:extLst>
      <p:ext uri="{BB962C8B-B14F-4D97-AF65-F5344CB8AC3E}">
        <p14:creationId xmlns:p14="http://schemas.microsoft.com/office/powerpoint/2010/main" val="3044130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Autofit/>
          </a:bodyPr>
          <a:lstStyle/>
          <a:p>
            <a:pPr marL="457200" indent="-457200" algn="just" defTabSz="457200">
              <a:lnSpc>
                <a:spcPct val="150000"/>
              </a:lnSpc>
              <a:spcBef>
                <a:spcPts val="0"/>
              </a:spcBef>
            </a:pPr>
            <a:r>
              <a:rPr lang="en-US" sz="2000" b="1" dirty="0"/>
              <a:t>Fourth Generation Languages:</a:t>
            </a:r>
          </a:p>
          <a:p>
            <a:pPr marL="0" indent="0" algn="just" defTabSz="457200">
              <a:lnSpc>
                <a:spcPct val="150000"/>
              </a:lnSpc>
              <a:spcBef>
                <a:spcPts val="0"/>
              </a:spcBef>
              <a:buNone/>
            </a:pPr>
            <a:r>
              <a:rPr lang="en-US" sz="1600" dirty="0"/>
              <a:t>	A high level language (4GL) that requires fewer instructions to accomplish a 	task than a third generation language.</a:t>
            </a:r>
          </a:p>
          <a:p>
            <a:pPr marL="0" indent="0" algn="just" defTabSz="457200">
              <a:lnSpc>
                <a:spcPct val="150000"/>
              </a:lnSpc>
              <a:spcBef>
                <a:spcPts val="0"/>
              </a:spcBef>
              <a:buNone/>
            </a:pPr>
            <a:r>
              <a:rPr lang="en-US" sz="1600" dirty="0"/>
              <a:t>	These are languages that consist of statements that are similar to 	statements in the human language. These are used mainly in database 	programming and scripting. Example of these languages include Perl, 	Python, Ruby, SQL, Matlab (Matrix Laboratory).</a:t>
            </a:r>
          </a:p>
          <a:p>
            <a:pPr marL="0" indent="0" algn="just" defTabSz="457200">
              <a:lnSpc>
                <a:spcPct val="150000"/>
              </a:lnSpc>
              <a:spcBef>
                <a:spcPts val="0"/>
              </a:spcBef>
              <a:buNone/>
            </a:pPr>
            <a:endParaRPr lang="en-US" sz="1600" dirty="0"/>
          </a:p>
          <a:p>
            <a:pPr marL="457200" indent="-457200" algn="just" defTabSz="457200">
              <a:lnSpc>
                <a:spcPct val="150000"/>
              </a:lnSpc>
              <a:spcBef>
                <a:spcPts val="0"/>
              </a:spcBef>
            </a:pPr>
            <a:r>
              <a:rPr lang="en-US" sz="2000" b="1" dirty="0"/>
              <a:t>Fifth Generation Languages:</a:t>
            </a:r>
          </a:p>
          <a:p>
            <a:pPr marL="0" indent="0" algn="just" defTabSz="457200">
              <a:lnSpc>
                <a:spcPct val="150000"/>
              </a:lnSpc>
              <a:spcBef>
                <a:spcPts val="0"/>
              </a:spcBef>
              <a:buNone/>
            </a:pPr>
            <a:r>
              <a:rPr lang="en-US" sz="1600" dirty="0"/>
              <a:t>	These are the programming languages that have visual tools to develop a 	program. Examples of fifth generation language include Mercury, OPS5, and 	Prolog.</a:t>
            </a:r>
          </a:p>
        </p:txBody>
      </p:sp>
      <p:sp>
        <p:nvSpPr>
          <p:cNvPr id="3" name="Title 2"/>
          <p:cNvSpPr>
            <a:spLocks noGrp="1"/>
          </p:cNvSpPr>
          <p:nvPr>
            <p:ph type="title"/>
          </p:nvPr>
        </p:nvSpPr>
        <p:spPr/>
        <p:txBody>
          <a:bodyPr>
            <a:noAutofit/>
          </a:bodyPr>
          <a:lstStyle/>
          <a:p>
            <a:r>
              <a:rPr lang="en-US" dirty="0">
                <a:solidFill>
                  <a:schemeClr val="accent1">
                    <a:satMod val="150000"/>
                  </a:schemeClr>
                </a:solidFill>
              </a:rPr>
              <a:t>Generations of Programming Languages</a:t>
            </a:r>
          </a:p>
        </p:txBody>
      </p:sp>
    </p:spTree>
    <p:extLst>
      <p:ext uri="{BB962C8B-B14F-4D97-AF65-F5344CB8AC3E}">
        <p14:creationId xmlns:p14="http://schemas.microsoft.com/office/powerpoint/2010/main" val="280460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fontScale="47500" lnSpcReduction="20000"/>
          </a:bodyPr>
          <a:lstStyle/>
          <a:p>
            <a:pPr algn="just">
              <a:lnSpc>
                <a:spcPct val="150000"/>
              </a:lnSpc>
            </a:pPr>
            <a:r>
              <a:rPr lang="en-US" sz="3500" dirty="0"/>
              <a:t>Primitive instructions built into every computer</a:t>
            </a:r>
          </a:p>
          <a:p>
            <a:pPr algn="just">
              <a:lnSpc>
                <a:spcPct val="150000"/>
              </a:lnSpc>
            </a:pPr>
            <a:r>
              <a:rPr lang="en-US" sz="3500" dirty="0"/>
              <a:t>Very efficient code but very difficult to write – one misplaced 1 or 0 will cause the program to fail.</a:t>
            </a:r>
          </a:p>
          <a:p>
            <a:pPr algn="just">
              <a:lnSpc>
                <a:spcPct val="150000"/>
              </a:lnSpc>
            </a:pPr>
            <a:r>
              <a:rPr lang="en-US" sz="3500" b="1" dirty="0"/>
              <a:t>Operation code </a:t>
            </a:r>
            <a:r>
              <a:rPr lang="en-US" sz="3500" dirty="0"/>
              <a:t>– such as addition or subtraction.</a:t>
            </a:r>
          </a:p>
          <a:p>
            <a:pPr algn="just">
              <a:lnSpc>
                <a:spcPct val="150000"/>
              </a:lnSpc>
            </a:pPr>
            <a:r>
              <a:rPr lang="en-US" sz="3500" b="1" dirty="0"/>
              <a:t>Operands</a:t>
            </a:r>
            <a:r>
              <a:rPr lang="en-US" sz="3500" dirty="0"/>
              <a:t> – that identify the data to be processed.</a:t>
            </a:r>
          </a:p>
          <a:p>
            <a:pPr algn="just">
              <a:lnSpc>
                <a:spcPct val="150000"/>
              </a:lnSpc>
            </a:pPr>
            <a:r>
              <a:rPr lang="en-US" sz="3500" dirty="0"/>
              <a:t>Machine language is machine dependent as it is the only language the computer can understand.</a:t>
            </a:r>
          </a:p>
          <a:p>
            <a:pPr algn="just">
              <a:lnSpc>
                <a:spcPct val="150000"/>
              </a:lnSpc>
            </a:pPr>
            <a:r>
              <a:rPr lang="en-US" sz="3500" dirty="0"/>
              <a:t>The instructions are in the form of binary code 1’s and 0’s</a:t>
            </a:r>
          </a:p>
          <a:p>
            <a:pPr algn="just">
              <a:lnSpc>
                <a:spcPct val="150000"/>
              </a:lnSpc>
            </a:pPr>
            <a:r>
              <a:rPr lang="en-US" sz="3500" dirty="0"/>
              <a:t>Any other types of languages must be translated down to this level</a:t>
            </a:r>
          </a:p>
          <a:p>
            <a:pPr>
              <a:lnSpc>
                <a:spcPct val="150000"/>
              </a:lnSpc>
            </a:pPr>
            <a:r>
              <a:rPr lang="en-US" sz="3500" dirty="0"/>
              <a:t>Example of code:</a:t>
            </a:r>
            <a:br>
              <a:rPr lang="en-US" sz="3500" dirty="0"/>
            </a:br>
            <a:r>
              <a:rPr lang="en-US" sz="3500" b="1" dirty="0">
                <a:solidFill>
                  <a:schemeClr val="hlink"/>
                </a:solidFill>
                <a:latin typeface="Courier New" pitchFamily="49" charset="0"/>
              </a:rPr>
              <a:t>1110100010101     111010101110         </a:t>
            </a:r>
            <a:br>
              <a:rPr lang="en-US" sz="3500" b="1" dirty="0">
                <a:solidFill>
                  <a:schemeClr val="hlink"/>
                </a:solidFill>
                <a:latin typeface="Courier New" pitchFamily="49" charset="0"/>
              </a:rPr>
            </a:br>
            <a:r>
              <a:rPr lang="en-US" sz="3500" b="1" dirty="0">
                <a:solidFill>
                  <a:schemeClr val="hlink"/>
                </a:solidFill>
                <a:latin typeface="Courier New" pitchFamily="49" charset="0"/>
              </a:rPr>
              <a:t>10111010110100    10100011110111</a:t>
            </a:r>
          </a:p>
          <a:p>
            <a:pPr algn="just">
              <a:lnSpc>
                <a:spcPct val="150000"/>
              </a:lnSpc>
            </a:pPr>
            <a:endParaRPr lang="en-US" sz="2000" dirty="0"/>
          </a:p>
        </p:txBody>
      </p:sp>
      <p:sp>
        <p:nvSpPr>
          <p:cNvPr id="3" name="Title 2"/>
          <p:cNvSpPr>
            <a:spLocks noGrp="1"/>
          </p:cNvSpPr>
          <p:nvPr>
            <p:ph type="title"/>
          </p:nvPr>
        </p:nvSpPr>
        <p:spPr/>
        <p:txBody>
          <a:bodyPr>
            <a:normAutofit/>
          </a:bodyPr>
          <a:lstStyle/>
          <a:p>
            <a:r>
              <a:rPr lang="en-US" dirty="0">
                <a:solidFill>
                  <a:schemeClr val="accent1">
                    <a:satMod val="150000"/>
                  </a:schemeClr>
                </a:solidFill>
              </a:rPr>
              <a:t>Machine Language</a:t>
            </a:r>
          </a:p>
        </p:txBody>
      </p:sp>
    </p:spTree>
    <p:extLst>
      <p:ext uri="{BB962C8B-B14F-4D97-AF65-F5344CB8AC3E}">
        <p14:creationId xmlns:p14="http://schemas.microsoft.com/office/powerpoint/2010/main" val="3127185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solidFill>
                  <a:schemeClr val="accent1">
                    <a:satMod val="150000"/>
                  </a:schemeClr>
                </a:solidFill>
              </a:rPr>
              <a:t>Assembly Languages</a:t>
            </a:r>
            <a:endParaRPr lang="en-US" sz="4900" dirty="0">
              <a:solidFill>
                <a:schemeClr val="accent1">
                  <a:satMod val="150000"/>
                </a:schemeClr>
              </a:solidFill>
            </a:endParaRPr>
          </a:p>
        </p:txBody>
      </p:sp>
      <p:sp>
        <p:nvSpPr>
          <p:cNvPr id="22531" name="Content Placeholder 2"/>
          <p:cNvSpPr>
            <a:spLocks noGrp="1"/>
          </p:cNvSpPr>
          <p:nvPr>
            <p:ph idx="1"/>
          </p:nvPr>
        </p:nvSpPr>
        <p:spPr>
          <a:xfrm>
            <a:off x="457200" y="1481328"/>
            <a:ext cx="8229600" cy="4767072"/>
          </a:xfrm>
        </p:spPr>
        <p:txBody>
          <a:bodyPr>
            <a:normAutofit fontScale="55000" lnSpcReduction="20000"/>
          </a:bodyPr>
          <a:lstStyle/>
          <a:p>
            <a:pPr algn="just">
              <a:lnSpc>
                <a:spcPct val="150000"/>
              </a:lnSpc>
            </a:pPr>
            <a:r>
              <a:rPr lang="en-US" sz="2600" dirty="0"/>
              <a:t>Symbolic operation codes replaced binary operation codes.</a:t>
            </a:r>
          </a:p>
          <a:p>
            <a:pPr algn="just">
              <a:lnSpc>
                <a:spcPct val="150000"/>
              </a:lnSpc>
            </a:pPr>
            <a:r>
              <a:rPr lang="en-US" sz="2600" dirty="0"/>
              <a:t>Assembly language programs needed to be “assembled” for execution by the computer. Each assembly language instruction is translated into one machine language instruction.</a:t>
            </a:r>
          </a:p>
          <a:p>
            <a:pPr algn="just">
              <a:lnSpc>
                <a:spcPct val="150000"/>
              </a:lnSpc>
            </a:pPr>
            <a:r>
              <a:rPr lang="en-US" sz="2600" dirty="0"/>
              <a:t>Very efficient code and easier to write.</a:t>
            </a:r>
          </a:p>
          <a:p>
            <a:pPr>
              <a:lnSpc>
                <a:spcPct val="150000"/>
              </a:lnSpc>
              <a:spcBef>
                <a:spcPts val="0"/>
              </a:spcBef>
            </a:pPr>
            <a:r>
              <a:rPr lang="en-US" sz="2600" dirty="0"/>
              <a:t>Assembly languages are a step towards easier programming. </a:t>
            </a:r>
          </a:p>
          <a:p>
            <a:pPr>
              <a:lnSpc>
                <a:spcPct val="150000"/>
              </a:lnSpc>
              <a:spcBef>
                <a:spcPts val="0"/>
              </a:spcBef>
            </a:pPr>
            <a:r>
              <a:rPr lang="en-US" sz="2600" dirty="0"/>
              <a:t>Assembly language code needs to be translated to machine language before the computer processes it.</a:t>
            </a:r>
          </a:p>
          <a:p>
            <a:pPr algn="just" eaLnBrk="1" hangingPunct="1">
              <a:lnSpc>
                <a:spcPct val="150000"/>
              </a:lnSpc>
              <a:spcBef>
                <a:spcPts val="0"/>
              </a:spcBef>
            </a:pPr>
            <a:r>
              <a:rPr lang="en-US" sz="2600" dirty="0"/>
              <a:t>English-like Abbreviations used for operations ()</a:t>
            </a:r>
          </a:p>
          <a:p>
            <a:pPr algn="just" eaLnBrk="1" hangingPunct="1">
              <a:lnSpc>
                <a:spcPct val="150000"/>
              </a:lnSpc>
              <a:spcBef>
                <a:spcPts val="0"/>
              </a:spcBef>
            </a:pPr>
            <a:r>
              <a:rPr lang="en-US" sz="2600" dirty="0"/>
              <a:t>Assembly languages were developed to make programming easier</a:t>
            </a:r>
          </a:p>
          <a:p>
            <a:pPr algn="just" eaLnBrk="1" hangingPunct="1">
              <a:lnSpc>
                <a:spcPct val="150000"/>
              </a:lnSpc>
              <a:spcBef>
                <a:spcPts val="0"/>
              </a:spcBef>
            </a:pPr>
            <a:r>
              <a:rPr lang="en-US" sz="2600" dirty="0"/>
              <a:t>The computer cannot understand assembly language - a program called assembler is used to convert assembly language programs into machine code.</a:t>
            </a:r>
          </a:p>
          <a:p>
            <a:pPr algn="just" eaLnBrk="1" hangingPunct="1">
              <a:lnSpc>
                <a:spcPct val="150000"/>
              </a:lnSpc>
              <a:spcBef>
                <a:spcPts val="0"/>
              </a:spcBef>
            </a:pPr>
            <a:r>
              <a:rPr lang="en-US" sz="2600" dirty="0"/>
              <a:t>Example:</a:t>
            </a:r>
          </a:p>
          <a:p>
            <a:pPr marL="109728" indent="0" algn="just" eaLnBrk="1" hangingPunct="1">
              <a:lnSpc>
                <a:spcPct val="150000"/>
              </a:lnSpc>
              <a:spcBef>
                <a:spcPts val="0"/>
              </a:spcBef>
              <a:buNone/>
            </a:pPr>
            <a:r>
              <a:rPr lang="en-US" sz="2600" b="1" dirty="0">
                <a:solidFill>
                  <a:schemeClr val="hlink"/>
                </a:solidFill>
                <a:latin typeface="Courier New" pitchFamily="49" charset="0"/>
              </a:rPr>
              <a:t>	ADD  1001010, 1011010</a:t>
            </a:r>
          </a:p>
          <a:p>
            <a:pPr marL="109728" indent="0" algn="just">
              <a:lnSpc>
                <a:spcPct val="150000"/>
              </a:lnSpc>
              <a:spcBef>
                <a:spcPts val="0"/>
              </a:spcBef>
              <a:buNone/>
            </a:pPr>
            <a:r>
              <a:rPr lang="en-US" sz="2600" dirty="0"/>
              <a:t>	</a:t>
            </a:r>
            <a:r>
              <a:rPr lang="en-US" sz="2600" b="1" dirty="0">
                <a:solidFill>
                  <a:schemeClr val="hlink"/>
                </a:solidFill>
                <a:latin typeface="Courier New" pitchFamily="49" charset="0"/>
              </a:rPr>
              <a:t>Load R1, R8</a:t>
            </a:r>
          </a:p>
          <a:p>
            <a:pPr algn="just" eaLnBrk="1" hangingPunct="1">
              <a:lnSpc>
                <a:spcPct val="150000"/>
              </a:lnSpc>
              <a:spcBef>
                <a:spcPts val="0"/>
              </a:spcBef>
            </a:pPr>
            <a:endParaRPr lang="en-US" sz="2000" dirty="0"/>
          </a:p>
          <a:p>
            <a:pPr algn="just" eaLnBrk="1" hangingPunct="1">
              <a:lnSpc>
                <a:spcPct val="150000"/>
              </a:lnSpc>
            </a:pPr>
            <a:endParaRPr lang="en-US" sz="2000" dirty="0"/>
          </a:p>
        </p:txBody>
      </p:sp>
    </p:spTree>
    <p:extLst>
      <p:ext uri="{BB962C8B-B14F-4D97-AF65-F5344CB8AC3E}">
        <p14:creationId xmlns:p14="http://schemas.microsoft.com/office/powerpoint/2010/main" val="1196504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br>
              <a:rPr lang="en-US" dirty="0">
                <a:solidFill>
                  <a:schemeClr val="accent1">
                    <a:satMod val="150000"/>
                  </a:schemeClr>
                </a:solidFill>
              </a:rPr>
            </a:br>
            <a:r>
              <a:rPr lang="en-US" sz="4900" dirty="0">
                <a:solidFill>
                  <a:schemeClr val="accent1">
                    <a:satMod val="150000"/>
                  </a:schemeClr>
                </a:solidFill>
              </a:rPr>
              <a:t>High Level Languages</a:t>
            </a:r>
            <a:br>
              <a:rPr lang="en-US" dirty="0">
                <a:solidFill>
                  <a:schemeClr val="accent1">
                    <a:satMod val="150000"/>
                  </a:schemeClr>
                </a:solidFill>
              </a:rPr>
            </a:br>
            <a:endParaRPr lang="en-US" dirty="0">
              <a:solidFill>
                <a:schemeClr val="accent1">
                  <a:satMod val="150000"/>
                </a:schemeClr>
              </a:solidFill>
            </a:endParaRPr>
          </a:p>
        </p:txBody>
      </p:sp>
      <p:sp>
        <p:nvSpPr>
          <p:cNvPr id="23555" name="Content Placeholder 2"/>
          <p:cNvSpPr>
            <a:spLocks noGrp="1"/>
          </p:cNvSpPr>
          <p:nvPr>
            <p:ph idx="1"/>
          </p:nvPr>
        </p:nvSpPr>
        <p:spPr/>
        <p:txBody>
          <a:bodyPr>
            <a:normAutofit/>
          </a:bodyPr>
          <a:lstStyle/>
          <a:p>
            <a:pPr eaLnBrk="1" hangingPunct="1">
              <a:lnSpc>
                <a:spcPct val="150000"/>
              </a:lnSpc>
            </a:pPr>
            <a:r>
              <a:rPr lang="en-US" sz="2000" dirty="0"/>
              <a:t>English-like and easy to learn and program</a:t>
            </a:r>
          </a:p>
          <a:p>
            <a:pPr eaLnBrk="1" hangingPunct="1">
              <a:lnSpc>
                <a:spcPct val="150000"/>
              </a:lnSpc>
            </a:pPr>
            <a:r>
              <a:rPr lang="en-US" sz="2000" dirty="0"/>
              <a:t>Common mathematical notation</a:t>
            </a:r>
          </a:p>
          <a:p>
            <a:pPr lvl="1" eaLnBrk="1" hangingPunct="1">
              <a:lnSpc>
                <a:spcPct val="150000"/>
              </a:lnSpc>
            </a:pPr>
            <a:r>
              <a:rPr lang="en-US" sz="1800" dirty="0"/>
              <a:t>Total Cost = Price + Tax;</a:t>
            </a:r>
          </a:p>
          <a:p>
            <a:pPr lvl="1" eaLnBrk="1" hangingPunct="1">
              <a:lnSpc>
                <a:spcPct val="150000"/>
              </a:lnSpc>
            </a:pPr>
            <a:r>
              <a:rPr lang="en-US" sz="1800" dirty="0"/>
              <a:t>Area = 5 * 5 * 3.1415;</a:t>
            </a:r>
          </a:p>
          <a:p>
            <a:pPr eaLnBrk="1" hangingPunct="1">
              <a:lnSpc>
                <a:spcPct val="150000"/>
              </a:lnSpc>
            </a:pPr>
            <a:r>
              <a:rPr lang="en-US" sz="2000" dirty="0"/>
              <a:t>Java, C, C++, FORTRAN, VISUAL BASIC, PASCAL</a:t>
            </a:r>
          </a:p>
          <a:p>
            <a:pPr>
              <a:lnSpc>
                <a:spcPct val="150000"/>
              </a:lnSpc>
            </a:pPr>
            <a:r>
              <a:rPr lang="en-US" sz="2000" dirty="0"/>
              <a:t>We divide HL languages into two groups:</a:t>
            </a:r>
          </a:p>
          <a:p>
            <a:pPr lvl="1">
              <a:lnSpc>
                <a:spcPct val="150000"/>
              </a:lnSpc>
            </a:pPr>
            <a:r>
              <a:rPr lang="en-US" sz="2000" dirty="0"/>
              <a:t>Procedural languages</a:t>
            </a:r>
          </a:p>
          <a:p>
            <a:pPr lvl="1">
              <a:lnSpc>
                <a:spcPct val="150000"/>
              </a:lnSpc>
            </a:pPr>
            <a:r>
              <a:rPr lang="en-US" sz="2000" dirty="0"/>
              <a:t>Object-Oriented languages (OOP)</a:t>
            </a:r>
          </a:p>
          <a:p>
            <a:pPr eaLnBrk="1" hangingPunct="1">
              <a:lnSpc>
                <a:spcPct val="150000"/>
              </a:lnSpc>
            </a:pPr>
            <a:endParaRPr lang="en-US" sz="2000" dirty="0"/>
          </a:p>
          <a:p>
            <a:pPr eaLnBrk="1" hangingPunct="1"/>
            <a:endParaRPr lang="en-US" dirty="0"/>
          </a:p>
        </p:txBody>
      </p:sp>
    </p:spTree>
    <p:extLst>
      <p:ext uri="{BB962C8B-B14F-4D97-AF65-F5344CB8AC3E}">
        <p14:creationId xmlns:p14="http://schemas.microsoft.com/office/powerpoint/2010/main" val="33972172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15608</TotalTime>
  <Words>1534</Words>
  <Application>Microsoft Office PowerPoint</Application>
  <PresentationFormat>On-screen Show (4:3)</PresentationFormat>
  <Paragraphs>158</Paragraphs>
  <Slides>26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Courier New</vt:lpstr>
      <vt:lpstr>Lucida Sans Unicode</vt:lpstr>
      <vt:lpstr>Monotype Sorts</vt:lpstr>
      <vt:lpstr>Verdana</vt:lpstr>
      <vt:lpstr>Wingdings 2</vt:lpstr>
      <vt:lpstr>Wingdings 3</vt:lpstr>
      <vt:lpstr>Concourse</vt:lpstr>
      <vt:lpstr>PowerPoint Presentation</vt:lpstr>
      <vt:lpstr>Programming Languages</vt:lpstr>
      <vt:lpstr>Generation of Programming Languages</vt:lpstr>
      <vt:lpstr>Generations of Programming Languages</vt:lpstr>
      <vt:lpstr>Generations of Programming Languages</vt:lpstr>
      <vt:lpstr>Generations of Programming Languages</vt:lpstr>
      <vt:lpstr>Machine Language</vt:lpstr>
      <vt:lpstr>Assembly Languages</vt:lpstr>
      <vt:lpstr> High Level Languages </vt:lpstr>
      <vt:lpstr>Examples</vt:lpstr>
      <vt:lpstr>Compiling Source Code</vt:lpstr>
      <vt:lpstr>Interpreting</vt:lpstr>
      <vt:lpstr>Types of Errors</vt:lpstr>
      <vt:lpstr>Algorithm</vt:lpstr>
      <vt:lpstr>Pseudocode Example</vt:lpstr>
      <vt:lpstr>Question</vt:lpstr>
      <vt:lpstr>Solution</vt:lpstr>
      <vt:lpstr>Basic Program and Libraries</vt:lpstr>
      <vt:lpstr>Compile and Execute C++ Program</vt:lpstr>
      <vt:lpstr>Comments in C++</vt:lpstr>
      <vt:lpstr>C++ Data Types</vt:lpstr>
      <vt:lpstr>Primitive Built-in Types</vt:lpstr>
      <vt:lpstr>Primitive Built-in Types</vt:lpstr>
      <vt:lpstr>typedef Declarations</vt:lpstr>
      <vt:lpstr>Enumerated Types</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SIF-PC</dc:creator>
  <cp:lastModifiedBy>Umer</cp:lastModifiedBy>
  <cp:revision>581</cp:revision>
  <dcterms:created xsi:type="dcterms:W3CDTF">2006-08-16T00:00:00Z</dcterms:created>
  <dcterms:modified xsi:type="dcterms:W3CDTF">2023-01-25T18:22:25Z</dcterms:modified>
</cp:coreProperties>
</file>