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316" r:id="rId2"/>
    <p:sldId id="451" r:id="rId3"/>
    <p:sldId id="454" r:id="rId4"/>
    <p:sldId id="493" r:id="rId5"/>
    <p:sldId id="472" r:id="rId6"/>
    <p:sldId id="455" r:id="rId7"/>
    <p:sldId id="456" r:id="rId8"/>
    <p:sldId id="457" r:id="rId9"/>
    <p:sldId id="459" r:id="rId10"/>
    <p:sldId id="482" r:id="rId11"/>
    <p:sldId id="513" r:id="rId12"/>
    <p:sldId id="494" r:id="rId13"/>
    <p:sldId id="495" r:id="rId14"/>
    <p:sldId id="496" r:id="rId15"/>
    <p:sldId id="497" r:id="rId16"/>
    <p:sldId id="498" r:id="rId17"/>
    <p:sldId id="499" r:id="rId18"/>
    <p:sldId id="500" r:id="rId19"/>
    <p:sldId id="501" r:id="rId20"/>
    <p:sldId id="502" r:id="rId21"/>
    <p:sldId id="503" r:id="rId22"/>
    <p:sldId id="504" r:id="rId23"/>
    <p:sldId id="505" r:id="rId24"/>
    <p:sldId id="506" r:id="rId25"/>
    <p:sldId id="507" r:id="rId26"/>
    <p:sldId id="508" r:id="rId27"/>
    <p:sldId id="509" r:id="rId28"/>
    <p:sldId id="510" r:id="rId29"/>
    <p:sldId id="511" r:id="rId30"/>
    <p:sldId id="51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1074" autoAdjust="0"/>
  </p:normalViewPr>
  <p:slideViewPr>
    <p:cSldViewPr>
      <p:cViewPr varScale="1">
        <p:scale>
          <a:sx n="62" d="100"/>
          <a:sy n="62" d="100"/>
        </p:scale>
        <p:origin x="160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2E2F3C-7DA9-45CB-84F2-66B173351D43}" type="datetimeFigureOut">
              <a:rPr lang="en-US" smtClean="0"/>
              <a:pPr/>
              <a:t>1/25/2023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09EFAD-F153-4117-916F-7026FCDA10A1}" type="slidenum">
              <a:rPr lang="en-US" smtClean="0"/>
              <a:pPr/>
              <a:t>‹#›</a:t>
            </a:fld>
            <a:endParaRPr lang="en-US"/>
          </a:p>
        </p:txBody>
      </p:sp>
    </p:spTree>
    <p:extLst>
      <p:ext uri="{BB962C8B-B14F-4D97-AF65-F5344CB8AC3E}">
        <p14:creationId xmlns:p14="http://schemas.microsoft.com/office/powerpoint/2010/main" val="4030254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miter lim="800000"/>
            <a:headEnd/>
            <a:tailEnd/>
          </a:ln>
        </p:spPr>
        <p:txBody>
          <a:bodyPr/>
          <a:lstStyle/>
          <a:p>
            <a:fld id="{EB93234A-D848-4D0B-A720-BB3129FD09A2}" type="slidenum">
              <a:rPr lang="en-US" altLang="en-US"/>
              <a:pPr/>
              <a:t>3</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F1657EFA-EFC6-4EA9-9BBD-926041B6FB06}" type="slidenum">
              <a:rPr lang="en-US" altLang="en-US"/>
              <a:pPr/>
              <a:t>14</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F1657EFA-EFC6-4EA9-9BBD-926041B6FB06}" type="slidenum">
              <a:rPr lang="en-US" altLang="en-US"/>
              <a:pPr/>
              <a:t>15</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F1657EFA-EFC6-4EA9-9BBD-926041B6FB06}" type="slidenum">
              <a:rPr lang="en-US" altLang="en-US"/>
              <a:pPr/>
              <a:t>16</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F1657EFA-EFC6-4EA9-9BBD-926041B6FB06}" type="slidenum">
              <a:rPr lang="en-US" altLang="en-US"/>
              <a:pPr/>
              <a:t>17</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F1657EFA-EFC6-4EA9-9BBD-926041B6FB06}" type="slidenum">
              <a:rPr lang="en-US" altLang="en-US"/>
              <a:pPr/>
              <a:t>18</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F1657EFA-EFC6-4EA9-9BBD-926041B6FB06}" type="slidenum">
              <a:rPr lang="en-US" altLang="en-US"/>
              <a:pPr/>
              <a:t>19</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F1657EFA-EFC6-4EA9-9BBD-926041B6FB06}" type="slidenum">
              <a:rPr lang="en-US" altLang="en-US"/>
              <a:pPr/>
              <a:t>20</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F1657EFA-EFC6-4EA9-9BBD-926041B6FB06}" type="slidenum">
              <a:rPr lang="en-US" altLang="en-US"/>
              <a:pPr/>
              <a:t>21</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F1657EFA-EFC6-4EA9-9BBD-926041B6FB06}" type="slidenum">
              <a:rPr lang="en-US" altLang="en-US"/>
              <a:pPr/>
              <a:t>22</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F1657EFA-EFC6-4EA9-9BBD-926041B6FB06}" type="slidenum">
              <a:rPr lang="en-US" altLang="en-US"/>
              <a:pPr/>
              <a:t>23</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miter lim="800000"/>
            <a:headEnd/>
            <a:tailEnd/>
          </a:ln>
        </p:spPr>
        <p:txBody>
          <a:bodyPr/>
          <a:lstStyle/>
          <a:p>
            <a:fld id="{EB93234A-D848-4D0B-A720-BB3129FD09A2}" type="slidenum">
              <a:rPr lang="en-US" altLang="en-US"/>
              <a:pPr/>
              <a:t>4</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F1657EFA-EFC6-4EA9-9BBD-926041B6FB06}" type="slidenum">
              <a:rPr lang="en-US" altLang="en-US"/>
              <a:pPr/>
              <a:t>24</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F1657EFA-EFC6-4EA9-9BBD-926041B6FB06}" type="slidenum">
              <a:rPr lang="en-US" altLang="en-US"/>
              <a:pPr/>
              <a:t>25</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F1657EFA-EFC6-4EA9-9BBD-926041B6FB06}" type="slidenum">
              <a:rPr lang="en-US" altLang="en-US"/>
              <a:pPr/>
              <a:t>26</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F1657EFA-EFC6-4EA9-9BBD-926041B6FB06}" type="slidenum">
              <a:rPr lang="en-US" altLang="en-US"/>
              <a:pPr/>
              <a:t>27</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F1657EFA-EFC6-4EA9-9BBD-926041B6FB06}" type="slidenum">
              <a:rPr lang="en-US" altLang="en-US"/>
              <a:pPr/>
              <a:t>28</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F1657EFA-EFC6-4EA9-9BBD-926041B6FB06}" type="slidenum">
              <a:rPr lang="en-US" altLang="en-US"/>
              <a:pPr/>
              <a:t>29</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F1657EFA-EFC6-4EA9-9BBD-926041B6FB06}" type="slidenum">
              <a:rPr lang="en-US" altLang="en-US"/>
              <a:pPr/>
              <a:t>30</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miter lim="800000"/>
            <a:headEnd/>
            <a:tailEnd/>
          </a:ln>
        </p:spPr>
        <p:txBody>
          <a:bodyPr/>
          <a:lstStyle/>
          <a:p>
            <a:fld id="{C7F6A49A-139F-44E9-AE19-E60AC7FBCA7B}" type="slidenum">
              <a:rPr lang="en-US" altLang="en-US"/>
              <a:pPr/>
              <a:t>5</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2007AE24-3291-40A8-B273-469BC59D80E3}" type="slidenum">
              <a:rPr lang="en-US" altLang="en-US"/>
              <a:pPr/>
              <a:t>7</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miter lim="800000"/>
            <a:headEnd/>
            <a:tailEnd/>
          </a:ln>
        </p:spPr>
        <p:txBody>
          <a:bodyPr/>
          <a:lstStyle/>
          <a:p>
            <a:fld id="{DD58144A-B592-483E-8A37-74E05D285895}" type="slidenum">
              <a:rPr lang="en-US" altLang="en-US"/>
              <a:pPr/>
              <a:t>8</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miter lim="800000"/>
            <a:headEnd/>
            <a:tailEnd/>
          </a:ln>
        </p:spPr>
        <p:txBody>
          <a:bodyPr/>
          <a:lstStyle/>
          <a:p>
            <a:fld id="{EDAEC30D-AF29-473C-9EED-827B93B6451F}" type="slidenum">
              <a:rPr lang="en-US" altLang="en-US"/>
              <a:pPr/>
              <a:t>9</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F1657EFA-EFC6-4EA9-9BBD-926041B6FB06}" type="slidenum">
              <a:rPr lang="en-US" altLang="en-US"/>
              <a:pPr/>
              <a:t>10</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F1657EFA-EFC6-4EA9-9BBD-926041B6FB06}" type="slidenum">
              <a:rPr lang="en-US" altLang="en-US"/>
              <a:pPr/>
              <a:t>12</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F1657EFA-EFC6-4EA9-9BBD-926041B6FB06}" type="slidenum">
              <a:rPr lang="en-US" altLang="en-US"/>
              <a:pPr/>
              <a:t>13</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1/25/2023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1/25/2023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838200" y="1371601"/>
            <a:ext cx="7772400" cy="2210762"/>
          </a:xfrm>
          <a:prstGeom prst="rect">
            <a:avLst/>
          </a:prstGeom>
        </p:spPr>
        <p:txBody>
          <a:bodyPr vert="horz" rtlCol="0" anchor="ctr">
            <a:noAutofit/>
            <a:scene3d>
              <a:camera prst="orthographicFront"/>
              <a:lightRig rig="soft" dir="t"/>
            </a:scene3d>
            <a:sp3d prstMaterial="softEdge">
              <a:bevelT w="25400" h="25400"/>
            </a:sp3d>
          </a:bodyPr>
          <a:lstStyle/>
          <a:p>
            <a:pPr algn="ctr">
              <a:buNone/>
            </a:pPr>
            <a:r>
              <a:rPr lang="en-US" sz="4800" b="1" dirty="0"/>
              <a:t>Security Measures</a:t>
            </a:r>
            <a:endParaRPr lang="en-US" sz="3200" dirty="0"/>
          </a:p>
          <a:p>
            <a:pPr algn="ctr">
              <a:buNone/>
            </a:pPr>
            <a:endParaRPr lang="en-US" sz="3200" dirty="0"/>
          </a:p>
          <a:p>
            <a:pPr algn="ctr">
              <a:buNone/>
            </a:pPr>
            <a:r>
              <a:rPr lang="en-US" sz="3200" dirty="0"/>
              <a:t>Lecture 09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dirty="0"/>
              <a:t>Protecting Your System</a:t>
            </a:r>
          </a:p>
        </p:txBody>
      </p:sp>
      <p:sp>
        <p:nvSpPr>
          <p:cNvPr id="35843" name="Rectangle 3"/>
          <p:cNvSpPr>
            <a:spLocks noGrp="1" noChangeArrowheads="1"/>
          </p:cNvSpPr>
          <p:nvPr>
            <p:ph type="body" idx="1"/>
          </p:nvPr>
        </p:nvSpPr>
        <p:spPr/>
        <p:txBody>
          <a:bodyPr>
            <a:normAutofit fontScale="92500" lnSpcReduction="10000"/>
          </a:bodyPr>
          <a:lstStyle/>
          <a:p>
            <a:r>
              <a:rPr lang="en-US" altLang="en-US" sz="2300" b="1" dirty="0"/>
              <a:t>Limit physical access</a:t>
            </a:r>
          </a:p>
          <a:p>
            <a:pPr lvl="1"/>
            <a:r>
              <a:rPr lang="en-US" altLang="en-US" sz="2100" dirty="0"/>
              <a:t>Easiest way to harm or steal data</a:t>
            </a:r>
          </a:p>
          <a:p>
            <a:pPr lvl="1"/>
            <a:r>
              <a:rPr lang="en-US" altLang="en-US" sz="2100" dirty="0"/>
              <a:t>Build an account for each user</a:t>
            </a:r>
          </a:p>
          <a:p>
            <a:pPr lvl="1"/>
            <a:r>
              <a:rPr lang="en-US" altLang="en-US" sz="2100" dirty="0"/>
              <a:t>Require a password for access</a:t>
            </a:r>
          </a:p>
          <a:p>
            <a:pPr lvl="2"/>
            <a:r>
              <a:rPr lang="en-US" altLang="en-US" dirty="0"/>
              <a:t>Software and hardware password</a:t>
            </a:r>
          </a:p>
          <a:p>
            <a:r>
              <a:rPr lang="en-US" altLang="en-US" sz="2300" b="1" dirty="0"/>
              <a:t>Use a firewall</a:t>
            </a:r>
          </a:p>
          <a:p>
            <a:pPr lvl="1"/>
            <a:r>
              <a:rPr lang="en-US" altLang="en-US" sz="2100" dirty="0"/>
              <a:t>Protects from unauthorized remote use</a:t>
            </a:r>
          </a:p>
          <a:p>
            <a:pPr lvl="1"/>
            <a:r>
              <a:rPr lang="en-US" altLang="en-US" sz="2100" dirty="0"/>
              <a:t>Makes your computer invisible</a:t>
            </a:r>
          </a:p>
          <a:p>
            <a:pPr lvl="1"/>
            <a:r>
              <a:rPr lang="en-US" altLang="en-US" sz="2100" dirty="0"/>
              <a:t>Cost between $0 and $80</a:t>
            </a:r>
          </a:p>
          <a:p>
            <a:r>
              <a:rPr lang="en-US" altLang="en-US" sz="2300" b="1" dirty="0"/>
              <a:t>Backup often</a:t>
            </a:r>
          </a:p>
          <a:p>
            <a:pPr lvl="1"/>
            <a:r>
              <a:rPr lang="en-US" altLang="en-US" sz="2100" dirty="0"/>
              <a:t>Backup is a copy of a file</a:t>
            </a:r>
          </a:p>
          <a:p>
            <a:pPr lvl="1"/>
            <a:r>
              <a:rPr lang="en-US" altLang="en-US" sz="2100" dirty="0"/>
              <a:t>Restore replaces a file on disk</a:t>
            </a:r>
          </a:p>
          <a:p>
            <a:pPr lvl="1"/>
            <a:r>
              <a:rPr lang="en-US" altLang="en-US" sz="2100" dirty="0"/>
              <a:t>Organizations backup at least daily</a:t>
            </a:r>
          </a:p>
          <a:p>
            <a:pPr lvl="1"/>
            <a:r>
              <a:rPr lang="en-US" altLang="en-US" sz="2100" dirty="0"/>
              <a:t>Home users should backup weekly</a:t>
            </a:r>
          </a:p>
          <a:p>
            <a:pPr lvl="2"/>
            <a:endParaRPr lang="en-US" altLang="en-US" dirty="0"/>
          </a:p>
          <a:p>
            <a:pPr eaLnBrk="1" hangingPunct="1"/>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endParaRPr lang="en-US" sz="6000" b="1" dirty="0"/>
          </a:p>
          <a:p>
            <a:pPr marL="109728" indent="0" algn="ctr">
              <a:buNone/>
            </a:pPr>
            <a:r>
              <a:rPr lang="en-US" sz="6000" b="1" dirty="0"/>
              <a:t>Cyber Security</a:t>
            </a:r>
          </a:p>
        </p:txBody>
      </p:sp>
    </p:spTree>
    <p:extLst>
      <p:ext uri="{BB962C8B-B14F-4D97-AF65-F5344CB8AC3E}">
        <p14:creationId xmlns:p14="http://schemas.microsoft.com/office/powerpoint/2010/main" val="1643746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b="0" dirty="0">
                <a:effectLst/>
              </a:rPr>
              <a:t>Cyber Security</a:t>
            </a:r>
            <a:endParaRPr lang="en-US" altLang="en-US" dirty="0"/>
          </a:p>
        </p:txBody>
      </p:sp>
      <p:sp>
        <p:nvSpPr>
          <p:cNvPr id="35843" name="Rectangle 3"/>
          <p:cNvSpPr>
            <a:spLocks noGrp="1" noChangeArrowheads="1"/>
          </p:cNvSpPr>
          <p:nvPr>
            <p:ph type="body" idx="1"/>
          </p:nvPr>
        </p:nvSpPr>
        <p:spPr/>
        <p:txBody>
          <a:bodyPr>
            <a:normAutofit/>
          </a:bodyPr>
          <a:lstStyle/>
          <a:p>
            <a:pPr marL="109728" indent="0">
              <a:buNone/>
            </a:pPr>
            <a:r>
              <a:rPr lang="en-US" sz="2400" dirty="0"/>
              <a:t>Contents </a:t>
            </a:r>
          </a:p>
          <a:p>
            <a:pPr lvl="1"/>
            <a:r>
              <a:rPr lang="en-US" sz="2000" dirty="0"/>
              <a:t>Introduction </a:t>
            </a:r>
          </a:p>
          <a:p>
            <a:pPr lvl="1"/>
            <a:r>
              <a:rPr lang="en-US" sz="2000" dirty="0"/>
              <a:t>Categories of Cyber Crime</a:t>
            </a:r>
          </a:p>
          <a:p>
            <a:pPr lvl="1"/>
            <a:r>
              <a:rPr lang="en-US" sz="2000" dirty="0"/>
              <a:t>Principles of Computer Security</a:t>
            </a:r>
          </a:p>
          <a:p>
            <a:pPr lvl="1"/>
            <a:r>
              <a:rPr lang="en-US" sz="2000" dirty="0"/>
              <a:t>Types of Cyber Crime</a:t>
            </a:r>
          </a:p>
          <a:p>
            <a:pPr lvl="1"/>
            <a:r>
              <a:rPr lang="en-US" sz="2000" dirty="0"/>
              <a:t>Types of Cyber Attack by Percentage</a:t>
            </a:r>
          </a:p>
          <a:p>
            <a:pPr lvl="1"/>
            <a:r>
              <a:rPr lang="en-US" sz="2000" dirty="0"/>
              <a:t>Cyber Threat Evolution</a:t>
            </a:r>
          </a:p>
          <a:p>
            <a:pPr lvl="1"/>
            <a:r>
              <a:rPr lang="en-US" sz="2000" dirty="0"/>
              <a:t>Advantages of Cyber Security</a:t>
            </a:r>
          </a:p>
          <a:p>
            <a:pPr lvl="1"/>
            <a:r>
              <a:rPr lang="en-US" sz="2000" dirty="0"/>
              <a:t>Safety Tips to Cyber Crime</a:t>
            </a:r>
            <a:endParaRPr lang="en-US" altLang="en-US" dirty="0"/>
          </a:p>
          <a:p>
            <a:pPr eaLnBrk="1" hangingPunct="1"/>
            <a:endParaRPr lang="en-US" altLang="en-US" dirty="0"/>
          </a:p>
        </p:txBody>
      </p:sp>
    </p:spTree>
    <p:extLst>
      <p:ext uri="{BB962C8B-B14F-4D97-AF65-F5344CB8AC3E}">
        <p14:creationId xmlns:p14="http://schemas.microsoft.com/office/powerpoint/2010/main" val="2438035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b="0" dirty="0">
                <a:effectLst/>
              </a:rPr>
              <a:t>Introduction</a:t>
            </a:r>
            <a:endParaRPr lang="en-US" altLang="en-US" dirty="0"/>
          </a:p>
        </p:txBody>
      </p:sp>
      <p:sp>
        <p:nvSpPr>
          <p:cNvPr id="35843" name="Rectangle 3"/>
          <p:cNvSpPr>
            <a:spLocks noGrp="1" noChangeArrowheads="1"/>
          </p:cNvSpPr>
          <p:nvPr>
            <p:ph type="body" idx="1"/>
          </p:nvPr>
        </p:nvSpPr>
        <p:spPr/>
        <p:txBody>
          <a:bodyPr>
            <a:normAutofit/>
          </a:bodyPr>
          <a:lstStyle/>
          <a:p>
            <a:pPr algn="just"/>
            <a:r>
              <a:rPr lang="en-US" sz="2000" dirty="0">
                <a:solidFill>
                  <a:srgbClr val="FF0000"/>
                </a:solidFill>
              </a:rPr>
              <a:t>Cyber Crime </a:t>
            </a:r>
            <a:r>
              <a:rPr lang="en-US" sz="2000" dirty="0"/>
              <a:t>committed using a computer and the internet to steal a person’s identity or illegal imports or malicious programs. Cyber crime is an activity done using computers and the internet.</a:t>
            </a:r>
          </a:p>
          <a:p>
            <a:pPr algn="just"/>
            <a:r>
              <a:rPr lang="en-US" sz="2000" dirty="0">
                <a:solidFill>
                  <a:srgbClr val="FF0000"/>
                </a:solidFill>
              </a:rPr>
              <a:t>Cyber security </a:t>
            </a:r>
            <a:r>
              <a:rPr lang="en-US" sz="2000" dirty="0"/>
              <a:t>refers to the technologies and processes designed to protect computers, networks and data from unauthorized access and attacks delivered via the internet by cyber criminals. Though, cyber security is important for the network, data and application security.</a:t>
            </a:r>
          </a:p>
          <a:p>
            <a:pPr algn="just"/>
            <a:r>
              <a:rPr lang="en-US" sz="2000" dirty="0"/>
              <a:t>The objective of cyber security is to establish rules and measure to use against attacks over the internet.</a:t>
            </a:r>
            <a:endParaRPr lang="en-US" altLang="en-US" sz="2400" dirty="0"/>
          </a:p>
        </p:txBody>
      </p:sp>
    </p:spTree>
    <p:extLst>
      <p:ext uri="{BB962C8B-B14F-4D97-AF65-F5344CB8AC3E}">
        <p14:creationId xmlns:p14="http://schemas.microsoft.com/office/powerpoint/2010/main" val="2066637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4400" dirty="0"/>
              <a:t>Categories of Cyber Crime</a:t>
            </a:r>
            <a:endParaRPr lang="en-US" altLang="en-US" dirty="0"/>
          </a:p>
        </p:txBody>
      </p:sp>
      <p:sp>
        <p:nvSpPr>
          <p:cNvPr id="35843" name="Rectangle 3"/>
          <p:cNvSpPr>
            <a:spLocks noGrp="1" noChangeArrowheads="1"/>
          </p:cNvSpPr>
          <p:nvPr>
            <p:ph type="body" idx="1"/>
          </p:nvPr>
        </p:nvSpPr>
        <p:spPr/>
        <p:txBody>
          <a:bodyPr>
            <a:normAutofit/>
          </a:bodyPr>
          <a:lstStyle/>
          <a:p>
            <a:pPr marL="109728" indent="0" algn="just">
              <a:buNone/>
            </a:pPr>
            <a:r>
              <a:rPr lang="en-US" sz="2000" dirty="0"/>
              <a:t>We can categorize cyber crime in two ways:- </a:t>
            </a:r>
          </a:p>
          <a:p>
            <a:pPr algn="just">
              <a:lnSpc>
                <a:spcPct val="200000"/>
              </a:lnSpc>
            </a:pPr>
            <a:r>
              <a:rPr lang="en-US" sz="2000" b="1" dirty="0"/>
              <a:t>The computer as a target: </a:t>
            </a:r>
            <a:r>
              <a:rPr lang="en-US" sz="2000" dirty="0"/>
              <a:t>Using a computer to attacks other computer e.g. Hacking, Virus/Worms attacks, </a:t>
            </a:r>
            <a:r>
              <a:rPr lang="en-US" sz="2000" dirty="0" err="1"/>
              <a:t>DoS</a:t>
            </a:r>
            <a:r>
              <a:rPr lang="en-US" sz="2000" dirty="0"/>
              <a:t> attack etc. </a:t>
            </a:r>
          </a:p>
          <a:p>
            <a:pPr algn="just">
              <a:lnSpc>
                <a:spcPct val="200000"/>
              </a:lnSpc>
            </a:pPr>
            <a:r>
              <a:rPr lang="en-US" sz="2000" b="1" dirty="0"/>
              <a:t>The computer as a weapon: </a:t>
            </a:r>
            <a:r>
              <a:rPr lang="en-US" sz="2000" dirty="0"/>
              <a:t>Using a computer to commit real world crime e.g. credit card fraud etc.</a:t>
            </a:r>
            <a:endParaRPr lang="en-US" altLang="en-US" sz="2400" dirty="0"/>
          </a:p>
        </p:txBody>
      </p:sp>
    </p:spTree>
    <p:extLst>
      <p:ext uri="{BB962C8B-B14F-4D97-AF65-F5344CB8AC3E}">
        <p14:creationId xmlns:p14="http://schemas.microsoft.com/office/powerpoint/2010/main" val="4250943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r>
              <a:rPr lang="en-US" sz="4400" dirty="0"/>
              <a:t>Principles of Computer Security</a:t>
            </a:r>
            <a:endParaRPr lang="en-US" altLang="en-US" dirty="0"/>
          </a:p>
        </p:txBody>
      </p:sp>
      <p:sp>
        <p:nvSpPr>
          <p:cNvPr id="35843" name="Rectangle 3"/>
          <p:cNvSpPr>
            <a:spLocks noGrp="1" noChangeArrowheads="1"/>
          </p:cNvSpPr>
          <p:nvPr>
            <p:ph type="body" idx="1"/>
          </p:nvPr>
        </p:nvSpPr>
        <p:spPr/>
        <p:txBody>
          <a:bodyPr>
            <a:normAutofit/>
          </a:bodyPr>
          <a:lstStyle/>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r>
              <a:rPr lang="en-US" sz="2000" dirty="0"/>
              <a:t>How do you stop an attacker from getting access to a layer below your protection mechanism?</a:t>
            </a:r>
          </a:p>
          <a:p>
            <a:pPr algn="just"/>
            <a:r>
              <a:rPr lang="en-US" sz="2000" dirty="0"/>
              <a:t>Every protection mechanism defines a security perimeter (boundary). Attackers try to bypass protection mechanisms. </a:t>
            </a:r>
            <a:endParaRPr lang="en-US" alt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1447800"/>
            <a:ext cx="49149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81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4400" dirty="0"/>
              <a:t>Types of Cyber Crime</a:t>
            </a:r>
            <a:endParaRPr lang="en-US" altLang="en-US" dirty="0"/>
          </a:p>
        </p:txBody>
      </p:sp>
      <p:sp>
        <p:nvSpPr>
          <p:cNvPr id="35843" name="Rectangle 3"/>
          <p:cNvSpPr>
            <a:spLocks noGrp="1" noChangeArrowheads="1"/>
          </p:cNvSpPr>
          <p:nvPr>
            <p:ph type="body" idx="1"/>
          </p:nvPr>
        </p:nvSpPr>
        <p:spPr/>
        <p:txBody>
          <a:bodyPr>
            <a:normAutofit/>
          </a:bodyPr>
          <a:lstStyle/>
          <a:p>
            <a:pPr algn="just"/>
            <a:r>
              <a:rPr lang="en-US" sz="2000" dirty="0"/>
              <a:t>Hacking</a:t>
            </a:r>
          </a:p>
          <a:p>
            <a:pPr algn="just"/>
            <a:r>
              <a:rPr lang="en-US" sz="2000" dirty="0"/>
              <a:t>Phishing</a:t>
            </a:r>
          </a:p>
          <a:p>
            <a:pPr algn="just"/>
            <a:r>
              <a:rPr lang="en-US" sz="2000" dirty="0"/>
              <a:t>Denial of Service</a:t>
            </a:r>
          </a:p>
          <a:p>
            <a:pPr algn="just"/>
            <a:r>
              <a:rPr lang="en-US" sz="2000" dirty="0"/>
              <a:t>Spam Email</a:t>
            </a:r>
          </a:p>
          <a:p>
            <a:pPr algn="just"/>
            <a:r>
              <a:rPr lang="en-US" sz="2000" dirty="0"/>
              <a:t>Spyware, Adware</a:t>
            </a:r>
          </a:p>
          <a:p>
            <a:pPr algn="just"/>
            <a:r>
              <a:rPr lang="en-US" sz="2000" dirty="0"/>
              <a:t>Malware (Trojan, Virus, Worms etc. )</a:t>
            </a:r>
          </a:p>
          <a:p>
            <a:pPr algn="just"/>
            <a:r>
              <a:rPr lang="en-US" sz="2000" dirty="0"/>
              <a:t>ATM Skimming and Point of Scale Crimes</a:t>
            </a:r>
          </a:p>
          <a:p>
            <a:pPr algn="just"/>
            <a:r>
              <a:rPr lang="en-US" sz="2000" dirty="0"/>
              <a:t>Ransomware</a:t>
            </a:r>
            <a:endParaRPr lang="en-US" altLang="en-US" sz="2400" dirty="0"/>
          </a:p>
        </p:txBody>
      </p:sp>
    </p:spTree>
    <p:extLst>
      <p:ext uri="{BB962C8B-B14F-4D97-AF65-F5344CB8AC3E}">
        <p14:creationId xmlns:p14="http://schemas.microsoft.com/office/powerpoint/2010/main" val="1999667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4400" dirty="0"/>
              <a:t>Hacking</a:t>
            </a:r>
            <a:endParaRPr lang="en-US" altLang="en-US" dirty="0"/>
          </a:p>
        </p:txBody>
      </p:sp>
      <p:sp>
        <p:nvSpPr>
          <p:cNvPr id="35843" name="Rectangle 3"/>
          <p:cNvSpPr>
            <a:spLocks noGrp="1" noChangeArrowheads="1"/>
          </p:cNvSpPr>
          <p:nvPr>
            <p:ph type="body" idx="1"/>
          </p:nvPr>
        </p:nvSpPr>
        <p:spPr/>
        <p:txBody>
          <a:bodyPr>
            <a:normAutofit/>
          </a:bodyPr>
          <a:lstStyle/>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r>
              <a:rPr lang="en-US" sz="2000" dirty="0"/>
              <a:t>Hacking in simple terms means an illegal intrusion into a computer system and/or network.</a:t>
            </a:r>
          </a:p>
          <a:p>
            <a:pPr algn="just"/>
            <a:r>
              <a:rPr lang="en-US" sz="2000" dirty="0"/>
              <a:t>It is also known as cracking. Government websites are the hot targets of the hackers due to the press coverage, it receives.</a:t>
            </a:r>
            <a:endParaRPr lang="en-US" altLang="en-US"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066800"/>
            <a:ext cx="267652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3379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4400" dirty="0"/>
              <a:t>Phishing</a:t>
            </a:r>
            <a:endParaRPr lang="en-US" altLang="en-US" dirty="0"/>
          </a:p>
        </p:txBody>
      </p:sp>
      <p:sp>
        <p:nvSpPr>
          <p:cNvPr id="35843" name="Rectangle 3"/>
          <p:cNvSpPr>
            <a:spLocks noGrp="1" noChangeArrowheads="1"/>
          </p:cNvSpPr>
          <p:nvPr>
            <p:ph type="body" idx="1"/>
          </p:nvPr>
        </p:nvSpPr>
        <p:spPr/>
        <p:txBody>
          <a:bodyPr>
            <a:normAutofit/>
          </a:bodyPr>
          <a:lstStyle/>
          <a:p>
            <a:pPr algn="just"/>
            <a:r>
              <a:rPr lang="en-US" sz="2000" dirty="0"/>
              <a:t>Phishing is a fraudulent attempt, usually made through email, to steal your personal information.</a:t>
            </a:r>
          </a:p>
          <a:p>
            <a:pPr algn="just"/>
            <a:r>
              <a:rPr lang="en-US" sz="2000" dirty="0"/>
              <a:t>Phishing is the attempt to obtain sensitive information such as username, password and credit card details, often for malicious reasons through an electronic communication (such as E-mail).</a:t>
            </a:r>
          </a:p>
          <a:p>
            <a:pPr algn="just"/>
            <a:r>
              <a:rPr lang="en-US" sz="2000" dirty="0"/>
              <a:t>A common online phishing scam starts with an email message that appears to come from a trusted source (legitimate site) but actually directs recipients to provide information to a fraudulent web site.</a:t>
            </a:r>
            <a:endParaRPr lang="en-US" altLang="en-US" sz="2400" dirty="0"/>
          </a:p>
        </p:txBody>
      </p:sp>
    </p:spTree>
    <p:extLst>
      <p:ext uri="{BB962C8B-B14F-4D97-AF65-F5344CB8AC3E}">
        <p14:creationId xmlns:p14="http://schemas.microsoft.com/office/powerpoint/2010/main" val="3720228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4400" dirty="0"/>
              <a:t>Phishing</a:t>
            </a:r>
            <a:endParaRPr lang="en-US" altLang="en-US" dirty="0"/>
          </a:p>
        </p:txBody>
      </p:sp>
      <p:sp>
        <p:nvSpPr>
          <p:cNvPr id="35843" name="Rectangle 3"/>
          <p:cNvSpPr>
            <a:spLocks noGrp="1" noChangeArrowheads="1"/>
          </p:cNvSpPr>
          <p:nvPr>
            <p:ph type="body" idx="1"/>
          </p:nvPr>
        </p:nvSpPr>
        <p:spPr/>
        <p:txBody>
          <a:bodyPr>
            <a:normAutofit/>
          </a:bodyPr>
          <a:lstStyle/>
          <a:p>
            <a:pPr algn="just"/>
            <a:endParaRPr lang="en-US" altLang="en-US" sz="24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1762125"/>
            <a:ext cx="523875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4106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altLang="en-US" dirty="0">
                <a:solidFill>
                  <a:schemeClr val="accent1">
                    <a:satMod val="150000"/>
                  </a:schemeClr>
                </a:solidFill>
              </a:rPr>
              <a:t>Basic Security Concepts</a:t>
            </a:r>
          </a:p>
        </p:txBody>
      </p:sp>
      <p:sp>
        <p:nvSpPr>
          <p:cNvPr id="4099" name="Rectangle 3"/>
          <p:cNvSpPr>
            <a:spLocks noGrp="1" noChangeArrowheads="1"/>
          </p:cNvSpPr>
          <p:nvPr>
            <p:ph type="body" idx="1"/>
          </p:nvPr>
        </p:nvSpPr>
        <p:spPr/>
        <p:txBody>
          <a:bodyPr>
            <a:normAutofit fontScale="25000" lnSpcReduction="20000"/>
          </a:bodyPr>
          <a:lstStyle/>
          <a:p>
            <a:pPr>
              <a:lnSpc>
                <a:spcPct val="120000"/>
              </a:lnSpc>
              <a:spcBef>
                <a:spcPts val="0"/>
              </a:spcBef>
            </a:pPr>
            <a:r>
              <a:rPr lang="en-US" altLang="en-US" sz="7200" b="1" dirty="0"/>
              <a:t>Threats :</a:t>
            </a:r>
          </a:p>
          <a:p>
            <a:pPr lvl="1" algn="just">
              <a:lnSpc>
                <a:spcPct val="120000"/>
              </a:lnSpc>
              <a:spcBef>
                <a:spcPts val="0"/>
              </a:spcBef>
            </a:pPr>
            <a:r>
              <a:rPr lang="en-US" altLang="en-US" sz="7200" dirty="0"/>
              <a:t>A threat is a possible danger that might exploit a vulnerability/</a:t>
            </a:r>
            <a:r>
              <a:rPr lang="en-US" sz="7200" dirty="0"/>
              <a:t>fragility</a:t>
            </a:r>
            <a:r>
              <a:rPr lang="en-US" altLang="en-US" sz="7200" dirty="0"/>
              <a:t> to breach security and therefore cause possible harm.</a:t>
            </a:r>
          </a:p>
          <a:p>
            <a:pPr lvl="1" algn="just">
              <a:lnSpc>
                <a:spcPct val="120000"/>
              </a:lnSpc>
              <a:spcBef>
                <a:spcPts val="0"/>
              </a:spcBef>
            </a:pPr>
            <a:endParaRPr lang="en-US" altLang="en-US" sz="7200" dirty="0"/>
          </a:p>
          <a:p>
            <a:pPr>
              <a:lnSpc>
                <a:spcPct val="120000"/>
              </a:lnSpc>
              <a:spcBef>
                <a:spcPts val="0"/>
              </a:spcBef>
            </a:pPr>
            <a:r>
              <a:rPr lang="en-US" altLang="en-US" sz="7200" b="1" dirty="0"/>
              <a:t>Degrees of harm</a:t>
            </a:r>
          </a:p>
          <a:p>
            <a:pPr lvl="1">
              <a:lnSpc>
                <a:spcPct val="120000"/>
              </a:lnSpc>
              <a:spcBef>
                <a:spcPts val="0"/>
              </a:spcBef>
            </a:pPr>
            <a:r>
              <a:rPr lang="en-US" altLang="en-US" sz="7200" dirty="0"/>
              <a:t>Level of potential damage</a:t>
            </a:r>
          </a:p>
          <a:p>
            <a:pPr lvl="1">
              <a:lnSpc>
                <a:spcPct val="120000"/>
              </a:lnSpc>
              <a:spcBef>
                <a:spcPts val="0"/>
              </a:spcBef>
            </a:pPr>
            <a:r>
              <a:rPr lang="en-US" altLang="en-US" sz="7200" dirty="0"/>
              <a:t>Include all parts of system</a:t>
            </a:r>
          </a:p>
          <a:p>
            <a:pPr lvl="2">
              <a:lnSpc>
                <a:spcPct val="120000"/>
              </a:lnSpc>
              <a:spcBef>
                <a:spcPts val="0"/>
              </a:spcBef>
            </a:pPr>
            <a:r>
              <a:rPr lang="en-US" altLang="en-US" sz="6400" dirty="0"/>
              <a:t>Potential data loss</a:t>
            </a:r>
          </a:p>
          <a:p>
            <a:pPr lvl="2">
              <a:lnSpc>
                <a:spcPct val="120000"/>
              </a:lnSpc>
              <a:spcBef>
                <a:spcPts val="0"/>
              </a:spcBef>
            </a:pPr>
            <a:r>
              <a:rPr lang="en-US" altLang="en-US" sz="6400" dirty="0"/>
              <a:t>Loss of privacy</a:t>
            </a:r>
          </a:p>
          <a:p>
            <a:pPr lvl="2">
              <a:lnSpc>
                <a:spcPct val="120000"/>
              </a:lnSpc>
              <a:spcBef>
                <a:spcPts val="0"/>
              </a:spcBef>
            </a:pPr>
            <a:r>
              <a:rPr lang="en-US" altLang="en-US" sz="6400" dirty="0"/>
              <a:t>Inability to use hardware</a:t>
            </a:r>
          </a:p>
          <a:p>
            <a:pPr lvl="2">
              <a:lnSpc>
                <a:spcPct val="120000"/>
              </a:lnSpc>
              <a:spcBef>
                <a:spcPts val="0"/>
              </a:spcBef>
            </a:pPr>
            <a:r>
              <a:rPr lang="en-US" altLang="en-US" sz="6400" dirty="0"/>
              <a:t>Inability to use software</a:t>
            </a:r>
          </a:p>
          <a:p>
            <a:pPr lvl="2">
              <a:lnSpc>
                <a:spcPct val="120000"/>
              </a:lnSpc>
              <a:spcBef>
                <a:spcPts val="0"/>
              </a:spcBef>
            </a:pPr>
            <a:endParaRPr lang="en-US" altLang="en-US" sz="6400" dirty="0"/>
          </a:p>
          <a:p>
            <a:pPr>
              <a:lnSpc>
                <a:spcPct val="120000"/>
              </a:lnSpc>
              <a:spcBef>
                <a:spcPts val="0"/>
              </a:spcBef>
            </a:pPr>
            <a:r>
              <a:rPr lang="en-US" altLang="en-US" sz="7200" b="1" dirty="0"/>
              <a:t>Countermeasures</a:t>
            </a:r>
          </a:p>
          <a:p>
            <a:pPr lvl="1">
              <a:lnSpc>
                <a:spcPct val="120000"/>
              </a:lnSpc>
              <a:spcBef>
                <a:spcPts val="0"/>
              </a:spcBef>
            </a:pPr>
            <a:r>
              <a:rPr lang="en-US" altLang="en-US" sz="7200" dirty="0"/>
              <a:t>Steps taken to block a threat</a:t>
            </a:r>
          </a:p>
          <a:p>
            <a:pPr lvl="1">
              <a:lnSpc>
                <a:spcPct val="120000"/>
              </a:lnSpc>
              <a:spcBef>
                <a:spcPts val="0"/>
              </a:spcBef>
            </a:pPr>
            <a:r>
              <a:rPr lang="en-US" altLang="en-US" sz="7200" dirty="0"/>
              <a:t>Protect the data from theft</a:t>
            </a:r>
          </a:p>
          <a:p>
            <a:pPr lvl="1">
              <a:lnSpc>
                <a:spcPct val="120000"/>
              </a:lnSpc>
              <a:spcBef>
                <a:spcPts val="0"/>
              </a:spcBef>
            </a:pPr>
            <a:r>
              <a:rPr lang="en-US" altLang="en-US" sz="7200" dirty="0"/>
              <a:t>Protect the system from theft</a:t>
            </a:r>
          </a:p>
          <a:p>
            <a:pPr lvl="1" eaLnBrk="1" hangingPunct="1"/>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4400" dirty="0"/>
              <a:t>Denial of Service</a:t>
            </a:r>
            <a:endParaRPr lang="en-US" altLang="en-US" dirty="0"/>
          </a:p>
        </p:txBody>
      </p:sp>
      <p:sp>
        <p:nvSpPr>
          <p:cNvPr id="35843" name="Rectangle 3"/>
          <p:cNvSpPr>
            <a:spLocks noGrp="1" noChangeArrowheads="1"/>
          </p:cNvSpPr>
          <p:nvPr>
            <p:ph type="body" idx="1"/>
          </p:nvPr>
        </p:nvSpPr>
        <p:spPr/>
        <p:txBody>
          <a:bodyPr>
            <a:normAutofit/>
          </a:bodyPr>
          <a:lstStyle/>
          <a:p>
            <a:pPr algn="just">
              <a:lnSpc>
                <a:spcPct val="150000"/>
              </a:lnSpc>
            </a:pPr>
            <a:r>
              <a:rPr lang="en-US" sz="1800" dirty="0"/>
              <a:t>This is an act by the criminals who floods the Bandwidth of the victims network.</a:t>
            </a:r>
          </a:p>
          <a:p>
            <a:pPr algn="just">
              <a:lnSpc>
                <a:spcPct val="150000"/>
              </a:lnSpc>
            </a:pPr>
            <a:r>
              <a:rPr lang="en-US" sz="1800" dirty="0"/>
              <a:t>In the </a:t>
            </a:r>
            <a:r>
              <a:rPr lang="en-US" sz="1800" dirty="0" err="1"/>
              <a:t>DoS</a:t>
            </a:r>
            <a:r>
              <a:rPr lang="en-US" sz="1800" dirty="0"/>
              <a:t> attack, a hacker uses a single internet connection to either exploit a software vulnerability or flood a target with fake request-usually in an attempt to exhaust server resources.</a:t>
            </a:r>
          </a:p>
          <a:p>
            <a:pPr algn="just">
              <a:lnSpc>
                <a:spcPct val="150000"/>
              </a:lnSpc>
            </a:pPr>
            <a:r>
              <a:rPr lang="en-US" sz="1800" dirty="0"/>
              <a:t>On the other hand, </a:t>
            </a:r>
            <a:r>
              <a:rPr lang="en-US" sz="1800" dirty="0" err="1"/>
              <a:t>DDoS</a:t>
            </a:r>
            <a:r>
              <a:rPr lang="en-US" sz="1800" dirty="0"/>
              <a:t> attacks are launched from multiple connected devices that are distributed across the internet.</a:t>
            </a:r>
          </a:p>
          <a:p>
            <a:pPr algn="just">
              <a:lnSpc>
                <a:spcPct val="150000"/>
              </a:lnSpc>
            </a:pPr>
            <a:r>
              <a:rPr lang="en-US" sz="1600" b="1" dirty="0" err="1"/>
              <a:t>DoS</a:t>
            </a:r>
            <a:r>
              <a:rPr lang="en-US" sz="1600" b="1" dirty="0"/>
              <a:t> = When a single host attacks.</a:t>
            </a:r>
          </a:p>
          <a:p>
            <a:pPr algn="just">
              <a:lnSpc>
                <a:spcPct val="150000"/>
              </a:lnSpc>
            </a:pPr>
            <a:r>
              <a:rPr lang="en-US" sz="1600" b="1" dirty="0" err="1"/>
              <a:t>DDoS</a:t>
            </a:r>
            <a:r>
              <a:rPr lang="en-US" sz="1600" b="1" dirty="0"/>
              <a:t> = when multiple hosts attack simultaneously and continuously.</a:t>
            </a:r>
            <a:endParaRPr lang="en-US" altLang="en-US" sz="1600" b="1" dirty="0"/>
          </a:p>
        </p:txBody>
      </p:sp>
    </p:spTree>
    <p:extLst>
      <p:ext uri="{BB962C8B-B14F-4D97-AF65-F5344CB8AC3E}">
        <p14:creationId xmlns:p14="http://schemas.microsoft.com/office/powerpoint/2010/main" val="2280592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4400" dirty="0"/>
              <a:t>Denial of Service</a:t>
            </a:r>
            <a:endParaRPr lang="en-US"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852613"/>
            <a:ext cx="4267200"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3713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4400" dirty="0"/>
              <a:t>Spam Email</a:t>
            </a:r>
            <a:endParaRPr lang="en-US" altLang="en-US" dirty="0"/>
          </a:p>
        </p:txBody>
      </p:sp>
      <p:sp>
        <p:nvSpPr>
          <p:cNvPr id="35843" name="Rectangle 3"/>
          <p:cNvSpPr>
            <a:spLocks noGrp="1" noChangeArrowheads="1"/>
          </p:cNvSpPr>
          <p:nvPr>
            <p:ph type="body" idx="1"/>
          </p:nvPr>
        </p:nvSpPr>
        <p:spPr/>
        <p:txBody>
          <a:bodyPr>
            <a:normAutofit/>
          </a:bodyPr>
          <a:lstStyle/>
          <a:p>
            <a:pPr algn="just">
              <a:lnSpc>
                <a:spcPct val="150000"/>
              </a:lnSpc>
            </a:pPr>
            <a:endParaRPr lang="en-US" sz="1800" dirty="0"/>
          </a:p>
          <a:p>
            <a:pPr algn="just">
              <a:lnSpc>
                <a:spcPct val="150000"/>
              </a:lnSpc>
            </a:pPr>
            <a:endParaRPr lang="en-US" sz="1800" dirty="0"/>
          </a:p>
          <a:p>
            <a:pPr algn="just">
              <a:lnSpc>
                <a:spcPct val="150000"/>
              </a:lnSpc>
            </a:pPr>
            <a:endParaRPr lang="en-US" sz="1800" dirty="0"/>
          </a:p>
          <a:p>
            <a:pPr algn="just">
              <a:lnSpc>
                <a:spcPct val="150000"/>
              </a:lnSpc>
            </a:pPr>
            <a:endParaRPr lang="en-US" sz="1800" dirty="0"/>
          </a:p>
          <a:p>
            <a:pPr algn="just">
              <a:lnSpc>
                <a:spcPct val="150000"/>
              </a:lnSpc>
            </a:pPr>
            <a:endParaRPr lang="en-US" sz="1800" dirty="0"/>
          </a:p>
          <a:p>
            <a:pPr algn="just">
              <a:lnSpc>
                <a:spcPct val="150000"/>
              </a:lnSpc>
            </a:pPr>
            <a:r>
              <a:rPr lang="en-US" sz="1800" b="1" dirty="0"/>
              <a:t>Email Spam </a:t>
            </a:r>
            <a:r>
              <a:rPr lang="en-US" sz="1800" dirty="0"/>
              <a:t>is the electronic version of junk mail. It involves sending unwanted messages, often unsolicited advertising, to a large number of recipients. Spam is a serious security concern as it can be used to deliver Trojan horses, viruses, worms, spyware, and targeted phishing attacks.</a:t>
            </a:r>
            <a:endParaRPr lang="en-US" altLang="en-US" sz="1600" b="1"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371600"/>
            <a:ext cx="36671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0842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4400" dirty="0"/>
              <a:t>Malware</a:t>
            </a:r>
            <a:endParaRPr lang="en-US" altLang="en-US" dirty="0"/>
          </a:p>
        </p:txBody>
      </p:sp>
      <p:sp>
        <p:nvSpPr>
          <p:cNvPr id="35843" name="Rectangle 3"/>
          <p:cNvSpPr>
            <a:spLocks noGrp="1" noChangeArrowheads="1"/>
          </p:cNvSpPr>
          <p:nvPr>
            <p:ph type="body" idx="1"/>
          </p:nvPr>
        </p:nvSpPr>
        <p:spPr/>
        <p:txBody>
          <a:bodyPr>
            <a:normAutofit/>
          </a:bodyPr>
          <a:lstStyle/>
          <a:p>
            <a:pPr algn="just">
              <a:lnSpc>
                <a:spcPct val="150000"/>
              </a:lnSpc>
            </a:pPr>
            <a:r>
              <a:rPr lang="en-US" sz="1800" dirty="0"/>
              <a:t>It’s malicious software ( such as Virus ,Worms &amp; Trojan ) , which specifically designed to disrupt or damage computer system or mobile device.</a:t>
            </a:r>
          </a:p>
          <a:p>
            <a:pPr algn="just">
              <a:lnSpc>
                <a:spcPct val="150000"/>
              </a:lnSpc>
            </a:pPr>
            <a:r>
              <a:rPr lang="en-US" sz="1800" dirty="0"/>
              <a:t>Hackers use malware for any number of reasons such as, extracting personal information or passwords, stealing money, or preventing owners from accessing their device.</a:t>
            </a:r>
          </a:p>
          <a:p>
            <a:pPr algn="just">
              <a:lnSpc>
                <a:spcPct val="150000"/>
              </a:lnSpc>
            </a:pPr>
            <a:r>
              <a:rPr lang="en-US" sz="1800" b="1" dirty="0"/>
              <a:t>Viruses</a:t>
            </a:r>
            <a:r>
              <a:rPr lang="en-US" sz="1800" dirty="0"/>
              <a:t> are programs that attach themselves to a computer or a file and then circulate themselves to other files and to other computers on a network. They usually affect the data on a computer and mobile device either by altering or deleting it.</a:t>
            </a:r>
            <a:endParaRPr lang="en-US" altLang="en-US" sz="1600" b="1" dirty="0"/>
          </a:p>
        </p:txBody>
      </p:sp>
    </p:spTree>
    <p:extLst>
      <p:ext uri="{BB962C8B-B14F-4D97-AF65-F5344CB8AC3E}">
        <p14:creationId xmlns:p14="http://schemas.microsoft.com/office/powerpoint/2010/main" val="124010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4400" dirty="0"/>
              <a:t>Malware</a:t>
            </a:r>
            <a:endParaRPr lang="en-US" altLang="en-US" dirty="0"/>
          </a:p>
        </p:txBody>
      </p:sp>
      <p:sp>
        <p:nvSpPr>
          <p:cNvPr id="35843" name="Rectangle 3"/>
          <p:cNvSpPr>
            <a:spLocks noGrp="1" noChangeArrowheads="1"/>
          </p:cNvSpPr>
          <p:nvPr>
            <p:ph type="body" idx="1"/>
          </p:nvPr>
        </p:nvSpPr>
        <p:spPr/>
        <p:txBody>
          <a:bodyPr>
            <a:normAutofit lnSpcReduction="10000"/>
          </a:bodyPr>
          <a:lstStyle/>
          <a:p>
            <a:pPr algn="just">
              <a:lnSpc>
                <a:spcPct val="150000"/>
              </a:lnSpc>
            </a:pPr>
            <a:r>
              <a:rPr lang="en-US" sz="1800" b="1" dirty="0"/>
              <a:t>Worms </a:t>
            </a:r>
            <a:r>
              <a:rPr lang="en-US" sz="1800" dirty="0"/>
              <a:t>unlike viruses do not need the host to attach themselves. They merely make functional copies of themselves and do this repeatedly till they eat up all the available space on the computer’s memory.</a:t>
            </a:r>
          </a:p>
          <a:p>
            <a:pPr algn="just">
              <a:lnSpc>
                <a:spcPct val="150000"/>
              </a:lnSpc>
            </a:pPr>
            <a:r>
              <a:rPr lang="en-US" sz="1800" b="1" dirty="0"/>
              <a:t>Trojan</a:t>
            </a:r>
            <a:r>
              <a:rPr lang="en-US" sz="1800" dirty="0"/>
              <a:t> is a type of malware that pretends to be something useful, helpful, or fun while actually causing harm or stealing data. Trojans are often silently downloading other malware (e.g. spyware, adware, ransomware) on an infected device as well.</a:t>
            </a:r>
          </a:p>
          <a:p>
            <a:pPr algn="just">
              <a:lnSpc>
                <a:spcPct val="150000"/>
              </a:lnSpc>
            </a:pPr>
            <a:r>
              <a:rPr lang="en-US" sz="1800" dirty="0"/>
              <a:t>Trojans can infect you in places where you might not expect it, such as emails, downloads and more. It's always better to be safe than sorry when it comes to avoiding this type of malware.</a:t>
            </a:r>
            <a:endParaRPr lang="en-US" altLang="en-US" sz="1600" b="1" dirty="0"/>
          </a:p>
        </p:txBody>
      </p:sp>
    </p:spTree>
    <p:extLst>
      <p:ext uri="{BB962C8B-B14F-4D97-AF65-F5344CB8AC3E}">
        <p14:creationId xmlns:p14="http://schemas.microsoft.com/office/powerpoint/2010/main" val="3749660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4400" dirty="0"/>
              <a:t>Malware</a:t>
            </a:r>
            <a:endParaRPr lang="en-US" altLang="en-US" dirty="0"/>
          </a:p>
        </p:txBody>
      </p:sp>
      <p:sp>
        <p:nvSpPr>
          <p:cNvPr id="35843" name="Rectangle 3"/>
          <p:cNvSpPr>
            <a:spLocks noGrp="1" noChangeArrowheads="1"/>
          </p:cNvSpPr>
          <p:nvPr>
            <p:ph type="body" idx="1"/>
          </p:nvPr>
        </p:nvSpPr>
        <p:spPr/>
        <p:txBody>
          <a:bodyPr>
            <a:normAutofit/>
          </a:bodyPr>
          <a:lstStyle/>
          <a:p>
            <a:pPr marL="109728" indent="0" algn="just">
              <a:lnSpc>
                <a:spcPct val="150000"/>
              </a:lnSpc>
              <a:buNone/>
            </a:pPr>
            <a:r>
              <a:rPr lang="en-US" sz="1800" b="1" dirty="0"/>
              <a:t>Spyware</a:t>
            </a:r>
            <a:r>
              <a:rPr lang="en-US" sz="1800" dirty="0"/>
              <a:t> </a:t>
            </a:r>
          </a:p>
          <a:p>
            <a:pPr algn="just">
              <a:lnSpc>
                <a:spcPct val="150000"/>
              </a:lnSpc>
            </a:pPr>
            <a:r>
              <a:rPr lang="en-US" sz="1800" dirty="0"/>
              <a:t>Spyware is a type of malware that hackers use to spy on you in order to gain access to your personal information, banking details, or online activity. We should protect ourselves by an anti-spyware tool. </a:t>
            </a:r>
          </a:p>
          <a:p>
            <a:pPr marL="109728" indent="0" algn="just">
              <a:lnSpc>
                <a:spcPct val="150000"/>
              </a:lnSpc>
              <a:buNone/>
            </a:pPr>
            <a:r>
              <a:rPr lang="en-US" sz="1800" b="1" dirty="0"/>
              <a:t>Adware</a:t>
            </a:r>
          </a:p>
          <a:p>
            <a:pPr algn="just">
              <a:lnSpc>
                <a:spcPct val="150000"/>
              </a:lnSpc>
            </a:pPr>
            <a:r>
              <a:rPr lang="en-US" sz="1800" dirty="0"/>
              <a:t>Adware is a type of malware that bombards you with endless ads and pop-up windows that could potentially be dangerous for your device. The best way to remove adware is to use an adware removal tool.</a:t>
            </a:r>
            <a:endParaRPr lang="en-US" altLang="en-US" sz="1600" b="1" dirty="0"/>
          </a:p>
        </p:txBody>
      </p:sp>
    </p:spTree>
    <p:extLst>
      <p:ext uri="{BB962C8B-B14F-4D97-AF65-F5344CB8AC3E}">
        <p14:creationId xmlns:p14="http://schemas.microsoft.com/office/powerpoint/2010/main" val="3604819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4400" dirty="0"/>
              <a:t>Malware</a:t>
            </a:r>
            <a:endParaRPr lang="en-US" altLang="en-US" dirty="0"/>
          </a:p>
        </p:txBody>
      </p:sp>
      <p:sp>
        <p:nvSpPr>
          <p:cNvPr id="35843" name="Rectangle 3"/>
          <p:cNvSpPr>
            <a:spLocks noGrp="1" noChangeArrowheads="1"/>
          </p:cNvSpPr>
          <p:nvPr>
            <p:ph type="body" idx="1"/>
          </p:nvPr>
        </p:nvSpPr>
        <p:spPr/>
        <p:txBody>
          <a:bodyPr>
            <a:normAutofit fontScale="92500" lnSpcReduction="20000"/>
          </a:bodyPr>
          <a:lstStyle/>
          <a:p>
            <a:pPr marL="109728" indent="0" algn="just">
              <a:lnSpc>
                <a:spcPct val="150000"/>
              </a:lnSpc>
              <a:buNone/>
            </a:pPr>
            <a:r>
              <a:rPr lang="en-US" sz="1800" b="1" dirty="0"/>
              <a:t>Ransomware</a:t>
            </a:r>
          </a:p>
          <a:p>
            <a:pPr algn="just">
              <a:lnSpc>
                <a:spcPct val="150000"/>
              </a:lnSpc>
            </a:pPr>
            <a:r>
              <a:rPr lang="en-US" sz="1800" dirty="0"/>
              <a:t>Ransomware is as scary as it sounds. Hackers use this technique to lock you out of your devices and demand a ransom in return for access. Ransomware puts you in a sticky situation, so it's best to know how to avoid it.</a:t>
            </a:r>
          </a:p>
          <a:p>
            <a:pPr algn="just">
              <a:lnSpc>
                <a:spcPct val="150000"/>
              </a:lnSpc>
            </a:pPr>
            <a:r>
              <a:rPr lang="en-US" sz="1800" dirty="0"/>
              <a:t>Ransomware (a.k.a. rogueware or scareware) restricts access to your computer system and demands that a ransom is paid in order for the restriction to be removed. The most dangerous ransomware attacks are caused by </a:t>
            </a:r>
            <a:r>
              <a:rPr lang="en-US" sz="1800" dirty="0" err="1"/>
              <a:t>Wannacry</a:t>
            </a:r>
            <a:r>
              <a:rPr lang="en-US" sz="1800" dirty="0"/>
              <a:t>, </a:t>
            </a:r>
            <a:r>
              <a:rPr lang="en-US" sz="1800" dirty="0" err="1"/>
              <a:t>Petya</a:t>
            </a:r>
            <a:r>
              <a:rPr lang="en-US" sz="1800" dirty="0"/>
              <a:t>, </a:t>
            </a:r>
            <a:r>
              <a:rPr lang="en-US" sz="1800" dirty="0" err="1"/>
              <a:t>Cerber</a:t>
            </a:r>
            <a:r>
              <a:rPr lang="en-US" sz="1800" dirty="0"/>
              <a:t> and </a:t>
            </a:r>
            <a:r>
              <a:rPr lang="en-US" sz="1800" dirty="0" err="1"/>
              <a:t>Locky</a:t>
            </a:r>
            <a:r>
              <a:rPr lang="en-US" sz="1800" dirty="0"/>
              <a:t> ransomware. The money which suppose to be paid to remove ransomware from your system which is called ransom money.</a:t>
            </a:r>
          </a:p>
          <a:p>
            <a:pPr algn="just">
              <a:lnSpc>
                <a:spcPct val="150000"/>
              </a:lnSpc>
            </a:pPr>
            <a:r>
              <a:rPr lang="en-US" sz="1800" dirty="0"/>
              <a:t>Current affairs: </a:t>
            </a:r>
            <a:r>
              <a:rPr lang="en-US" sz="1800" dirty="0" err="1"/>
              <a:t>eg</a:t>
            </a:r>
            <a:r>
              <a:rPr lang="en-US" sz="1800" dirty="0"/>
              <a:t>. </a:t>
            </a:r>
            <a:r>
              <a:rPr lang="en-US" sz="1800" dirty="0" err="1"/>
              <a:t>WannaCrypt</a:t>
            </a:r>
            <a:r>
              <a:rPr lang="en-US" sz="1800" dirty="0"/>
              <a:t> , </a:t>
            </a:r>
            <a:r>
              <a:rPr lang="en-US" sz="1800" dirty="0" err="1"/>
              <a:t>Petya</a:t>
            </a:r>
            <a:r>
              <a:rPr lang="en-US" sz="1800" dirty="0"/>
              <a:t> Variant</a:t>
            </a:r>
            <a:endParaRPr lang="en-US" altLang="en-US" sz="1600" b="1" dirty="0"/>
          </a:p>
        </p:txBody>
      </p:sp>
    </p:spTree>
    <p:extLst>
      <p:ext uri="{BB962C8B-B14F-4D97-AF65-F5344CB8AC3E}">
        <p14:creationId xmlns:p14="http://schemas.microsoft.com/office/powerpoint/2010/main" val="3299737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r>
              <a:rPr lang="en-US" sz="4400" dirty="0"/>
              <a:t>ATM Skimming and Point of Scale Crimes</a:t>
            </a:r>
            <a:endParaRPr lang="en-US" altLang="en-US" dirty="0"/>
          </a:p>
        </p:txBody>
      </p:sp>
      <p:sp>
        <p:nvSpPr>
          <p:cNvPr id="35843" name="Rectangle 3"/>
          <p:cNvSpPr>
            <a:spLocks noGrp="1" noChangeArrowheads="1"/>
          </p:cNvSpPr>
          <p:nvPr>
            <p:ph type="body" idx="1"/>
          </p:nvPr>
        </p:nvSpPr>
        <p:spPr/>
        <p:txBody>
          <a:bodyPr>
            <a:normAutofit/>
          </a:bodyPr>
          <a:lstStyle/>
          <a:p>
            <a:pPr algn="just">
              <a:lnSpc>
                <a:spcPct val="150000"/>
              </a:lnSpc>
            </a:pPr>
            <a:r>
              <a:rPr lang="en-US" sz="1800" dirty="0"/>
              <a:t>It is a technique of compromising the ATM machine by installing a skimming device a top the machine keypad to appear as a genuine keypad or a device made to be affixed to the card reader to look like a part of the machine.</a:t>
            </a:r>
          </a:p>
          <a:p>
            <a:pPr algn="just">
              <a:lnSpc>
                <a:spcPct val="150000"/>
              </a:lnSpc>
            </a:pPr>
            <a:r>
              <a:rPr lang="en-US" sz="1800" dirty="0"/>
              <a:t>Additionally, malware that steals credit card data directly can also be installed on these devices. Successful implementation of skimmers cause in ATM machine to collect card numbers and personal identification number codes that are later replicated to carry out fraudulent transaction.</a:t>
            </a:r>
            <a:endParaRPr lang="en-US" altLang="en-US" sz="1600" b="1" dirty="0"/>
          </a:p>
        </p:txBody>
      </p:sp>
    </p:spTree>
    <p:extLst>
      <p:ext uri="{BB962C8B-B14F-4D97-AF65-F5344CB8AC3E}">
        <p14:creationId xmlns:p14="http://schemas.microsoft.com/office/powerpoint/2010/main" val="826704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r>
              <a:rPr lang="en-US" sz="4400" dirty="0"/>
              <a:t>Types of Cyber attack by percentage</a:t>
            </a:r>
            <a:endParaRPr lang="en-US"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7938" y="1985963"/>
            <a:ext cx="4048125"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057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US" sz="4400" dirty="0"/>
              <a:t>Advantages of Cyber Security</a:t>
            </a:r>
            <a:endParaRPr lang="en-US" altLang="en-US" dirty="0"/>
          </a:p>
        </p:txBody>
      </p:sp>
      <p:sp>
        <p:nvSpPr>
          <p:cNvPr id="35843" name="Rectangle 3"/>
          <p:cNvSpPr>
            <a:spLocks noGrp="1" noChangeArrowheads="1"/>
          </p:cNvSpPr>
          <p:nvPr>
            <p:ph type="body" idx="1"/>
          </p:nvPr>
        </p:nvSpPr>
        <p:spPr/>
        <p:txBody>
          <a:bodyPr>
            <a:normAutofit/>
          </a:bodyPr>
          <a:lstStyle/>
          <a:p>
            <a:pPr algn="just">
              <a:lnSpc>
                <a:spcPct val="150000"/>
              </a:lnSpc>
            </a:pPr>
            <a:r>
              <a:rPr lang="en-US" sz="1800" dirty="0"/>
              <a:t>It will defend us from hacks and virus. It helps us to browse the safe website.</a:t>
            </a:r>
          </a:p>
          <a:p>
            <a:pPr algn="just">
              <a:lnSpc>
                <a:spcPct val="150000"/>
              </a:lnSpc>
            </a:pPr>
            <a:r>
              <a:rPr lang="en-US" sz="1800" dirty="0"/>
              <a:t>Internet Security process all the incoming and outgoing data on our computer.</a:t>
            </a:r>
          </a:p>
          <a:p>
            <a:pPr algn="just">
              <a:lnSpc>
                <a:spcPct val="150000"/>
              </a:lnSpc>
            </a:pPr>
            <a:r>
              <a:rPr lang="en-US" sz="1800" dirty="0"/>
              <a:t>The cyber security will defend us from critical attacks.</a:t>
            </a:r>
          </a:p>
          <a:p>
            <a:pPr algn="just">
              <a:lnSpc>
                <a:spcPct val="150000"/>
              </a:lnSpc>
            </a:pPr>
            <a:r>
              <a:rPr lang="en-US" sz="1800" dirty="0"/>
              <a:t>The application of cyber security used in our PC needs update every week.</a:t>
            </a:r>
          </a:p>
          <a:p>
            <a:pPr algn="just">
              <a:lnSpc>
                <a:spcPct val="150000"/>
              </a:lnSpc>
            </a:pPr>
            <a:r>
              <a:rPr lang="en-US" sz="1800" dirty="0"/>
              <a:t>The security developers will update their database every week once. Hence the new virus also detected.</a:t>
            </a:r>
            <a:endParaRPr lang="en-US" altLang="en-US" sz="1600" b="1" dirty="0"/>
          </a:p>
        </p:txBody>
      </p:sp>
    </p:spTree>
    <p:extLst>
      <p:ext uri="{BB962C8B-B14F-4D97-AF65-F5344CB8AC3E}">
        <p14:creationId xmlns:p14="http://schemas.microsoft.com/office/powerpoint/2010/main" val="1919006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dirty="0"/>
              <a:t>Threats To Users</a:t>
            </a:r>
          </a:p>
        </p:txBody>
      </p:sp>
      <p:sp>
        <p:nvSpPr>
          <p:cNvPr id="7171" name="Rectangle 3"/>
          <p:cNvSpPr>
            <a:spLocks noGrp="1" noChangeArrowheads="1"/>
          </p:cNvSpPr>
          <p:nvPr>
            <p:ph type="body" idx="1"/>
          </p:nvPr>
        </p:nvSpPr>
        <p:spPr/>
        <p:txBody>
          <a:bodyPr/>
          <a:lstStyle/>
          <a:p>
            <a:pPr eaLnBrk="1" hangingPunct="1"/>
            <a:r>
              <a:rPr lang="en-US" altLang="en-US" dirty="0"/>
              <a:t>Identity Theft</a:t>
            </a:r>
          </a:p>
          <a:p>
            <a:pPr eaLnBrk="1" hangingPunct="1"/>
            <a:r>
              <a:rPr lang="en-US" altLang="en-US" dirty="0"/>
              <a:t>Loss of Privacy</a:t>
            </a:r>
          </a:p>
          <a:p>
            <a:pPr eaLnBrk="1" hangingPunct="1"/>
            <a:r>
              <a:rPr lang="en-US" altLang="en-US" dirty="0"/>
              <a:t>Cookies</a:t>
            </a:r>
          </a:p>
          <a:p>
            <a:pPr eaLnBrk="1" hangingPunct="1"/>
            <a:r>
              <a:rPr lang="en-US" altLang="en-US" dirty="0"/>
              <a:t>Spywares</a:t>
            </a:r>
          </a:p>
          <a:p>
            <a:pPr eaLnBrk="1" hangingPunct="1"/>
            <a:r>
              <a:rPr lang="en-US" altLang="en-US" dirty="0"/>
              <a:t>Web Bugs</a:t>
            </a:r>
          </a:p>
          <a:p>
            <a:pPr eaLnBrk="1" hangingPunct="1"/>
            <a:r>
              <a:rPr lang="en-US" altLang="en-US" dirty="0" err="1"/>
              <a:t>Spams</a:t>
            </a: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US" sz="4400" dirty="0"/>
              <a:t>Safety Tips to Cyber Crime</a:t>
            </a:r>
            <a:endParaRPr lang="en-US" altLang="en-US" dirty="0"/>
          </a:p>
        </p:txBody>
      </p:sp>
      <p:sp>
        <p:nvSpPr>
          <p:cNvPr id="35843" name="Rectangle 3"/>
          <p:cNvSpPr>
            <a:spLocks noGrp="1" noChangeArrowheads="1"/>
          </p:cNvSpPr>
          <p:nvPr>
            <p:ph type="body" idx="1"/>
          </p:nvPr>
        </p:nvSpPr>
        <p:spPr/>
        <p:txBody>
          <a:bodyPr>
            <a:normAutofit/>
          </a:bodyPr>
          <a:lstStyle/>
          <a:p>
            <a:pPr algn="just">
              <a:lnSpc>
                <a:spcPct val="150000"/>
              </a:lnSpc>
            </a:pPr>
            <a:r>
              <a:rPr lang="en-US" sz="1800" dirty="0"/>
              <a:t>Use Antivirus Software.</a:t>
            </a:r>
          </a:p>
          <a:p>
            <a:pPr algn="just">
              <a:lnSpc>
                <a:spcPct val="150000"/>
              </a:lnSpc>
            </a:pPr>
            <a:r>
              <a:rPr lang="en-US" sz="1800" dirty="0"/>
              <a:t>Insert Firewalls.</a:t>
            </a:r>
          </a:p>
          <a:p>
            <a:pPr algn="just">
              <a:lnSpc>
                <a:spcPct val="150000"/>
              </a:lnSpc>
            </a:pPr>
            <a:r>
              <a:rPr lang="en-US" sz="1800" dirty="0"/>
              <a:t>Uninstall unnecessary software.</a:t>
            </a:r>
          </a:p>
          <a:p>
            <a:pPr algn="just">
              <a:lnSpc>
                <a:spcPct val="150000"/>
              </a:lnSpc>
            </a:pPr>
            <a:r>
              <a:rPr lang="en-US" sz="1800" dirty="0"/>
              <a:t>Maintain backup.</a:t>
            </a:r>
          </a:p>
          <a:p>
            <a:pPr algn="just">
              <a:lnSpc>
                <a:spcPct val="150000"/>
              </a:lnSpc>
            </a:pPr>
            <a:r>
              <a:rPr lang="en-US" sz="1800" dirty="0"/>
              <a:t>Check security settings.</a:t>
            </a:r>
          </a:p>
          <a:p>
            <a:pPr algn="just">
              <a:lnSpc>
                <a:spcPct val="150000"/>
              </a:lnSpc>
            </a:pPr>
            <a:r>
              <a:rPr lang="en-US" sz="1800" dirty="0"/>
              <a:t>Never give your full name or address to strangers.</a:t>
            </a:r>
          </a:p>
          <a:p>
            <a:pPr algn="just">
              <a:lnSpc>
                <a:spcPct val="150000"/>
              </a:lnSpc>
            </a:pPr>
            <a:r>
              <a:rPr lang="en-US" sz="1800" dirty="0"/>
              <a:t>Learn more about the internet privacy.</a:t>
            </a:r>
            <a:endParaRPr lang="en-US" altLang="en-US" sz="1600" b="1" dirty="0"/>
          </a:p>
        </p:txBody>
      </p:sp>
    </p:spTree>
    <p:extLst>
      <p:ext uri="{BB962C8B-B14F-4D97-AF65-F5344CB8AC3E}">
        <p14:creationId xmlns:p14="http://schemas.microsoft.com/office/powerpoint/2010/main" val="145439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dirty="0"/>
              <a:t>Threats To Users</a:t>
            </a:r>
          </a:p>
        </p:txBody>
      </p:sp>
      <p:sp>
        <p:nvSpPr>
          <p:cNvPr id="7171" name="Rectangle 3"/>
          <p:cNvSpPr>
            <a:spLocks noGrp="1" noChangeArrowheads="1"/>
          </p:cNvSpPr>
          <p:nvPr>
            <p:ph type="body" idx="1"/>
          </p:nvPr>
        </p:nvSpPr>
        <p:spPr/>
        <p:txBody>
          <a:bodyPr/>
          <a:lstStyle/>
          <a:p>
            <a:pPr eaLnBrk="1" hangingPunct="1"/>
            <a:r>
              <a:rPr lang="en-US" altLang="en-US" dirty="0"/>
              <a:t>Identity Theft</a:t>
            </a:r>
          </a:p>
          <a:p>
            <a:pPr lvl="1" algn="just"/>
            <a:r>
              <a:rPr lang="en-US" sz="2000" b="1" dirty="0"/>
              <a:t>Identity Theft</a:t>
            </a:r>
            <a:r>
              <a:rPr lang="en-US" sz="2000" dirty="0"/>
              <a:t> is when someone illegally obtains personal </a:t>
            </a:r>
            <a:r>
              <a:rPr lang="en-US" sz="2000" b="1" dirty="0"/>
              <a:t>information</a:t>
            </a:r>
            <a:r>
              <a:rPr lang="en-US" sz="2000" dirty="0"/>
              <a:t> about someone else for the purposes of impersonating them. This is often done for financial gain by creating debt for the victim, but can also be used to commit crimes using the assumed </a:t>
            </a:r>
            <a:r>
              <a:rPr lang="en-US" sz="2000" b="1" dirty="0"/>
              <a:t>identity</a:t>
            </a:r>
            <a:r>
              <a:rPr lang="en-US" sz="2000" dirty="0"/>
              <a:t>.</a:t>
            </a:r>
            <a:endParaRPr lang="en-US" altLang="en-US" sz="2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a:t>Threats To Users</a:t>
            </a:r>
          </a:p>
        </p:txBody>
      </p:sp>
      <p:sp>
        <p:nvSpPr>
          <p:cNvPr id="25603" name="Rectangle 3"/>
          <p:cNvSpPr>
            <a:spLocks noGrp="1" noChangeArrowheads="1"/>
          </p:cNvSpPr>
          <p:nvPr>
            <p:ph type="body" idx="1"/>
          </p:nvPr>
        </p:nvSpPr>
        <p:spPr>
          <a:xfrm>
            <a:off x="457200" y="1481328"/>
            <a:ext cx="8229600" cy="4995672"/>
          </a:xfrm>
        </p:spPr>
        <p:txBody>
          <a:bodyPr>
            <a:normAutofit/>
          </a:bodyPr>
          <a:lstStyle/>
          <a:p>
            <a:pPr>
              <a:buNone/>
            </a:pPr>
            <a:r>
              <a:rPr lang="en-US" altLang="en-US" sz="2400" b="1" dirty="0"/>
              <a:t>Avoiding Identity Theft</a:t>
            </a:r>
            <a:endParaRPr lang="en-US" altLang="en-US" sz="2000" b="1" dirty="0"/>
          </a:p>
          <a:p>
            <a:pPr eaLnBrk="1" hangingPunct="1"/>
            <a:r>
              <a:rPr lang="en-US" altLang="en-US" sz="1900" b="1" dirty="0"/>
              <a:t>Guard your papers</a:t>
            </a:r>
          </a:p>
          <a:p>
            <a:pPr lvl="1" eaLnBrk="1" hangingPunct="1"/>
            <a:r>
              <a:rPr lang="en-US" altLang="en-US" sz="1700" dirty="0"/>
              <a:t>Shred unneeded papers</a:t>
            </a:r>
          </a:p>
          <a:p>
            <a:pPr lvl="1" eaLnBrk="1" hangingPunct="1"/>
            <a:r>
              <a:rPr lang="en-US" altLang="en-US" sz="1700" dirty="0"/>
              <a:t>Pick up you mail quickly</a:t>
            </a:r>
          </a:p>
          <a:p>
            <a:pPr lvl="1" eaLnBrk="1" hangingPunct="1"/>
            <a:r>
              <a:rPr lang="en-US" altLang="en-US" sz="1700" dirty="0"/>
              <a:t>Check statements immediately</a:t>
            </a:r>
          </a:p>
          <a:p>
            <a:pPr lvl="1" eaLnBrk="1" hangingPunct="1"/>
            <a:r>
              <a:rPr lang="en-US" altLang="en-US" sz="1700" dirty="0"/>
              <a:t>Keep records for 3 years</a:t>
            </a:r>
          </a:p>
          <a:p>
            <a:r>
              <a:rPr lang="en-US" altLang="en-US" sz="1900" b="1" dirty="0"/>
              <a:t>Guard your personal information</a:t>
            </a:r>
          </a:p>
          <a:p>
            <a:pPr lvl="1"/>
            <a:r>
              <a:rPr lang="en-US" altLang="en-US" sz="1700" dirty="0"/>
              <a:t>Be wary giving out information</a:t>
            </a:r>
          </a:p>
          <a:p>
            <a:pPr lvl="1"/>
            <a:r>
              <a:rPr lang="en-US" altLang="en-US" sz="1700" dirty="0"/>
              <a:t>Avoid giving account numbers</a:t>
            </a:r>
          </a:p>
          <a:p>
            <a:pPr lvl="1"/>
            <a:r>
              <a:rPr lang="en-US" altLang="en-US" sz="1700" dirty="0"/>
              <a:t>Never give personal information in e-mail</a:t>
            </a:r>
          </a:p>
          <a:p>
            <a:pPr lvl="1"/>
            <a:r>
              <a:rPr lang="en-US" altLang="en-US" sz="1700" dirty="0"/>
              <a:t>Ensure online shopping is secure</a:t>
            </a:r>
          </a:p>
          <a:p>
            <a:r>
              <a:rPr lang="en-US" altLang="en-US" sz="1900" b="1" dirty="0"/>
              <a:t>Look at the big picture</a:t>
            </a:r>
          </a:p>
          <a:p>
            <a:pPr lvl="1"/>
            <a:r>
              <a:rPr lang="en-US" altLang="en-US" sz="1700" dirty="0"/>
              <a:t>Review your credit report yearly</a:t>
            </a:r>
          </a:p>
          <a:p>
            <a:pPr lvl="1"/>
            <a:r>
              <a:rPr lang="en-US" altLang="en-US" sz="1700" dirty="0"/>
              <a:t>Develop an efficient filing system</a:t>
            </a:r>
          </a:p>
          <a:p>
            <a:pPr lvl="1"/>
            <a:r>
              <a:rPr lang="en-US" altLang="en-US" sz="1700" dirty="0"/>
              <a:t>Know your liability limits</a:t>
            </a:r>
          </a:p>
          <a:p>
            <a:pPr lvl="1"/>
            <a:endParaRPr lang="en-US" altLang="en-US" dirty="0"/>
          </a:p>
          <a:p>
            <a:pPr lvl="1" eaLnBrk="1" hangingPunct="1"/>
            <a:endParaRPr lang="en-US" altLang="en-US" dirty="0"/>
          </a:p>
        </p:txBody>
      </p:sp>
      <p:pic>
        <p:nvPicPr>
          <p:cNvPr id="25604" name="Picture 4"/>
          <p:cNvPicPr>
            <a:picLocks noChangeAspect="1" noChangeArrowheads="1"/>
          </p:cNvPicPr>
          <p:nvPr/>
        </p:nvPicPr>
        <p:blipFill>
          <a:blip r:embed="rId3" cstate="print"/>
          <a:srcRect/>
          <a:stretch>
            <a:fillRect/>
          </a:stretch>
        </p:blipFill>
        <p:spPr bwMode="auto">
          <a:xfrm>
            <a:off x="6324600" y="3124200"/>
            <a:ext cx="2300288" cy="321151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a:t>Threats To Users</a:t>
            </a:r>
          </a:p>
        </p:txBody>
      </p:sp>
      <p:sp>
        <p:nvSpPr>
          <p:cNvPr id="8195" name="Rectangle 3"/>
          <p:cNvSpPr>
            <a:spLocks noGrp="1" noChangeArrowheads="1"/>
          </p:cNvSpPr>
          <p:nvPr>
            <p:ph type="body" idx="1"/>
          </p:nvPr>
        </p:nvSpPr>
        <p:spPr/>
        <p:txBody>
          <a:bodyPr>
            <a:normAutofit fontScale="25000" lnSpcReduction="20000"/>
          </a:bodyPr>
          <a:lstStyle/>
          <a:p>
            <a:pPr marL="0" eaLnBrk="1" hangingPunct="1">
              <a:lnSpc>
                <a:spcPct val="170000"/>
              </a:lnSpc>
              <a:spcBef>
                <a:spcPts val="0"/>
              </a:spcBef>
              <a:buNone/>
            </a:pPr>
            <a:r>
              <a:rPr lang="en-US" altLang="en-US" sz="7200" b="1" u="sng" dirty="0"/>
              <a:t>Loss of privacy</a:t>
            </a:r>
          </a:p>
          <a:p>
            <a:pPr lvl="1" eaLnBrk="1" hangingPunct="1"/>
            <a:r>
              <a:rPr lang="en-US" altLang="en-US" sz="6400" dirty="0"/>
              <a:t>Personal information is stored electronically</a:t>
            </a:r>
          </a:p>
          <a:p>
            <a:pPr lvl="1" eaLnBrk="1" hangingPunct="1"/>
            <a:r>
              <a:rPr lang="en-US" altLang="en-US" sz="6400" dirty="0"/>
              <a:t>Purchases are stored in a database</a:t>
            </a:r>
          </a:p>
          <a:p>
            <a:pPr lvl="2" eaLnBrk="1" hangingPunct="1"/>
            <a:r>
              <a:rPr lang="en-US" altLang="en-US" sz="6400" dirty="0"/>
              <a:t>Data is sold to other companies</a:t>
            </a:r>
          </a:p>
          <a:p>
            <a:pPr lvl="1" eaLnBrk="1" hangingPunct="1"/>
            <a:r>
              <a:rPr lang="en-US" altLang="en-US" sz="6400" dirty="0"/>
              <a:t>Public records on the Internet</a:t>
            </a:r>
          </a:p>
          <a:p>
            <a:pPr lvl="1" eaLnBrk="1" hangingPunct="1"/>
            <a:r>
              <a:rPr lang="en-US" altLang="en-US" sz="6400" dirty="0"/>
              <a:t>Internet use is monitored and logged</a:t>
            </a:r>
          </a:p>
          <a:p>
            <a:pPr lvl="1" eaLnBrk="1" hangingPunct="1"/>
            <a:r>
              <a:rPr lang="en-US" altLang="en-US" sz="6400" dirty="0"/>
              <a:t>None of these techniques are illegal</a:t>
            </a:r>
            <a:endParaRPr lang="en-US" altLang="en-US" sz="7200" b="1" dirty="0"/>
          </a:p>
          <a:p>
            <a:pPr marL="0" lvl="1" eaLnBrk="1" hangingPunct="1">
              <a:lnSpc>
                <a:spcPct val="170000"/>
              </a:lnSpc>
              <a:spcBef>
                <a:spcPts val="0"/>
              </a:spcBef>
              <a:spcAft>
                <a:spcPts val="600"/>
              </a:spcAft>
              <a:buNone/>
            </a:pPr>
            <a:r>
              <a:rPr lang="en-US" altLang="en-US" sz="7200" b="1" u="sng" dirty="0"/>
              <a:t>Avoiding Loss of Privacy:</a:t>
            </a:r>
            <a:endParaRPr lang="en-US" altLang="en-US" sz="4400" b="1" dirty="0"/>
          </a:p>
          <a:p>
            <a:pPr>
              <a:spcBef>
                <a:spcPts val="0"/>
              </a:spcBef>
              <a:spcAft>
                <a:spcPts val="600"/>
              </a:spcAft>
            </a:pPr>
            <a:r>
              <a:rPr lang="en-US" altLang="en-US" sz="5600" b="1" dirty="0"/>
              <a:t>Keep marketers at bay</a:t>
            </a:r>
          </a:p>
          <a:p>
            <a:pPr lvl="1">
              <a:spcBef>
                <a:spcPts val="0"/>
              </a:spcBef>
              <a:spcAft>
                <a:spcPts val="600"/>
              </a:spcAft>
            </a:pPr>
            <a:r>
              <a:rPr lang="en-US" altLang="en-US" sz="5600" dirty="0"/>
              <a:t>Be cautious filling out forms</a:t>
            </a:r>
          </a:p>
          <a:p>
            <a:pPr lvl="1">
              <a:spcBef>
                <a:spcPts val="0"/>
              </a:spcBef>
              <a:spcAft>
                <a:spcPts val="600"/>
              </a:spcAft>
            </a:pPr>
            <a:r>
              <a:rPr lang="en-US" altLang="en-US" sz="5600" dirty="0"/>
              <a:t>Guard your primary email address</a:t>
            </a:r>
          </a:p>
          <a:p>
            <a:pPr lvl="2">
              <a:spcBef>
                <a:spcPts val="0"/>
              </a:spcBef>
              <a:spcAft>
                <a:spcPts val="600"/>
              </a:spcAft>
            </a:pPr>
            <a:r>
              <a:rPr lang="en-US" altLang="en-US" sz="5600" dirty="0"/>
              <a:t>Have a ‘spam account’ for forms</a:t>
            </a:r>
          </a:p>
          <a:p>
            <a:pPr>
              <a:spcBef>
                <a:spcPts val="0"/>
              </a:spcBef>
              <a:spcAft>
                <a:spcPts val="600"/>
              </a:spcAft>
            </a:pPr>
            <a:r>
              <a:rPr lang="en-US" altLang="en-US" sz="5600" b="1" dirty="0"/>
              <a:t>Know your legal rights</a:t>
            </a:r>
          </a:p>
          <a:p>
            <a:pPr lvl="1">
              <a:spcBef>
                <a:spcPts val="0"/>
              </a:spcBef>
              <a:spcAft>
                <a:spcPts val="600"/>
              </a:spcAft>
            </a:pPr>
            <a:r>
              <a:rPr lang="en-US" altLang="en-US" sz="5600" dirty="0"/>
              <a:t>1966 Freedom of Information Act</a:t>
            </a:r>
          </a:p>
          <a:p>
            <a:pPr lvl="1">
              <a:spcBef>
                <a:spcPts val="0"/>
              </a:spcBef>
              <a:spcAft>
                <a:spcPts val="600"/>
              </a:spcAft>
            </a:pPr>
            <a:r>
              <a:rPr lang="en-US" altLang="en-US" sz="5600" dirty="0"/>
              <a:t>1970 Fair Credit Reporting Act</a:t>
            </a:r>
          </a:p>
          <a:p>
            <a:pPr lvl="1">
              <a:spcBef>
                <a:spcPts val="0"/>
              </a:spcBef>
              <a:spcAft>
                <a:spcPts val="600"/>
              </a:spcAft>
            </a:pPr>
            <a:r>
              <a:rPr lang="en-US" altLang="en-US" sz="5600" dirty="0"/>
              <a:t>Privacy Act of 1974</a:t>
            </a:r>
          </a:p>
          <a:p>
            <a:pPr lvl="1">
              <a:spcBef>
                <a:spcPts val="0"/>
              </a:spcBef>
              <a:spcAft>
                <a:spcPts val="600"/>
              </a:spcAft>
            </a:pPr>
            <a:r>
              <a:rPr lang="en-US" altLang="en-US" sz="5600" dirty="0"/>
              <a:t>1986 Electronic Communications Act</a:t>
            </a:r>
          </a:p>
          <a:p>
            <a:pPr lvl="1" eaLnBrk="1" hangingPunct="1"/>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dirty="0"/>
              <a:t>Threats to Users</a:t>
            </a:r>
          </a:p>
        </p:txBody>
      </p:sp>
      <p:sp>
        <p:nvSpPr>
          <p:cNvPr id="9219" name="Rectangle 3"/>
          <p:cNvSpPr>
            <a:spLocks noGrp="1" noChangeArrowheads="1"/>
          </p:cNvSpPr>
          <p:nvPr>
            <p:ph type="body" idx="1"/>
          </p:nvPr>
        </p:nvSpPr>
        <p:spPr/>
        <p:txBody>
          <a:bodyPr>
            <a:normAutofit fontScale="25000" lnSpcReduction="20000"/>
          </a:bodyPr>
          <a:lstStyle/>
          <a:p>
            <a:pPr marL="0" eaLnBrk="1" hangingPunct="1">
              <a:lnSpc>
                <a:spcPct val="170000"/>
              </a:lnSpc>
              <a:spcBef>
                <a:spcPts val="0"/>
              </a:spcBef>
              <a:buNone/>
            </a:pPr>
            <a:r>
              <a:rPr lang="en-US" altLang="en-US" sz="6400" b="1" u="sng" dirty="0"/>
              <a:t>Cookies</a:t>
            </a:r>
          </a:p>
          <a:p>
            <a:pPr lvl="1" eaLnBrk="1" hangingPunct="1"/>
            <a:r>
              <a:rPr lang="en-US" altLang="en-US" sz="6400" dirty="0"/>
              <a:t>Files delivered from a web site</a:t>
            </a:r>
          </a:p>
          <a:p>
            <a:pPr lvl="1" eaLnBrk="1" hangingPunct="1"/>
            <a:r>
              <a:rPr lang="en-US" altLang="en-US" sz="6400" dirty="0"/>
              <a:t>Originally improved a site’s function</a:t>
            </a:r>
          </a:p>
          <a:p>
            <a:pPr lvl="1" eaLnBrk="1" hangingPunct="1"/>
            <a:r>
              <a:rPr lang="en-US" altLang="en-US" sz="6400" dirty="0"/>
              <a:t>Cookies now track history and passwords</a:t>
            </a:r>
          </a:p>
          <a:p>
            <a:pPr lvl="1" eaLnBrk="1" hangingPunct="1"/>
            <a:r>
              <a:rPr lang="en-US" altLang="en-US" sz="6400" dirty="0"/>
              <a:t>Browsers include cookie blocking tools</a:t>
            </a:r>
          </a:p>
          <a:p>
            <a:pPr marL="0" lvl="1" eaLnBrk="1" hangingPunct="1">
              <a:lnSpc>
                <a:spcPct val="170000"/>
              </a:lnSpc>
              <a:spcBef>
                <a:spcPts val="0"/>
              </a:spcBef>
              <a:spcAft>
                <a:spcPts val="600"/>
              </a:spcAft>
              <a:buNone/>
            </a:pPr>
            <a:r>
              <a:rPr lang="en-US" altLang="en-US" sz="6400" b="1" u="sng" dirty="0"/>
              <a:t>Avoiding Cookies</a:t>
            </a:r>
            <a:endParaRPr lang="en-US" altLang="en-US" sz="6400" dirty="0"/>
          </a:p>
          <a:p>
            <a:r>
              <a:rPr lang="en-US" altLang="en-US" sz="6400" b="1" dirty="0"/>
              <a:t>Dealing with cookies</a:t>
            </a:r>
          </a:p>
          <a:p>
            <a:pPr lvl="1"/>
            <a:r>
              <a:rPr lang="en-US" altLang="en-US" sz="6400" dirty="0"/>
              <a:t>Browsers provide settings to block cookies</a:t>
            </a:r>
          </a:p>
          <a:p>
            <a:pPr lvl="1"/>
            <a:r>
              <a:rPr lang="en-US" altLang="en-US" sz="6400" dirty="0"/>
              <a:t>No cookies to all cookies allowed</a:t>
            </a:r>
          </a:p>
          <a:p>
            <a:pPr lvl="1"/>
            <a:r>
              <a:rPr lang="en-US" altLang="en-US" sz="6400" dirty="0"/>
              <a:t>Without cookies some sites crash</a:t>
            </a:r>
          </a:p>
          <a:p>
            <a:pPr lvl="1"/>
            <a:r>
              <a:rPr lang="en-US" altLang="en-US" sz="6400" dirty="0"/>
              <a:t>Cookies can be deleted</a:t>
            </a:r>
          </a:p>
          <a:p>
            <a:r>
              <a:rPr lang="en-US" altLang="en-US" sz="6400" b="1" dirty="0"/>
              <a:t>Cookie types</a:t>
            </a:r>
          </a:p>
          <a:p>
            <a:pPr lvl="1"/>
            <a:r>
              <a:rPr lang="en-US" altLang="en-US" sz="6400" dirty="0"/>
              <a:t>Session cookies: Cookies for the current site</a:t>
            </a:r>
          </a:p>
          <a:p>
            <a:pPr lvl="1"/>
            <a:r>
              <a:rPr lang="en-US" altLang="en-US" sz="6400" dirty="0"/>
              <a:t>Persistent cookies: Stored on hard drive until deleted</a:t>
            </a:r>
          </a:p>
          <a:p>
            <a:pPr lvl="1"/>
            <a:r>
              <a:rPr lang="en-US" altLang="en-US" sz="6400" dirty="0"/>
              <a:t>First-party cookies: Installed by the current site</a:t>
            </a:r>
          </a:p>
          <a:p>
            <a:pPr lvl="1"/>
            <a:r>
              <a:rPr lang="en-US" altLang="en-US" sz="6400" dirty="0">
                <a:solidFill>
                  <a:srgbClr val="FF0000"/>
                </a:solidFill>
              </a:rPr>
              <a:t>Third-party cookies: Installed by an ad</a:t>
            </a:r>
          </a:p>
          <a:p>
            <a:pPr lvl="1" eaLnBrk="1" hangingPunct="1"/>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Threats to Users</a:t>
            </a:r>
          </a:p>
        </p:txBody>
      </p:sp>
      <p:sp>
        <p:nvSpPr>
          <p:cNvPr id="10243" name="Rectangle 3"/>
          <p:cNvSpPr>
            <a:spLocks noGrp="1" noChangeArrowheads="1"/>
          </p:cNvSpPr>
          <p:nvPr>
            <p:ph type="body" idx="1"/>
          </p:nvPr>
        </p:nvSpPr>
        <p:spPr/>
        <p:txBody>
          <a:bodyPr>
            <a:normAutofit fontScale="92500" lnSpcReduction="20000"/>
          </a:bodyPr>
          <a:lstStyle/>
          <a:p>
            <a:pPr eaLnBrk="1" hangingPunct="1">
              <a:buNone/>
            </a:pPr>
            <a:r>
              <a:rPr lang="en-US" altLang="en-US" sz="2000" b="1" dirty="0"/>
              <a:t>Spyware</a:t>
            </a:r>
          </a:p>
          <a:p>
            <a:pPr lvl="1" eaLnBrk="1" hangingPunct="1"/>
            <a:r>
              <a:rPr lang="en-US" altLang="en-US" sz="1800" dirty="0"/>
              <a:t>Software downloaded to a computer</a:t>
            </a:r>
          </a:p>
          <a:p>
            <a:pPr lvl="1" eaLnBrk="1" hangingPunct="1"/>
            <a:r>
              <a:rPr lang="en-US" altLang="en-US" sz="1800" dirty="0"/>
              <a:t>Designed to record personal information</a:t>
            </a:r>
          </a:p>
          <a:p>
            <a:pPr lvl="1" eaLnBrk="1" hangingPunct="1"/>
            <a:r>
              <a:rPr lang="en-US" altLang="en-US" sz="1800" dirty="0"/>
              <a:t>Typically undesired software</a:t>
            </a:r>
          </a:p>
          <a:p>
            <a:pPr lvl="1" eaLnBrk="1" hangingPunct="1"/>
            <a:r>
              <a:rPr lang="en-US" altLang="en-US" sz="1800" dirty="0"/>
              <a:t>Hides from users</a:t>
            </a:r>
          </a:p>
          <a:p>
            <a:pPr>
              <a:spcBef>
                <a:spcPts val="600"/>
              </a:spcBef>
              <a:spcAft>
                <a:spcPts val="600"/>
              </a:spcAft>
              <a:buNone/>
            </a:pPr>
            <a:r>
              <a:rPr lang="en-US" altLang="en-US" sz="2000" b="1" dirty="0"/>
              <a:t>Web bugs</a:t>
            </a:r>
          </a:p>
          <a:p>
            <a:pPr lvl="1"/>
            <a:r>
              <a:rPr lang="en-US" altLang="en-US" sz="1800" dirty="0"/>
              <a:t>Small programs embedded in gif images</a:t>
            </a:r>
          </a:p>
          <a:p>
            <a:pPr lvl="1"/>
            <a:r>
              <a:rPr lang="en-US" altLang="en-US" sz="1800" dirty="0"/>
              <a:t>Gets around cookie blocking tools</a:t>
            </a:r>
          </a:p>
          <a:p>
            <a:pPr lvl="1"/>
            <a:r>
              <a:rPr lang="en-US" altLang="en-US" sz="1800" dirty="0"/>
              <a:t>Companies use to track usage</a:t>
            </a:r>
          </a:p>
          <a:p>
            <a:pPr>
              <a:spcBef>
                <a:spcPts val="1200"/>
              </a:spcBef>
              <a:spcAft>
                <a:spcPts val="600"/>
              </a:spcAft>
              <a:buNone/>
            </a:pPr>
            <a:r>
              <a:rPr lang="en-US" altLang="en-US" sz="2100" b="1" dirty="0"/>
              <a:t>Removing web bugs and spyware</a:t>
            </a:r>
          </a:p>
          <a:p>
            <a:pPr lvl="1"/>
            <a:r>
              <a:rPr lang="en-US" altLang="en-US" sz="1800" dirty="0"/>
              <a:t>Install a spyware removal program</a:t>
            </a:r>
          </a:p>
          <a:p>
            <a:pPr lvl="2"/>
            <a:r>
              <a:rPr lang="en-US" altLang="en-US" sz="1800" dirty="0"/>
              <a:t>None are 100% effective, use two</a:t>
            </a:r>
          </a:p>
          <a:p>
            <a:pPr lvl="1"/>
            <a:r>
              <a:rPr lang="en-US" altLang="en-US" sz="1800" dirty="0"/>
              <a:t>Install a pop-up blocker</a:t>
            </a:r>
          </a:p>
          <a:p>
            <a:pPr lvl="2"/>
            <a:r>
              <a:rPr lang="en-US" altLang="en-US" sz="1800" dirty="0"/>
              <a:t>Are extremely effective</a:t>
            </a:r>
          </a:p>
          <a:p>
            <a:pPr lvl="1"/>
            <a:r>
              <a:rPr lang="en-US" altLang="en-US" sz="2000" dirty="0"/>
              <a:t>Blocked with spyware killers</a:t>
            </a:r>
          </a:p>
          <a:p>
            <a:pPr lvl="2"/>
            <a:endParaRPr lang="en-US" altLang="en-US" sz="1800" dirty="0"/>
          </a:p>
          <a:p>
            <a:pPr lvl="1" eaLnBrk="1" hangingPunct="1"/>
            <a:endParaRPr lang="en-US" altLang="en-US" dirty="0"/>
          </a:p>
          <a:p>
            <a:pPr lvl="1" eaLnBrk="1" hangingPunct="1"/>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Threats to Users</a:t>
            </a:r>
          </a:p>
        </p:txBody>
      </p:sp>
      <p:sp>
        <p:nvSpPr>
          <p:cNvPr id="12291" name="Rectangle 3"/>
          <p:cNvSpPr>
            <a:spLocks noGrp="1" noChangeArrowheads="1"/>
          </p:cNvSpPr>
          <p:nvPr>
            <p:ph type="body" idx="1"/>
          </p:nvPr>
        </p:nvSpPr>
        <p:spPr/>
        <p:txBody>
          <a:bodyPr/>
          <a:lstStyle/>
          <a:p>
            <a:pPr eaLnBrk="1" hangingPunct="1">
              <a:buNone/>
            </a:pPr>
            <a:r>
              <a:rPr lang="en-US" altLang="en-US" sz="2100" b="1" u="sng" dirty="0"/>
              <a:t>Spam</a:t>
            </a:r>
          </a:p>
          <a:p>
            <a:pPr lvl="1" eaLnBrk="1" hangingPunct="1"/>
            <a:r>
              <a:rPr lang="en-US" altLang="en-US" sz="1900" dirty="0"/>
              <a:t>Unsolicited commercial email</a:t>
            </a:r>
          </a:p>
          <a:p>
            <a:pPr lvl="1" eaLnBrk="1" hangingPunct="1"/>
            <a:r>
              <a:rPr lang="en-US" altLang="en-US" sz="1900" dirty="0"/>
              <a:t>Networks and PCs need a spam blocker</a:t>
            </a:r>
          </a:p>
          <a:p>
            <a:pPr lvl="2" eaLnBrk="1" hangingPunct="1"/>
            <a:r>
              <a:rPr lang="en-US" altLang="en-US" sz="1900" dirty="0"/>
              <a:t>Stop spam before reaching the inbox</a:t>
            </a:r>
          </a:p>
          <a:p>
            <a:pPr lvl="1" eaLnBrk="1" hangingPunct="1"/>
            <a:r>
              <a:rPr lang="en-US" altLang="en-US" sz="1900" dirty="0"/>
              <a:t>Spammers acquire addresses using many methods</a:t>
            </a:r>
          </a:p>
          <a:p>
            <a:pPr marL="393192" lvl="1" indent="0" eaLnBrk="1" hangingPunct="1">
              <a:buNone/>
            </a:pPr>
            <a:endParaRPr lang="en-US" altLang="en-US" sz="1900" dirty="0"/>
          </a:p>
          <a:p>
            <a:pPr>
              <a:buNone/>
            </a:pPr>
            <a:r>
              <a:rPr lang="en-US" altLang="en-US" sz="2100" b="1" u="sng" dirty="0"/>
              <a:t>Evading spam</a:t>
            </a:r>
          </a:p>
          <a:p>
            <a:pPr lvl="1"/>
            <a:r>
              <a:rPr lang="en-US" altLang="en-US" sz="1900" dirty="0"/>
              <a:t>Contact your ISP</a:t>
            </a:r>
          </a:p>
          <a:p>
            <a:pPr lvl="1"/>
            <a:r>
              <a:rPr lang="en-US" altLang="en-US" sz="1900" dirty="0"/>
              <a:t>Use mail program’s filters</a:t>
            </a:r>
          </a:p>
          <a:p>
            <a:pPr lvl="1"/>
            <a:r>
              <a:rPr lang="en-US" altLang="en-US" sz="1900" dirty="0"/>
              <a:t>Use an anti-spam program</a:t>
            </a:r>
          </a:p>
          <a:p>
            <a:pPr lvl="1"/>
            <a:r>
              <a:rPr lang="en-US" altLang="en-US" sz="1900" dirty="0"/>
              <a:t>Use an online account for purchasing</a:t>
            </a:r>
          </a:p>
          <a:p>
            <a:pPr marL="393192" lvl="1" indent="0" eaLnBrk="1" hangingPunct="1">
              <a:buNone/>
            </a:pPr>
            <a:endParaRPr lang="en-US"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15589</TotalTime>
  <Words>1787</Words>
  <Application>Microsoft Office PowerPoint</Application>
  <PresentationFormat>On-screen Show (4:3)</PresentationFormat>
  <Paragraphs>253</Paragraphs>
  <Slides>30</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Lucida Sans Unicode</vt:lpstr>
      <vt:lpstr>Verdana</vt:lpstr>
      <vt:lpstr>Wingdings 2</vt:lpstr>
      <vt:lpstr>Wingdings 3</vt:lpstr>
      <vt:lpstr>Concourse</vt:lpstr>
      <vt:lpstr>PowerPoint Presentation</vt:lpstr>
      <vt:lpstr>Basic Security Concepts</vt:lpstr>
      <vt:lpstr>Threats To Users</vt:lpstr>
      <vt:lpstr>Threats To Users</vt:lpstr>
      <vt:lpstr>Threats To Users</vt:lpstr>
      <vt:lpstr>Threats To Users</vt:lpstr>
      <vt:lpstr>Threats to Users</vt:lpstr>
      <vt:lpstr>Threats to Users</vt:lpstr>
      <vt:lpstr>Threats to Users</vt:lpstr>
      <vt:lpstr>Protecting Your System</vt:lpstr>
      <vt:lpstr>PowerPoint Presentation</vt:lpstr>
      <vt:lpstr>Cyber Security</vt:lpstr>
      <vt:lpstr>Introduction</vt:lpstr>
      <vt:lpstr>Categories of Cyber Crime</vt:lpstr>
      <vt:lpstr>Principles of Computer Security</vt:lpstr>
      <vt:lpstr>Types of Cyber Crime</vt:lpstr>
      <vt:lpstr>Hacking</vt:lpstr>
      <vt:lpstr>Phishing</vt:lpstr>
      <vt:lpstr>Phishing</vt:lpstr>
      <vt:lpstr>Denial of Service</vt:lpstr>
      <vt:lpstr>Denial of Service</vt:lpstr>
      <vt:lpstr>Spam Email</vt:lpstr>
      <vt:lpstr>Malware</vt:lpstr>
      <vt:lpstr>Malware</vt:lpstr>
      <vt:lpstr>Malware</vt:lpstr>
      <vt:lpstr>Malware</vt:lpstr>
      <vt:lpstr>ATM Skimming and Point of Scale Crimes</vt:lpstr>
      <vt:lpstr>Types of Cyber attack by percentage</vt:lpstr>
      <vt:lpstr>Advantages of Cyber Security</vt:lpstr>
      <vt:lpstr>Safety Tips to Cyber Crime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SIF-PC</dc:creator>
  <cp:lastModifiedBy>Umer</cp:lastModifiedBy>
  <cp:revision>618</cp:revision>
  <dcterms:created xsi:type="dcterms:W3CDTF">2006-08-16T00:00:00Z</dcterms:created>
  <dcterms:modified xsi:type="dcterms:W3CDTF">2023-01-25T18:23:12Z</dcterms:modified>
</cp:coreProperties>
</file>