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7" r:id="rId4"/>
    <p:sldId id="265" r:id="rId5"/>
    <p:sldId id="259" r:id="rId6"/>
    <p:sldId id="260" r:id="rId7"/>
    <p:sldId id="266"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hlVw8to3HW2bkWcEeiegQ==" hashData="SGZfdsLYi/HSlhaYb5XMcaZFkWXjbsmZnRiNOcTY0811E+ufkE2WAsu57YypZUfwD+RDbo7iRJ6Ws8bpOdtye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90694" y="397276"/>
            <a:ext cx="7245927" cy="3686015"/>
          </a:xfrm>
        </p:spPr>
        <p:txBody>
          <a:bodyPr>
            <a:normAutofit/>
          </a:bodyPr>
          <a:lstStyle/>
          <a:p>
            <a:r>
              <a:rPr lang="en-US" dirty="0">
                <a:latin typeface="Agency FB" panose="020B0503020202020204" pitchFamily="34" charset="0"/>
              </a:rPr>
              <a:t>PHP Arrays &amp; Types</a:t>
            </a:r>
            <a:endParaRPr lang="en-US" sz="8000" dirty="0">
              <a:latin typeface="Agency FB" panose="020B0503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61259"/>
            <a:ext cx="6269347" cy="1021498"/>
          </a:xfrm>
        </p:spPr>
        <p:txBody>
          <a:bodyPr>
            <a:normAutofit/>
          </a:bodyPr>
          <a:lstStyle/>
          <a:p>
            <a:r>
              <a:rPr lang="en-US" dirty="0">
                <a:solidFill>
                  <a:schemeClr val="tx1">
                    <a:lumMod val="85000"/>
                    <a:lumOff val="15000"/>
                  </a:schemeClr>
                </a:solidFill>
              </a:rPr>
              <a:t>Umer Shahzad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chemeClr val="accent6">
                    <a:lumMod val="50000"/>
                  </a:schemeClr>
                </a:solidFill>
              </a:rPr>
              <a:t>PHP Arrays are used to store multiple values in a single variable. This is the big advantage of Arrays in any programming languages. Let say if you want to store the hundred id’s of students so rather then storing in different variables you can use array.</a:t>
            </a:r>
            <a:br>
              <a:rPr lang="en-US" sz="3200" i="1" dirty="0">
                <a:solidFill>
                  <a:schemeClr val="accent6">
                    <a:lumMod val="50000"/>
                  </a:schemeClr>
                </a:solidFill>
              </a:rPr>
            </a:br>
            <a:br>
              <a:rPr lang="en-US" sz="3200" i="1" dirty="0">
                <a:solidFill>
                  <a:schemeClr val="accent6">
                    <a:lumMod val="50000"/>
                  </a:schemeClr>
                </a:solidFill>
              </a:rPr>
            </a:br>
            <a:r>
              <a:rPr lang="en-US" sz="3200" i="1" dirty="0">
                <a:solidFill>
                  <a:schemeClr val="accent6">
                    <a:lumMod val="50000"/>
                  </a:schemeClr>
                </a:solidFill>
              </a:rPr>
              <a:t>Be Remember! Array only store same Data type Values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1600" b="1" i="1" dirty="0"/>
              <a:t>Arrays are a fundamental data structure in PHP and are important for several reasons:</a:t>
            </a:r>
            <a:br>
              <a:rPr lang="en-US" sz="1600" i="1" dirty="0"/>
            </a:br>
            <a:br>
              <a:rPr lang="en-US" sz="1600" i="1" dirty="0"/>
            </a:br>
            <a:r>
              <a:rPr lang="en-US" sz="1600" b="1" i="1" dirty="0"/>
              <a:t>1: </a:t>
            </a:r>
            <a:r>
              <a:rPr lang="en-US" sz="1600" b="1" i="1" u="sng" dirty="0"/>
              <a:t>Store multiple values:</a:t>
            </a:r>
            <a:r>
              <a:rPr lang="en-US" sz="1600" i="1" u="sng" dirty="0"/>
              <a:t> </a:t>
            </a:r>
            <a:r>
              <a:rPr lang="en-US" sz="1600" i="1" dirty="0"/>
              <a:t>Arrays allow you to store and manage multiple values under a single variable, making it easier to work with large amounts of data.</a:t>
            </a:r>
            <a:br>
              <a:rPr lang="en-US" sz="1600" i="1" dirty="0"/>
            </a:br>
            <a:br>
              <a:rPr lang="en-US" sz="1600" i="1" dirty="0"/>
            </a:br>
            <a:r>
              <a:rPr lang="en-US" sz="1600" b="1" i="1" dirty="0"/>
              <a:t>2: </a:t>
            </a:r>
            <a:r>
              <a:rPr lang="en-US" sz="1600" b="1" i="1" u="sng" dirty="0"/>
              <a:t>Improved organization: </a:t>
            </a:r>
            <a:r>
              <a:rPr lang="en-US" sz="1600" i="1" dirty="0"/>
              <a:t>By grouping related values together into arrays, you can improve the organization and readability of your code.</a:t>
            </a:r>
            <a:br>
              <a:rPr lang="en-US" sz="1600" i="1" dirty="0"/>
            </a:br>
            <a:br>
              <a:rPr lang="en-US" sz="1600" i="1" dirty="0"/>
            </a:br>
            <a:r>
              <a:rPr lang="en-US" sz="1600" b="1" i="1" dirty="0"/>
              <a:t>3: </a:t>
            </a:r>
            <a:r>
              <a:rPr lang="en-US" sz="1600" b="1" i="1" u="sng" dirty="0"/>
              <a:t>Dynamic size: </a:t>
            </a:r>
            <a:r>
              <a:rPr lang="en-US" sz="1600" i="1" dirty="0"/>
              <a:t>The size of an array can be changed dynamically, making it easy to add or remove elements as needed.</a:t>
            </a:r>
            <a:br>
              <a:rPr lang="en-US" sz="1600" i="1" dirty="0"/>
            </a:br>
            <a:br>
              <a:rPr lang="en-US" sz="1600" b="1" i="1" dirty="0"/>
            </a:br>
            <a:r>
              <a:rPr lang="en-US" sz="1600" b="1" i="1" dirty="0"/>
              <a:t>4: </a:t>
            </a:r>
            <a:r>
              <a:rPr lang="en-US" sz="1600" b="1" i="1" u="sng" dirty="0"/>
              <a:t>Efficient data retrieval: </a:t>
            </a:r>
            <a:r>
              <a:rPr lang="en-US" sz="1600" i="1" dirty="0"/>
              <a:t>Arrays allow you to retrieve and manipulate data efficiently, as you can access elements directly using indices.</a:t>
            </a:r>
            <a:br>
              <a:rPr lang="en-US" sz="1600" i="1" dirty="0"/>
            </a:br>
            <a:br>
              <a:rPr lang="en-US" sz="1600" i="1" dirty="0"/>
            </a:br>
            <a:r>
              <a:rPr lang="en-US" sz="1600" b="1" i="1" dirty="0"/>
              <a:t>5</a:t>
            </a:r>
            <a:r>
              <a:rPr lang="en-US" sz="1600" i="1" dirty="0"/>
              <a:t>:</a:t>
            </a:r>
            <a:r>
              <a:rPr lang="en-US" sz="1600" b="1" i="1" u="sng" dirty="0"/>
              <a:t>Versatile: </a:t>
            </a:r>
            <a:r>
              <a:rPr lang="en-US" sz="1600" i="1" dirty="0"/>
              <a:t>Arrays can store values of different data types, and can also be used to store other arrays, creating multidimensional arrays.</a:t>
            </a:r>
            <a:br>
              <a:rPr lang="en-US" sz="1600" i="1" dirty="0"/>
            </a:br>
            <a:br>
              <a:rPr lang="en-US" sz="1600" i="1" dirty="0"/>
            </a:br>
            <a:r>
              <a:rPr lang="en-US" sz="1600" b="1" i="1" dirty="0"/>
              <a:t>6: </a:t>
            </a:r>
            <a:r>
              <a:rPr lang="en-US" sz="1600" b="1" i="1" u="sng" dirty="0"/>
              <a:t>Easy looping</a:t>
            </a:r>
            <a:r>
              <a:rPr lang="en-US" sz="1600" b="1" i="1" dirty="0"/>
              <a:t>: </a:t>
            </a:r>
            <a:r>
              <a:rPr lang="en-US" sz="1600" i="1" dirty="0"/>
              <a:t>Arrays make it easy to loop over their elements, which is useful for tasks such as processing and transforming data.</a:t>
            </a:r>
            <a:br>
              <a:rPr lang="en-US" sz="1600" i="1" dirty="0"/>
            </a:br>
            <a:br>
              <a:rPr lang="en-US" sz="1600" i="1" dirty="0"/>
            </a:br>
            <a:r>
              <a:rPr lang="en-US" sz="1600" i="1" dirty="0"/>
              <a:t>Overall, arrays are a versatile and essential data structure for many PHP programming tasks, and play a crucial role in data storage, retrieval, and manipulation.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71031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chemeClr val="accent6">
                    <a:lumMod val="50000"/>
                  </a:schemeClr>
                </a:solidFill>
              </a:rPr>
              <a:t>Types of Arrays:</a:t>
            </a:r>
            <a:br>
              <a:rPr lang="en-US" sz="3200" i="1" dirty="0">
                <a:solidFill>
                  <a:schemeClr val="accent6">
                    <a:lumMod val="50000"/>
                  </a:schemeClr>
                </a:solidFill>
              </a:rPr>
            </a:br>
            <a:br>
              <a:rPr lang="en-US" sz="3200" i="1" dirty="0">
                <a:solidFill>
                  <a:schemeClr val="accent6">
                    <a:lumMod val="50000"/>
                  </a:schemeClr>
                </a:solidFill>
              </a:rPr>
            </a:br>
            <a:r>
              <a:rPr lang="en-US" sz="3200" i="1" dirty="0">
                <a:solidFill>
                  <a:schemeClr val="accent6">
                    <a:lumMod val="50000"/>
                  </a:schemeClr>
                </a:solidFill>
              </a:rPr>
              <a:t>1: Indexed Arrays</a:t>
            </a:r>
            <a:br>
              <a:rPr lang="en-US" sz="3200" i="1" dirty="0">
                <a:solidFill>
                  <a:schemeClr val="accent6">
                    <a:lumMod val="50000"/>
                  </a:schemeClr>
                </a:solidFill>
              </a:rPr>
            </a:br>
            <a:r>
              <a:rPr lang="en-US" sz="3200" i="1" dirty="0">
                <a:solidFill>
                  <a:schemeClr val="accent6">
                    <a:lumMod val="50000"/>
                  </a:schemeClr>
                </a:solidFill>
              </a:rPr>
              <a:t>2: Associative Arrays</a:t>
            </a:r>
            <a:br>
              <a:rPr lang="en-US" sz="3200" i="1" dirty="0">
                <a:solidFill>
                  <a:schemeClr val="accent6">
                    <a:lumMod val="50000"/>
                  </a:schemeClr>
                </a:solidFill>
              </a:rPr>
            </a:br>
            <a:r>
              <a:rPr lang="en-US" sz="3200" i="1" dirty="0">
                <a:solidFill>
                  <a:schemeClr val="accent6">
                    <a:lumMod val="50000"/>
                  </a:schemeClr>
                </a:solidFill>
              </a:rPr>
              <a:t>3: Multidimensional Arrays</a:t>
            </a:r>
            <a:br>
              <a:rPr lang="en-US" sz="3200" i="1" dirty="0">
                <a:solidFill>
                  <a:schemeClr val="accent6">
                    <a:lumMod val="50000"/>
                  </a:schemeClr>
                </a:solidFill>
              </a:rPr>
            </a:br>
            <a:br>
              <a:rPr lang="en-US" sz="3200" i="1" dirty="0">
                <a:solidFill>
                  <a:schemeClr val="accent6">
                    <a:lumMod val="50000"/>
                  </a:schemeClr>
                </a:solidFill>
              </a:rPr>
            </a:br>
            <a:r>
              <a:rPr lang="en-US" sz="3200" i="1" dirty="0">
                <a:solidFill>
                  <a:schemeClr val="accent6">
                    <a:lumMod val="50000"/>
                  </a:schemeClr>
                </a:solidFill>
              </a:rPr>
              <a:t>Each array has its own pros and cons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323476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E5FD-D562-DC49-98C4-BB47176FB657}"/>
              </a:ext>
            </a:extLst>
          </p:cNvPr>
          <p:cNvSpPr>
            <a:spLocks noGrp="1"/>
          </p:cNvSpPr>
          <p:nvPr>
            <p:ph type="title"/>
          </p:nvPr>
        </p:nvSpPr>
        <p:spPr/>
        <p:txBody>
          <a:bodyPr/>
          <a:lstStyle/>
          <a:p>
            <a:r>
              <a:rPr lang="en-US" dirty="0"/>
              <a:t>Syntax of Indexed Array:</a:t>
            </a:r>
            <a:endParaRPr lang="en-GB" dirty="0"/>
          </a:p>
        </p:txBody>
      </p:sp>
      <p:pic>
        <p:nvPicPr>
          <p:cNvPr id="7" name="Picture 6">
            <a:extLst>
              <a:ext uri="{FF2B5EF4-FFF2-40B4-BE49-F238E27FC236}">
                <a16:creationId xmlns:a16="http://schemas.microsoft.com/office/drawing/2014/main" id="{31256040-80C1-8D12-D9A2-051C31900798}"/>
              </a:ext>
            </a:extLst>
          </p:cNvPr>
          <p:cNvPicPr>
            <a:picLocks noChangeAspect="1"/>
          </p:cNvPicPr>
          <p:nvPr/>
        </p:nvPicPr>
        <p:blipFill>
          <a:blip r:embed="rId2"/>
          <a:stretch>
            <a:fillRect/>
          </a:stretch>
        </p:blipFill>
        <p:spPr>
          <a:xfrm>
            <a:off x="1097280" y="2161308"/>
            <a:ext cx="8101779" cy="1267691"/>
          </a:xfrm>
          <a:prstGeom prst="rect">
            <a:avLst/>
          </a:prstGeom>
        </p:spPr>
      </p:pic>
      <p:pic>
        <p:nvPicPr>
          <p:cNvPr id="9" name="Picture 8">
            <a:extLst>
              <a:ext uri="{FF2B5EF4-FFF2-40B4-BE49-F238E27FC236}">
                <a16:creationId xmlns:a16="http://schemas.microsoft.com/office/drawing/2014/main" id="{96CD81B5-7125-6FFF-9F7E-CAC20ED73503}"/>
              </a:ext>
            </a:extLst>
          </p:cNvPr>
          <p:cNvPicPr>
            <a:picLocks noChangeAspect="1"/>
          </p:cNvPicPr>
          <p:nvPr/>
        </p:nvPicPr>
        <p:blipFill>
          <a:blip r:embed="rId3"/>
          <a:stretch>
            <a:fillRect/>
          </a:stretch>
        </p:blipFill>
        <p:spPr>
          <a:xfrm>
            <a:off x="1097280" y="4062808"/>
            <a:ext cx="8101780" cy="1160356"/>
          </a:xfrm>
          <a:prstGeom prst="rect">
            <a:avLst/>
          </a:prstGeom>
        </p:spPr>
      </p:pic>
    </p:spTree>
    <p:extLst>
      <p:ext uri="{BB962C8B-B14F-4D97-AF65-F5344CB8AC3E}">
        <p14:creationId xmlns:p14="http://schemas.microsoft.com/office/powerpoint/2010/main" val="2706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2B04-2DD5-8CF6-FD13-64DEDFFE00D2}"/>
              </a:ext>
            </a:extLst>
          </p:cNvPr>
          <p:cNvSpPr>
            <a:spLocks noGrp="1"/>
          </p:cNvSpPr>
          <p:nvPr>
            <p:ph type="title"/>
          </p:nvPr>
        </p:nvSpPr>
        <p:spPr/>
        <p:txBody>
          <a:bodyPr/>
          <a:lstStyle/>
          <a:p>
            <a:r>
              <a:rPr lang="en-US" dirty="0"/>
              <a:t>Syntax of Associative Array:</a:t>
            </a:r>
            <a:endParaRPr lang="en-GB" dirty="0"/>
          </a:p>
        </p:txBody>
      </p:sp>
      <p:pic>
        <p:nvPicPr>
          <p:cNvPr id="4" name="Picture 3">
            <a:extLst>
              <a:ext uri="{FF2B5EF4-FFF2-40B4-BE49-F238E27FC236}">
                <a16:creationId xmlns:a16="http://schemas.microsoft.com/office/drawing/2014/main" id="{E53A841F-C579-E826-64AD-0FEB039B0991}"/>
              </a:ext>
            </a:extLst>
          </p:cNvPr>
          <p:cNvPicPr>
            <a:picLocks noChangeAspect="1"/>
          </p:cNvPicPr>
          <p:nvPr/>
        </p:nvPicPr>
        <p:blipFill>
          <a:blip r:embed="rId2"/>
          <a:stretch>
            <a:fillRect/>
          </a:stretch>
        </p:blipFill>
        <p:spPr>
          <a:xfrm>
            <a:off x="1097280" y="2479964"/>
            <a:ext cx="10221240" cy="2022763"/>
          </a:xfrm>
          <a:prstGeom prst="rect">
            <a:avLst/>
          </a:prstGeom>
        </p:spPr>
      </p:pic>
    </p:spTree>
    <p:extLst>
      <p:ext uri="{BB962C8B-B14F-4D97-AF65-F5344CB8AC3E}">
        <p14:creationId xmlns:p14="http://schemas.microsoft.com/office/powerpoint/2010/main" val="19705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4D23-1A68-1EFF-9B19-82104FB756DF}"/>
              </a:ext>
            </a:extLst>
          </p:cNvPr>
          <p:cNvSpPr>
            <a:spLocks noGrp="1"/>
          </p:cNvSpPr>
          <p:nvPr>
            <p:ph type="title"/>
          </p:nvPr>
        </p:nvSpPr>
        <p:spPr/>
        <p:txBody>
          <a:bodyPr/>
          <a:lstStyle/>
          <a:p>
            <a:r>
              <a:rPr lang="en-US" dirty="0"/>
              <a:t>PHP Multidimensional Array:</a:t>
            </a:r>
            <a:endParaRPr lang="en-GB" dirty="0"/>
          </a:p>
        </p:txBody>
      </p:sp>
      <p:sp>
        <p:nvSpPr>
          <p:cNvPr id="3" name="Content Placeholder 2">
            <a:extLst>
              <a:ext uri="{FF2B5EF4-FFF2-40B4-BE49-F238E27FC236}">
                <a16:creationId xmlns:a16="http://schemas.microsoft.com/office/drawing/2014/main" id="{6FAC0CA6-3D5D-1C41-4DC1-CDDDF357D474}"/>
              </a:ext>
            </a:extLst>
          </p:cNvPr>
          <p:cNvSpPr>
            <a:spLocks noGrp="1"/>
          </p:cNvSpPr>
          <p:nvPr>
            <p:ph idx="1"/>
          </p:nvPr>
        </p:nvSpPr>
        <p:spPr/>
        <p:txBody>
          <a:bodyPr>
            <a:normAutofit/>
          </a:bodyPr>
          <a:lstStyle/>
          <a:p>
            <a:r>
              <a:rPr lang="en-US" sz="2400" dirty="0">
                <a:latin typeface="+mj-lt"/>
              </a:rPr>
              <a:t>A multidimensional array in PHP is an array that contains other arrays as elements. Each sub-array can have its own set of elements, creating multiple levels of arrays.</a:t>
            </a:r>
          </a:p>
          <a:p>
            <a:endParaRPr lang="en-US" sz="2400" dirty="0">
              <a:latin typeface="+mj-lt"/>
            </a:endParaRPr>
          </a:p>
          <a:p>
            <a:r>
              <a:rPr lang="en-US" sz="2400" dirty="0">
                <a:latin typeface="+mj-lt"/>
              </a:rPr>
              <a:t>The syntax for creating a multidimensional array is to nest arrays within arrays. </a:t>
            </a:r>
          </a:p>
          <a:p>
            <a:r>
              <a:rPr lang="en-US" sz="2400" dirty="0">
                <a:latin typeface="+mj-lt"/>
              </a:rPr>
              <a:t>See Example on Next Slide!</a:t>
            </a:r>
            <a:endParaRPr lang="en-GB" sz="2400" dirty="0">
              <a:latin typeface="+mj-lt"/>
            </a:endParaRPr>
          </a:p>
        </p:txBody>
      </p:sp>
    </p:spTree>
    <p:extLst>
      <p:ext uri="{BB962C8B-B14F-4D97-AF65-F5344CB8AC3E}">
        <p14:creationId xmlns:p14="http://schemas.microsoft.com/office/powerpoint/2010/main" val="260449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7598-E5C7-A0FD-0DC9-67F470FA0544}"/>
              </a:ext>
            </a:extLst>
          </p:cNvPr>
          <p:cNvSpPr>
            <a:spLocks noGrp="1"/>
          </p:cNvSpPr>
          <p:nvPr>
            <p:ph type="title"/>
          </p:nvPr>
        </p:nvSpPr>
        <p:spPr>
          <a:xfrm>
            <a:off x="1066799" y="80632"/>
            <a:ext cx="10501745" cy="1512641"/>
          </a:xfrm>
        </p:spPr>
        <p:txBody>
          <a:bodyPr/>
          <a:lstStyle/>
          <a:p>
            <a:r>
              <a:rPr lang="en-US" dirty="0"/>
              <a:t> Syntax of Multidimensional Array:</a:t>
            </a:r>
            <a:endParaRPr lang="en-GB" dirty="0"/>
          </a:p>
        </p:txBody>
      </p:sp>
      <p:pic>
        <p:nvPicPr>
          <p:cNvPr id="4" name="Picture 3">
            <a:extLst>
              <a:ext uri="{FF2B5EF4-FFF2-40B4-BE49-F238E27FC236}">
                <a16:creationId xmlns:a16="http://schemas.microsoft.com/office/drawing/2014/main" id="{37D4865D-05E0-62B6-03EB-1B9E80D056AE}"/>
              </a:ext>
            </a:extLst>
          </p:cNvPr>
          <p:cNvPicPr>
            <a:picLocks noChangeAspect="1"/>
          </p:cNvPicPr>
          <p:nvPr/>
        </p:nvPicPr>
        <p:blipFill>
          <a:blip r:embed="rId2"/>
          <a:stretch>
            <a:fillRect/>
          </a:stretch>
        </p:blipFill>
        <p:spPr>
          <a:xfrm>
            <a:off x="1066799" y="2119745"/>
            <a:ext cx="11000510" cy="3990110"/>
          </a:xfrm>
          <a:prstGeom prst="rect">
            <a:avLst/>
          </a:prstGeom>
        </p:spPr>
      </p:pic>
    </p:spTree>
    <p:extLst>
      <p:ext uri="{BB962C8B-B14F-4D97-AF65-F5344CB8AC3E}">
        <p14:creationId xmlns:p14="http://schemas.microsoft.com/office/powerpoint/2010/main" val="362457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7C1-FB24-1FA6-B510-969C26B37420}"/>
              </a:ext>
            </a:extLst>
          </p:cNvPr>
          <p:cNvSpPr>
            <a:spLocks noGrp="1"/>
          </p:cNvSpPr>
          <p:nvPr>
            <p:ph type="title"/>
          </p:nvPr>
        </p:nvSpPr>
        <p:spPr>
          <a:xfrm>
            <a:off x="1091344" y="2060813"/>
            <a:ext cx="10768560" cy="2511188"/>
          </a:xfrm>
        </p:spPr>
        <p:txBody>
          <a:bodyPr>
            <a:normAutofit/>
          </a:bodyPr>
          <a:lstStyle/>
          <a:p>
            <a:r>
              <a:rPr lang="en-US" dirty="0"/>
              <a:t>Thank You! </a:t>
            </a:r>
            <a:br>
              <a:rPr lang="en-US" dirty="0"/>
            </a:br>
            <a:r>
              <a:rPr lang="en-US" dirty="0"/>
              <a:t>For Giving Your Important Time.</a:t>
            </a:r>
            <a:br>
              <a:rPr lang="en-US" dirty="0"/>
            </a:br>
            <a:r>
              <a:rPr lang="en-US" dirty="0"/>
              <a:t>“Keep Learning &amp; Keep Exploring”.</a:t>
            </a:r>
            <a:endParaRPr lang="en-GB" dirty="0"/>
          </a:p>
        </p:txBody>
      </p:sp>
    </p:spTree>
    <p:extLst>
      <p:ext uri="{BB962C8B-B14F-4D97-AF65-F5344CB8AC3E}">
        <p14:creationId xmlns:p14="http://schemas.microsoft.com/office/powerpoint/2010/main" val="2851673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{0CA86263-CA97-4C0C-B6EF-B9DF74EA07B3}tf56160789_win32</Template>
  <TotalTime>159</TotalTime>
  <Words>411</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Bookman Old Style</vt:lpstr>
      <vt:lpstr>Calibri</vt:lpstr>
      <vt:lpstr>Franklin Gothic Book</vt:lpstr>
      <vt:lpstr>1_RetrospectVTI</vt:lpstr>
      <vt:lpstr>PHP Arrays &amp; Types</vt:lpstr>
      <vt:lpstr>PHP Arrays are used to store multiple values in a single variable. This is the big advantage of Arrays in any programming languages. Let say if you want to store the hundred id’s of students so rather then storing in different variables you can use array.  Be Remember! Array only store same Data type Values</vt:lpstr>
      <vt:lpstr>Arrays are a fundamental data structure in PHP and are important for several reasons:  1: Store multiple values: Arrays allow you to store and manage multiple values under a single variable, making it easier to work with large amounts of data.  2: Improved organization: By grouping related values together into arrays, you can improve the organization and readability of your code.  3: Dynamic size: The size of an array can be changed dynamically, making it easy to add or remove elements as needed.  4: Efficient data retrieval: Arrays allow you to retrieve and manipulate data efficiently, as you can access elements directly using indices.  5:Versatile: Arrays can store values of different data types, and can also be used to store other arrays, creating multidimensional arrays.  6: Easy looping: Arrays make it easy to loop over their elements, which is useful for tasks such as processing and transforming data.  Overall, arrays are a versatile and essential data structure for many PHP programming tasks, and play a crucial role in data storage, retrieval, and manipulation.</vt:lpstr>
      <vt:lpstr>Types of Arrays:  1: Indexed Arrays 2: Associative Arrays 3: Multidimensional Arrays  Each array has its own pros and cons</vt:lpstr>
      <vt:lpstr>Syntax of Indexed Array:</vt:lpstr>
      <vt:lpstr>Syntax of Associative Array:</vt:lpstr>
      <vt:lpstr>PHP Multidimensional Array:</vt:lpstr>
      <vt:lpstr> Syntax of Multidimensional Array:</vt:lpstr>
      <vt:lpstr>Thank You!  For Giving Your Important Time. “Keep Learning &amp; Keep Exploring”.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Conditional Statements</dc:title>
  <dc:creator>Umer;Shahzad</dc:creator>
  <cp:keywords>#Umer Shahzad</cp:keywords>
  <cp:lastModifiedBy>Umer</cp:lastModifiedBy>
  <cp:revision>42</cp:revision>
  <dcterms:created xsi:type="dcterms:W3CDTF">2023-01-28T18:15:12Z</dcterms:created>
  <dcterms:modified xsi:type="dcterms:W3CDTF">2023-02-04T18:03:05Z</dcterms:modified>
</cp:coreProperties>
</file>