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7" r:id="rId3"/>
    <p:sldId id="290" r:id="rId4"/>
    <p:sldId id="286" r:id="rId5"/>
    <p:sldId id="285" r:id="rId6"/>
    <p:sldId id="284" r:id="rId7"/>
    <p:sldId id="281" r:id="rId8"/>
    <p:sldId id="282" r:id="rId9"/>
    <p:sldId id="283" r:id="rId10"/>
    <p:sldId id="280" r:id="rId11"/>
    <p:sldId id="279" r:id="rId12"/>
    <p:sldId id="275" r:id="rId13"/>
    <p:sldId id="276" r:id="rId14"/>
    <p:sldId id="277" r:id="rId15"/>
    <p:sldId id="278" r:id="rId16"/>
    <p:sldId id="273" r:id="rId17"/>
    <p:sldId id="274" r:id="rId18"/>
    <p:sldId id="272" r:id="rId19"/>
    <p:sldId id="268" r:id="rId20"/>
    <p:sldId id="269" r:id="rId21"/>
    <p:sldId id="271" r:id="rId22"/>
    <p:sldId id="267" r:id="rId23"/>
    <p:sldId id="266" r:id="rId24"/>
    <p:sldId id="264" r:id="rId25"/>
    <p:sldId id="262" r:id="rId26"/>
    <p:sldId id="263" r:id="rId27"/>
    <p:sldId id="261" r:id="rId28"/>
    <p:sldId id="259" r:id="rId29"/>
    <p:sldId id="258" r:id="rId30"/>
    <p:sldId id="256" r:id="rId31"/>
    <p:sldId id="257" r:id="rId32"/>
    <p:sldId id="28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FBB15-2B8A-44E7-9821-EFAC5136BFDA}" v="7" dt="2023-04-26T19:14:50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magani Shiva" userId="057cee571c2d22cd" providerId="LiveId" clId="{562FBB15-2B8A-44E7-9821-EFAC5136BFDA}"/>
    <pc:docChg chg="undo custSel addSld delSld modSld">
      <pc:chgData name="Ummagani Shiva" userId="057cee571c2d22cd" providerId="LiveId" clId="{562FBB15-2B8A-44E7-9821-EFAC5136BFDA}" dt="2023-04-26T19:19:07.598" v="167" actId="255"/>
      <pc:docMkLst>
        <pc:docMk/>
      </pc:docMkLst>
      <pc:sldChg chg="modSp mod">
        <pc:chgData name="Ummagani Shiva" userId="057cee571c2d22cd" providerId="LiveId" clId="{562FBB15-2B8A-44E7-9821-EFAC5136BFDA}" dt="2023-04-26T19:15:36.840" v="106" actId="20577"/>
        <pc:sldMkLst>
          <pc:docMk/>
          <pc:sldMk cId="47753578" sldId="256"/>
        </pc:sldMkLst>
        <pc:spChg chg="mod">
          <ac:chgData name="Ummagani Shiva" userId="057cee571c2d22cd" providerId="LiveId" clId="{562FBB15-2B8A-44E7-9821-EFAC5136BFDA}" dt="2023-04-26T19:15:36.840" v="106" actId="20577"/>
          <ac:spMkLst>
            <pc:docMk/>
            <pc:sldMk cId="47753578" sldId="256"/>
            <ac:spMk id="2" creationId="{22E66269-E688-F1F1-95C6-8157B0585359}"/>
          </ac:spMkLst>
        </pc:spChg>
      </pc:sldChg>
      <pc:sldChg chg="del">
        <pc:chgData name="Ummagani Shiva" userId="057cee571c2d22cd" providerId="LiveId" clId="{562FBB15-2B8A-44E7-9821-EFAC5136BFDA}" dt="2023-04-26T19:10:03.882" v="1" actId="2696"/>
        <pc:sldMkLst>
          <pc:docMk/>
          <pc:sldMk cId="197966112" sldId="260"/>
        </pc:sldMkLst>
      </pc:sldChg>
      <pc:sldChg chg="del">
        <pc:chgData name="Ummagani Shiva" userId="057cee571c2d22cd" providerId="LiveId" clId="{562FBB15-2B8A-44E7-9821-EFAC5136BFDA}" dt="2023-04-26T19:09:45.655" v="0" actId="2696"/>
        <pc:sldMkLst>
          <pc:docMk/>
          <pc:sldMk cId="2361103154" sldId="270"/>
        </pc:sldMkLst>
      </pc:sldChg>
      <pc:sldChg chg="modSp new mod">
        <pc:chgData name="Ummagani Shiva" userId="057cee571c2d22cd" providerId="LiveId" clId="{562FBB15-2B8A-44E7-9821-EFAC5136BFDA}" dt="2023-04-26T19:15:04.789" v="104" actId="20577"/>
        <pc:sldMkLst>
          <pc:docMk/>
          <pc:sldMk cId="2901255910" sldId="289"/>
        </pc:sldMkLst>
        <pc:spChg chg="mod">
          <ac:chgData name="Ummagani Shiva" userId="057cee571c2d22cd" providerId="LiveId" clId="{562FBB15-2B8A-44E7-9821-EFAC5136BFDA}" dt="2023-04-26T19:10:59.220" v="6" actId="122"/>
          <ac:spMkLst>
            <pc:docMk/>
            <pc:sldMk cId="2901255910" sldId="289"/>
            <ac:spMk id="2" creationId="{F77E3AA1-6300-ECAC-8447-7C4B75DACD58}"/>
          </ac:spMkLst>
        </pc:spChg>
        <pc:spChg chg="mod">
          <ac:chgData name="Ummagani Shiva" userId="057cee571c2d22cd" providerId="LiveId" clId="{562FBB15-2B8A-44E7-9821-EFAC5136BFDA}" dt="2023-04-26T19:15:04.789" v="104" actId="20577"/>
          <ac:spMkLst>
            <pc:docMk/>
            <pc:sldMk cId="2901255910" sldId="289"/>
            <ac:spMk id="3" creationId="{1A750B3B-87F0-5604-2616-3CE6747FBBE0}"/>
          </ac:spMkLst>
        </pc:spChg>
      </pc:sldChg>
      <pc:sldChg chg="modSp new mod">
        <pc:chgData name="Ummagani Shiva" userId="057cee571c2d22cd" providerId="LiveId" clId="{562FBB15-2B8A-44E7-9821-EFAC5136BFDA}" dt="2023-04-26T19:19:07.598" v="167" actId="255"/>
        <pc:sldMkLst>
          <pc:docMk/>
          <pc:sldMk cId="3381976870" sldId="290"/>
        </pc:sldMkLst>
        <pc:spChg chg="mod">
          <ac:chgData name="Ummagani Shiva" userId="057cee571c2d22cd" providerId="LiveId" clId="{562FBB15-2B8A-44E7-9821-EFAC5136BFDA}" dt="2023-04-26T19:18:04.068" v="141" actId="1076"/>
          <ac:spMkLst>
            <pc:docMk/>
            <pc:sldMk cId="3381976870" sldId="290"/>
            <ac:spMk id="2" creationId="{30FD03DB-3446-9F73-BABA-7C6931B30966}"/>
          </ac:spMkLst>
        </pc:spChg>
        <pc:spChg chg="mod">
          <ac:chgData name="Ummagani Shiva" userId="057cee571c2d22cd" providerId="LiveId" clId="{562FBB15-2B8A-44E7-9821-EFAC5136BFDA}" dt="2023-04-26T19:19:07.598" v="167" actId="255"/>
          <ac:spMkLst>
            <pc:docMk/>
            <pc:sldMk cId="3381976870" sldId="290"/>
            <ac:spMk id="3" creationId="{68CE3EC3-21BC-741B-D40E-EF4185330B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0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5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504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71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2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89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84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94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10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1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5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2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0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4B274-F8DB-447D-A7EB-8965AC6A3796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5E8F-562E-476A-9C49-A38267916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82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seaborn.pydata.org/" TargetMode="External"/><Relationship Id="rId3" Type="http://schemas.openxmlformats.org/officeDocument/2006/relationships/hyperlink" Target="https://chat.openai.com/" TargetMode="External"/><Relationship Id="rId7" Type="http://schemas.openxmlformats.org/officeDocument/2006/relationships/hyperlink" Target="https://matplotlib.org/stable/contents.html" TargetMode="External"/><Relationship Id="rId2" Type="http://schemas.openxmlformats.org/officeDocument/2006/relationships/hyperlink" Target="http://www.kaggle.com/datasets/jhondare01/monkeypox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learn.org/stable/documentation.html" TargetMode="External"/><Relationship Id="rId5" Type="http://schemas.openxmlformats.org/officeDocument/2006/relationships/hyperlink" Target="https://numpy.org/doc/stable/" TargetMode="External"/><Relationship Id="rId4" Type="http://schemas.openxmlformats.org/officeDocument/2006/relationships/hyperlink" Target="https://pandas.pydata.org/do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69AD-A3B0-5269-DC62-172B73F72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 intelligence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machine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58FEF617-3B87-2005-A7BF-B203D4725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8" y="3785937"/>
            <a:ext cx="5743074" cy="15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2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98C1-1793-3A40-3D5F-7812C458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098" y="-963110"/>
            <a:ext cx="8791575" cy="2387600"/>
          </a:xfrm>
        </p:spPr>
        <p:txBody>
          <a:bodyPr/>
          <a:lstStyle/>
          <a:p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3. DATA</a:t>
            </a:r>
            <a:r>
              <a:rPr lang="en-IN" sz="30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PRE-PROCESSING</a:t>
            </a:r>
            <a:br>
              <a:rPr lang="en-IN" sz="48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7C3D0-379B-7140-8FCE-45759313B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580" y="802105"/>
            <a:ext cx="10603832" cy="5646821"/>
          </a:xfrm>
        </p:spPr>
        <p:txBody>
          <a:bodyPr>
            <a:normAutofit/>
          </a:bodyPr>
          <a:lstStyle/>
          <a:p>
            <a:r>
              <a:rPr lang="en-IN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3.1 Description </a:t>
            </a:r>
            <a:r>
              <a:rPr lang="en-IN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en-IN" sz="2000" cap="none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</a:t>
            </a:r>
            <a:r>
              <a:rPr lang="en-IN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ataset:</a:t>
            </a:r>
          </a:p>
          <a:p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 monkeypox dataset contains information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 symptoms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diagnosis of  individuals suspected of having monkeypox infections. The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dataset includes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both  categorical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binary features,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such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as fever, swollen lymph nodes, muscle aches  and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pains.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target</a:t>
            </a:r>
            <a:r>
              <a:rPr lang="en-US" sz="2000" cap="none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variable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binary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variable</a:t>
            </a:r>
            <a:r>
              <a:rPr lang="en-US" sz="2000" cap="none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indicating</a:t>
            </a:r>
            <a:r>
              <a:rPr lang="en-US" sz="20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whether</a:t>
            </a:r>
            <a:r>
              <a:rPr lang="en-US" sz="2000" cap="none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individual</a:t>
            </a:r>
            <a:r>
              <a:rPr lang="en-US" sz="2000" cap="none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was 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diagnosed with monkeypox or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not.</a:t>
            </a:r>
          </a:p>
          <a:p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 dataset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was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collected from clinical records of individuals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who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presented with 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consistent with monkeypox at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various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healthcare facilities. </a:t>
            </a:r>
            <a:r>
              <a:rPr lang="en-US" sz="2000" cap="none" spc="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dataset  includes data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from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both confirmed and suspected monkeypox cases,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confirmed  cases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being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diagnosed based on laboratory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testing. The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dataset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was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cleaned and  preprocessed to remove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missing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values and ensure consistency in data</a:t>
            </a:r>
            <a:r>
              <a:rPr lang="en-US" sz="2000" cap="none" spc="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formats.</a:t>
            </a:r>
          </a:p>
          <a:p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Overall, the monkeypox dataset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provides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useful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resource for developing and  evaluating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proposed machine learning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for diagnosing monkeypox  infections. However, it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important to recognize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limitations of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dataset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consider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additional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sources of data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features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enhance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 accuracy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and  generalizability of our model.</a:t>
            </a:r>
            <a:endParaRPr lang="en-US" sz="20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0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sz="20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48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53D2-42D2-39CD-4A80-8EE8566D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38" y="208546"/>
            <a:ext cx="10266946" cy="6464969"/>
          </a:xfrm>
        </p:spPr>
        <p:txBody>
          <a:bodyPr/>
          <a:lstStyle/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3.2 </a:t>
            </a: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n-IN" sz="20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Cleaning:</a:t>
            </a: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Checking for Unique</a:t>
            </a:r>
            <a:r>
              <a:rPr lang="en-IN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Values                                                       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   Checking for Memory Usage</a:t>
            </a:r>
          </a:p>
          <a:p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5E3B1F4E-9709-9660-F7D2-6FDB030304E9}"/>
              </a:ext>
            </a:extLst>
          </p:cNvPr>
          <p:cNvSpPr/>
          <p:nvPr/>
        </p:nvSpPr>
        <p:spPr>
          <a:xfrm>
            <a:off x="1042738" y="1313688"/>
            <a:ext cx="3561346" cy="2115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4E510-A8DD-AFC2-B703-20EF58BDEA83}"/>
              </a:ext>
            </a:extLst>
          </p:cNvPr>
          <p:cNvSpPr txBox="1"/>
          <p:nvPr/>
        </p:nvSpPr>
        <p:spPr>
          <a:xfrm>
            <a:off x="1042738" y="3633354"/>
            <a:ext cx="6104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Checking for Null Values and Removing Null</a:t>
            </a:r>
            <a:r>
              <a:rPr lang="en-US" sz="2000" spc="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Values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E0ACF54-1F8E-A2DC-CEAC-9C62BFE54FA0}"/>
              </a:ext>
            </a:extLst>
          </p:cNvPr>
          <p:cNvSpPr/>
          <p:nvPr/>
        </p:nvSpPr>
        <p:spPr>
          <a:xfrm>
            <a:off x="1042737" y="4237817"/>
            <a:ext cx="3561345" cy="2115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AA4918BE-06BD-4B9B-14AB-C96909473F1B}"/>
              </a:ext>
            </a:extLst>
          </p:cNvPr>
          <p:cNvSpPr/>
          <p:nvPr/>
        </p:nvSpPr>
        <p:spPr>
          <a:xfrm>
            <a:off x="7716093" y="2566737"/>
            <a:ext cx="3593591" cy="3786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37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9CDC31-E176-F64A-60B2-F7AB407F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338"/>
            <a:ext cx="10874124" cy="6497637"/>
          </a:xfrm>
        </p:spPr>
        <p:txBody>
          <a:bodyPr/>
          <a:lstStyle/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3.3 </a:t>
            </a: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n-IN" sz="2000" spc="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Visualization:</a:t>
            </a: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Bar Graph Representation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total                              Area plot represent count of values of attributes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of values in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each</a:t>
            </a:r>
            <a:r>
              <a:rPr lang="en-US" sz="20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column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0C861E3-D0E2-4985-E7E5-A956AC8B33BC}"/>
              </a:ext>
            </a:extLst>
          </p:cNvPr>
          <p:cNvSpPr/>
          <p:nvPr/>
        </p:nvSpPr>
        <p:spPr>
          <a:xfrm>
            <a:off x="1286095" y="2165684"/>
            <a:ext cx="5018451" cy="4074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F7CF5F4-F64C-5B0F-4551-CA0C23BDA859}"/>
              </a:ext>
            </a:extLst>
          </p:cNvPr>
          <p:cNvSpPr/>
          <p:nvPr/>
        </p:nvSpPr>
        <p:spPr>
          <a:xfrm>
            <a:off x="6782600" y="2165684"/>
            <a:ext cx="5018451" cy="407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268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B471FF-D7E0-B558-0DB8-78C04198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08547"/>
            <a:ext cx="8791575" cy="6649453"/>
          </a:xfrm>
        </p:spPr>
        <p:txBody>
          <a:bodyPr/>
          <a:lstStyle/>
          <a:p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Scatterplot between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patient </a:t>
            </a:r>
            <a:r>
              <a:rPr lang="en-US" sz="2000" cap="none" spc="-15" dirty="0">
                <a:solidFill>
                  <a:schemeClr val="bg1"/>
                </a:solidFill>
                <a:latin typeface="Times New Roman"/>
                <a:cs typeface="Times New Roman"/>
              </a:rPr>
              <a:t>ID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000" cap="none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monkeypox(result)</a:t>
            </a:r>
            <a:endParaRPr lang="en-US" sz="20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E65D22A-934F-632C-AB11-1747B2A66109}"/>
              </a:ext>
            </a:extLst>
          </p:cNvPr>
          <p:cNvSpPr/>
          <p:nvPr/>
        </p:nvSpPr>
        <p:spPr>
          <a:xfrm>
            <a:off x="3008857" y="710184"/>
            <a:ext cx="5589711" cy="2718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35B1B-D67F-16D7-719F-952BA3E8712D}"/>
              </a:ext>
            </a:extLst>
          </p:cNvPr>
          <p:cNvSpPr txBox="1"/>
          <p:nvPr/>
        </p:nvSpPr>
        <p:spPr>
          <a:xfrm>
            <a:off x="2037347" y="3429000"/>
            <a:ext cx="728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Sctterplot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between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systemic_Illness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and</a:t>
            </a:r>
            <a:r>
              <a:rPr lang="en-US" sz="20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MonkeyPox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(result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C357A3E-B3A5-A648-FAA3-8861F5647CB5}"/>
              </a:ext>
            </a:extLst>
          </p:cNvPr>
          <p:cNvSpPr/>
          <p:nvPr/>
        </p:nvSpPr>
        <p:spPr>
          <a:xfrm>
            <a:off x="3008856" y="4026819"/>
            <a:ext cx="5589711" cy="2633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602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2747C-D78B-88E8-D75E-EA72A2E6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295"/>
            <a:ext cx="9905999" cy="6481010"/>
          </a:xfrm>
        </p:spPr>
        <p:txBody>
          <a:bodyPr/>
          <a:lstStyle/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        Violin Plot for patient </a:t>
            </a:r>
            <a:r>
              <a:rPr lang="en-IN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ID</a:t>
            </a: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687B8F-0A75-6799-905D-E65644594189}"/>
              </a:ext>
            </a:extLst>
          </p:cNvPr>
          <p:cNvSpPr/>
          <p:nvPr/>
        </p:nvSpPr>
        <p:spPr>
          <a:xfrm>
            <a:off x="2655930" y="677618"/>
            <a:ext cx="5589711" cy="2482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093FD-3ADC-753F-785E-CCAF9B2B5AD0}"/>
              </a:ext>
            </a:extLst>
          </p:cNvPr>
          <p:cNvSpPr txBox="1"/>
          <p:nvPr/>
        </p:nvSpPr>
        <p:spPr>
          <a:xfrm>
            <a:off x="1736558" y="3244334"/>
            <a:ext cx="6104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Violkin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Plot for Systemic Illness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four</a:t>
            </a:r>
            <a:r>
              <a:rPr lang="en-US" sz="2000" spc="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categeries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2822616-DAC2-DEF1-6013-F18AFB36EDE9}"/>
              </a:ext>
            </a:extLst>
          </p:cNvPr>
          <p:cNvSpPr/>
          <p:nvPr/>
        </p:nvSpPr>
        <p:spPr>
          <a:xfrm>
            <a:off x="2655929" y="3725619"/>
            <a:ext cx="5589711" cy="29517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84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25BC-F350-FE0F-3E20-1FEBCF83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6674"/>
            <a:ext cx="9905999" cy="6320589"/>
          </a:xfrm>
        </p:spPr>
        <p:txBody>
          <a:bodyPr/>
          <a:lstStyle/>
          <a:p>
            <a:pPr marL="0" indent="0">
              <a:buNone/>
            </a:pPr>
            <a:r>
              <a:rPr lang="en-US" sz="2000" spc="-5">
                <a:solidFill>
                  <a:schemeClr val="bg1"/>
                </a:solidFill>
                <a:latin typeface="Times New Roman"/>
                <a:cs typeface="Times New Roman"/>
              </a:rPr>
              <a:t>               Box 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plot </a:t>
            </a:r>
            <a:r>
              <a:rPr lang="en-US" sz="2000" spc="-5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>
                <a:solidFill>
                  <a:schemeClr val="bg1"/>
                </a:solidFill>
                <a:latin typeface="Times New Roman"/>
                <a:cs typeface="Times New Roman"/>
              </a:rPr>
              <a:t>Monkeypox (Result</a:t>
            </a:r>
            <a:r>
              <a:rPr lang="en-US" sz="2000" spc="5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>
                <a:solidFill>
                  <a:schemeClr val="bg1"/>
                </a:solidFill>
                <a:latin typeface="Times New Roman"/>
                <a:cs typeface="Times New Roman"/>
              </a:rPr>
              <a:t>Attribute)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B0AD2CD-66A9-EB34-ED3B-DBB0BC775313}"/>
              </a:ext>
            </a:extLst>
          </p:cNvPr>
          <p:cNvSpPr/>
          <p:nvPr/>
        </p:nvSpPr>
        <p:spPr>
          <a:xfrm>
            <a:off x="2591761" y="792480"/>
            <a:ext cx="5718049" cy="2415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349A3-7B86-526F-0479-A66B13F6D0DB}"/>
              </a:ext>
            </a:extLst>
          </p:cNvPr>
          <p:cNvSpPr txBox="1"/>
          <p:nvPr/>
        </p:nvSpPr>
        <p:spPr>
          <a:xfrm>
            <a:off x="2101516" y="3374895"/>
            <a:ext cx="7860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Bar Plot representing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result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of monkeypox 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systemic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Illness</a:t>
            </a:r>
            <a:r>
              <a:rPr lang="en-US" sz="2000" spc="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symptoms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3D531E6-F89C-10E9-9531-578A28C1EF87}"/>
              </a:ext>
            </a:extLst>
          </p:cNvPr>
          <p:cNvSpPr/>
          <p:nvPr/>
        </p:nvSpPr>
        <p:spPr>
          <a:xfrm>
            <a:off x="2591760" y="3775005"/>
            <a:ext cx="5718049" cy="2826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93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38D2-C384-6B64-1EA2-295A2292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4.</a:t>
            </a:r>
            <a:r>
              <a:rPr lang="en-IN" sz="3600" spc="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METHODOLOGY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ED09-898E-F754-3C0E-3EDA5F17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5853"/>
            <a:ext cx="10729746" cy="588745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980"/>
              </a:spcBef>
              <a:buNone/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4.1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Procedure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solve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given</a:t>
            </a:r>
            <a:r>
              <a:rPr lang="en-US" sz="22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problem: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6350" indent="-6350" algn="just">
              <a:lnSpc>
                <a:spcPct val="107100"/>
              </a:lnSpc>
              <a:spcBef>
                <a:spcPts val="855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The first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step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 our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methodology is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to perform exploratory data analysis on the  monkeypox dataset to gain a better understanding of the distribution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relationships among the features.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may involve visualizations,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statistical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analysis,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correlation analysis to identify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important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potential  outliers.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5080" indent="-6350" algn="just">
              <a:lnSpc>
                <a:spcPct val="107100"/>
              </a:lnSpc>
              <a:spcBef>
                <a:spcPts val="1050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Next, we will preprocess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data to prepare it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algorithms.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may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involve scaling numerical features,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converting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categorical variables to  binary indicators, and removing any redundant or irrelevant features. We will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also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split</a:t>
            </a:r>
            <a:r>
              <a:rPr lang="en-US" sz="22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2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n-US" sz="22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into</a:t>
            </a:r>
            <a:r>
              <a:rPr lang="en-US" sz="22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training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2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r>
              <a:rPr lang="en-US" sz="22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sets</a:t>
            </a:r>
            <a:r>
              <a:rPr lang="en-US" sz="22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evaluate</a:t>
            </a:r>
            <a:r>
              <a:rPr lang="en-US" sz="22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performance</a:t>
            </a:r>
            <a:r>
              <a:rPr lang="en-US" sz="22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en-US" sz="22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our</a:t>
            </a:r>
            <a:r>
              <a:rPr lang="en-US" sz="22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 on unseen</a:t>
            </a:r>
            <a:r>
              <a:rPr lang="en-US" sz="22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data.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7305" marR="12065" indent="183515" algn="just">
              <a:lnSpc>
                <a:spcPct val="107100"/>
              </a:lnSpc>
              <a:spcBef>
                <a:spcPts val="1035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We will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then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develop and train a machine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learning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on the training set using  algorithms such as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logistic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regression, decision trees, or random forests. We will tune  the hyperparameters </a:t>
            </a:r>
            <a:r>
              <a:rPr lang="en-US" sz="2200" spc="5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using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cross-validation techniques to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optimize its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performance. We will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also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evaluate the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model's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performance on </a:t>
            </a:r>
            <a:r>
              <a:rPr lang="en-US" sz="2200" spc="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testing set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using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metrics such as accuracy, precision, recall,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2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F1-score</a:t>
            </a:r>
            <a:r>
              <a:rPr lang="en-US" sz="2400" spc="-5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54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250F-772E-9D5C-032E-FBFE91BA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20842"/>
            <a:ext cx="9905999" cy="6336632"/>
          </a:xfrm>
        </p:spPr>
        <p:txBody>
          <a:bodyPr/>
          <a:lstStyle/>
          <a:p>
            <a:pPr marL="27305" marR="11430" indent="145415" algn="just">
              <a:lnSpc>
                <a:spcPct val="106900"/>
              </a:lnSpc>
              <a:spcBef>
                <a:spcPts val="10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Finally,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we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deploy the model in a user-friendly interface, such as a web  application</a:t>
            </a:r>
            <a:r>
              <a:rPr lang="en-US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mobile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app,</a:t>
            </a:r>
            <a:r>
              <a:rPr lang="en-US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 facilitate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its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use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healthcare</a:t>
            </a:r>
            <a:r>
              <a:rPr lang="en-US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professionals.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We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also  continue to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monitor 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update the model as new data and features become available  to improve its accuracy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generalizability.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7305" marR="13335" indent="-6350" algn="just">
              <a:lnSpc>
                <a:spcPct val="107100"/>
              </a:lnSpc>
              <a:spcBef>
                <a:spcPts val="105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Overall, our methodology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involves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 combination of exploratory data analysis,  machine learning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algorithms,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explainability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techniques to develop an  accurate and interpretable model for diagnosing monkeypox</a:t>
            </a:r>
            <a:r>
              <a:rPr lang="en-US" sz="20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infections.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ECA9FE3-3C20-C8A6-DEDF-4E5FA9C40177}"/>
              </a:ext>
            </a:extLst>
          </p:cNvPr>
          <p:cNvSpPr/>
          <p:nvPr/>
        </p:nvSpPr>
        <p:spPr>
          <a:xfrm>
            <a:off x="1174939" y="2849079"/>
            <a:ext cx="4919472" cy="3688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E400B51-0D92-8184-B3B5-2BA03440CF88}"/>
              </a:ext>
            </a:extLst>
          </p:cNvPr>
          <p:cNvSpPr/>
          <p:nvPr/>
        </p:nvSpPr>
        <p:spPr>
          <a:xfrm>
            <a:off x="6473888" y="2849079"/>
            <a:ext cx="4700015" cy="36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356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C3C53C-D785-0AA5-3F15-F73DB2361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537" y="176463"/>
            <a:ext cx="10411325" cy="6529137"/>
          </a:xfrm>
        </p:spPr>
        <p:txBody>
          <a:bodyPr>
            <a:normAutofit fontScale="92500" lnSpcReduction="10000"/>
          </a:bodyPr>
          <a:lstStyle/>
          <a:p>
            <a:pPr marL="18415" marR="6350" indent="-6350" algn="just">
              <a:lnSpc>
                <a:spcPct val="107100"/>
              </a:lnSpc>
              <a:spcBef>
                <a:spcPts val="95"/>
              </a:spcBef>
            </a:pP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Exploratory data analysis: the pre-processed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data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then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analyzed to identify  patterns, trends,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relationships between different variables using various  statistical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visualization</a:t>
            </a:r>
            <a:r>
              <a:rPr lang="en-US" sz="2200" cap="none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techniques.</a:t>
            </a: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50165" algn="just">
              <a:lnSpc>
                <a:spcPct val="100000"/>
              </a:lnSpc>
              <a:spcBef>
                <a:spcPts val="5"/>
              </a:spcBef>
            </a:pP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selection:</a:t>
            </a: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7100"/>
              </a:lnSpc>
              <a:spcBef>
                <a:spcPts val="1045"/>
              </a:spcBef>
              <a:buSzPct val="91666"/>
              <a:buAutoNum type="arabicPeriod"/>
              <a:tabLst>
                <a:tab pos="127635" algn="l"/>
              </a:tabLst>
            </a:pP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Logistic regression: logistic regression is a common classification algorithm  used in healthcare applications. </a:t>
            </a:r>
            <a:r>
              <a:rPr lang="en-US" sz="2200" cap="none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is a linear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that estimates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 probability</a:t>
            </a:r>
            <a:r>
              <a:rPr lang="en-US" sz="2200" cap="none" spc="-1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of  the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binary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target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variable</a:t>
            </a:r>
            <a:r>
              <a:rPr lang="en-US" sz="2200" cap="none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based</a:t>
            </a:r>
            <a:r>
              <a:rPr lang="en-US" sz="22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200" cap="none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input</a:t>
            </a:r>
            <a:r>
              <a:rPr lang="en-US" sz="22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features.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Logistic</a:t>
            </a:r>
            <a:r>
              <a:rPr lang="en-US" sz="2200" cap="none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regression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lang="en-US" sz="22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200" cap="none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simple  and interpretable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algorithm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that can handle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both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categorical and continuous  features.</a:t>
            </a: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6985" indent="-6350" algn="just">
              <a:lnSpc>
                <a:spcPct val="106900"/>
              </a:lnSpc>
              <a:spcBef>
                <a:spcPts val="1055"/>
              </a:spcBef>
              <a:buSzPct val="91666"/>
              <a:buAutoNum type="arabicPeriod"/>
              <a:tabLst>
                <a:tab pos="127635" algn="l"/>
              </a:tabLst>
            </a:pP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Decision trees: decision trees are a popular machine learning algorithm that can  handle</a:t>
            </a:r>
            <a:r>
              <a:rPr lang="en-US" sz="2200" cap="none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both</a:t>
            </a:r>
            <a:r>
              <a:rPr lang="en-US" sz="22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classification</a:t>
            </a:r>
            <a:r>
              <a:rPr lang="en-US" sz="2200" cap="none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2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regression</a:t>
            </a:r>
            <a:r>
              <a:rPr lang="en-US" sz="2200" cap="none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tasks.</a:t>
            </a:r>
            <a:r>
              <a:rPr lang="en-US" sz="2200" cap="none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They</a:t>
            </a:r>
            <a:r>
              <a:rPr lang="en-US" sz="2200" cap="none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partition</a:t>
            </a:r>
            <a:r>
              <a:rPr lang="en-US" sz="2200" cap="none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200" cap="none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</a:t>
            </a:r>
            <a:r>
              <a:rPr lang="en-US" sz="2200" cap="none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space</a:t>
            </a:r>
            <a:r>
              <a:rPr lang="en-US" sz="2200" cap="none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into  subsets that are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most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predictive of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target variable. Decision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trees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are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easy to  interpret and visualize,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handle both categorical and numerical</a:t>
            </a:r>
            <a:r>
              <a:rPr lang="en-US" sz="2200" cap="none" spc="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features.</a:t>
            </a: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06900"/>
              </a:lnSpc>
              <a:spcBef>
                <a:spcPts val="1055"/>
              </a:spcBef>
              <a:buSzPct val="91666"/>
              <a:buAutoNum type="arabicPeriod"/>
              <a:tabLst>
                <a:tab pos="127635" algn="l"/>
              </a:tabLst>
            </a:pP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Random forests: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random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forests are an ensemble learning algorithm that  combines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multiple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decision trees to improve the accuracy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generalization of</a:t>
            </a:r>
            <a:r>
              <a:rPr lang="en-US" sz="2200" cap="none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 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model. Random forests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handle both categorical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continuous features, and  are robust to outliers </a:t>
            </a:r>
            <a:r>
              <a:rPr lang="en-US" sz="22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missing</a:t>
            </a:r>
            <a:r>
              <a:rPr lang="en-US" sz="2200" cap="none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values.</a:t>
            </a:r>
            <a:endParaRPr lang="en-US" sz="2200" cap="none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5715" indent="-6350" algn="just">
              <a:lnSpc>
                <a:spcPct val="107500"/>
              </a:lnSpc>
              <a:spcBef>
                <a:spcPts val="1040"/>
              </a:spcBef>
              <a:buSzPct val="91666"/>
              <a:buAutoNum type="arabicPeriod"/>
              <a:tabLst>
                <a:tab pos="127635" algn="l"/>
              </a:tabLst>
            </a:pP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Support vector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machines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en-US" sz="2200" cap="none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svms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): </a:t>
            </a:r>
            <a:r>
              <a:rPr lang="en-US" sz="2200" cap="none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svms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 are a powerful algorithm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that can 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handle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both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linear and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nonlinear </a:t>
            </a:r>
            <a:r>
              <a:rPr lang="en-US" sz="22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classification</a:t>
            </a:r>
            <a:r>
              <a:rPr lang="en-US" sz="2200" cap="none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cap="none" dirty="0">
                <a:solidFill>
                  <a:schemeClr val="bg1"/>
                </a:solidFill>
                <a:latin typeface="Times New Roman"/>
                <a:cs typeface="Times New Roman"/>
              </a:rPr>
              <a:t>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68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9630-2F69-79F7-BDF0-4E48A714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2295"/>
            <a:ext cx="9905999" cy="5678906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training and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testing: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7305" marR="5080" indent="31750" algn="just">
              <a:lnSpc>
                <a:spcPct val="107100"/>
              </a:lnSpc>
              <a:spcBef>
                <a:spcPts val="101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model is trained on a subset of the data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tested on the remaining data to  evaluate its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performance.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involves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techniques such as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crossvalidation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hyper parameter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tuning.</a:t>
            </a: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A36798E-1DBF-D78B-DFBC-501FE9DF57E9}"/>
              </a:ext>
            </a:extLst>
          </p:cNvPr>
          <p:cNvSpPr/>
          <p:nvPr/>
        </p:nvSpPr>
        <p:spPr>
          <a:xfrm>
            <a:off x="2759242" y="2951748"/>
            <a:ext cx="7684169" cy="3663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F42A66C-A5EC-C6EE-C157-BB8BE67E3A8B}"/>
              </a:ext>
            </a:extLst>
          </p:cNvPr>
          <p:cNvSpPr/>
          <p:nvPr/>
        </p:nvSpPr>
        <p:spPr>
          <a:xfrm>
            <a:off x="2759243" y="1652017"/>
            <a:ext cx="7684168" cy="1299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056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02B1-C50A-751E-A857-35227AF2E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273300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IDENTIFICATION OF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MONKEYPOX DISEASE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76984-C753-9DA6-9A3F-B53652581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7708" y="2306805"/>
            <a:ext cx="8791575" cy="39656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NAMES:                      HALL TICKET NO.</a:t>
            </a:r>
          </a:p>
          <a:p>
            <a:r>
              <a:rPr lang="en-US" sz="2800" dirty="0">
                <a:solidFill>
                  <a:schemeClr val="bg1"/>
                </a:solidFill>
              </a:rPr>
              <a:t>U.SHIVA                     2103A51074</a:t>
            </a:r>
          </a:p>
          <a:p>
            <a:r>
              <a:rPr lang="en-US" sz="2800" dirty="0">
                <a:solidFill>
                  <a:schemeClr val="bg1"/>
                </a:solidFill>
              </a:rPr>
              <a:t>N.SAI CHARAN           2103A51100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                                              GUIDED BY: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                                  Mr. s </a:t>
            </a:r>
            <a:r>
              <a:rPr lang="en-US" sz="2800" dirty="0" err="1">
                <a:solidFill>
                  <a:schemeClr val="bg1"/>
                </a:solidFill>
              </a:rPr>
              <a:t>naresh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kumar</a:t>
            </a:r>
            <a:r>
              <a:rPr lang="en-US" sz="2800" dirty="0">
                <a:solidFill>
                  <a:schemeClr val="bg1"/>
                </a:solidFill>
              </a:rPr>
              <a:t> sir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1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46032823-1137-9BD6-1492-997FD9819324}"/>
              </a:ext>
            </a:extLst>
          </p:cNvPr>
          <p:cNvSpPr/>
          <p:nvPr/>
        </p:nvSpPr>
        <p:spPr>
          <a:xfrm>
            <a:off x="2743201" y="3428999"/>
            <a:ext cx="7138736" cy="326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BB870E8-5BB2-BBB4-1148-CE4807085C32}"/>
              </a:ext>
            </a:extLst>
          </p:cNvPr>
          <p:cNvSpPr/>
          <p:nvPr/>
        </p:nvSpPr>
        <p:spPr>
          <a:xfrm>
            <a:off x="2743201" y="160421"/>
            <a:ext cx="7138736" cy="3096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40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9A475BB-3B1F-6957-3939-C5063392AE40}"/>
              </a:ext>
            </a:extLst>
          </p:cNvPr>
          <p:cNvSpPr/>
          <p:nvPr/>
        </p:nvSpPr>
        <p:spPr>
          <a:xfrm>
            <a:off x="3256547" y="3561347"/>
            <a:ext cx="6336632" cy="3124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9E89408-3741-3D09-A164-1A01EBCB295D}"/>
              </a:ext>
            </a:extLst>
          </p:cNvPr>
          <p:cNvSpPr/>
          <p:nvPr/>
        </p:nvSpPr>
        <p:spPr>
          <a:xfrm>
            <a:off x="3256547" y="172133"/>
            <a:ext cx="6336632" cy="3124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DE69BC-1115-B0A5-FBB7-D7F032BE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6506" y="128337"/>
            <a:ext cx="9785684" cy="672966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Model evaluation and</a:t>
            </a:r>
            <a:r>
              <a:rPr lang="en-US" sz="18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dirty="0">
                <a:solidFill>
                  <a:schemeClr val="bg1"/>
                </a:solidFill>
                <a:latin typeface="Times New Roman"/>
                <a:cs typeface="Times New Roman"/>
              </a:rPr>
              <a:t>analysis: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 evaluation and analysis of the model based </a:t>
            </a:r>
            <a:r>
              <a:rPr lang="en-US" sz="1800" cap="none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lang="en-US" sz="18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various algorithms can </a:t>
            </a:r>
            <a:r>
              <a:rPr lang="en-US" sz="1800" cap="none" dirty="0">
                <a:solidFill>
                  <a:schemeClr val="bg1"/>
                </a:solidFill>
                <a:latin typeface="Times New Roman"/>
                <a:cs typeface="Times New Roman"/>
              </a:rPr>
              <a:t>be  </a:t>
            </a:r>
            <a:r>
              <a:rPr lang="en-US" sz="18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understood by the below given bar</a:t>
            </a:r>
            <a:r>
              <a:rPr lang="en-US" sz="1800" cap="none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8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graph.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79755E3-5208-F2DC-2350-3E454A8D1C22}"/>
              </a:ext>
            </a:extLst>
          </p:cNvPr>
          <p:cNvSpPr/>
          <p:nvPr/>
        </p:nvSpPr>
        <p:spPr>
          <a:xfrm>
            <a:off x="2390275" y="2670050"/>
            <a:ext cx="7507704" cy="4059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9758990-B262-9901-48B2-2688527C278F}"/>
              </a:ext>
            </a:extLst>
          </p:cNvPr>
          <p:cNvSpPr/>
          <p:nvPr/>
        </p:nvSpPr>
        <p:spPr>
          <a:xfrm>
            <a:off x="3742303" y="792482"/>
            <a:ext cx="4803648" cy="18775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7542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09541A6-B777-65E7-462B-269F853A40FF}"/>
              </a:ext>
            </a:extLst>
          </p:cNvPr>
          <p:cNvSpPr/>
          <p:nvPr/>
        </p:nvSpPr>
        <p:spPr>
          <a:xfrm>
            <a:off x="1636295" y="1"/>
            <a:ext cx="8614610" cy="3304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BBA7E26-5115-D0AF-992B-667FC6AE7BC2}"/>
              </a:ext>
            </a:extLst>
          </p:cNvPr>
          <p:cNvSpPr/>
          <p:nvPr/>
        </p:nvSpPr>
        <p:spPr>
          <a:xfrm>
            <a:off x="1636295" y="3429000"/>
            <a:ext cx="8614610" cy="3136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2283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8BC3-6C7E-5D6A-1B47-43C1E43E8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08546"/>
            <a:ext cx="10587790" cy="648101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95"/>
              </a:spcBef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Prediction and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forecasting: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7305" marR="5080" indent="31750" algn="just">
              <a:lnSpc>
                <a:spcPct val="106900"/>
              </a:lnSpc>
              <a:spcBef>
                <a:spcPts val="102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final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step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use</a:t>
            </a:r>
            <a:r>
              <a:rPr lang="en-US"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trained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predict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number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confirmed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cases,  deaths,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recoveries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future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time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periods based on the historical data. These  predictions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can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be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used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guide</a:t>
            </a:r>
            <a:r>
              <a:rPr lang="en-US" sz="20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public</a:t>
            </a:r>
            <a:r>
              <a:rPr lang="en-US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 interventions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control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spread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of  the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disease.</a:t>
            </a:r>
          </a:p>
          <a:p>
            <a:pPr marL="27305" marR="5080" indent="31750" algn="just">
              <a:lnSpc>
                <a:spcPct val="106900"/>
              </a:lnSpc>
              <a:spcBef>
                <a:spcPts val="1020"/>
              </a:spcBef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49C3037-0E9B-0448-7862-DEE6138ECBF8}"/>
              </a:ext>
            </a:extLst>
          </p:cNvPr>
          <p:cNvSpPr/>
          <p:nvPr/>
        </p:nvSpPr>
        <p:spPr>
          <a:xfrm>
            <a:off x="1419404" y="2241725"/>
            <a:ext cx="2764536" cy="140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0EDD6B0-CB7A-E1DC-F23B-F169E51D5F16}"/>
              </a:ext>
            </a:extLst>
          </p:cNvPr>
          <p:cNvSpPr/>
          <p:nvPr/>
        </p:nvSpPr>
        <p:spPr>
          <a:xfrm>
            <a:off x="6734635" y="2235629"/>
            <a:ext cx="2785872" cy="1414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B254007-3A00-2047-24FA-0A1F241D782F}"/>
              </a:ext>
            </a:extLst>
          </p:cNvPr>
          <p:cNvSpPr/>
          <p:nvPr/>
        </p:nvSpPr>
        <p:spPr>
          <a:xfrm>
            <a:off x="4058653" y="4729214"/>
            <a:ext cx="2935543" cy="1414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687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1CAD-F982-67BB-4D95-08DE19DC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IN"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4.2 </a:t>
            </a:r>
            <a:r>
              <a:rPr lang="en-IN"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IN" sz="28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Architecture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2E6E-730E-C6F6-AF4C-B4B66BC52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850232"/>
            <a:ext cx="10796337" cy="5775157"/>
          </a:xfrm>
        </p:spPr>
        <p:txBody>
          <a:bodyPr>
            <a:normAutofit/>
          </a:bodyPr>
          <a:lstStyle/>
          <a:p>
            <a:pPr marL="250190" algn="just">
              <a:lnSpc>
                <a:spcPct val="100000"/>
              </a:lnSpc>
              <a:spcBef>
                <a:spcPts val="9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model architecture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our model is as</a:t>
            </a:r>
            <a:r>
              <a:rPr lang="en-US" sz="20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follows.</a:t>
            </a:r>
          </a:p>
          <a:p>
            <a:pPr marL="255904" marR="8890" indent="-6350" algn="just">
              <a:lnSpc>
                <a:spcPct val="106700"/>
              </a:lnSpc>
              <a:spcBef>
                <a:spcPts val="10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 Collection: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Collect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 on individuals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diagnosed with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monkeypox,</a:t>
            </a:r>
            <a:r>
              <a:rPr lang="en-US" sz="2000" spc="-1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including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demographic information, symptoms, and laboratory test</a:t>
            </a:r>
            <a:r>
              <a:rPr lang="en-US" sz="2000" spc="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results.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6985" indent="-6350" algn="just">
              <a:lnSpc>
                <a:spcPct val="107500"/>
              </a:lnSpc>
              <a:spcBef>
                <a:spcPts val="104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 Preprocessing: Clean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preprocess the collected data by handling missing  values, encoding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categorical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variables, and normalizing numerical</a:t>
            </a:r>
            <a:r>
              <a:rPr lang="en-US" sz="20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5715" indent="-6350" algn="just">
              <a:lnSpc>
                <a:spcPct val="107500"/>
              </a:lnSpc>
              <a:spcBef>
                <a:spcPts val="103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 Selection: Identify the most important features and symptoms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predicting monkeypox infections,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select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them for use in training the</a:t>
            </a:r>
            <a:r>
              <a:rPr lang="en-US" sz="2000" spc="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model.</a:t>
            </a:r>
          </a:p>
          <a:p>
            <a:pPr marL="255904" marR="5080" indent="-6350" algn="just">
              <a:lnSpc>
                <a:spcPct val="106900"/>
              </a:lnSpc>
              <a:spcBef>
                <a:spcPts val="10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Training: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Train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 classification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 using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algorithms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such as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logistic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regression, decision trees, random forests, or neural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networks.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Use  a portion of the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data 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validation and testing to ensure 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model's accuracy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generalizability.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8255" indent="-6350" algn="just">
              <a:lnSpc>
                <a:spcPct val="106700"/>
              </a:lnSpc>
              <a:spcBef>
                <a:spcPts val="10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Optimization: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Optimize 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model's performance by selecting appropriate  hyperparameters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tuning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machine learning</a:t>
            </a:r>
            <a:r>
              <a:rPr lang="en-US" sz="20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algorithms.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Validation: Validate the model's accuracy and generalizability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using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independent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datasets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from different regions or</a:t>
            </a:r>
            <a:r>
              <a:rPr lang="en-US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populations.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18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438A-AC77-C438-2A2D-81406140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1074"/>
            <a:ext cx="9905999" cy="4620127"/>
          </a:xfrm>
        </p:spPr>
        <p:txBody>
          <a:bodyPr>
            <a:normAutofit/>
          </a:bodyPr>
          <a:lstStyle/>
          <a:p>
            <a:pPr marL="255904" marR="6985" indent="-6350" algn="just">
              <a:lnSpc>
                <a:spcPct val="106700"/>
              </a:lnSpc>
              <a:spcBef>
                <a:spcPts val="10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Evaluation: Evaluate the model's clinical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utility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potential impact on  public health by estimating its sensitivity, specificity,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positive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predictive value,  negative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predictive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value, and other relevant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metrics.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5080" indent="-6350" algn="just">
              <a:lnSpc>
                <a:spcPct val="107500"/>
              </a:lnSpc>
              <a:spcBef>
                <a:spcPts val="104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Integration: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Integrate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into</a:t>
            </a:r>
            <a:r>
              <a:rPr lang="en-US"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existing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healthcare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provide  guidance on its use for healthcare professionals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public health</a:t>
            </a:r>
            <a:r>
              <a:rPr lang="en-US" sz="2000" spc="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authorities.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5904" marR="6350" indent="-6350" algn="just">
              <a:lnSpc>
                <a:spcPct val="106700"/>
              </a:lnSpc>
              <a:spcBef>
                <a:spcPts val="105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Monitoring and Updating: Continuously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monitor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update the model as  new data and information become available to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ensure its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continued accuracy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relevance.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81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965F-C9B5-3235-6451-4FFB4586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74644"/>
            <a:ext cx="11277600" cy="6718041"/>
          </a:xfrm>
        </p:spPr>
        <p:txBody>
          <a:bodyPr>
            <a:normAutofit/>
          </a:bodyPr>
          <a:lstStyle/>
          <a:p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model architecture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also be represented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help of a block</a:t>
            </a:r>
            <a:r>
              <a:rPr lang="en-US" sz="2000" spc="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diagram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FB4EC4E-7DF9-2398-60CE-5DF35AD9D1CA}"/>
              </a:ext>
            </a:extLst>
          </p:cNvPr>
          <p:cNvSpPr/>
          <p:nvPr/>
        </p:nvSpPr>
        <p:spPr>
          <a:xfrm>
            <a:off x="5085347" y="498107"/>
            <a:ext cx="2101515" cy="6294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042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09E6-41DE-2832-7259-186F176B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>
            <a:normAutofit/>
          </a:bodyPr>
          <a:lstStyle/>
          <a:p>
            <a:r>
              <a:rPr lang="en-IN"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4.3 </a:t>
            </a:r>
            <a:r>
              <a:rPr lang="en-IN" sz="2800" dirty="0">
                <a:solidFill>
                  <a:schemeClr val="bg1"/>
                </a:solidFill>
                <a:latin typeface="Times New Roman"/>
                <a:cs typeface="Times New Roman"/>
              </a:rPr>
              <a:t>Software</a:t>
            </a:r>
            <a:r>
              <a:rPr lang="en-IN" sz="2800" spc="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description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A122-157A-1F9A-D663-5DC16304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9811"/>
            <a:ext cx="9905999" cy="5101390"/>
          </a:xfrm>
        </p:spPr>
        <p:txBody>
          <a:bodyPr>
            <a:normAutofit fontScale="92500"/>
          </a:bodyPr>
          <a:lstStyle/>
          <a:p>
            <a:pPr marL="314325" marR="5715" indent="31750" algn="just">
              <a:lnSpc>
                <a:spcPct val="106900"/>
              </a:lnSpc>
              <a:spcBef>
                <a:spcPts val="855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project is developed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using </a:t>
            </a:r>
            <a:r>
              <a:rPr lang="en-US" sz="22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Jupyter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Notebook,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which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 popular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webbased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interactive development environment for creating and sharing data science  projects.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The code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written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 Python programming language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and uses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several 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Python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libraries,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including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Pandas,</a:t>
            </a:r>
            <a:r>
              <a:rPr lang="en-US" sz="22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NumPy,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Scikit-learn,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Matplotlib,</a:t>
            </a:r>
            <a:r>
              <a:rPr lang="en-US" sz="22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2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Seaborn.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14325" marR="5080" indent="-6350" algn="just">
              <a:lnSpc>
                <a:spcPct val="107000"/>
              </a:lnSpc>
              <a:spcBef>
                <a:spcPts val="1055"/>
              </a:spcBef>
            </a:pPr>
            <a:r>
              <a:rPr lang="en-US" sz="22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Jupyter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 Notebook: </a:t>
            </a:r>
            <a:r>
              <a:rPr lang="en-US" sz="22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Jupyter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 Notebook is an open-source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web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application that  allows users to create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share documents that contain live code,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equations,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visualizations, and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narrative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text. </a:t>
            </a:r>
            <a:r>
              <a:rPr lang="en-US" sz="2200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supports many programming languages,  including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Python,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which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is commonly used for machine learning.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Jupyter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Notebook allows users to interactively develop and test their code, and to  document their thought process and</a:t>
            </a:r>
            <a:r>
              <a:rPr lang="en-US" sz="2200" spc="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findings.</a:t>
            </a:r>
          </a:p>
          <a:p>
            <a:pPr marL="314325" marR="6350" indent="-6350" algn="just">
              <a:lnSpc>
                <a:spcPct val="107100"/>
              </a:lnSpc>
              <a:spcBef>
                <a:spcPts val="1045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Google </a:t>
            </a:r>
            <a:r>
              <a:rPr lang="en-US" sz="22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Colab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: Google </a:t>
            </a:r>
            <a:r>
              <a:rPr lang="en-US" sz="22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Colab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 is a cloud-based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Jupyter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Notebook environment</a:t>
            </a:r>
            <a:r>
              <a:rPr lang="en-US" sz="2200" spc="-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that  allows users to run their code on Google's servers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free. </a:t>
            </a:r>
            <a:r>
              <a:rPr lang="en-US" sz="2200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comes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pre-  installed packages and libraries,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such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as NumPy, Pandas, Matplotlib, and Scikit-  Learn, which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are commonly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used in machine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learning.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Google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Colab</a:t>
            </a:r>
            <a:r>
              <a:rPr lang="en-US" sz="2200" spc="-2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allows users  to easily share their work with others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to collaborate in</a:t>
            </a:r>
            <a:r>
              <a:rPr lang="en-US" sz="2200" spc="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real-time.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321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1DFC-432C-499F-1E44-41DB5130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5. RESULTS </a:t>
            </a:r>
            <a:r>
              <a:rPr lang="en-IN" sz="36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IN" sz="3600" spc="-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600" spc="-5" dirty="0">
                <a:solidFill>
                  <a:schemeClr val="bg1"/>
                </a:solidFill>
                <a:latin typeface="Times New Roman"/>
                <a:cs typeface="Times New Roman"/>
              </a:rPr>
              <a:t>DISCUSSION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6DDC-93D5-B961-ECA9-91C2BB34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918" y="1335085"/>
            <a:ext cx="9905999" cy="4664661"/>
          </a:xfrm>
        </p:spPr>
        <p:txBody>
          <a:bodyPr>
            <a:normAutofit fontScale="85000" lnSpcReduction="20000"/>
          </a:bodyPr>
          <a:lstStyle/>
          <a:p>
            <a:pPr marL="18415" marR="5080" indent="344805">
              <a:lnSpc>
                <a:spcPct val="110700"/>
              </a:lnSpc>
              <a:spcBef>
                <a:spcPts val="835"/>
              </a:spcBef>
            </a:pP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evaluate the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performance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of our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model,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could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split our dataset into  training and testing sets, with the majority of the data used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training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the  remaining portion used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testing. We could then train our model on the training set  using different machine learning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algorithms,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such as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logistic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regression, decision  trees, random forests, and support vector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machines,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and evaluate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their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performance on  the testing set using metrics such as accuracy,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precision,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recall, and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F1</a:t>
            </a:r>
            <a:r>
              <a:rPr lang="en-US" sz="24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score.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105410" indent="-6350">
              <a:lnSpc>
                <a:spcPct val="110600"/>
              </a:lnSpc>
              <a:spcBef>
                <a:spcPts val="1130"/>
              </a:spcBef>
            </a:pP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Once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we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have trained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tested our model,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we could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analyze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its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performance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discuss its strengths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weaknesses. For example,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we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could compare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the 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different machine learning algorithms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choose the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one that 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provides the best results. We could also analyze </a:t>
            </a:r>
            <a:r>
              <a:rPr lang="en-US" sz="2400" spc="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 importance of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 and identify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the most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important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predicting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 infections.</a:t>
            </a:r>
          </a:p>
          <a:p>
            <a:pPr marL="18415" marR="105410" indent="-6350">
              <a:lnSpc>
                <a:spcPct val="110600"/>
              </a:lnSpc>
              <a:spcBef>
                <a:spcPts val="1130"/>
              </a:spcBef>
            </a:pP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Overall, the results and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discussions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of our model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could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provide valuable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insights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into  the diagnosis and management of monkeypox infections, as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well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as </a:t>
            </a:r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into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the potential  applications </a:t>
            </a:r>
            <a:r>
              <a:rPr lang="en-US"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limitations of machine learning in</a:t>
            </a:r>
            <a:r>
              <a:rPr lang="en-US" sz="24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healthcare.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105410" indent="-6350">
              <a:lnSpc>
                <a:spcPct val="110600"/>
              </a:lnSpc>
              <a:spcBef>
                <a:spcPts val="1130"/>
              </a:spcBef>
            </a:pP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1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3DB-3446-9F73-BABA-7C6931B3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08" y="-27984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E3EC3-21BC-741B-D40E-EF4185330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25642"/>
            <a:ext cx="9905999" cy="6232358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	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 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Objectives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architecture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270510" algn="l"/>
              </a:tabLst>
            </a:pPr>
            <a:r>
              <a:rPr lang="en-IN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the survey done by you related to your problem statement  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DATA PRE-PROCESSING 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Describe dataset 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	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augmentation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Visualization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METHODOLOGY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Procedure to solve the given problem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architecture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description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RESULTS AND DISCUSSION  							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AND FUTURE SCOPE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en-US" sz="1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      REFERENCES	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7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6269-E688-F1F1-95C6-8157B0585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6867" y="-1316037"/>
            <a:ext cx="8791575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6.CONCLUSION AND FUTURE SCOPE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10E1C-BC25-4B8F-92D6-328BDA356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2337" y="1291973"/>
            <a:ext cx="9657347" cy="4948406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machine learning model for diagnosing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MonkeyPox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infection has the potential to provide an accessible and affordable tool for healthcare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proffesionals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diagnose the disease. By training the model on a dataset of symptoms and corresponding disease outcomes, the model can predict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wheather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patient has contracted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monkeypoxbased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their presenting symptoms.</a:t>
            </a:r>
          </a:p>
          <a:p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This project is developed with the knowledge of artificial intelligence and machine  learning. The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dataset </a:t>
            </a:r>
            <a:r>
              <a:rPr lang="en-US" sz="2000" cap="none" spc="5" dirty="0">
                <a:solidFill>
                  <a:schemeClr val="bg1"/>
                </a:solidFill>
                <a:latin typeface="Times New Roman"/>
                <a:cs typeface="Times New Roman"/>
              </a:rPr>
              <a:t>we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collected, would contain information about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individuals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who  have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been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diagnosed with monkeypox,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their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and test results. The 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would likely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represented as </a:t>
            </a:r>
            <a:r>
              <a:rPr lang="en-US" sz="2000" cap="none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boolean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 values (1 </a:t>
            </a:r>
            <a:r>
              <a:rPr lang="en-US" sz="2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present, 0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absent)  and the test results would indicate whether the individual tested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positive </a:t>
            </a:r>
            <a:r>
              <a:rPr lang="en-US" sz="2000" cap="none" spc="-5" dirty="0">
                <a:solidFill>
                  <a:schemeClr val="bg1"/>
                </a:solidFill>
                <a:latin typeface="Times New Roman"/>
                <a:cs typeface="Times New Roman"/>
              </a:rPr>
              <a:t>or negative  for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cap="none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cap="none" dirty="0">
                <a:solidFill>
                  <a:schemeClr val="bg1"/>
                </a:solidFill>
                <a:latin typeface="Times New Roman"/>
                <a:cs typeface="Times New Roman"/>
              </a:rPr>
              <a:t>virus.</a:t>
            </a:r>
          </a:p>
          <a:p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02B19B-79D4-E094-4843-EFED2402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01952"/>
            <a:ext cx="9906000" cy="3541712"/>
          </a:xfrm>
        </p:spPr>
        <p:txBody>
          <a:bodyPr>
            <a:normAutofit fontScale="92500" lnSpcReduction="10000"/>
          </a:bodyPr>
          <a:lstStyle/>
          <a:p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addition,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proposed model has the potential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broader applications beyond  monkeypox diagnosis. By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utilizing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similar methods, healthcare professionals could  develop models 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diagnosing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other diseases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based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on symptoms,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such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as malaria or  dengue fever.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could also be used to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identify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patterns in disease outbreaks  and predict potential disease spread, enabling healthcare professionals to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better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prepare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allocate</a:t>
            </a:r>
            <a:r>
              <a:rPr lang="en-US" sz="20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resources.</a:t>
            </a:r>
          </a:p>
          <a:p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Overall, the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proposed machine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learning model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has the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potential to revolutionize  healthcare diagnosis and management. By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providing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accessible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accurate  diagnoses based on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symptoms,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the model could help to prevent the spread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of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infectious diseases and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improve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patient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outcomes.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With further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research and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development, machine learning could become an essential tool for healthcare  professionals in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combating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 variety of</a:t>
            </a:r>
            <a:r>
              <a:rPr lang="en-US" sz="22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diseases.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73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E3AA1-6300-ECAC-8447-7C4B75DA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7.</a:t>
            </a:r>
            <a:r>
              <a:rPr lang="en-IN" sz="3000" spc="1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REFERENCES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0B3B-87F0-5604-2616-3CE6747FB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7746"/>
            <a:ext cx="9905999" cy="5165559"/>
          </a:xfrm>
        </p:spPr>
        <p:txBody>
          <a:bodyPr>
            <a:normAutofit/>
          </a:bodyPr>
          <a:lstStyle/>
          <a:p>
            <a:r>
              <a:rPr lang="en-US" dirty="0"/>
              <a:t>Dataset Collection </a:t>
            </a:r>
            <a:r>
              <a:rPr lang="en-US" dirty="0" err="1"/>
              <a:t>Referrence</a:t>
            </a:r>
            <a:r>
              <a:rPr lang="en-US" dirty="0"/>
              <a:t> website:</a:t>
            </a:r>
            <a:r>
              <a:rPr lang="en-IN" sz="24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lang="en-IN" sz="2400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www.kaggle.com/datasets/jhondare01/monkeypox-dataset</a:t>
            </a:r>
            <a:endParaRPr lang="en-IN" sz="2400" u="sng" spc="-5" dirty="0">
              <a:solidFill>
                <a:srgbClr val="0562C1"/>
              </a:solidFill>
              <a:uFill>
                <a:solidFill>
                  <a:srgbClr val="0562C1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For some </a:t>
            </a:r>
            <a:r>
              <a:rPr lang="en-US" sz="2400" spc="-5" dirty="0" err="1">
                <a:latin typeface="Times New Roman"/>
                <a:cs typeface="Times New Roman"/>
              </a:rPr>
              <a:t>qweries</a:t>
            </a:r>
            <a:r>
              <a:rPr lang="en-US" sz="2400" spc="-5" dirty="0">
                <a:latin typeface="Times New Roman"/>
                <a:cs typeface="Times New Roman"/>
              </a:rPr>
              <a:t> and clarifications:</a:t>
            </a:r>
            <a:r>
              <a:rPr lang="en-US" sz="2400" u="sng" spc="50" dirty="0">
                <a:solidFill>
                  <a:srgbClr val="4472C3"/>
                </a:solidFill>
                <a:uFill>
                  <a:solidFill>
                    <a:srgbClr val="4472C3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spc="-5" dirty="0">
                <a:solidFill>
                  <a:srgbClr val="4472C3"/>
                </a:solidFill>
                <a:uFill>
                  <a:solidFill>
                    <a:srgbClr val="4472C3"/>
                  </a:solidFill>
                </a:uFill>
                <a:latin typeface="Times New Roman"/>
                <a:cs typeface="Times New Roman"/>
                <a:hlinkClick r:id="rId3"/>
              </a:rPr>
              <a:t>https://chat.openai.com/</a:t>
            </a:r>
            <a:endParaRPr lang="en-US" sz="2400" dirty="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155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Pandas documentation. (2021). Retrieved </a:t>
            </a:r>
            <a:r>
              <a:rPr lang="en-US" sz="2400" dirty="0">
                <a:latin typeface="Times New Roman"/>
                <a:cs typeface="Times New Roman"/>
              </a:rPr>
              <a:t>from</a:t>
            </a:r>
            <a:r>
              <a:rPr lang="en-US" sz="2400" u="sng" spc="5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https://pandas.pydata.org/docs/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NumPy documentation. (2021). Retrieved from</a:t>
            </a:r>
            <a:r>
              <a:rPr lang="en-US" sz="2400" u="sng" spc="190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spc="-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https://numpy.org/doc/stable/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1289685" algn="l"/>
                <a:tab pos="2801620" algn="l"/>
                <a:tab pos="381254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Scikit-</a:t>
            </a:r>
            <a:r>
              <a:rPr lang="en-US" sz="2400" spc="-5" dirty="0" err="1">
                <a:latin typeface="Times New Roman"/>
                <a:cs typeface="Times New Roman"/>
              </a:rPr>
              <a:t>lear</a:t>
            </a:r>
            <a:r>
              <a:rPr lang="en-US" sz="2400" spc="-5" dirty="0">
                <a:latin typeface="Times New Roman"/>
                <a:cs typeface="Times New Roman"/>
              </a:rPr>
              <a:t> documentation. (2021). Retrieved from</a:t>
            </a:r>
            <a:endParaRPr lang="en-US" sz="24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lang="en-US" sz="2400" u="sng" spc="-30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spc="-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https://scikitlearn.org/stable/documentation.html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1240790" algn="l"/>
                <a:tab pos="2767965" algn="l"/>
                <a:tab pos="3796029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Matplotlib  </a:t>
            </a:r>
            <a:r>
              <a:rPr lang="en-US" sz="2400" spc="-5" dirty="0">
                <a:latin typeface="Times New Roman"/>
                <a:cs typeface="Times New Roman"/>
              </a:rPr>
              <a:t>documentation. (2021). Retrieved from</a:t>
            </a:r>
            <a:endParaRPr lang="en-US" sz="24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lang="en-US" sz="2400" u="sng" spc="-30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spc="-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https://matplotlib.org/stable/contents.html</a:t>
            </a:r>
            <a:endParaRPr lang="en-US" sz="2400" u="sng" spc="-5" dirty="0">
              <a:solidFill>
                <a:srgbClr val="4472C3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Seaborn documentation. (2021). Retrieved </a:t>
            </a:r>
            <a:r>
              <a:rPr lang="en-US" sz="2400" spc="-10" dirty="0">
                <a:latin typeface="Times New Roman"/>
                <a:cs typeface="Times New Roman"/>
              </a:rPr>
              <a:t>from</a:t>
            </a:r>
            <a:r>
              <a:rPr lang="en-US" sz="2400" u="sng" spc="95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u="sng" dirty="0">
                <a:solidFill>
                  <a:srgbClr val="4472C3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https://seaborn.pydata.org/</a:t>
            </a:r>
            <a:endParaRPr lang="en-US" sz="2400" u="sng" dirty="0">
              <a:solidFill>
                <a:srgbClr val="4472C3"/>
              </a:solidFill>
              <a:uFill>
                <a:solidFill>
                  <a:srgbClr val="0000FF"/>
                </a:solidFill>
              </a:uFill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9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95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25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948D-AAC0-4DB8-78FD-BF7470A9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76" y="0"/>
            <a:ext cx="9905998" cy="1235242"/>
          </a:xfrm>
        </p:spPr>
        <p:txBody>
          <a:bodyPr/>
          <a:lstStyle/>
          <a:p>
            <a:pPr algn="ctr"/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1.</a:t>
            </a:r>
            <a:r>
              <a:rPr lang="en-IN" sz="3000" spc="2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0A13-593E-F345-A4E3-DC5C843D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625642"/>
            <a:ext cx="10972800" cy="6031832"/>
          </a:xfrm>
        </p:spPr>
        <p:txBody>
          <a:bodyPr/>
          <a:lstStyle/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1.Overview:</a:t>
            </a:r>
          </a:p>
          <a:p>
            <a:pPr marL="0" indent="0"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project is developed with the knowledge of Artificial Intelligence and Machine  Learning. The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dataset 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we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collected, would contain information about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individuals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who  have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been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diagnosed with monkeypox,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including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their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 test results. The 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would likely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represented as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boolean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values (1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present, 0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absent)  and the test results would indicate whether the individual tested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positive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or negative  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virus.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2.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Problem</a:t>
            </a:r>
            <a:r>
              <a:rPr lang="en-IN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Statement:</a:t>
            </a:r>
          </a:p>
          <a:p>
            <a:pPr marL="27305" marR="5715" indent="0">
              <a:lnSpc>
                <a:spcPct val="107500"/>
              </a:lnSpc>
              <a:spcBef>
                <a:spcPts val="850"/>
              </a:spcBef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 develop a machine learning model to accurately diagnose monkeypox infections</a:t>
            </a:r>
            <a:r>
              <a:rPr lang="en-US" sz="2000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  humans based on their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 test</a:t>
            </a:r>
            <a:r>
              <a:rPr lang="en-US" sz="2000" spc="-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results.</a:t>
            </a:r>
          </a:p>
          <a:p>
            <a:pPr marL="27305" marR="5715" indent="0">
              <a:lnSpc>
                <a:spcPct val="107500"/>
              </a:lnSpc>
              <a:spcBef>
                <a:spcPts val="850"/>
              </a:spcBef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3.</a:t>
            </a:r>
            <a:r>
              <a:rPr lang="en-IN" sz="2000" spc="-5" dirty="0"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Existing Systems:</a:t>
            </a:r>
          </a:p>
          <a:p>
            <a:pPr marL="27305" marR="5715" indent="0">
              <a:lnSpc>
                <a:spcPct val="107500"/>
              </a:lnSpc>
              <a:spcBef>
                <a:spcPts val="850"/>
              </a:spcBef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most common method for diagnosing monkeypox is through laboratory testing  of blood, skin lesions, or other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bodily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fluids. Tests can include PCR (polymerase</a:t>
            </a:r>
            <a:r>
              <a:rPr lang="en-US" sz="2000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chain  reaction) to detect viral DNA, ELISA (enzyme-linked immunosorbent assay) to detect  antibodies. Several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rapid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diagnostic tests have been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developed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monkeypox,  including lateral flow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assays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immunochromatographic tests.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These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tests can  provide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results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within</a:t>
            </a:r>
            <a:r>
              <a:rPr lang="en-US"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minutes,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but</a:t>
            </a:r>
            <a:r>
              <a:rPr lang="en-US" sz="20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they</a:t>
            </a:r>
            <a:r>
              <a:rPr lang="en-US" sz="20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may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lang="en-US" sz="20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be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as</a:t>
            </a:r>
            <a:r>
              <a:rPr lang="en-US" sz="2000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sensitive</a:t>
            </a:r>
            <a:r>
              <a:rPr lang="en-US" sz="2000" spc="-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specific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as</a:t>
            </a:r>
            <a:r>
              <a:rPr lang="en-US" sz="2000" spc="-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laboratory  testing.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7305" marR="5715" indent="0">
              <a:lnSpc>
                <a:spcPct val="107500"/>
              </a:lnSpc>
              <a:spcBef>
                <a:spcPts val="850"/>
              </a:spcBef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4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6C25-5B84-63C7-9C6C-3D758560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462"/>
            <a:ext cx="10729746" cy="65451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4.Proposed</a:t>
            </a:r>
            <a:r>
              <a:rPr lang="en-IN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</a:p>
          <a:p>
            <a:pPr marL="0" indent="0">
              <a:buNone/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Our model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could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leverage the available dataset containing information on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individuals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diagnosed with monkeypox. Our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would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designed as a classification model  that takes in input features such as the presence 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absence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of specific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symptoms,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as  well as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test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results, to predict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whether an individual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positive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negative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for  monkeypox.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 develop our model, we could use machine learning algorithms such as logistic  regression, decision trees, random forests, or neural networks. These algorithms would  be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trained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collected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dataset,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portion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held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out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validation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  testing.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goal would be to develop a model that accurately predicts the diagnosis of  monkeypox in humans with high precision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recall.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5.Objectives:</a:t>
            </a:r>
          </a:p>
          <a:p>
            <a:pPr marL="241300" marR="5715" indent="-219710" algn="just">
              <a:lnSpc>
                <a:spcPct val="106700"/>
              </a:lnSpc>
              <a:spcBef>
                <a:spcPts val="1055"/>
              </a:spcBef>
              <a:buAutoNum type="arabicPeriod"/>
              <a:tabLst>
                <a:tab pos="241300" algn="l"/>
              </a:tabLst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Develop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classification</a:t>
            </a:r>
            <a:r>
              <a:rPr lang="en-US" sz="20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US" sz="20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that</a:t>
            </a:r>
            <a:r>
              <a:rPr lang="en-US" sz="2000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accurately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predicts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diagnosis</a:t>
            </a:r>
            <a:r>
              <a:rPr lang="en-US" sz="20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lang="en-US" sz="2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  infections in humans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based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on their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 test results.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marR="7620" indent="-219710" algn="just">
              <a:lnSpc>
                <a:spcPct val="107500"/>
              </a:lnSpc>
              <a:spcBef>
                <a:spcPts val="1040"/>
              </a:spcBef>
              <a:buAutoNum type="arabicPeriod"/>
              <a:tabLst>
                <a:tab pos="241300" algn="l"/>
              </a:tabLst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Identify the most important features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for predicting monkeypox  infections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use them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train the model.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marR="5080" indent="-219710" algn="just">
              <a:lnSpc>
                <a:spcPct val="106700"/>
              </a:lnSpc>
              <a:spcBef>
                <a:spcPts val="1060"/>
              </a:spcBef>
              <a:buAutoNum type="arabicPeriod"/>
              <a:tabLst>
                <a:tab pos="241300" algn="l"/>
              </a:tabLst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Evaluate the model's clinical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utility 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potential impact on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public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health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by  estimating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its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sensitivity, specificity,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positive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predictive value, negative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predictive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value,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other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relevant</a:t>
            </a:r>
            <a:r>
              <a:rPr lang="en-US" sz="2000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metrics.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41300" marR="6985" indent="-219710" algn="just">
              <a:lnSpc>
                <a:spcPct val="107500"/>
              </a:lnSpc>
              <a:spcBef>
                <a:spcPts val="1040"/>
              </a:spcBef>
              <a:buAutoNum type="arabicPeriod"/>
              <a:tabLst>
                <a:tab pos="241300" algn="l"/>
              </a:tabLst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Integrate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into existing healthcare systems and provide guidance on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its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healthcare professionals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public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</a:t>
            </a:r>
            <a:r>
              <a:rPr lang="en-US" sz="2000" spc="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authorities.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1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BF09-7034-A7BF-5FA7-98923D8E2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379"/>
            <a:ext cx="9905999" cy="5646822"/>
          </a:xfrm>
        </p:spPr>
        <p:txBody>
          <a:bodyPr/>
          <a:lstStyle/>
          <a:p>
            <a:pPr marL="0" indent="0">
              <a:buNone/>
            </a:pP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1.6 Overall</a:t>
            </a:r>
            <a:r>
              <a:rPr lang="en-IN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architecture:</a:t>
            </a:r>
            <a:endParaRPr lang="en-IN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21F4B19-66C0-1EFB-1429-28148D5D3275}"/>
              </a:ext>
            </a:extLst>
          </p:cNvPr>
          <p:cNvSpPr/>
          <p:nvPr/>
        </p:nvSpPr>
        <p:spPr>
          <a:xfrm>
            <a:off x="1141413" y="657726"/>
            <a:ext cx="10136188" cy="5903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6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13BF-8A07-9529-7665-8CD3EB10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2. LITERATURE</a:t>
            </a:r>
            <a:r>
              <a:rPr lang="en-IN" sz="30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3000" spc="-5" dirty="0">
                <a:solidFill>
                  <a:schemeClr val="bg1"/>
                </a:solidFill>
                <a:latin typeface="Times New Roman"/>
                <a:cs typeface="Times New Roman"/>
              </a:rPr>
              <a:t>SURVEY</a:t>
            </a:r>
            <a:br>
              <a:rPr lang="en-IN" sz="3600" dirty="0"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4E1F-05C0-B60D-2FD1-2FE8D42B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70020"/>
            <a:ext cx="10697662" cy="5903495"/>
          </a:xfrm>
        </p:spPr>
        <p:txBody>
          <a:bodyPr>
            <a:normAutofit fontScale="92500" lnSpcReduction="20000"/>
          </a:bodyPr>
          <a:lstStyle/>
          <a:p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2.1 </a:t>
            </a:r>
            <a:r>
              <a:rPr lang="en-IN" sz="2000" dirty="0">
                <a:solidFill>
                  <a:schemeClr val="bg1"/>
                </a:solidFill>
                <a:latin typeface="Times New Roman"/>
                <a:cs typeface="Times New Roman"/>
              </a:rPr>
              <a:t>Survey</a:t>
            </a:r>
            <a:r>
              <a:rPr lang="en-IN" sz="2000" spc="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IN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Documentation</a:t>
            </a:r>
          </a:p>
          <a:p>
            <a:pPr marL="27305" marR="488315" indent="31750" algn="just">
              <a:lnSpc>
                <a:spcPct val="107100"/>
              </a:lnSpc>
              <a:spcBef>
                <a:spcPts val="855"/>
              </a:spcBef>
            </a:pP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section, we will document the literature survey we conducted related to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problem statement of predicting and analyzing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MonkeyPox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Disease cases using  artificial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intelligence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machine learning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techniques.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1590" marR="189865">
              <a:lnSpc>
                <a:spcPct val="103299"/>
              </a:lnSpc>
              <a:spcBef>
                <a:spcPts val="110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Firstly, a review of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previous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studies related to monkeypox diagnosis and machine learning-  based disease diagnosis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provide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valuable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insights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into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relevant features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symptoms  that may be useful for predicting monkeypox infections, as well as the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most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appropriate  machine learning algorithms for our model. This review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also help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identify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potential  challenges 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limitations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 developing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such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20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model.</a:t>
            </a:r>
          </a:p>
          <a:p>
            <a:pPr marL="27305" marR="497840" indent="-6350" algn="just">
              <a:lnSpc>
                <a:spcPct val="107000"/>
              </a:lnSpc>
              <a:spcBef>
                <a:spcPts val="1025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Secondly, it is important to identify knowledge gaps in the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current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literature related to  monkeypox diagnosis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machine learning-based approaches. For example, while  there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has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been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some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research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200" spc="5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machine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learning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diagnosing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other  infectious diseases, such as tuberculosis and malaria, there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are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relatively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few studies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on the use of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machine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learning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diagnosis.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Identifying such gaps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can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help guide future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research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directions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inform </a:t>
            </a:r>
            <a:r>
              <a:rPr lang="en-US" sz="2200" spc="5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lang="en-US" sz="22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development.</a:t>
            </a:r>
            <a:endParaRPr lang="en-US" sz="22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1590" marR="52705">
              <a:lnSpc>
                <a:spcPct val="103499"/>
              </a:lnSpc>
              <a:spcBef>
                <a:spcPts val="1105"/>
              </a:spcBef>
            </a:pP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Thirdly, comparing and evaluating existing machine learning models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developed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diagnosing monkeypox or other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infectious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diseases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help inform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the development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of our  proposed model.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evaluation can identify the strengths </a:t>
            </a:r>
            <a:r>
              <a:rPr lang="en-US" sz="22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weaknesses of different  approaches,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help us select the most appropriate algorithms for our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model. </a:t>
            </a:r>
            <a:r>
              <a:rPr lang="en-US" sz="2200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also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help 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us identify potential challenges 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200" spc="-5" dirty="0">
                <a:solidFill>
                  <a:schemeClr val="bg1"/>
                </a:solidFill>
                <a:latin typeface="Times New Roman"/>
                <a:cs typeface="Times New Roman"/>
              </a:rPr>
              <a:t>limitations in applying machine learning to monkeypox  diagnosis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3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B92C-BA31-5F6A-AC43-0580C0B6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0420"/>
            <a:ext cx="10553283" cy="6577263"/>
          </a:xfrm>
        </p:spPr>
        <p:txBody>
          <a:bodyPr/>
          <a:lstStyle/>
          <a:p>
            <a:pPr marL="21590" marR="5080">
              <a:lnSpc>
                <a:spcPct val="103299"/>
              </a:lnSpc>
              <a:spcBef>
                <a:spcPts val="108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Fourthly, assessing the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clinical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relevance 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potential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impact of our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proposed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in real-  world settings is crucial. This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involves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evaluating the accuracy,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sensitivity,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specificity, and  other relevant metrics of our model, as well as its feasibility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scalability in different  settings. 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is also important to consider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potential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impact of our model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clinical decision-  making and patient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outcomes,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 ensure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that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it aligns with clinical best practices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guidelines.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1590" marR="50165">
              <a:lnSpc>
                <a:spcPct val="103499"/>
              </a:lnSpc>
              <a:spcBef>
                <a:spcPts val="1075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Finally, ethical considerations such as potential biases in data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collection,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 development,  and deployment must be addressed. For example, there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may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biases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 the demographic  characteristics or clinical presentation of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individuals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diagnosed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with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monkeypox that could  impact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accuracy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fairness of 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model. 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is also important to consider the potential  implications of our model for privacy, data security,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informed consent,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to ensure that  appropriate safeguards </a:t>
            </a:r>
            <a:r>
              <a:rPr lang="en-US" sz="2000" spc="5" dirty="0">
                <a:solidFill>
                  <a:schemeClr val="bg1"/>
                </a:solidFill>
                <a:latin typeface="Times New Roman"/>
                <a:cs typeface="Times New Roman"/>
              </a:rPr>
              <a:t>are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place.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3340">
              <a:lnSpc>
                <a:spcPct val="103299"/>
              </a:lnSpc>
              <a:spcBef>
                <a:spcPts val="5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Overall, a comprehensive literature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survey can provide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 strong foundation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  development of our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proposed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machine learning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for diagnosing monkeypox infections,  by informing feature selection, algorithm selection, and validation methods, as well as  addressing ethical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social</a:t>
            </a:r>
            <a:r>
              <a:rPr lang="en-US" sz="2000" spc="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considerations.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46355">
              <a:lnSpc>
                <a:spcPct val="103299"/>
              </a:lnSpc>
              <a:spcBef>
                <a:spcPts val="1080"/>
              </a:spcBef>
            </a:pP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addition,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literature survey can also help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identify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potential challenges 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limitations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  data collection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management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DE35-6FB4-4188-E27E-27295C673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68968"/>
            <a:ext cx="9905999" cy="6144127"/>
          </a:xfrm>
        </p:spPr>
        <p:txBody>
          <a:bodyPr>
            <a:normAutofit/>
          </a:bodyPr>
          <a:lstStyle/>
          <a:p>
            <a:pPr marL="12700" marR="5080">
              <a:lnSpc>
                <a:spcPct val="103299"/>
              </a:lnSpc>
              <a:spcBef>
                <a:spcPts val="109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For example, in the case of monkeypox, there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may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limited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available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on relevant 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 patient characteristics, especially in low-resource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settings.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 such cases,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we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may need to consider alternative sources of data,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such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as electronic health records 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mobile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 applications. </a:t>
            </a:r>
            <a:r>
              <a:rPr lang="en-US" sz="2000" spc="-15" dirty="0">
                <a:solidFill>
                  <a:schemeClr val="bg1"/>
                </a:solidFill>
                <a:latin typeface="Times New Roman"/>
                <a:cs typeface="Times New Roman"/>
              </a:rPr>
              <a:t>It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is also important to ensure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that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data collection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management  practices adhere to ethical principles, such as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ensuring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confidentiality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obtaining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informed  consent.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3499"/>
              </a:lnSpc>
              <a:spcBef>
                <a:spcPts val="108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Furthermore,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literature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survey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also inform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development of a framework 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 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explainability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and interpretability. Machine learning models are often criticized for their  "black box" nature,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meaning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that it can be difficult to understand how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they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arrive at their  predictions. However, in clinical settings, it is important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healthcare professionals to  understand the rationale behind a model's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predictions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 order to make informed</a:t>
            </a:r>
            <a:r>
              <a:rPr lang="en-US" sz="2000" spc="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decisions.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8415" marR="455295" indent="-6350" algn="just">
              <a:lnSpc>
                <a:spcPct val="106900"/>
              </a:lnSpc>
              <a:spcBef>
                <a:spcPts val="1030"/>
              </a:spcBef>
            </a:pP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Therefore, developing a framework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lang="en-US" sz="2000" spc="-5" dirty="0" err="1">
                <a:solidFill>
                  <a:schemeClr val="bg1"/>
                </a:solidFill>
                <a:latin typeface="Times New Roman"/>
                <a:cs typeface="Times New Roman"/>
              </a:rPr>
              <a:t>explainability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interpretability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can 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enhance the clinical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utility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acceptance of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proposed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model for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diagnosing  monkeypox infections.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This may involve using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techniques such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as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feature importance  ranking </a:t>
            </a:r>
            <a:r>
              <a:rPr lang="en-US" sz="2000" spc="-1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visualizations to help healthcare professionals understand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different  </a:t>
            </a:r>
            <a:r>
              <a:rPr lang="en-US" sz="2000" dirty="0">
                <a:solidFill>
                  <a:schemeClr val="bg1"/>
                </a:solidFill>
                <a:latin typeface="Times New Roman"/>
                <a:cs typeface="Times New Roman"/>
              </a:rPr>
              <a:t>symptoms </a:t>
            </a:r>
            <a:r>
              <a:rPr lang="en-US" sz="2000" spc="-5" dirty="0">
                <a:solidFill>
                  <a:schemeClr val="bg1"/>
                </a:solidFill>
                <a:latin typeface="Times New Roman"/>
                <a:cs typeface="Times New Roman"/>
              </a:rPr>
              <a:t>and features contribute to the model's predictions.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55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3234</Words>
  <Application>Microsoft Office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Tw Cen MT</vt:lpstr>
      <vt:lpstr>Circuit</vt:lpstr>
      <vt:lpstr>Artificial intelligence and machine learning</vt:lpstr>
      <vt:lpstr>IDENTIFICATION OF  MONKEYPOX DISEASE</vt:lpstr>
      <vt:lpstr>Contents:</vt:lpstr>
      <vt:lpstr>1. INTRODUCTION </vt:lpstr>
      <vt:lpstr>PowerPoint Presentation</vt:lpstr>
      <vt:lpstr>PowerPoint Presentation</vt:lpstr>
      <vt:lpstr>2. LITERATURE SURVEY </vt:lpstr>
      <vt:lpstr>PowerPoint Presentation</vt:lpstr>
      <vt:lpstr>PowerPoint Presentation</vt:lpstr>
      <vt:lpstr>3. DATA PRE-PROCESSING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METHODOLOGY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4.2 Model Architecture </vt:lpstr>
      <vt:lpstr>PowerPoint Presentation</vt:lpstr>
      <vt:lpstr>PowerPoint Presentation</vt:lpstr>
      <vt:lpstr>4.3 Software description</vt:lpstr>
      <vt:lpstr>5. RESULTS AND DISCUSSION </vt:lpstr>
      <vt:lpstr>6.CONCLUSION AND FUTURE SCOPE</vt:lpstr>
      <vt:lpstr>PowerPoint Presentation</vt:lpstr>
      <vt:lpstr>7.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machine learning</dc:title>
  <dc:creator>Ummagani Shiva</dc:creator>
  <cp:lastModifiedBy>Ummagani Shiva</cp:lastModifiedBy>
  <cp:revision>1</cp:revision>
  <dcterms:created xsi:type="dcterms:W3CDTF">2023-04-26T17:23:22Z</dcterms:created>
  <dcterms:modified xsi:type="dcterms:W3CDTF">2023-04-26T19:19:13Z</dcterms:modified>
</cp:coreProperties>
</file>