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99" r:id="rId2"/>
    <p:sldId id="257" r:id="rId3"/>
    <p:sldId id="258" r:id="rId4"/>
    <p:sldId id="259" r:id="rId5"/>
    <p:sldId id="261" r:id="rId6"/>
    <p:sldId id="316" r:id="rId7"/>
    <p:sldId id="319" r:id="rId8"/>
    <p:sldId id="262" r:id="rId9"/>
    <p:sldId id="263" r:id="rId10"/>
    <p:sldId id="264" r:id="rId11"/>
    <p:sldId id="265" r:id="rId12"/>
    <p:sldId id="266" r:id="rId13"/>
    <p:sldId id="267" r:id="rId14"/>
    <p:sldId id="260" r:id="rId15"/>
    <p:sldId id="268" r:id="rId16"/>
    <p:sldId id="321" r:id="rId17"/>
    <p:sldId id="320" r:id="rId18"/>
    <p:sldId id="270" r:id="rId19"/>
    <p:sldId id="317" r:id="rId20"/>
    <p:sldId id="271" r:id="rId21"/>
    <p:sldId id="315" r:id="rId22"/>
    <p:sldId id="273" r:id="rId23"/>
    <p:sldId id="318" r:id="rId24"/>
    <p:sldId id="328" r:id="rId25"/>
    <p:sldId id="275" r:id="rId26"/>
    <p:sldId id="276" r:id="rId27"/>
    <p:sldId id="277" r:id="rId28"/>
    <p:sldId id="278" r:id="rId29"/>
    <p:sldId id="279" r:id="rId30"/>
    <p:sldId id="280" r:id="rId31"/>
    <p:sldId id="325" r:id="rId32"/>
    <p:sldId id="282" r:id="rId33"/>
    <p:sldId id="283" r:id="rId34"/>
    <p:sldId id="284" r:id="rId35"/>
    <p:sldId id="285" r:id="rId36"/>
    <p:sldId id="326" r:id="rId37"/>
    <p:sldId id="327" r:id="rId38"/>
    <p:sldId id="289" r:id="rId39"/>
    <p:sldId id="291" r:id="rId40"/>
    <p:sldId id="292" r:id="rId41"/>
    <p:sldId id="293" r:id="rId42"/>
    <p:sldId id="294" r:id="rId43"/>
    <p:sldId id="295" r:id="rId44"/>
    <p:sldId id="297" r:id="rId45"/>
    <p:sldId id="298" r:id="rId46"/>
    <p:sldId id="314" r:id="rId4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55" y="48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41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54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36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05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033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4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1074420"/>
            <a:ext cx="7272302" cy="4565650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715" y="14393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1191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</a:rPr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</a:rPr>
              <a:t>	</a:t>
            </a:r>
            <a:r>
              <a:rPr lang="en-US" altLang="en-US" sz="14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400" dirty="0" err="1">
                <a:solidFill>
                  <a:srgbClr val="0033CC"/>
                </a:solidFill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i="1" dirty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36" y="68580"/>
            <a:ext cx="7996238" cy="622899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4234" y="182598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74999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5840" y="155576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8FD60E2-26B2-468E-9ADA-D8D4695E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390789"/>
            <a:ext cx="4311015" cy="1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096963"/>
            <a:ext cx="5595585" cy="451516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</p:txBody>
      </p:sp>
    </p:spTree>
    <p:extLst>
      <p:ext uri="{BB962C8B-B14F-4D97-AF65-F5344CB8AC3E}">
        <p14:creationId xmlns:p14="http://schemas.microsoft.com/office/powerpoint/2010/main" val="223155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4668" y="20991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6323648" cy="41636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Universal Produce Code (UPC code)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8514" y="18907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18755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173324"/>
            <a:ext cx="7121823" cy="435879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810" y="1553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6858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135763"/>
            <a:ext cx="7688423" cy="4530725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403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123315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700" y="1706880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700" y="1706880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7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613" y="1298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25250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554480"/>
            <a:ext cx="6617971" cy="4527987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73904"/>
            <a:ext cx="718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9902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1233488"/>
            <a:ext cx="7632438" cy="4530725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284" y="13536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131570"/>
            <a:ext cx="7613781" cy="4577793"/>
          </a:xfrm>
        </p:spPr>
        <p:txBody>
          <a:bodyPr/>
          <a:lstStyle/>
          <a:p>
            <a:r>
              <a:rPr lang="en-US" altLang="en-US" dirty="0"/>
              <a:t>Current directory (working directory)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877" y="1641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737" y="1175703"/>
            <a:ext cx="756031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>
                <a:latin typeface="Helvetica" panose="020B0604020202020204" pitchFamily="34" charset="0"/>
              </a:rPr>
              <a:t>Deleting </a:t>
            </a:r>
            <a:r>
              <a:rPr lang="ja-JP" altLang="en-US" dirty="0">
                <a:latin typeface="Helvetica" panose="020B0604020202020204" pitchFamily="34" charset="0"/>
              </a:rPr>
              <a:t>“</a:t>
            </a:r>
            <a:r>
              <a:rPr lang="en-US" altLang="ja-JP" dirty="0">
                <a:latin typeface="Helvetica" panose="020B0604020202020204" pitchFamily="34" charset="0"/>
              </a:rPr>
              <a:t>mail</a:t>
            </a:r>
            <a:r>
              <a:rPr lang="ja-JP" altLang="en-US" dirty="0">
                <a:latin typeface="Helvetica" panose="020B0604020202020204" pitchFamily="34" charset="0"/>
              </a:rPr>
              <a:t>”</a:t>
            </a:r>
            <a:r>
              <a:rPr lang="en-US" altLang="ja-JP" dirty="0">
                <a:latin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8" y="3303270"/>
            <a:ext cx="2779772" cy="99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05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1760545"/>
            <a:ext cx="4420235" cy="35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</a:t>
            </a:r>
          </a:p>
          <a:p>
            <a:pPr lvl="2"/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137160"/>
            <a:ext cx="7718425" cy="586829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28700"/>
            <a:ext cx="6491287" cy="2818130"/>
          </a:xfrm>
        </p:spPr>
        <p:txBody>
          <a:bodyPr/>
          <a:lstStyle/>
          <a:p>
            <a:r>
              <a:rPr lang="en-US" altLang="en-US" dirty="0"/>
              <a:t>A file system must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mounted</a:t>
            </a:r>
            <a:r>
              <a:rPr lang="en-US" altLang="en-US" dirty="0"/>
              <a:t> before it can be accessed</a:t>
            </a:r>
          </a:p>
          <a:p>
            <a:r>
              <a:rPr lang="en-US" altLang="en-US" dirty="0"/>
              <a:t>Fig  (a) is a mounted file system that can be accessed by users.</a:t>
            </a:r>
          </a:p>
          <a:p>
            <a:r>
              <a:rPr lang="en-US" altLang="en-US" dirty="0"/>
              <a:t>Fig. (b) is  an unmounted  files system that cannot be accessed by users 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891789"/>
            <a:ext cx="4607560" cy="262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55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137160"/>
            <a:ext cx="7718425" cy="586829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28700"/>
            <a:ext cx="6491287" cy="2818130"/>
          </a:xfrm>
        </p:spPr>
        <p:txBody>
          <a:bodyPr/>
          <a:lstStyle/>
          <a:p>
            <a:r>
              <a:rPr lang="en-US" altLang="en-US" dirty="0"/>
              <a:t>Consider the file system of previous slide: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Mounting (b) over “users” results in 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7652"/>
            <a:ext cx="2743200" cy="159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7D6C7C2-F70F-401A-8307-CEEF88DF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803439"/>
            <a:ext cx="1958658" cy="2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27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013884"/>
            <a:ext cx="7646501" cy="4530725"/>
          </a:xfrm>
        </p:spPr>
        <p:txBody>
          <a:bodyPr/>
          <a:lstStyle/>
          <a:p>
            <a:r>
              <a:rPr lang="en-US" altLang="en-US" dirty="0"/>
              <a:t>Sharing of files on multi-user systems is desirable</a:t>
            </a:r>
          </a:p>
          <a:p>
            <a:r>
              <a:rPr lang="en-US" altLang="en-US" dirty="0"/>
              <a:t>Sharing may be done through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dirty="0"/>
              <a:t> scheme</a:t>
            </a:r>
          </a:p>
          <a:p>
            <a:r>
              <a:rPr lang="en-US" altLang="en-US" dirty="0"/>
              <a:t>On distributed systems, files may be shared across a network</a:t>
            </a:r>
          </a:p>
          <a:p>
            <a:r>
              <a:rPr lang="en-US" altLang="en-US" dirty="0"/>
              <a:t>Network File System (NFS) is a common distributed file-sharing method</a:t>
            </a:r>
          </a:p>
          <a:p>
            <a:r>
              <a:rPr lang="en-US" altLang="en-US" dirty="0"/>
              <a:t>If multi-user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identify users, allowing permissions and protections to be per-user</a:t>
            </a:r>
            <a:br>
              <a:rPr lang="en-US" altLang="en-US" dirty="0"/>
            </a:b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Group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allow users to be in groups, permitting group access rights</a:t>
            </a:r>
          </a:p>
          <a:p>
            <a:pPr lvl="1"/>
            <a:r>
              <a:rPr lang="en-US" altLang="en-US" dirty="0"/>
              <a:t>Owner of a file / directory</a:t>
            </a:r>
          </a:p>
          <a:p>
            <a:pPr lvl="1"/>
            <a:r>
              <a:rPr lang="en-US" altLang="en-US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2086" y="199567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Client-server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operating system file 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428" y="11343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20775"/>
            <a:ext cx="7688197" cy="4429125"/>
          </a:xfrm>
        </p:spPr>
        <p:txBody>
          <a:bodyPr/>
          <a:lstStyle/>
          <a:p>
            <a:r>
              <a:rPr lang="en-US" altLang="en-US" dirty="0"/>
              <a:t>All file systems have failure modes</a:t>
            </a:r>
          </a:p>
          <a:p>
            <a:pPr lvl="1"/>
            <a:r>
              <a:rPr lang="en-US" altLang="en-US" dirty="0"/>
              <a:t>For example corruption of directory structures or other non-user data,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metadata</a:t>
            </a:r>
          </a:p>
          <a:p>
            <a:r>
              <a:rPr lang="en-US" altLang="en-US" dirty="0"/>
              <a:t>Remote file systems add new failure modes, due to network failure, server failure</a:t>
            </a:r>
          </a:p>
          <a:p>
            <a:r>
              <a:rPr lang="en-US" altLang="en-US" dirty="0"/>
              <a:t>Recovery from failure can involve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about status of each remote request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Stateless</a:t>
            </a:r>
            <a:r>
              <a:rPr lang="en-US" altLang="en-US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9390" y="19758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171715"/>
            <a:ext cx="7660204" cy="5003800"/>
          </a:xfrm>
        </p:spPr>
        <p:txBody>
          <a:bodyPr/>
          <a:lstStyle/>
          <a:p>
            <a:r>
              <a:rPr lang="en-US" altLang="en-US" dirty="0"/>
              <a:t>Specify how multiple users are to access a shared file simultaneously</a:t>
            </a:r>
          </a:p>
          <a:p>
            <a:pPr lvl="1"/>
            <a:r>
              <a:rPr lang="en-US" altLang="en-US" dirty="0"/>
              <a:t>Similar to Ch 5 process synchronization algorithms</a:t>
            </a:r>
          </a:p>
          <a:p>
            <a:pPr lvl="2"/>
            <a:r>
              <a:rPr lang="en-US" altLang="en-US" dirty="0"/>
              <a:t>Tend to be less complex due to disk I/O and network latency (for remote file systems</a:t>
            </a:r>
          </a:p>
          <a:p>
            <a:pPr lvl="1"/>
            <a:r>
              <a:rPr lang="en-US" altLang="en-US" dirty="0"/>
              <a:t>Andrew File System (AFS) implemented complex remote file sharing semantics</a:t>
            </a:r>
          </a:p>
          <a:p>
            <a:pPr lvl="1"/>
            <a:r>
              <a:rPr lang="en-US" altLang="en-US" dirty="0"/>
              <a:t>Unix file system (UFS) implements:</a:t>
            </a:r>
          </a:p>
          <a:p>
            <a:pPr lvl="2"/>
            <a:r>
              <a:rPr lang="en-US" altLang="en-US" dirty="0"/>
              <a:t>Writes to an open file visible immediately to other users of the same open file</a:t>
            </a:r>
          </a:p>
          <a:p>
            <a:pPr lvl="2"/>
            <a:r>
              <a:rPr lang="en-US" altLang="en-US" dirty="0"/>
              <a:t>Sharing file pointer to allow multiple users to read and write concurrently</a:t>
            </a:r>
          </a:p>
          <a:p>
            <a:pPr lvl="1"/>
            <a:r>
              <a:rPr lang="en-US" altLang="en-US" dirty="0"/>
              <a:t>AFS has session semantics</a:t>
            </a:r>
          </a:p>
          <a:p>
            <a:pPr lvl="2"/>
            <a:r>
              <a:rPr lang="en-US" altLang="en-US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66968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 in Unix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534638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85" y="430657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070928"/>
            <a:ext cx="6629400" cy="3030537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071620"/>
            <a:ext cx="7493389" cy="4363292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403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123315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53308"/>
              </p:ext>
            </p:extLst>
          </p:nvPr>
        </p:nvGraphicFramePr>
        <p:xfrm>
          <a:off x="2566700" y="1706880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700" y="1706880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5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7" y="1093893"/>
            <a:ext cx="7093834" cy="4495378"/>
          </a:xfrm>
        </p:spPr>
        <p:txBody>
          <a:bodyPr/>
          <a:lstStyle/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122645"/>
            <a:ext cx="7665160" cy="4530725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9330</TotalTime>
  <Words>2148</Words>
  <Application>Microsoft Office PowerPoint</Application>
  <PresentationFormat>On-screen Show (4:3)</PresentationFormat>
  <Paragraphs>382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Adobe Acrobat Document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Directory Structure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Name, Extension</vt:lpstr>
      <vt:lpstr>File Structure</vt:lpstr>
      <vt:lpstr>Access Methods</vt:lpstr>
      <vt:lpstr>Sequential Access</vt:lpstr>
      <vt:lpstr>Direct Access</vt:lpstr>
      <vt:lpstr>Simulation of Sequential Access on Direct-access File</vt:lpstr>
      <vt:lpstr>Other Access Methods</vt:lpstr>
      <vt:lpstr>Example of Index and Relative Files</vt:lpstr>
      <vt:lpstr>Disk Structure</vt:lpstr>
      <vt:lpstr>A Typical File-system Organization</vt:lpstr>
      <vt:lpstr>Types of File Systems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Current Directory</vt:lpstr>
      <vt:lpstr>Current Directory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 in Unix</vt:lpstr>
      <vt:lpstr>Windows 7 Access-Control List Management</vt:lpstr>
      <vt:lpstr>A Sample UNIX Directory Listing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Silberschatz, Avi</cp:lastModifiedBy>
  <cp:revision>150</cp:revision>
  <dcterms:created xsi:type="dcterms:W3CDTF">2004-10-07T18:29:30Z</dcterms:created>
  <dcterms:modified xsi:type="dcterms:W3CDTF">2020-03-28T20:11:51Z</dcterms:modified>
</cp:coreProperties>
</file>