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8229600" cx="14630400"/>
  <p:notesSz cx="8229600" cy="14630400"/>
  <p:embeddedFontLst>
    <p:embeddedFont>
      <p:font typeface="Lato"/>
      <p:regular r:id="rId17"/>
      <p:bold r:id="rId18"/>
      <p:italic r:id="rId19"/>
      <p:boldItalic r:id="rId20"/>
    </p:embeddedFont>
    <p:embeddedFont>
      <p:font typeface="Gelasio"/>
      <p:regular r:id="rId21"/>
      <p:bold r:id="rId22"/>
      <p:italic r:id="rId23"/>
      <p:boldItalic r:id="rId24"/>
    </p:embeddedFont>
    <p:embeddedFont>
      <p:font typeface="Unbounded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jk2EySvznRmVj+Kx5Rgwl4T2/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Gelasio-bold.fntdata"/><Relationship Id="rId21" Type="http://schemas.openxmlformats.org/officeDocument/2006/relationships/font" Target="fonts/Gelasio-regular.fntdata"/><Relationship Id="rId24" Type="http://schemas.openxmlformats.org/officeDocument/2006/relationships/font" Target="fonts/Gelasio-boldItalic.fntdata"/><Relationship Id="rId23" Type="http://schemas.openxmlformats.org/officeDocument/2006/relationships/font" Target="fonts/Gelasi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nbounded-bold.fntdata"/><Relationship Id="rId25" Type="http://schemas.openxmlformats.org/officeDocument/2006/relationships/font" Target="fonts/Unbounded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regular.fntdata"/><Relationship Id="rId16" Type="http://schemas.openxmlformats.org/officeDocument/2006/relationships/slide" Target="slides/slide12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5b19edabf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5b19edabf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f5b19edabf_0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f5b19edabf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2f5b19edabf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g2f5b19edabf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5b19edab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5b19edab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f5b19edabf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645bf6232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645bf623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f645bf6232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793800" y="976775"/>
            <a:ext cx="120327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Gelasio"/>
                <a:ea typeface="Gelasio"/>
                <a:cs typeface="Gelasio"/>
                <a:sym typeface="Gelasio"/>
              </a:rPr>
              <a:t>Bangladesh Army University of Science And Technology</a:t>
            </a:r>
            <a:endParaRPr sz="4100">
              <a:solidFill>
                <a:schemeClr val="dk1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6162"/>
              <a:buFont typeface="Unbounded"/>
              <a:buNone/>
            </a:pPr>
            <a:r>
              <a:t/>
            </a:r>
            <a:endParaRPr b="1" sz="4100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793800" y="5429750"/>
            <a:ext cx="6228900" cy="1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Submitted By:</a:t>
            </a:r>
            <a:endParaRPr b="1"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AutoNum type="arabicPeriod"/>
            </a:pP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Iffat Ara Snigdha (0802310105101075)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AutoNum type="arabicPeriod"/>
            </a:pP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Ummay Hafsa Efty(0802310105101082)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AutoNum type="arabicPeriod"/>
            </a:pP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Md. Shalakurjjaman (0802310405101086)</a:t>
            </a:r>
            <a:endParaRPr b="1"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AutoNum type="arabicPeriod"/>
            </a:pP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Md.Rajit Tahiyat (0802310405101066)</a:t>
            </a:r>
            <a:endParaRPr b="1"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86"/>
              <a:buFont typeface="Open Sans"/>
              <a:buNone/>
            </a:pPr>
            <a:r>
              <a:t/>
            </a:r>
            <a:endParaRPr sz="1786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1423" y="2243119"/>
            <a:ext cx="2578775" cy="203898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/>
          <p:nvPr/>
        </p:nvSpPr>
        <p:spPr>
          <a:xfrm>
            <a:off x="2012150" y="4088775"/>
            <a:ext cx="118290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16"/>
              <a:buFont typeface="Unbounded"/>
              <a:buNone/>
            </a:pPr>
            <a:r>
              <a:rPr b="1" lang="en-US" sz="4016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Project Name: Job Board Website</a:t>
            </a:r>
            <a:endParaRPr b="0" i="0" sz="40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7954850" y="5312575"/>
            <a:ext cx="6228900" cy="1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Submitted To:</a:t>
            </a:r>
            <a:endParaRPr b="1"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Hasan Muhammad Kafi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Assistant Professor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Dept. of CSE,BAUST</a:t>
            </a:r>
            <a:endParaRPr b="1"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86"/>
              <a:buFont typeface="Open Sans"/>
              <a:buNone/>
            </a:pPr>
            <a:r>
              <a:t/>
            </a:r>
            <a:endParaRPr sz="1786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0" y="-125"/>
            <a:ext cx="14630400" cy="822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1067857" y="517496"/>
            <a:ext cx="51378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046"/>
              <a:buFont typeface="Unbounded"/>
              <a:buNone/>
            </a:pPr>
            <a:r>
              <a:rPr b="1" i="0" lang="en-US" sz="4446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Conclusion</a:t>
            </a:r>
            <a:endParaRPr b="0" i="0" sz="44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532" y="2082598"/>
            <a:ext cx="1027509" cy="164401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/>
          <p:nvPr/>
        </p:nvSpPr>
        <p:spPr>
          <a:xfrm>
            <a:off x="2578294" y="2288099"/>
            <a:ext cx="2568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6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23"/>
              <a:buFont typeface="Unbounded"/>
              <a:buNone/>
            </a:pPr>
            <a:r>
              <a:rPr b="1" i="0" lang="en-US" sz="2023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Goal</a:t>
            </a:r>
            <a:endParaRPr b="0" i="0" sz="202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2578294" y="2732441"/>
            <a:ext cx="6369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618"/>
              <a:buFont typeface="Open Sans"/>
              <a:buNone/>
            </a:pPr>
            <a:r>
              <a:rPr b="0" i="0" lang="en-US" sz="1918" u="none" cap="none" strike="noStrik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Develop a comprehensive job </a:t>
            </a:r>
            <a:r>
              <a:rPr lang="en-US" sz="1918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board</a:t>
            </a:r>
            <a:r>
              <a:rPr b="0" i="0" lang="en-US" sz="1918" u="none" cap="none" strike="noStrik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 website.</a:t>
            </a:r>
            <a:endParaRPr b="0" i="0" sz="19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85" name="Google Shape;1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2532" y="3726613"/>
            <a:ext cx="1027509" cy="164401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2578294" y="3932114"/>
            <a:ext cx="2568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496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23"/>
              <a:buFont typeface="Unbounded"/>
              <a:buNone/>
            </a:pPr>
            <a:r>
              <a:rPr b="1" lang="en-US" sz="2023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Impact</a:t>
            </a:r>
            <a:endParaRPr sz="202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496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23"/>
              <a:buFont typeface="Unbounded"/>
              <a:buNone/>
            </a:pPr>
            <a:r>
              <a:t/>
            </a:r>
            <a:endParaRPr b="1" sz="2023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2578301" y="4376450"/>
            <a:ext cx="6918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618"/>
              <a:buFont typeface="Open Sans"/>
              <a:buNone/>
            </a:pPr>
            <a:r>
              <a:rPr lang="en-US" sz="1918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Positive impact on both job seekers and employers.</a:t>
            </a:r>
            <a:endParaRPr sz="191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618"/>
              <a:buFont typeface="Open Sans"/>
              <a:buNone/>
            </a:pPr>
            <a:r>
              <a:t/>
            </a:r>
            <a:endParaRPr sz="1918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reencoded.png" id="188" name="Google Shape;18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2532" y="5370628"/>
            <a:ext cx="1027509" cy="164401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8"/>
          <p:cNvSpPr/>
          <p:nvPr/>
        </p:nvSpPr>
        <p:spPr>
          <a:xfrm>
            <a:off x="2578294" y="5576129"/>
            <a:ext cx="2568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6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23"/>
              <a:buFont typeface="Unbounded"/>
              <a:buNone/>
            </a:pPr>
            <a:r>
              <a:rPr b="1" lang="en-US" sz="2023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Future Work</a:t>
            </a:r>
            <a:endParaRPr b="0" i="0" sz="202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2578301" y="6020475"/>
            <a:ext cx="7441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618"/>
              <a:buFont typeface="Open Sans"/>
              <a:buNone/>
            </a:pPr>
            <a:r>
              <a:rPr lang="en-US" sz="1918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Features like advanced search, email notifications, and mobile responsiveness.</a:t>
            </a:r>
            <a:endParaRPr b="0" i="0" sz="19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"/>
          <p:cNvSpPr/>
          <p:nvPr/>
        </p:nvSpPr>
        <p:spPr>
          <a:xfrm>
            <a:off x="4603875" y="3070425"/>
            <a:ext cx="78579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046"/>
              <a:buFont typeface="Unbounded"/>
              <a:buNone/>
            </a:pPr>
            <a:r>
              <a:rPr b="1" lang="en-US" sz="4446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Thank You</a:t>
            </a:r>
            <a:endParaRPr b="0" i="0" sz="44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5b19edabf_0_213"/>
          <p:cNvSpPr/>
          <p:nvPr/>
        </p:nvSpPr>
        <p:spPr>
          <a:xfrm>
            <a:off x="4603875" y="3070425"/>
            <a:ext cx="78579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046"/>
              <a:buFont typeface="Unbounded"/>
              <a:buNone/>
            </a:pPr>
            <a:r>
              <a:rPr b="1" lang="en-US" sz="4446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Any Question?</a:t>
            </a:r>
            <a:endParaRPr b="0" i="0" sz="44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f5b19edabf_0_96"/>
          <p:cNvSpPr/>
          <p:nvPr/>
        </p:nvSpPr>
        <p:spPr>
          <a:xfrm>
            <a:off x="783223" y="410062"/>
            <a:ext cx="5608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16"/>
              <a:buFont typeface="Unbounded"/>
              <a:buNone/>
            </a:pPr>
            <a:r>
              <a:rPr b="1" lang="en-US" sz="4416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Outline</a:t>
            </a:r>
            <a:endParaRPr b="0" i="0" sz="44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g2f5b19edabf_0_96"/>
          <p:cNvSpPr/>
          <p:nvPr/>
        </p:nvSpPr>
        <p:spPr>
          <a:xfrm>
            <a:off x="1451675" y="1447978"/>
            <a:ext cx="3081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4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24"/>
              <a:buFont typeface="Unbounded"/>
              <a:buNone/>
            </a:pPr>
            <a:r>
              <a:rPr b="1" lang="en-US" sz="2024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Introduction</a:t>
            </a:r>
            <a:endParaRPr b="0" i="0" sz="202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g2f5b19edabf_0_96"/>
          <p:cNvSpPr/>
          <p:nvPr/>
        </p:nvSpPr>
        <p:spPr>
          <a:xfrm>
            <a:off x="783215" y="1447987"/>
            <a:ext cx="462900" cy="462900"/>
          </a:xfrm>
          <a:prstGeom prst="roundRect">
            <a:avLst>
              <a:gd fmla="val 18667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2f5b19edabf_0_96"/>
          <p:cNvSpPr/>
          <p:nvPr/>
        </p:nvSpPr>
        <p:spPr>
          <a:xfrm>
            <a:off x="934424" y="1525139"/>
            <a:ext cx="160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429"/>
              <a:buFont typeface="Unbounded"/>
              <a:buNone/>
            </a:pPr>
            <a:r>
              <a:rPr b="1" i="0" lang="en-US" sz="2429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1</a:t>
            </a:r>
            <a:endParaRPr b="0" i="0" sz="242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2f5b19edabf_0_96"/>
          <p:cNvSpPr/>
          <p:nvPr/>
        </p:nvSpPr>
        <p:spPr>
          <a:xfrm>
            <a:off x="1451675" y="2337702"/>
            <a:ext cx="3081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4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24"/>
              <a:buFont typeface="Unbounded"/>
              <a:buNone/>
            </a:pPr>
            <a:r>
              <a:rPr b="1" lang="en-US" sz="2024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Motivation</a:t>
            </a:r>
            <a:endParaRPr b="0" i="0" sz="202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g2f5b19edabf_0_96"/>
          <p:cNvSpPr/>
          <p:nvPr/>
        </p:nvSpPr>
        <p:spPr>
          <a:xfrm>
            <a:off x="783215" y="2247862"/>
            <a:ext cx="462900" cy="462900"/>
          </a:xfrm>
          <a:prstGeom prst="roundRect">
            <a:avLst>
              <a:gd fmla="val 18667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2f5b19edabf_0_96"/>
          <p:cNvSpPr/>
          <p:nvPr/>
        </p:nvSpPr>
        <p:spPr>
          <a:xfrm>
            <a:off x="858827" y="2317000"/>
            <a:ext cx="311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429"/>
              <a:buFont typeface="Unbounded"/>
              <a:buNone/>
            </a:pPr>
            <a:r>
              <a:rPr b="1" i="0" lang="en-US" sz="2429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2</a:t>
            </a:r>
            <a:endParaRPr b="0" i="0" sz="242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g2f5b19edabf_0_96"/>
          <p:cNvSpPr/>
          <p:nvPr/>
        </p:nvSpPr>
        <p:spPr>
          <a:xfrm>
            <a:off x="1451675" y="3072450"/>
            <a:ext cx="3668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4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24"/>
              <a:buFont typeface="Unbounded"/>
              <a:buNone/>
            </a:pPr>
            <a:r>
              <a:rPr b="1" lang="en-US" sz="2024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Problem Definition</a:t>
            </a:r>
            <a:endParaRPr b="0" i="0" sz="202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g2f5b19edabf_0_96"/>
          <p:cNvSpPr/>
          <p:nvPr/>
        </p:nvSpPr>
        <p:spPr>
          <a:xfrm>
            <a:off x="783215" y="3072449"/>
            <a:ext cx="462900" cy="462900"/>
          </a:xfrm>
          <a:prstGeom prst="roundRect">
            <a:avLst>
              <a:gd fmla="val 18667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f5b19edabf_0_96"/>
          <p:cNvSpPr/>
          <p:nvPr/>
        </p:nvSpPr>
        <p:spPr>
          <a:xfrm>
            <a:off x="856349" y="3149677"/>
            <a:ext cx="160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429"/>
              <a:buFont typeface="Unbounded"/>
              <a:buNone/>
            </a:pPr>
            <a:r>
              <a:rPr b="1" i="0" lang="en-US" sz="2429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3</a:t>
            </a:r>
            <a:endParaRPr b="0" i="0" sz="242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g2f5b19edabf_0_96"/>
          <p:cNvSpPr/>
          <p:nvPr/>
        </p:nvSpPr>
        <p:spPr>
          <a:xfrm>
            <a:off x="1451675" y="3757463"/>
            <a:ext cx="35172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4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24"/>
              <a:buFont typeface="Unbounded"/>
              <a:buNone/>
            </a:pPr>
            <a:r>
              <a:rPr b="1" lang="en-US" sz="2024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Objective</a:t>
            </a:r>
            <a:endParaRPr b="0" i="0" sz="202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g2f5b19edabf_0_96"/>
          <p:cNvSpPr/>
          <p:nvPr/>
        </p:nvSpPr>
        <p:spPr>
          <a:xfrm>
            <a:off x="783215" y="3716525"/>
            <a:ext cx="462900" cy="462900"/>
          </a:xfrm>
          <a:prstGeom prst="roundRect">
            <a:avLst>
              <a:gd fmla="val 18667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2f5b19edabf_0_96"/>
          <p:cNvSpPr/>
          <p:nvPr/>
        </p:nvSpPr>
        <p:spPr>
          <a:xfrm>
            <a:off x="865649" y="3716527"/>
            <a:ext cx="160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429"/>
              <a:buFont typeface="Unbounded"/>
              <a:buNone/>
            </a:pPr>
            <a:r>
              <a:rPr b="1" i="0" lang="en-US" sz="2429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4</a:t>
            </a:r>
            <a:endParaRPr b="0" i="0" sz="242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g2f5b19edabf_0_96"/>
          <p:cNvSpPr/>
          <p:nvPr/>
        </p:nvSpPr>
        <p:spPr>
          <a:xfrm>
            <a:off x="1451675" y="4449339"/>
            <a:ext cx="3081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4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24"/>
              <a:buFont typeface="Unbounded"/>
              <a:buNone/>
            </a:pPr>
            <a:r>
              <a:rPr b="1" lang="en-US" sz="2024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Features</a:t>
            </a:r>
            <a:endParaRPr b="0" i="0" sz="202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g2f5b19edabf_0_96"/>
          <p:cNvSpPr/>
          <p:nvPr/>
        </p:nvSpPr>
        <p:spPr>
          <a:xfrm>
            <a:off x="783215" y="4408400"/>
            <a:ext cx="462900" cy="462900"/>
          </a:xfrm>
          <a:prstGeom prst="roundRect">
            <a:avLst>
              <a:gd fmla="val 18667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2f5b19edabf_0_96"/>
          <p:cNvSpPr/>
          <p:nvPr/>
        </p:nvSpPr>
        <p:spPr>
          <a:xfrm>
            <a:off x="858826" y="4408325"/>
            <a:ext cx="311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429"/>
              <a:buFont typeface="Unbounded"/>
              <a:buNone/>
            </a:pPr>
            <a:r>
              <a:rPr b="1" i="0" lang="en-US" sz="2429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5</a:t>
            </a:r>
            <a:endParaRPr b="0" i="0" sz="242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g2f5b19edabf_0_96"/>
          <p:cNvSpPr/>
          <p:nvPr/>
        </p:nvSpPr>
        <p:spPr>
          <a:xfrm>
            <a:off x="1451675" y="5149077"/>
            <a:ext cx="3081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4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24"/>
              <a:buFont typeface="Unbounded"/>
              <a:buNone/>
            </a:pPr>
            <a:r>
              <a:rPr b="1" lang="en-US" sz="2024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Workflow</a:t>
            </a:r>
            <a:endParaRPr b="0" i="0" sz="202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g2f5b19edabf_0_96"/>
          <p:cNvSpPr/>
          <p:nvPr/>
        </p:nvSpPr>
        <p:spPr>
          <a:xfrm>
            <a:off x="783215" y="5108137"/>
            <a:ext cx="462900" cy="462900"/>
          </a:xfrm>
          <a:prstGeom prst="roundRect">
            <a:avLst>
              <a:gd fmla="val 18667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2f5b19edabf_0_96"/>
          <p:cNvSpPr/>
          <p:nvPr/>
        </p:nvSpPr>
        <p:spPr>
          <a:xfrm>
            <a:off x="858827" y="5151625"/>
            <a:ext cx="311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429"/>
              <a:buFont typeface="Unbounded"/>
              <a:buNone/>
            </a:pPr>
            <a:r>
              <a:rPr b="1" i="0" lang="en-US" sz="2429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6</a:t>
            </a:r>
            <a:endParaRPr b="0" i="0" sz="242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g2f5b19edabf_0_96"/>
          <p:cNvSpPr/>
          <p:nvPr/>
        </p:nvSpPr>
        <p:spPr>
          <a:xfrm>
            <a:off x="1451674" y="5840063"/>
            <a:ext cx="36684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4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24"/>
              <a:buFont typeface="Unbounded"/>
              <a:buNone/>
            </a:pPr>
            <a:r>
              <a:rPr b="1" lang="en-US" sz="2024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Tools and Technology</a:t>
            </a:r>
            <a:endParaRPr b="0" i="0" sz="202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2f5b19edabf_0_96"/>
          <p:cNvSpPr/>
          <p:nvPr/>
        </p:nvSpPr>
        <p:spPr>
          <a:xfrm>
            <a:off x="783215" y="5929850"/>
            <a:ext cx="462900" cy="462900"/>
          </a:xfrm>
          <a:prstGeom prst="roundRect">
            <a:avLst>
              <a:gd fmla="val 18667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2f5b19edabf_0_96"/>
          <p:cNvSpPr/>
          <p:nvPr/>
        </p:nvSpPr>
        <p:spPr>
          <a:xfrm>
            <a:off x="858825" y="6007088"/>
            <a:ext cx="160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429"/>
              <a:buFont typeface="Unbounded"/>
              <a:buNone/>
            </a:pPr>
            <a:r>
              <a:rPr b="1" i="0" lang="en-US" sz="2429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7</a:t>
            </a:r>
            <a:endParaRPr b="0" i="0" sz="242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2f5b19edabf_0_96"/>
          <p:cNvSpPr/>
          <p:nvPr/>
        </p:nvSpPr>
        <p:spPr>
          <a:xfrm>
            <a:off x="1526807" y="6661887"/>
            <a:ext cx="3081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4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24"/>
              <a:buFont typeface="Unbounded"/>
              <a:buNone/>
            </a:pPr>
            <a:r>
              <a:rPr b="1" lang="en-US" sz="2024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Conclusion</a:t>
            </a:r>
            <a:endParaRPr b="0" i="0" sz="202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g2f5b19edabf_0_96"/>
          <p:cNvSpPr/>
          <p:nvPr/>
        </p:nvSpPr>
        <p:spPr>
          <a:xfrm>
            <a:off x="783215" y="6751662"/>
            <a:ext cx="462900" cy="462900"/>
          </a:xfrm>
          <a:prstGeom prst="roundRect">
            <a:avLst>
              <a:gd fmla="val 18667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f5b19edabf_0_96"/>
          <p:cNvSpPr/>
          <p:nvPr/>
        </p:nvSpPr>
        <p:spPr>
          <a:xfrm>
            <a:off x="783226" y="6846750"/>
            <a:ext cx="311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429"/>
              <a:buFont typeface="Unbounded"/>
              <a:buNone/>
            </a:pPr>
            <a:r>
              <a:rPr b="1" i="0" lang="en-US" sz="2429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8</a:t>
            </a:r>
            <a:endParaRPr b="0" i="0" sz="242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g2f5b19edabf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425" y="512000"/>
            <a:ext cx="7002750" cy="70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2830598" y="798137"/>
            <a:ext cx="5608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16"/>
              <a:buFont typeface="Unbounded"/>
              <a:buNone/>
            </a:pPr>
            <a:r>
              <a:rPr b="1" i="0" lang="en-US" sz="4416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Introduction</a:t>
            </a:r>
            <a:endParaRPr b="0" i="0" sz="44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2830600" y="2360900"/>
            <a:ext cx="3827400" cy="2375700"/>
          </a:xfrm>
          <a:prstGeom prst="roundRect">
            <a:avLst>
              <a:gd fmla="val 3966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3062532" y="2592823"/>
            <a:ext cx="3210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8"/>
              <a:buFont typeface="Unbounded"/>
              <a:buNone/>
            </a:pPr>
            <a:r>
              <a:rPr b="1" lang="en-US" sz="2208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Overview</a:t>
            </a:r>
            <a:endParaRPr b="0" i="0" sz="220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3062500" y="3174475"/>
            <a:ext cx="35955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66"/>
              <a:buFont typeface="Open Sans"/>
              <a:buNone/>
            </a:pPr>
            <a:r>
              <a:rPr lang="en-US" sz="1966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Developing a job board website to connect employers with job seekers.</a:t>
            </a:r>
            <a:endParaRPr b="0" i="0" sz="196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6904075" y="2400525"/>
            <a:ext cx="3827400" cy="2375700"/>
          </a:xfrm>
          <a:prstGeom prst="roundRect">
            <a:avLst>
              <a:gd fmla="val 3966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136016" y="2632461"/>
            <a:ext cx="3210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8"/>
              <a:buFont typeface="Unbounded"/>
              <a:buNone/>
            </a:pPr>
            <a:r>
              <a:rPr b="1" lang="en-US" sz="2208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Purpose</a:t>
            </a:r>
            <a:endParaRPr b="0" i="0" sz="220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7136025" y="3214113"/>
            <a:ext cx="34428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66"/>
              <a:buFont typeface="Open Sans"/>
              <a:buNone/>
            </a:pPr>
            <a:r>
              <a:rPr lang="en-US" sz="1966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Connect job seekers with employers.</a:t>
            </a:r>
            <a:endParaRPr sz="1966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2830600" y="4960975"/>
            <a:ext cx="7900800" cy="1666500"/>
          </a:xfrm>
          <a:prstGeom prst="roundRect">
            <a:avLst>
              <a:gd fmla="val 5654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3062532" y="5192910"/>
            <a:ext cx="44346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8"/>
              <a:buFont typeface="Unbounded"/>
              <a:buNone/>
            </a:pPr>
            <a:r>
              <a:rPr b="1" lang="en-US" sz="2208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Scope</a:t>
            </a:r>
            <a:endParaRPr b="0" i="0" sz="220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3062532" y="5677852"/>
            <a:ext cx="711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66"/>
              <a:buFont typeface="Open Sans"/>
              <a:buNone/>
            </a:pPr>
            <a:r>
              <a:rPr lang="en-US" sz="1966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Develop a website with user authentication, job posting, job search, and application features.</a:t>
            </a:r>
            <a:endParaRPr b="0" i="0" sz="196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1119915" y="515178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4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65"/>
              <a:buFont typeface="Unbounded"/>
              <a:buNone/>
            </a:pPr>
            <a:r>
              <a:rPr b="1" i="0" lang="en-US" sz="4465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Motivation</a:t>
            </a:r>
            <a:endParaRPr b="0" i="0" sz="44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253640" y="2086675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1420327" y="2171686"/>
            <a:ext cx="1770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679"/>
              <a:buFont typeface="Unbounded"/>
              <a:buNone/>
            </a:pPr>
            <a:r>
              <a:rPr b="1" i="0" lang="en-US" sz="2679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1</a:t>
            </a:r>
            <a:endParaRPr b="0" i="0" sz="2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90756" y="2086675"/>
            <a:ext cx="29277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33"/>
              <a:buFont typeface="Unbounded"/>
              <a:buNone/>
            </a:pPr>
            <a:r>
              <a:rPr b="1" i="0" lang="en-US" sz="2233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Job S</a:t>
            </a:r>
            <a:r>
              <a:rPr b="1" i="0" lang="en-US" sz="2233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e</a:t>
            </a:r>
            <a:r>
              <a:rPr b="1" i="0" lang="en-US" sz="2233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eker Benefits</a:t>
            </a:r>
            <a:endParaRPr b="0" i="0" sz="22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1990756" y="3089999"/>
            <a:ext cx="29277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86"/>
              <a:buFont typeface="Open Sans"/>
              <a:buNone/>
            </a:pPr>
            <a:r>
              <a:rPr lang="en-US" sz="1986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Find all job listings in one place.</a:t>
            </a:r>
            <a:endParaRPr b="0" i="0" sz="19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6790517" y="2086675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6903626" y="2171686"/>
            <a:ext cx="284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679"/>
              <a:buFont typeface="Unbounded"/>
              <a:buNone/>
            </a:pPr>
            <a:r>
              <a:rPr b="1" i="0" lang="en-US" sz="2679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2</a:t>
            </a:r>
            <a:endParaRPr b="0" i="0" sz="2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7527633" y="2086675"/>
            <a:ext cx="29277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33"/>
              <a:buFont typeface="Unbounded"/>
              <a:buNone/>
            </a:pPr>
            <a:r>
              <a:rPr b="1" i="0" lang="en-US" sz="2233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Employer Benef</a:t>
            </a:r>
            <a:r>
              <a:rPr b="1" i="0" lang="en-US" sz="2233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</a:t>
            </a:r>
            <a:r>
              <a:rPr b="1" i="0" lang="en-US" sz="2233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ts</a:t>
            </a:r>
            <a:endParaRPr b="0" i="0" sz="22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7527633" y="3232699"/>
            <a:ext cx="29277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86"/>
              <a:buFont typeface="Open Sans"/>
              <a:buNone/>
            </a:pPr>
            <a:r>
              <a:rPr lang="en-US" sz="1986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Manage job listings from a single platform.</a:t>
            </a:r>
            <a:endParaRPr b="0" i="0" sz="19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253640" y="5121824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1366035" y="5206834"/>
            <a:ext cx="285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679"/>
              <a:buFont typeface="Unbounded"/>
              <a:buNone/>
            </a:pPr>
            <a:r>
              <a:rPr b="1" i="0" lang="en-US" sz="2679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3</a:t>
            </a:r>
            <a:endParaRPr b="0" i="0" sz="2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990748" y="5121825"/>
            <a:ext cx="4817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33"/>
              <a:buFont typeface="Unbounded"/>
              <a:buNone/>
            </a:pPr>
            <a:r>
              <a:rPr b="1" lang="en-US" sz="2233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Growing Job Market</a:t>
            </a:r>
            <a:endParaRPr b="0" i="0" sz="22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1990756" y="5834217"/>
            <a:ext cx="6819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86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Increasing reliance on digital platforms for job recruitment.</a:t>
            </a:r>
            <a:endParaRPr sz="1986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86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86"/>
              <a:buFont typeface="Open Sans"/>
              <a:buNone/>
            </a:pPr>
            <a:r>
              <a:t/>
            </a:r>
            <a:endParaRPr sz="1986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5b19edabf_0_36"/>
          <p:cNvSpPr/>
          <p:nvPr/>
        </p:nvSpPr>
        <p:spPr>
          <a:xfrm>
            <a:off x="793802" y="461800"/>
            <a:ext cx="8084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4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65"/>
              <a:buFont typeface="Unbounded"/>
              <a:buNone/>
            </a:pPr>
            <a:r>
              <a:rPr b="1" i="0" lang="en-US" sz="4465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Problem Definition</a:t>
            </a:r>
            <a:endParaRPr b="0" i="0" sz="446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f5b19edabf_0_36"/>
          <p:cNvSpPr/>
          <p:nvPr/>
        </p:nvSpPr>
        <p:spPr>
          <a:xfrm>
            <a:off x="793790" y="2336611"/>
            <a:ext cx="39780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33"/>
              <a:buFont typeface="Unbounded"/>
              <a:buNone/>
            </a:pPr>
            <a:r>
              <a:rPr b="1" i="0" lang="en-US" sz="2233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Job Seekers Challenges</a:t>
            </a:r>
            <a:endParaRPr b="0" i="0" sz="22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f5b19edabf_0_36"/>
          <p:cNvSpPr/>
          <p:nvPr/>
        </p:nvSpPr>
        <p:spPr>
          <a:xfrm>
            <a:off x="793790" y="4211122"/>
            <a:ext cx="39780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86"/>
              <a:buFont typeface="Open Sans"/>
              <a:buNone/>
            </a:pPr>
            <a:r>
              <a:rPr lang="en-US" sz="1986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Difficulty finding relevant jobs across multiple sites.</a:t>
            </a:r>
            <a:endParaRPr b="0" i="0" sz="198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f5b19edabf_0_36"/>
          <p:cNvSpPr/>
          <p:nvPr/>
        </p:nvSpPr>
        <p:spPr>
          <a:xfrm>
            <a:off x="5047478" y="2336611"/>
            <a:ext cx="39780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33"/>
              <a:buFont typeface="Unbounded"/>
              <a:buNone/>
            </a:pPr>
            <a:r>
              <a:rPr b="1" i="0" lang="en-US" sz="2233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Employers Challenges</a:t>
            </a:r>
            <a:endParaRPr b="0" i="0" sz="22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f5b19edabf_0_36"/>
          <p:cNvSpPr/>
          <p:nvPr/>
        </p:nvSpPr>
        <p:spPr>
          <a:xfrm>
            <a:off x="5332928" y="4211122"/>
            <a:ext cx="39780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86"/>
              <a:buFont typeface="Open Sans"/>
              <a:buNone/>
            </a:pPr>
            <a:r>
              <a:rPr lang="en-US" sz="1986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Inefficient management of job postings and applications.</a:t>
            </a:r>
            <a:endParaRPr b="0" i="0" sz="198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f5b19edabf_0_36"/>
          <p:cNvSpPr/>
          <p:nvPr/>
        </p:nvSpPr>
        <p:spPr>
          <a:xfrm>
            <a:off x="9872075" y="2336602"/>
            <a:ext cx="32043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33"/>
              <a:buFont typeface="Unbounded"/>
              <a:buNone/>
            </a:pPr>
            <a:r>
              <a:rPr b="1" lang="en-US" sz="2233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Manual Recruitment</a:t>
            </a:r>
            <a:endParaRPr b="0" i="0" sz="22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f5b19edabf_0_36"/>
          <p:cNvSpPr/>
          <p:nvPr/>
        </p:nvSpPr>
        <p:spPr>
          <a:xfrm>
            <a:off x="9872042" y="4126342"/>
            <a:ext cx="39780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86"/>
              <a:buFont typeface="Open Sans"/>
              <a:buNone/>
            </a:pPr>
            <a:r>
              <a:rPr lang="en-US" sz="1986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Not having complete and unified solutions</a:t>
            </a:r>
            <a:endParaRPr b="0" i="0" sz="198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1153821" y="734151"/>
            <a:ext cx="5124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034"/>
              <a:buFont typeface="Unbounded"/>
              <a:buNone/>
            </a:pPr>
            <a:r>
              <a:rPr b="1" i="0" lang="en-US" sz="4435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Objective</a:t>
            </a:r>
            <a:endParaRPr b="0" i="0" sz="44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1520860" y="1913410"/>
            <a:ext cx="22800" cy="4937100"/>
          </a:xfrm>
          <a:prstGeom prst="roundRect">
            <a:avLst>
              <a:gd fmla="val 376639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1740054" y="2363228"/>
            <a:ext cx="717600" cy="22800"/>
          </a:xfrm>
          <a:prstGeom prst="roundRect">
            <a:avLst>
              <a:gd fmla="val 376639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1301666" y="2144034"/>
            <a:ext cx="461100" cy="461100"/>
          </a:xfrm>
          <a:prstGeom prst="roundRect">
            <a:avLst>
              <a:gd fmla="val 18667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1452280" y="2220829"/>
            <a:ext cx="159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421"/>
              <a:buFont typeface="Unbounded"/>
              <a:buNone/>
            </a:pPr>
            <a:r>
              <a:rPr b="1" i="0" lang="en-US" sz="2421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1</a:t>
            </a:r>
            <a:endParaRPr b="0" i="0" sz="24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2659693" y="2118316"/>
            <a:ext cx="4941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75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18"/>
              <a:buFont typeface="Unbounded"/>
              <a:buNone/>
            </a:pPr>
            <a:r>
              <a:rPr b="1" lang="en-US" sz="2218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Develop a Job Board</a:t>
            </a:r>
            <a:endParaRPr b="0" i="0" sz="22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2659693" y="2561586"/>
            <a:ext cx="62742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3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614"/>
              <a:buFont typeface="Open Sans"/>
              <a:buNone/>
            </a:pPr>
            <a:r>
              <a:rPr lang="en-US" sz="1914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Create a platform for job listings and applications</a:t>
            </a:r>
            <a:endParaRPr b="0" i="0" sz="191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740054" y="4077252"/>
            <a:ext cx="717600" cy="22800"/>
          </a:xfrm>
          <a:prstGeom prst="roundRect">
            <a:avLst>
              <a:gd fmla="val 376639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301666" y="3858058"/>
            <a:ext cx="461100" cy="461100"/>
          </a:xfrm>
          <a:prstGeom prst="roundRect">
            <a:avLst>
              <a:gd fmla="val 18667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1403941" y="3934853"/>
            <a:ext cx="256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421"/>
              <a:buFont typeface="Unbounded"/>
              <a:buNone/>
            </a:pPr>
            <a:r>
              <a:rPr b="1" i="0" lang="en-US" sz="2421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2</a:t>
            </a:r>
            <a:endParaRPr b="0" i="0" sz="24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2659693" y="3832340"/>
            <a:ext cx="4928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75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18"/>
              <a:buFont typeface="Unbounded"/>
              <a:buNone/>
            </a:pPr>
            <a:r>
              <a:rPr b="1" lang="en-US" sz="2218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Implement Key Features</a:t>
            </a:r>
            <a:endParaRPr b="0" i="0" sz="22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2659693" y="4275610"/>
            <a:ext cx="62742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3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614"/>
              <a:buFont typeface="Open Sans"/>
              <a:buNone/>
            </a:pPr>
            <a:r>
              <a:rPr lang="en-US" sz="1914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User registration and login, job posting, job search, application submission.</a:t>
            </a:r>
            <a:endParaRPr b="0" i="0" sz="191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740054" y="5791275"/>
            <a:ext cx="717600" cy="22800"/>
          </a:xfrm>
          <a:prstGeom prst="roundRect">
            <a:avLst>
              <a:gd fmla="val 376639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1301666" y="5572081"/>
            <a:ext cx="461100" cy="461100"/>
          </a:xfrm>
          <a:prstGeom prst="roundRect">
            <a:avLst>
              <a:gd fmla="val 18667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403226" y="5648877"/>
            <a:ext cx="25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421"/>
              <a:buFont typeface="Unbounded"/>
              <a:buNone/>
            </a:pPr>
            <a:r>
              <a:rPr b="1" i="0" lang="en-US" sz="2421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3</a:t>
            </a:r>
            <a:endParaRPr b="0" i="0" sz="24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2659693" y="5546364"/>
            <a:ext cx="5158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75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018"/>
              <a:buFont typeface="Unbounded"/>
              <a:buNone/>
            </a:pPr>
            <a:r>
              <a:rPr b="1" lang="en-US" sz="2218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Ensure Usability</a:t>
            </a:r>
            <a:endParaRPr b="0" i="0" sz="22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2659693" y="5989633"/>
            <a:ext cx="62742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3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614"/>
              <a:buFont typeface="Open Sans"/>
              <a:buNone/>
            </a:pPr>
            <a:r>
              <a:rPr lang="en-US" sz="1914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 Provide a user-friendly interface for both job seekers and employers</a:t>
            </a:r>
            <a:endParaRPr b="0" i="0" sz="191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1174351" y="700025"/>
            <a:ext cx="6459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4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65"/>
              <a:buFont typeface="Unbounded"/>
              <a:buNone/>
            </a:pPr>
            <a:r>
              <a:rPr b="1" i="0" lang="en-US" sz="4465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Features</a:t>
            </a:r>
            <a:endParaRPr b="0" i="0" sz="446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351" y="1748968"/>
            <a:ext cx="645852" cy="56697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1174351" y="2542760"/>
            <a:ext cx="3600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33"/>
              <a:buFont typeface="Unbounded"/>
              <a:buNone/>
            </a:pPr>
            <a:r>
              <a:rPr b="1" lang="en-US" sz="2233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Job</a:t>
            </a:r>
            <a:r>
              <a:rPr b="1" i="0" lang="en-US" sz="2233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 Search</a:t>
            </a:r>
            <a:endParaRPr b="0" i="0" sz="22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1174351" y="3033178"/>
            <a:ext cx="4110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86"/>
              <a:buFont typeface="Open Sans"/>
              <a:buNone/>
            </a:pPr>
            <a:r>
              <a:rPr lang="en-US" sz="1986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Search by keywords, location, and job type.</a:t>
            </a:r>
            <a:endParaRPr sz="1986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reencoded.png"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851" y="1748968"/>
            <a:ext cx="645852" cy="56697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/>
          <p:nvPr/>
        </p:nvSpPr>
        <p:spPr>
          <a:xfrm>
            <a:off x="5671851" y="2542760"/>
            <a:ext cx="41100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33"/>
              <a:buFont typeface="Unbounded"/>
              <a:buNone/>
            </a:pPr>
            <a:r>
              <a:rPr b="1" lang="en-US" sz="2233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Application Process</a:t>
            </a:r>
            <a:endParaRPr b="0" i="0" sz="22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0" name="Google Shape;14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4351" y="5156662"/>
            <a:ext cx="645852" cy="56697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1174350" y="5950450"/>
            <a:ext cx="3850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33"/>
              <a:buFont typeface="Unbounded"/>
              <a:buNone/>
            </a:pPr>
            <a:r>
              <a:rPr b="1" lang="en-US" sz="2233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User Authentication</a:t>
            </a:r>
            <a:endParaRPr b="0" i="0" sz="22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174351" y="6440873"/>
            <a:ext cx="4110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86"/>
              <a:buFont typeface="Open Sans"/>
              <a:buNone/>
            </a:pPr>
            <a:r>
              <a:rPr lang="en-US" sz="1986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Secure registration and login for job seekers and employers.</a:t>
            </a:r>
            <a:endParaRPr b="0" i="0" sz="198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3" name="Google Shape;14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71851" y="5156662"/>
            <a:ext cx="645852" cy="56697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5671851" y="5950454"/>
            <a:ext cx="3229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33"/>
              <a:buFont typeface="Unbounded"/>
              <a:buNone/>
            </a:pPr>
            <a:r>
              <a:rPr b="1" i="0" lang="en-US" sz="2233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Job </a:t>
            </a:r>
            <a:r>
              <a:rPr b="1" lang="en-US" sz="2233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Posting</a:t>
            </a:r>
            <a:endParaRPr b="0" i="0" sz="22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5671851" y="6440873"/>
            <a:ext cx="4110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86"/>
              <a:buFont typeface="Open Sans"/>
              <a:buNone/>
            </a:pPr>
            <a:r>
              <a:rPr lang="en-US" sz="1986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Create, update, and delete job listings.</a:t>
            </a:r>
            <a:endParaRPr b="0" i="0" sz="198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5671851" y="3191953"/>
            <a:ext cx="4110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86"/>
              <a:buFont typeface="Open Sans"/>
              <a:buNone/>
            </a:pPr>
            <a:r>
              <a:rPr lang="en-US" sz="1986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Apply for jobs and upload resumes.</a:t>
            </a:r>
            <a:endParaRPr sz="1986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f645bf6232_0_5"/>
          <p:cNvPicPr preferRelativeResize="0"/>
          <p:nvPr/>
        </p:nvPicPr>
        <p:blipFill rotWithShape="1">
          <a:blip r:embed="rId3">
            <a:alphaModFix/>
          </a:blip>
          <a:srcRect b="6762" l="0" r="0" t="6762"/>
          <a:stretch/>
        </p:blipFill>
        <p:spPr>
          <a:xfrm>
            <a:off x="426475" y="1341600"/>
            <a:ext cx="14043826" cy="665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f645bf6232_0_5"/>
          <p:cNvSpPr/>
          <p:nvPr/>
        </p:nvSpPr>
        <p:spPr>
          <a:xfrm>
            <a:off x="1126801" y="430475"/>
            <a:ext cx="6459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4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65"/>
              <a:buFont typeface="Unbounded"/>
              <a:buNone/>
            </a:pPr>
            <a:r>
              <a:rPr b="1" lang="en-US" sz="4465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Workflow</a:t>
            </a:r>
            <a:endParaRPr b="0" i="0" sz="446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338973" y="585050"/>
            <a:ext cx="87267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04"/>
              <a:buFont typeface="Unbounded"/>
              <a:buNone/>
            </a:pPr>
            <a:r>
              <a:rPr b="1" i="0" lang="en-US" sz="4404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Tools &amp;</a:t>
            </a:r>
            <a:r>
              <a:rPr b="1" i="0" lang="en-US" sz="4404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 </a:t>
            </a:r>
            <a:r>
              <a:rPr b="1" i="0" lang="en-US" sz="4404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Technology</a:t>
            </a:r>
            <a:endParaRPr b="0" i="0" sz="4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630" y="2275680"/>
            <a:ext cx="559237" cy="55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1405630" y="3058635"/>
            <a:ext cx="27963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7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2"/>
              <a:buFont typeface="Unbounded"/>
              <a:buNone/>
            </a:pPr>
            <a:r>
              <a:rPr b="1" i="0" lang="en-US" sz="2202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PHP</a:t>
            </a:r>
            <a:endParaRPr b="0" i="0" sz="22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1405624" y="3542375"/>
            <a:ext cx="4126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62"/>
              <a:buFont typeface="Open Sans"/>
              <a:buNone/>
            </a:pPr>
            <a:r>
              <a:rPr b="0" i="0" lang="en-US" sz="1962" u="none" cap="none" strike="noStrik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Server-side scripting language for website development.</a:t>
            </a:r>
            <a:endParaRPr b="0" i="0" sz="19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8459" y="2032105"/>
            <a:ext cx="559237" cy="55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/>
          <p:nvPr/>
        </p:nvSpPr>
        <p:spPr>
          <a:xfrm>
            <a:off x="7918459" y="2815060"/>
            <a:ext cx="27963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7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2"/>
              <a:buFont typeface="Unbounded"/>
              <a:buNone/>
            </a:pPr>
            <a:r>
              <a:rPr b="1" i="0" lang="en-US" sz="2202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MySQL</a:t>
            </a:r>
            <a:endParaRPr b="0" i="0" sz="22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7918450" y="3298800"/>
            <a:ext cx="44004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62"/>
              <a:buFont typeface="Open Sans"/>
              <a:buNone/>
            </a:pPr>
            <a:r>
              <a:rPr b="0" i="0" lang="en-US" sz="1962" u="none" cap="none" strike="noStrik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 management system for storing and managing data.</a:t>
            </a:r>
            <a:endParaRPr b="0" i="0" sz="19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8" name="Google Shape;16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905" y="5107097"/>
            <a:ext cx="559237" cy="55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/>
          <p:nvPr/>
        </p:nvSpPr>
        <p:spPr>
          <a:xfrm>
            <a:off x="1484905" y="5890052"/>
            <a:ext cx="27963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7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2"/>
              <a:buFont typeface="Unbounded"/>
              <a:buNone/>
            </a:pPr>
            <a:r>
              <a:rPr b="1" i="0" lang="en-US" sz="2202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HTML</a:t>
            </a:r>
            <a:endParaRPr b="0" i="0" sz="22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484899" y="6373800"/>
            <a:ext cx="4047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62"/>
              <a:buFont typeface="Open Sans"/>
              <a:buNone/>
            </a:pPr>
            <a:r>
              <a:rPr b="0" i="0" lang="en-US" sz="1962" u="none" cap="none" strike="noStrik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Markup language for structuring the website's content.</a:t>
            </a:r>
            <a:endParaRPr b="0" i="0" sz="19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1" name="Google Shape;1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5509" y="4980222"/>
            <a:ext cx="559237" cy="55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/>
          <p:nvPr/>
        </p:nvSpPr>
        <p:spPr>
          <a:xfrm>
            <a:off x="8085509" y="5763177"/>
            <a:ext cx="27963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7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2"/>
              <a:buFont typeface="Unbounded"/>
              <a:buNone/>
            </a:pPr>
            <a:r>
              <a:rPr b="1" i="0" lang="en-US" sz="2202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CSS</a:t>
            </a:r>
            <a:endParaRPr b="0" i="0" sz="22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8085499" y="6246925"/>
            <a:ext cx="3963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8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62"/>
              <a:buFont typeface="Open Sans"/>
              <a:buNone/>
            </a:pPr>
            <a:r>
              <a:rPr b="0" i="0" lang="en-US" sz="1962" u="none" cap="none" strike="noStrik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Styling language for enhancing the website's visual appearance.</a:t>
            </a:r>
            <a:endParaRPr b="0" i="0" sz="19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2024-08-24T07:08:38Z</dcterms:created>
  <dc:creator>PptxGenJS</dc:creator>
</cp:coreProperties>
</file>