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9" r:id="rId5"/>
    <p:sldId id="280" r:id="rId6"/>
    <p:sldId id="281" r:id="rId7"/>
    <p:sldId id="282" r:id="rId8"/>
    <p:sldId id="283" r:id="rId9"/>
    <p:sldId id="328" r:id="rId10"/>
    <p:sldId id="329" r:id="rId11"/>
    <p:sldId id="330" r:id="rId12"/>
    <p:sldId id="332" r:id="rId13"/>
    <p:sldId id="285" r:id="rId14"/>
    <p:sldId id="286" r:id="rId15"/>
    <p:sldId id="289" r:id="rId16"/>
    <p:sldId id="287" r:id="rId17"/>
    <p:sldId id="288" r:id="rId18"/>
    <p:sldId id="290" r:id="rId19"/>
    <p:sldId id="327" r:id="rId20"/>
    <p:sldId id="292" r:id="rId21"/>
    <p:sldId id="293" r:id="rId22"/>
    <p:sldId id="294" r:id="rId23"/>
    <p:sldId id="313" r:id="rId24"/>
    <p:sldId id="316" r:id="rId25"/>
    <p:sldId id="318" r:id="rId26"/>
    <p:sldId id="319" r:id="rId27"/>
    <p:sldId id="320" r:id="rId28"/>
    <p:sldId id="321" r:id="rId29"/>
    <p:sldId id="322" r:id="rId30"/>
    <p:sldId id="325" r:id="rId31"/>
    <p:sldId id="314" r:id="rId32"/>
    <p:sldId id="315" r:id="rId33"/>
    <p:sldId id="326" r:id="rId34"/>
    <p:sldId id="2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3" autoAdjust="0"/>
    <p:restoredTop sz="94641" autoAdjust="0"/>
  </p:normalViewPr>
  <p:slideViewPr>
    <p:cSldViewPr snapToGrid="0">
      <p:cViewPr>
        <p:scale>
          <a:sx n="60" d="100"/>
          <a:sy n="60" d="100"/>
        </p:scale>
        <p:origin x="-908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51101B-DCCF-4DEF-B6DE-39A3EFDF7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3A855D-8501-4B9F-B3DD-3957E8954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A0570E-87CA-4F51-9AE2-BD7B42D2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56F7A5-4814-4F94-BD20-6931A39A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5D01BE-0590-4A45-8235-CF4F763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7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DE0254-92A8-4CEA-8F50-086B2484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5E379F-5D24-4E7F-B1E8-258BADEC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343945-B296-4DEF-A0F8-75C1EEEA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BEF081-9977-4F0A-8DE3-5DF02265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DD2394-1BBB-4C6F-869E-B41B3A9A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82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9EC8204-AFD0-4451-90ED-C355D6987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0640B89-31D8-4F50-B764-CB9606C04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FE9714-7035-437F-BF1D-C0BF2913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1ED8AE-A114-4E03-81C5-7ABE5229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74A3C7-8D92-40E1-BA3B-B3D4113D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9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25A7FB-DCC9-4098-B88B-CD762836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826FA-B309-4661-A1AF-AAD289F1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6724EE-8474-4B39-93A9-668589B7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636218-9DD4-4623-8A29-957D8B63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C0D769-A142-44C4-88FF-38C5B1BC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557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61AC2-58EA-413E-8473-3E053557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A5A5A3-F923-4BBF-B9F2-5F38CA59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0C14CA-1587-45AC-92CC-30643644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88B421-C546-494F-A35B-33AAFC66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A1EB10-170C-4062-8439-ED131CE3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881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546B6-B7A4-4AAB-9F4D-EF7AF3EA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94204-E211-4AFF-8FC4-92CCDF7C3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C13D08-3D35-4105-95F9-907E52DAA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B64AD3-D5BE-4EB6-B463-3782014B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06921B-CC7C-4D6B-B202-D95B8E8C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FE0F94-F6C5-44BE-AA35-5818889C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096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D43E9-33A5-4C31-A0E8-C93DA842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60907F-E03E-4312-8784-5868D6DA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F80D723-EE13-4E07-9E2A-D5E9B455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D53F7D-1414-4705-A459-E823FAA43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C34C29-4001-41A1-8EC7-125392DBF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5451413-B8F9-428A-9BCE-4ED7CB83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3BB9FC5-17C9-46F5-9901-52D2400E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23B5BA-87A0-413B-A42C-F16D8F2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1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9CA33-FB78-4506-80B8-B0F0EF7B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02DD31-5AA9-4307-AF5E-D4BC61F5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42324C-E87A-4AFF-9F85-FB79E4B8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290597F-BC43-459A-9C4D-D9DBE115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794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015882-0868-463F-B84C-AE59A680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F9F191-CD08-4FE5-9AF6-1E3380F6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D7E764-1853-4E88-9E07-2FD633DA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25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018501-BCAC-40C2-9F3F-5FACB92F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961BA2-D962-4F8D-A452-036EC000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11C246-3F9D-4DE8-894B-B091D856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20F061-3FC5-4919-855C-CB13E2DB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1D523-162B-45B8-8B15-9C5C15C7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C7579-8BA1-411A-AA93-74413564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586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CB4458-1067-4D96-890A-E3CD733B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797431-9EC2-4315-AFEC-D1379427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E40227-5903-413E-9E4E-6729C8AB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A8F5C2E-19F1-4080-81BE-72F1C6C7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E5F004-D32F-4955-865D-1CDFFF7E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3629F6-4520-4AB5-ABAE-02301B0F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49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C6CA6BF-A82E-417D-A7AA-0EA2A375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9B104D-2AF0-4B18-963A-DF929C3B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7F603D-3D90-4CB9-ABF7-65DCFE82A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92B7-B485-49DE-90D7-4F83E295C9CF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C353E3-51D9-404E-B303-1CA4DACB1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803B65-F10A-4082-847B-6AC75500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62968-8351-4F36-BA24-90DA1FE8A9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57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3AA976-5363-4259-A76C-87AF842D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79" y="170942"/>
            <a:ext cx="11652421" cy="10276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IUBAT-International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Business Agriculture &amp; Technology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20935E-0173-4B3B-B3F8-7584CF14C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779" y="1482811"/>
            <a:ext cx="11763632" cy="5204247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11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Bus Ticket Management System</a:t>
            </a:r>
            <a:endParaRPr lang="en-US" sz="4400" dirty="0" smtClean="0"/>
          </a:p>
          <a:p>
            <a:pPr marL="0" indent="0" algn="ctr">
              <a:lnSpc>
                <a:spcPct val="120000"/>
              </a:lnSpc>
              <a:buNone/>
            </a:pPr>
            <a:endParaRPr lang="en-US" sz="1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for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Practicum Defense Committee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, IUBAT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/08/2023</a:t>
            </a: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4AD5F7-06DF-4CA1-8726-1046B1FE9F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9330" y="839953"/>
            <a:ext cx="1138390" cy="999479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B21E44AD-9B1B-448A-8DCC-BB0E4B400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4118305"/>
              </p:ext>
            </p:extLst>
          </p:nvPr>
        </p:nvGraphicFramePr>
        <p:xfrm>
          <a:off x="2457299" y="4386936"/>
          <a:ext cx="7548134" cy="1148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4067">
                  <a:extLst>
                    <a:ext uri="{9D8B030D-6E8A-4147-A177-3AD203B41FA5}">
                      <a16:colId xmlns:a16="http://schemas.microsoft.com/office/drawing/2014/main" xmlns="" val="273240955"/>
                    </a:ext>
                  </a:extLst>
                </a:gridCol>
                <a:gridCol w="3774067">
                  <a:extLst>
                    <a:ext uri="{9D8B030D-6E8A-4147-A177-3AD203B41FA5}">
                      <a16:colId xmlns:a16="http://schemas.microsoft.com/office/drawing/2014/main" xmlns="" val="1020108929"/>
                    </a:ext>
                  </a:extLst>
                </a:gridCol>
              </a:tblGrid>
              <a:tr h="38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Supervised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Prepared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3775540"/>
                  </a:ext>
                </a:extLst>
              </a:tr>
              <a:tr h="38272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Abdur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Rahman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Md. </a:t>
                      </a:r>
                      <a:r>
                        <a:rPr lang="en-US" sz="1800" dirty="0" err="1" smtClean="0"/>
                        <a:t>Tanvir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Hossain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8086976"/>
                  </a:ext>
                </a:extLst>
              </a:tr>
              <a:tr h="3827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Lecturer,</a:t>
                      </a:r>
                      <a:r>
                        <a:rPr lang="en-US" sz="1800" dirty="0"/>
                        <a:t> Department of 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ID# </a:t>
                      </a:r>
                      <a:r>
                        <a:rPr lang="en-US" sz="1800" dirty="0" smtClean="0"/>
                        <a:t>19303038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672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6204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93915" y="1105786"/>
            <a:ext cx="11104187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5. Admin can view bus information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 of all, admin will login into the system.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Check whether it is admin or not.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 Bus Information option admin can view bus information.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6. Admin can update bus information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 of all, admin will login into the system.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Check whether it is admin or not.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can update bus info by click on update option.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7. Admin can delete bus information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 of all, admin will login into the system.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Check whether it is admin or not.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can soft delete bus info by click on delete option.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8. Customer needs to do registration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Customer need to click on Registration option from customer login panel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Fill up all the required filed &amp; click on submit button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System will take the user to the login panel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28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91886" y="1041976"/>
            <a:ext cx="11952514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/>
              <a:t>9. Customer need to login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Customer </a:t>
            </a:r>
            <a:r>
              <a:rPr lang="en-US" sz="2000" dirty="0" smtClean="0"/>
              <a:t>need to click on Login option from the homepage for enter into the system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Fill </a:t>
            </a:r>
            <a:r>
              <a:rPr lang="en-US" sz="2000" dirty="0" smtClean="0"/>
              <a:t>up all the required filed &amp; click on submit button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System </a:t>
            </a:r>
            <a:r>
              <a:rPr lang="en-US" sz="2000" dirty="0" smtClean="0"/>
              <a:t>will show a message for invalid data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10. Customer can search ticket according to the demand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First of all customer will login into the system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For new customer, registration is needed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From the book ticket panel customer will select departure &amp; destination according to the date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Then click on Search option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After clicking Search option system will bus information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From </a:t>
            </a:r>
            <a:r>
              <a:rPr lang="en-US" sz="2000" dirty="0" smtClean="0"/>
              <a:t>the bus information customer can view seat </a:t>
            </a:r>
          </a:p>
          <a:p>
            <a:r>
              <a:rPr lang="en-US" sz="2000" dirty="0" smtClean="0"/>
              <a:t>  </a:t>
            </a:r>
          </a:p>
          <a:p>
            <a:r>
              <a:rPr lang="en-US" sz="2000" dirty="0" smtClean="0"/>
              <a:t>11. Customer can book ticket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First of all customer will login into the system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For new customer, registration is needed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Need to choose an bus information and view seat for that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Customer need to select seat and boarding point from the seat view then click on Continue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Then system will show form where journey details will display, then click on Book Ticket.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5828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391886" y="3004457"/>
            <a:ext cx="10401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13. Customer will get ticket invoice as PDF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Whenever customer will book ticket hi/she will get an invoice ticket in his /her panel.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14. Admin can generate report of booked bus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can generate report of booked bus information’s by giving a date range.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28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55" y="1758494"/>
            <a:ext cx="6635620" cy="2645555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maintain whole system. 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create, view, search, edit &amp; delete bus information. 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create, view, search, edit &amp; delete city information. 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create, view, search, edit &amp; delete bus information. 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create, view, search, edit &amp; delete Schedule information. </a:t>
            </a:r>
          </a:p>
          <a:p>
            <a:pPr lvl="0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generate and print sales report.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0" y="48255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book ticket. 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give payment in online. 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will get ticket invoice/Ticket in his/her panel. 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print the booked ticket info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4956" y="1191600"/>
            <a:ext cx="1244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02572" y="4205387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195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268"/>
            <a:ext cx="9565433" cy="3112087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Admin can log in by using username and password. </a:t>
            </a:r>
          </a:p>
          <a:p>
            <a:pPr lvl="0"/>
            <a:r>
              <a:rPr lang="en-US" sz="2400" dirty="0" smtClean="0"/>
              <a:t>Customer can log in by using phone number and password. </a:t>
            </a:r>
          </a:p>
          <a:p>
            <a:pPr lvl="0"/>
            <a:r>
              <a:rPr lang="en-US" sz="2400" dirty="0" smtClean="0"/>
              <a:t>Only admin can maintain the whole system. </a:t>
            </a:r>
          </a:p>
          <a:p>
            <a:pPr lvl="0"/>
            <a:r>
              <a:rPr lang="en-US" sz="2400" dirty="0" smtClean="0"/>
              <a:t>Admin can manage only cancellation of booking process. </a:t>
            </a:r>
          </a:p>
          <a:p>
            <a:pPr lvl="0"/>
            <a:r>
              <a:rPr lang="en-US" sz="2400" dirty="0" smtClean="0"/>
              <a:t>This system supports Windows 7/8/10/11. 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387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Planning and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888" y="914387"/>
            <a:ext cx="5586630" cy="720311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550"/>
              </a:spcAft>
              <a:buNone/>
              <a:tabLst>
                <a:tab pos="457200" algn="l"/>
              </a:tabLst>
            </a:pPr>
            <a:r>
              <a:rPr lang="en-US" sz="31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 Point </a:t>
            </a:r>
            <a:r>
              <a:rPr lang="en-US" sz="31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pPr marL="0" marR="0" lvl="0" indent="0" algn="ctr">
              <a:lnSpc>
                <a:spcPct val="150000"/>
              </a:lnSpc>
              <a:spcBef>
                <a:spcPts val="0"/>
              </a:spcBef>
              <a:spcAft>
                <a:spcPts val="550"/>
              </a:spcAft>
              <a:buNone/>
              <a:tabLst>
                <a:tab pos="457200" algn="l"/>
              </a:tabLst>
            </a:pPr>
            <a:endParaRPr lang="en-US" sz="31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996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6727" y="1520456"/>
            <a:ext cx="6927393" cy="498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43292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Scheduling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160846"/>
            <a:ext cx="10776284" cy="5560629"/>
          </a:xfrm>
        </p:spPr>
        <p:txBody>
          <a:bodyPr>
            <a:norm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550"/>
              </a:spcAft>
              <a:buNone/>
              <a:tabLst>
                <a:tab pos="457200" algn="l"/>
              </a:tabLst>
            </a:pPr>
            <a:r>
              <a:rPr lang="en-US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Schedule Chart</a:t>
            </a:r>
            <a:endParaRPr 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82114" y="2418276"/>
            <a:ext cx="10800652" cy="28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638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Based Estimation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050" name="Group 98946"/>
          <p:cNvGrpSpPr>
            <a:grpSpLocks/>
          </p:cNvGrpSpPr>
          <p:nvPr/>
        </p:nvGrpSpPr>
        <p:grpSpPr bwMode="auto">
          <a:xfrm>
            <a:off x="853619" y="1425844"/>
            <a:ext cx="9545744" cy="4990454"/>
            <a:chOff x="18913" y="-803"/>
            <a:chExt cx="47358" cy="40500"/>
          </a:xfrm>
        </p:grpSpPr>
        <p:sp>
          <p:nvSpPr>
            <p:cNvPr id="7997" name="Rectangle 7997"/>
            <p:cNvSpPr>
              <a:spLocks noChangeArrowheads="1"/>
            </p:cNvSpPr>
            <p:nvPr/>
          </p:nvSpPr>
          <p:spPr bwMode="auto">
            <a:xfrm>
              <a:off x="19958" y="0"/>
              <a:ext cx="506" cy="2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8" name="Rectangle 7998"/>
            <p:cNvSpPr>
              <a:spLocks noChangeArrowheads="1"/>
            </p:cNvSpPr>
            <p:nvPr/>
          </p:nvSpPr>
          <p:spPr bwMode="auto">
            <a:xfrm>
              <a:off x="19958" y="2331"/>
              <a:ext cx="506" cy="2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99" name="Rectangle 7999"/>
            <p:cNvSpPr>
              <a:spLocks noChangeArrowheads="1"/>
            </p:cNvSpPr>
            <p:nvPr/>
          </p:nvSpPr>
          <p:spPr bwMode="auto">
            <a:xfrm>
              <a:off x="39971" y="34494"/>
              <a:ext cx="507" cy="2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00" name="Rectangle 8000"/>
            <p:cNvSpPr>
              <a:spLocks noChangeArrowheads="1"/>
            </p:cNvSpPr>
            <p:nvPr/>
          </p:nvSpPr>
          <p:spPr bwMode="auto">
            <a:xfrm>
              <a:off x="22244" y="35924"/>
              <a:ext cx="592" cy="2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036" name="Picture 8036"/>
            <p:cNvPicPr>
              <a:picLocks noChangeAspect="1" noChangeArrowheads="1"/>
            </p:cNvPicPr>
            <p:nvPr/>
          </p:nvPicPr>
          <p:blipFill>
            <a:blip r:embed="rId2"/>
            <a:srcRect l="2354" t="-87" r="14" b="6"/>
            <a:stretch>
              <a:fillRect/>
            </a:stretch>
          </p:blipFill>
          <p:spPr bwMode="auto">
            <a:xfrm>
              <a:off x="18913" y="-803"/>
              <a:ext cx="47358" cy="40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8730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8451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(Total Cost)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5597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xmlns="" id="{98A8DFF5-ABCE-4072-BC2D-78C423494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71158106"/>
              </p:ext>
            </p:extLst>
          </p:nvPr>
        </p:nvGraphicFramePr>
        <p:xfrm>
          <a:off x="531811" y="972471"/>
          <a:ext cx="5303619" cy="2612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334">
                  <a:extLst>
                    <a:ext uri="{9D8B030D-6E8A-4147-A177-3AD203B41FA5}">
                      <a16:colId xmlns:a16="http://schemas.microsoft.com/office/drawing/2014/main" xmlns="" val="811007753"/>
                    </a:ext>
                  </a:extLst>
                </a:gridCol>
                <a:gridCol w="785586">
                  <a:extLst>
                    <a:ext uri="{9D8B030D-6E8A-4147-A177-3AD203B41FA5}">
                      <a16:colId xmlns:a16="http://schemas.microsoft.com/office/drawing/2014/main" xmlns="" val="2925529154"/>
                    </a:ext>
                  </a:extLst>
                </a:gridCol>
                <a:gridCol w="1119337">
                  <a:extLst>
                    <a:ext uri="{9D8B030D-6E8A-4147-A177-3AD203B41FA5}">
                      <a16:colId xmlns:a16="http://schemas.microsoft.com/office/drawing/2014/main" xmlns="" val="2098058052"/>
                    </a:ext>
                  </a:extLst>
                </a:gridCol>
                <a:gridCol w="977649">
                  <a:extLst>
                    <a:ext uri="{9D8B030D-6E8A-4147-A177-3AD203B41FA5}">
                      <a16:colId xmlns:a16="http://schemas.microsoft.com/office/drawing/2014/main" xmlns="" val="3582620991"/>
                    </a:ext>
                  </a:extLst>
                </a:gridCol>
                <a:gridCol w="905713">
                  <a:extLst>
                    <a:ext uri="{9D8B030D-6E8A-4147-A177-3AD203B41FA5}">
                      <a16:colId xmlns:a16="http://schemas.microsoft.com/office/drawing/2014/main" xmlns="" val="3730330046"/>
                    </a:ext>
                  </a:extLst>
                </a:gridCol>
              </a:tblGrid>
              <a:tr h="41367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3904763"/>
                  </a:ext>
                </a:extLst>
              </a:tr>
              <a:tr h="5442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552422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30209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93,000</a:t>
                      </a:r>
                      <a:r>
                        <a:rPr lang="en-US" sz="1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8535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15130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0141564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23436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5680340"/>
                  </a:ext>
                </a:extLst>
              </a:tr>
              <a:tr h="41367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9375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608186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FB7D0954-0F30-4BE8-9A27-88488178E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2920570"/>
              </p:ext>
            </p:extLst>
          </p:nvPr>
        </p:nvGraphicFramePr>
        <p:xfrm>
          <a:off x="531812" y="4172540"/>
          <a:ext cx="5303618" cy="161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634">
                  <a:extLst>
                    <a:ext uri="{9D8B030D-6E8A-4147-A177-3AD203B41FA5}">
                      <a16:colId xmlns:a16="http://schemas.microsoft.com/office/drawing/2014/main" xmlns="" val="1480528104"/>
                    </a:ext>
                  </a:extLst>
                </a:gridCol>
                <a:gridCol w="1326329">
                  <a:extLst>
                    <a:ext uri="{9D8B030D-6E8A-4147-A177-3AD203B41FA5}">
                      <a16:colId xmlns:a16="http://schemas.microsoft.com/office/drawing/2014/main" xmlns="" val="524557510"/>
                    </a:ext>
                  </a:extLst>
                </a:gridCol>
                <a:gridCol w="1159245">
                  <a:extLst>
                    <a:ext uri="{9D8B030D-6E8A-4147-A177-3AD203B41FA5}">
                      <a16:colId xmlns:a16="http://schemas.microsoft.com/office/drawing/2014/main" xmlns="" val="3844362005"/>
                    </a:ext>
                  </a:extLst>
                </a:gridCol>
                <a:gridCol w="902410">
                  <a:extLst>
                    <a:ext uri="{9D8B030D-6E8A-4147-A177-3AD203B41FA5}">
                      <a16:colId xmlns:a16="http://schemas.microsoft.com/office/drawing/2014/main" xmlns="" val="3643844997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20305907"/>
                  </a:ext>
                </a:extLst>
              </a:tr>
              <a:tr h="62282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5812213"/>
                  </a:ext>
                </a:extLst>
              </a:tr>
              <a:tr h="62282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 ,Modem , 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45,000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45,000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833660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F0966B3B-15C1-4EA1-BCBC-3D5C4067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3994173"/>
              </p:ext>
            </p:extLst>
          </p:nvPr>
        </p:nvGraphicFramePr>
        <p:xfrm>
          <a:off x="6356568" y="967754"/>
          <a:ext cx="5151326" cy="273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797">
                  <a:extLst>
                    <a:ext uri="{9D8B030D-6E8A-4147-A177-3AD203B41FA5}">
                      <a16:colId xmlns:a16="http://schemas.microsoft.com/office/drawing/2014/main" xmlns="" val="316386191"/>
                    </a:ext>
                  </a:extLst>
                </a:gridCol>
                <a:gridCol w="1224561">
                  <a:extLst>
                    <a:ext uri="{9D8B030D-6E8A-4147-A177-3AD203B41FA5}">
                      <a16:colId xmlns:a16="http://schemas.microsoft.com/office/drawing/2014/main" xmlns="" val="2790089194"/>
                    </a:ext>
                  </a:extLst>
                </a:gridCol>
                <a:gridCol w="1022710">
                  <a:extLst>
                    <a:ext uri="{9D8B030D-6E8A-4147-A177-3AD203B41FA5}">
                      <a16:colId xmlns:a16="http://schemas.microsoft.com/office/drawing/2014/main" xmlns="" val="925256542"/>
                    </a:ext>
                  </a:extLst>
                </a:gridCol>
                <a:gridCol w="977258">
                  <a:extLst>
                    <a:ext uri="{9D8B030D-6E8A-4147-A177-3AD203B41FA5}">
                      <a16:colId xmlns:a16="http://schemas.microsoft.com/office/drawing/2014/main" xmlns="" val="2422441452"/>
                    </a:ext>
                  </a:extLst>
                </a:gridCol>
              </a:tblGrid>
              <a:tr h="546311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0100195"/>
                  </a:ext>
                </a:extLst>
              </a:tr>
              <a:tr h="5463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6519898"/>
                  </a:ext>
                </a:extLst>
              </a:tr>
              <a:tr h="5463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5401373"/>
                  </a:ext>
                </a:extLst>
              </a:tr>
              <a:tr h="5463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9349416"/>
                  </a:ext>
                </a:extLst>
              </a:tr>
              <a:tr h="54631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890104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245D6041-6C71-4336-A62D-4EA4C006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0563862"/>
              </p:ext>
            </p:extLst>
          </p:nvPr>
        </p:nvGraphicFramePr>
        <p:xfrm>
          <a:off x="6356567" y="3811465"/>
          <a:ext cx="5151327" cy="197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109">
                  <a:extLst>
                    <a:ext uri="{9D8B030D-6E8A-4147-A177-3AD203B41FA5}">
                      <a16:colId xmlns:a16="http://schemas.microsoft.com/office/drawing/2014/main" xmlns="" val="4264693345"/>
                    </a:ext>
                  </a:extLst>
                </a:gridCol>
                <a:gridCol w="1717109">
                  <a:extLst>
                    <a:ext uri="{9D8B030D-6E8A-4147-A177-3AD203B41FA5}">
                      <a16:colId xmlns:a16="http://schemas.microsoft.com/office/drawing/2014/main" xmlns="" val="748353292"/>
                    </a:ext>
                  </a:extLst>
                </a:gridCol>
                <a:gridCol w="1717109">
                  <a:extLst>
                    <a:ext uri="{9D8B030D-6E8A-4147-A177-3AD203B41FA5}">
                      <a16:colId xmlns:a16="http://schemas.microsoft.com/office/drawing/2014/main" xmlns="" val="2797881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2391774"/>
                  </a:ext>
                </a:extLst>
              </a:tr>
              <a:tr h="624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paper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4929897"/>
                  </a:ext>
                </a:extLst>
              </a:tr>
              <a:tr h="508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38560450"/>
                  </a:ext>
                </a:extLst>
              </a:tr>
              <a:tr h="4733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829259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CB8B8B7-2647-4879-9E7D-A92CBC23C028}"/>
              </a:ext>
            </a:extLst>
          </p:cNvPr>
          <p:cNvSpPr txBox="1"/>
          <p:nvPr/>
        </p:nvSpPr>
        <p:spPr>
          <a:xfrm>
            <a:off x="1913135" y="6002403"/>
            <a:ext cx="784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132650 BDT</a:t>
            </a:r>
          </a:p>
        </p:txBody>
      </p:sp>
    </p:spTree>
    <p:extLst>
      <p:ext uri="{BB962C8B-B14F-4D97-AF65-F5344CB8AC3E}">
        <p14:creationId xmlns:p14="http://schemas.microsoft.com/office/powerpoint/2010/main" xmlns="" val="389022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268"/>
            <a:ext cx="10515600" cy="5336207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55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 Relationship Diagram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018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474"/>
            <a:ext cx="10515600" cy="852551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833"/>
            <a:ext cx="10230853" cy="49225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Overview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Engineering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Planning &amp; Scheduling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Demonstration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Limitation and Future Works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6808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168665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72" y="8188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( Admin 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2C1F327-89F1-4154-BB98-3771BBEBA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76" y="922450"/>
            <a:ext cx="9304234" cy="5572751"/>
          </a:xfrm>
        </p:spPr>
      </p:pic>
      <p:cxnSp>
        <p:nvCxnSpPr>
          <p:cNvPr id="5" name="Straight Connector 4"/>
          <p:cNvCxnSpPr/>
          <p:nvPr/>
        </p:nvCxnSpPr>
        <p:spPr>
          <a:xfrm>
            <a:off x="0" y="727261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8795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72" y="8188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(Unregistered Customer)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27261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2931E93C-97B0-44DE-9326-D2B9A250F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00474" y="767295"/>
            <a:ext cx="5842323" cy="5916709"/>
          </a:xfrm>
        </p:spPr>
      </p:pic>
    </p:spTree>
    <p:extLst>
      <p:ext uri="{BB962C8B-B14F-4D97-AF65-F5344CB8AC3E}">
        <p14:creationId xmlns:p14="http://schemas.microsoft.com/office/powerpoint/2010/main" xmlns="" val="66470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72" y="8188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(Registered Customer)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27261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34528" y="6356350"/>
            <a:ext cx="2743200" cy="365125"/>
          </a:xfrm>
        </p:spPr>
        <p:txBody>
          <a:bodyPr/>
          <a:lstStyle/>
          <a:p>
            <a:fld id="{778955A4-100E-4F62-B961-2DA085D19DE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8C9CE1C-9CAB-4219-8DB3-897CA77D1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32" y="855429"/>
            <a:ext cx="8244256" cy="58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285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136525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(Context Level)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32061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874" y="1931359"/>
            <a:ext cx="11319584" cy="2874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17352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0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2607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27244" y="900135"/>
            <a:ext cx="7737752" cy="5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558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0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2607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3773" y="1091608"/>
            <a:ext cx="9130562" cy="53833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04991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0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2607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0198" y="986982"/>
            <a:ext cx="7768080" cy="5311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05439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0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2607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897" y="893433"/>
            <a:ext cx="7857460" cy="56981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67117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0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2607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905" y="901160"/>
            <a:ext cx="7219507" cy="598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51024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0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2)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2607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1838" y="1016057"/>
            <a:ext cx="11131957" cy="48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842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846"/>
            <a:ext cx="10515600" cy="3691072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View Booking details </a:t>
            </a:r>
          </a:p>
          <a:p>
            <a:pPr lvl="0"/>
            <a:r>
              <a:rPr lang="en-US" sz="2400" dirty="0" smtClean="0"/>
              <a:t>Book tickets </a:t>
            </a:r>
          </a:p>
          <a:p>
            <a:pPr lvl="0"/>
            <a:r>
              <a:rPr lang="en-US" sz="2400" dirty="0" smtClean="0"/>
              <a:t>Payment in online </a:t>
            </a:r>
          </a:p>
          <a:p>
            <a:pPr lvl="0"/>
            <a:r>
              <a:rPr lang="en-US" sz="2400" dirty="0" smtClean="0"/>
              <a:t>Print book ticket </a:t>
            </a:r>
          </a:p>
          <a:p>
            <a:pPr lvl="0"/>
            <a:r>
              <a:rPr lang="en-US" sz="2400" dirty="0" smtClean="0"/>
              <a:t>Manage bus information </a:t>
            </a:r>
          </a:p>
          <a:p>
            <a:pPr lvl="0"/>
            <a:r>
              <a:rPr lang="en-US" sz="2400" dirty="0" smtClean="0"/>
              <a:t>Manage counter information </a:t>
            </a:r>
          </a:p>
          <a:p>
            <a:pPr lvl="0"/>
            <a:r>
              <a:rPr lang="en-US" sz="2400" dirty="0" smtClean="0"/>
              <a:t>Manage trip information </a:t>
            </a:r>
          </a:p>
          <a:p>
            <a:pPr lvl="0"/>
            <a:r>
              <a:rPr lang="en-US" sz="2400" dirty="0" smtClean="0"/>
              <a:t>Generate Report 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22506" y="1660849"/>
            <a:ext cx="6774025" cy="45066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Ticket Management System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xmlns="" val="2123342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537" y="0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(ERD)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52607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 descr="kk.drawio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469" y="947370"/>
            <a:ext cx="11336079" cy="53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8064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2" y="2613843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Live Demonstration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6823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74" y="136525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Future Works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9622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7BE909-C5DA-4EBD-879A-E121D0FF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6" y="1636294"/>
            <a:ext cx="10601826" cy="4607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0" fontAlgn="base"/>
            <a:r>
              <a:rPr lang="en-US" sz="2400" dirty="0" smtClean="0"/>
              <a:t>There is no agency connected with the system. </a:t>
            </a:r>
          </a:p>
          <a:p>
            <a:pPr lvl="0" fontAlgn="base"/>
            <a:r>
              <a:rPr lang="en-US" sz="2400" dirty="0" smtClean="0"/>
              <a:t>In this system there is no forget password function. </a:t>
            </a:r>
          </a:p>
          <a:p>
            <a:pPr lvl="0" fontAlgn="base"/>
            <a:r>
              <a:rPr lang="en-US" sz="2400" dirty="0" smtClean="0"/>
              <a:t>Admin need to input more information’s into the system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 lvl="0" fontAlgn="base"/>
            <a:r>
              <a:rPr lang="en-US" sz="2400" dirty="0" smtClean="0"/>
              <a:t>Other payment gateway will be included. </a:t>
            </a:r>
            <a:endParaRPr lang="en-US" sz="2400" dirty="0" smtClean="0"/>
          </a:p>
          <a:p>
            <a:pPr lvl="0" fontAlgn="base"/>
            <a:r>
              <a:rPr lang="en-US" sz="2400" dirty="0" smtClean="0"/>
              <a:t>Online </a:t>
            </a:r>
            <a:r>
              <a:rPr lang="en-US" sz="2400" dirty="0" smtClean="0"/>
              <a:t>chatting system will be </a:t>
            </a:r>
            <a:r>
              <a:rPr lang="en-US" sz="2400" dirty="0" smtClean="0"/>
              <a:t>included(</a:t>
            </a:r>
            <a:r>
              <a:rPr lang="en-US" sz="2400" dirty="0" err="1" smtClean="0"/>
              <a:t>ChatBot</a:t>
            </a:r>
            <a:r>
              <a:rPr lang="en-US" sz="2400" dirty="0" smtClean="0"/>
              <a:t>). </a:t>
            </a:r>
            <a:endParaRPr lang="en-US" sz="2400" dirty="0" smtClean="0"/>
          </a:p>
          <a:p>
            <a:pPr lvl="0" fontAlgn="base"/>
            <a:r>
              <a:rPr lang="en-US" sz="2400" dirty="0" smtClean="0"/>
              <a:t>Ticket Cancellation will be included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494531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74" y="136525"/>
            <a:ext cx="11020926" cy="84724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96229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7BE909-C5DA-4EBD-879A-E121D0FF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6" y="1604210"/>
            <a:ext cx="10665995" cy="463967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Technical issues I learned 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Design strategy of a web-based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Analysis strategy of a web-based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New environment of programming language.</a:t>
            </a:r>
          </a:p>
        </p:txBody>
      </p:sp>
      <p:pic>
        <p:nvPicPr>
          <p:cNvPr id="9218" name="Picture 2" descr="How do Theme Parks Ensure Ride Safety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5427" y="1137684"/>
            <a:ext cx="3747978" cy="24986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85386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" y="1226454"/>
            <a:ext cx="11282517" cy="51673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4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252"/>
            <a:ext cx="10515600" cy="46233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user-friendly system for everyone.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automated system processes.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length of work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admin manage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 and ticket.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view and book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tickets without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effort.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908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933"/>
            <a:ext cx="10515600" cy="8420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252"/>
            <a:ext cx="10515600" cy="4623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infotech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Ltd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 featured web solution, software development, digital marketing service providing company in Dhaka, Bangladesh.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Services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Design &amp;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Application: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and Hosting Service Provider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2C7D5A-206F-4973-A720-156EB738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720" y="1199231"/>
            <a:ext cx="2482761" cy="1351464"/>
          </a:xfrm>
          <a:prstGeom prst="rect">
            <a:avLst/>
          </a:prstGeom>
        </p:spPr>
      </p:pic>
      <p:sp>
        <p:nvSpPr>
          <p:cNvPr id="48130" name="AutoShape 2" descr="Logic InfoTech Ltd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03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846"/>
            <a:ext cx="10515600" cy="5320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Development Cycles take place in incremental 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response to each build.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and less costly to change scope and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 risks and errors.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72D4834-05BC-4837-9F3D-87551F3FC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2491" y="1048103"/>
            <a:ext cx="9047018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682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252"/>
            <a:ext cx="10515600" cy="46233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298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3" y="2021603"/>
            <a:ext cx="10534259" cy="2998276"/>
          </a:xfrm>
        </p:spPr>
        <p:txBody>
          <a:bodyPr numCol="2">
            <a:noAutofit/>
          </a:bodyPr>
          <a:lstStyle/>
          <a:p>
            <a:pPr lvl="0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view customer information. </a:t>
            </a:r>
          </a:p>
          <a:p>
            <a:pPr lvl="0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view &amp; print the report of customer. </a:t>
            </a:r>
          </a:p>
          <a:p>
            <a:pPr lvl="0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add terminal information for each bus. </a:t>
            </a:r>
          </a:p>
          <a:p>
            <a:pPr lvl="0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add bus information. </a:t>
            </a:r>
          </a:p>
          <a:p>
            <a:pPr lvl="0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view  bus information. </a:t>
            </a:r>
          </a:p>
          <a:p>
            <a:pPr lvl="0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update bus information.</a:t>
            </a:r>
          </a:p>
          <a:p>
            <a:pPr lvl="0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soft delete bus information.</a:t>
            </a:r>
          </a:p>
          <a:p>
            <a:pPr lvl="0">
              <a:buFont typeface="Wingdings" pitchFamily="2" charset="2"/>
              <a:buChar char="v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Admin can generate sales report.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14956" y="1191600"/>
            <a:ext cx="1244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17572" y="1945355"/>
            <a:ext cx="6096000" cy="253556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need to do registration.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need to login.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search ticket according to their demand.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book ticket.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can give payment through online.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will get ticket invoice in PDF.</a:t>
            </a:r>
          </a:p>
        </p:txBody>
      </p:sp>
      <p:sp>
        <p:nvSpPr>
          <p:cNvPr id="8" name="Rectangle 7"/>
          <p:cNvSpPr/>
          <p:nvPr/>
        </p:nvSpPr>
        <p:spPr>
          <a:xfrm>
            <a:off x="7674580" y="1200930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28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13661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048103"/>
            <a:ext cx="12192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5A4-100E-4F62-B961-2DA085D19D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117923" y="1160172"/>
            <a:ext cx="12192000" cy="560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Admin can view customer information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 of all, admin will login into the system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Check whether it is admin or not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can view customer information by clicking on Users Booking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Information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Admin can search customer information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 of all, admin will login into the system.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Check whether it is admin or not.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admin click on Booking Report option, system will show individual customer info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Admin can view &amp; print the report of sales 	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 of all, admin will login into the system.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Check whether it is admin or not.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can view whole report of sales info from a given date range.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Admin can download/print the report by click on download &amp; print option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Admin can add bus information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 of all, admin will login into the system.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Check whether it is admin or not. 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Select Bus Information option and click on Add Bus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828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1129</Words>
  <Application>Microsoft Office PowerPoint</Application>
  <PresentationFormat>Custom</PresentationFormat>
  <Paragraphs>315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 IUBAT-International University of Business Agriculture &amp; Technology  </vt:lpstr>
      <vt:lpstr>Table of Contents</vt:lpstr>
      <vt:lpstr>Introduction</vt:lpstr>
      <vt:lpstr>Project Objective</vt:lpstr>
      <vt:lpstr>Organization Overview</vt:lpstr>
      <vt:lpstr>Software Process Model</vt:lpstr>
      <vt:lpstr>Requirement Engineering</vt:lpstr>
      <vt:lpstr>User and System Requirements</vt:lpstr>
      <vt:lpstr>System Requirements</vt:lpstr>
      <vt:lpstr>System Requirements</vt:lpstr>
      <vt:lpstr>System Requirements</vt:lpstr>
      <vt:lpstr>System Requirements</vt:lpstr>
      <vt:lpstr>Functional Requirements</vt:lpstr>
      <vt:lpstr>Non- Functional Requirements</vt:lpstr>
      <vt:lpstr>System Planning and Scheduling</vt:lpstr>
      <vt:lpstr>Project Scheduling Chart</vt:lpstr>
      <vt:lpstr>Effort Based Estimation</vt:lpstr>
      <vt:lpstr>Cost Estimation (Total Cost)</vt:lpstr>
      <vt:lpstr>Analysis and Design</vt:lpstr>
      <vt:lpstr>Activity Diagram ( Admin )</vt:lpstr>
      <vt:lpstr>Activity Diagram (Unregistered Customer)</vt:lpstr>
      <vt:lpstr>Activity Diagram (Registered Customer)</vt:lpstr>
      <vt:lpstr>Data Flow Diagram (Context Level)</vt:lpstr>
      <vt:lpstr>Data Flow Diagram (Level 1)</vt:lpstr>
      <vt:lpstr>Data Flow Diagram (Level 2)</vt:lpstr>
      <vt:lpstr>Data Flow Diagram (Level 2)</vt:lpstr>
      <vt:lpstr>Data Flow Diagram (Level 2)</vt:lpstr>
      <vt:lpstr>Data Flow Diagram (Level 2)</vt:lpstr>
      <vt:lpstr>Data Flow Diagram (Level 2)</vt:lpstr>
      <vt:lpstr>Entity Relationship Diagram (ERD)</vt:lpstr>
      <vt:lpstr>Project Live Demonstration</vt:lpstr>
      <vt:lpstr>Limitations &amp; Future Works</vt:lpstr>
      <vt:lpstr>Conclusion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IUBAT-International University of Business Agriculture &amp; Technology</dc:title>
  <dc:creator>Hasan Ahmed</dc:creator>
  <cp:lastModifiedBy>tanvir hossain</cp:lastModifiedBy>
  <cp:revision>39</cp:revision>
  <dcterms:created xsi:type="dcterms:W3CDTF">2021-11-03T17:29:36Z</dcterms:created>
  <dcterms:modified xsi:type="dcterms:W3CDTF">2023-08-14T08:49:11Z</dcterms:modified>
</cp:coreProperties>
</file>