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atua One"/>
      <p:regular r:id="rId29"/>
    </p:embeddedFont>
    <p:embeddedFont>
      <p:font typeface="Ubuntu"/>
      <p:regular r:id="rId30"/>
      <p:bold r:id="rId31"/>
      <p:italic r:id="rId32"/>
      <p:boldItalic r:id="rId33"/>
    </p:embeddedFont>
    <p:embeddedFont>
      <p:font typeface="Carter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tu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6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5.xml"/><Relationship Id="rId32" Type="http://schemas.openxmlformats.org/officeDocument/2006/relationships/font" Target="fonts/Ubuntu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arterO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5e3cbb00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5e3cbb00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612910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612910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5e3cbb00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5e3cbb00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5e3cbb00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5e3cbb00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5e3cbb00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5e3cbb00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5e3cbb00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5e3cbb00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5e3cbb00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5e3cbb00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5e3cbb00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5e3cbb00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5e3cbb00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5e3cbb00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5e3cbb00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5e3cbb00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e3cbb0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5e3cbb0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5e3cbb00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5e3cbb00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5e3cbb00e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5e3cbb00e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5e3cbb00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5e3cbb00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5e3cbb00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5e3cbb00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5e3cbb00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5e3cbb00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5e3cbb00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5e3cbb00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5e3cbb00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5e3cbb00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5e3cbb00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5e3cbb00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5e3cbb00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5e3cbb00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5e3cbb00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5e3cbb00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5e3cbb00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5e3cbb00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hyperlink" Target="https://github.com/UmmeKulsumTumpa/SPL-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rot="-734951">
            <a:off x="1251477" y="1699494"/>
            <a:ext cx="8520783" cy="205255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Code Metric </a:t>
            </a:r>
            <a:endParaRPr sz="52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Calculator</a:t>
            </a:r>
            <a:endParaRPr sz="52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2275" y="59725"/>
            <a:ext cx="52869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Submitted by:</a:t>
            </a:r>
            <a:endParaRPr sz="25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Umme Kulsum Tumpa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Roll: </a:t>
            </a: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BSSE 1307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Supervised by:</a:t>
            </a:r>
            <a:endParaRPr sz="25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Abdus Satter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Assistant Professor</a:t>
            </a:r>
            <a:endParaRPr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97" y="3665400"/>
            <a:ext cx="2173552" cy="15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-163417" l="-12681" r="6468" t="155948"/>
          <a:stretch/>
        </p:blipFill>
        <p:spPr>
          <a:xfrm>
            <a:off x="6823175" y="3665400"/>
            <a:ext cx="2075825" cy="9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6303550" y="0"/>
            <a:ext cx="29181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Welcome!</a:t>
            </a:r>
            <a:endParaRPr b="1" sz="44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1650" y="3784825"/>
            <a:ext cx="1671251" cy="8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4549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Working Methodology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                        			</a:t>
            </a:r>
            <a:r>
              <a:rPr lang="en" sz="25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LOC Metrics</a:t>
            </a:r>
            <a:endParaRPr sz="25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349750" y="2270000"/>
            <a:ext cx="24894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Java Source code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854175" y="2270000"/>
            <a:ext cx="16333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Reads file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6502500" y="2270000"/>
            <a:ext cx="24894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Generates LOC Metrics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453563" y="3676300"/>
            <a:ext cx="2434575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atua One"/>
              <a:buAutoNum type="arabicPeriod"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Physical Lines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atua One"/>
              <a:buAutoNum type="arabicPeriod"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Logical Lines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atua One"/>
              <a:buAutoNum type="arabicPeriod"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Comment Lines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cxnSp>
        <p:nvCxnSpPr>
          <p:cNvPr id="135" name="Google Shape;135;p22"/>
          <p:cNvCxnSpPr>
            <a:stCxn id="131" idx="3"/>
            <a:endCxn id="132" idx="1"/>
          </p:cNvCxnSpPr>
          <p:nvPr/>
        </p:nvCxnSpPr>
        <p:spPr>
          <a:xfrm>
            <a:off x="2839200" y="2794638"/>
            <a:ext cx="10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32" idx="3"/>
            <a:endCxn id="133" idx="1"/>
          </p:cNvCxnSpPr>
          <p:nvPr/>
        </p:nvCxnSpPr>
        <p:spPr>
          <a:xfrm>
            <a:off x="5487525" y="2794638"/>
            <a:ext cx="10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33" idx="2"/>
            <a:endCxn id="134" idx="3"/>
          </p:cNvCxnSpPr>
          <p:nvPr/>
        </p:nvCxnSpPr>
        <p:spPr>
          <a:xfrm flipH="1">
            <a:off x="5888125" y="3319275"/>
            <a:ext cx="1859100" cy="8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4549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Working Methodology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                        			</a:t>
            </a:r>
            <a:r>
              <a:rPr lang="en" sz="25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Tokenization</a:t>
            </a:r>
            <a:endParaRPr sz="25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313325" y="2002388"/>
            <a:ext cx="24894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Reads </a:t>
            </a: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Java Source code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3548000" y="2002375"/>
            <a:ext cx="2073525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Removes white spaces and Comments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6465925" y="2002375"/>
            <a:ext cx="24894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Identifies tokens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493363" y="3574325"/>
            <a:ext cx="2434575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Stores tokens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3817675" y="3574325"/>
            <a:ext cx="16333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Classifies tokens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313325" y="3574313"/>
            <a:ext cx="24894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Writes tokens in a text file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cxnSp>
        <p:nvCxnSpPr>
          <p:cNvPr id="151" name="Google Shape;151;p23"/>
          <p:cNvCxnSpPr>
            <a:stCxn id="145" idx="3"/>
            <a:endCxn id="146" idx="1"/>
          </p:cNvCxnSpPr>
          <p:nvPr/>
        </p:nvCxnSpPr>
        <p:spPr>
          <a:xfrm>
            <a:off x="2802775" y="2527025"/>
            <a:ext cx="7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3"/>
          <p:cNvCxnSpPr>
            <a:stCxn id="146" idx="3"/>
            <a:endCxn id="147" idx="1"/>
          </p:cNvCxnSpPr>
          <p:nvPr/>
        </p:nvCxnSpPr>
        <p:spPr>
          <a:xfrm>
            <a:off x="5621525" y="2527013"/>
            <a:ext cx="8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3"/>
          <p:cNvCxnSpPr>
            <a:stCxn id="147" idx="2"/>
            <a:endCxn id="148" idx="0"/>
          </p:cNvCxnSpPr>
          <p:nvPr/>
        </p:nvCxnSpPr>
        <p:spPr>
          <a:xfrm>
            <a:off x="7710650" y="3051650"/>
            <a:ext cx="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>
            <a:stCxn id="148" idx="1"/>
            <a:endCxn id="149" idx="3"/>
          </p:cNvCxnSpPr>
          <p:nvPr/>
        </p:nvCxnSpPr>
        <p:spPr>
          <a:xfrm rot="10800000">
            <a:off x="5451163" y="4098963"/>
            <a:ext cx="10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>
            <a:stCxn id="149" idx="1"/>
            <a:endCxn id="150" idx="3"/>
          </p:cNvCxnSpPr>
          <p:nvPr/>
        </p:nvCxnSpPr>
        <p:spPr>
          <a:xfrm rot="10800000">
            <a:off x="2802775" y="4098963"/>
            <a:ext cx="10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Working Methodology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rter One"/>
                <a:ea typeface="Carter One"/>
                <a:cs typeface="Carter One"/>
                <a:sym typeface="Carter One"/>
              </a:rPr>
              <a:t>  Cyclomatic Complexity		  Weighted Method per Class</a:t>
            </a:r>
            <a:endParaRPr sz="22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567350" y="1918550"/>
            <a:ext cx="3359400" cy="26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atua One"/>
                <a:ea typeface="Patua One"/>
                <a:cs typeface="Patua One"/>
                <a:sym typeface="Patua One"/>
              </a:rPr>
              <a:t>    </a:t>
            </a:r>
            <a:r>
              <a:rPr b="1" lang="en" sz="2200">
                <a:latin typeface="Patua One"/>
                <a:ea typeface="Patua One"/>
                <a:cs typeface="Patua One"/>
                <a:sym typeface="Patua One"/>
              </a:rPr>
              <a:t>cc=e-n+2p</a:t>
            </a:r>
            <a:endParaRPr b="1"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tua One"/>
                <a:ea typeface="Patua One"/>
                <a:cs typeface="Patua One"/>
                <a:sym typeface="Patua One"/>
              </a:rPr>
              <a:t>Where, </a:t>
            </a:r>
            <a:endParaRPr sz="18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tua One"/>
                <a:ea typeface="Patua One"/>
                <a:cs typeface="Patua One"/>
                <a:sym typeface="Patua One"/>
              </a:rPr>
              <a:t>cc=cyclomatic complexity</a:t>
            </a:r>
            <a:endParaRPr sz="18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tua One"/>
                <a:ea typeface="Patua One"/>
                <a:cs typeface="Patua One"/>
                <a:sym typeface="Patua One"/>
              </a:rPr>
              <a:t>e=number of edges in the CFG</a:t>
            </a:r>
            <a:endParaRPr sz="18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tua One"/>
                <a:ea typeface="Patua One"/>
                <a:cs typeface="Patua One"/>
                <a:sym typeface="Patua One"/>
              </a:rPr>
              <a:t>n=number of nodes in the CFG</a:t>
            </a:r>
            <a:endParaRPr sz="18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tua One"/>
                <a:ea typeface="Patua One"/>
                <a:cs typeface="Patua One"/>
                <a:sym typeface="Patua One"/>
              </a:rPr>
              <a:t>p=number of connected components in the CFG</a:t>
            </a:r>
            <a:endParaRPr sz="18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949425" y="1926050"/>
            <a:ext cx="3240000" cy="26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              </a:t>
            </a:r>
            <a:r>
              <a:rPr b="1" lang="en" sz="18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WMC = ΣCCi</a:t>
            </a:r>
            <a:endParaRPr b="1" sz="18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Where,</a:t>
            </a:r>
            <a:endParaRPr sz="18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WMC is the weighted methods per class</a:t>
            </a:r>
            <a:endParaRPr sz="18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CCi is the cyclomatic complexity of the i-th method in the class</a:t>
            </a:r>
            <a:endParaRPr sz="18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60950" y="0"/>
            <a:ext cx="4969800" cy="48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Technology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265775"/>
            <a:ext cx="3420249" cy="24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875" y="1547625"/>
            <a:ext cx="1024125" cy="10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4075" y="1547625"/>
            <a:ext cx="1210800" cy="12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Technology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475" y="1986625"/>
            <a:ext cx="1563726" cy="14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6975" y="1986625"/>
            <a:ext cx="1621799" cy="14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2325" y="1986625"/>
            <a:ext cx="1749873" cy="14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60950" y="0"/>
            <a:ext cx="4969800" cy="48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Progress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265775"/>
            <a:ext cx="3420249" cy="24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414" y="1511025"/>
            <a:ext cx="1255174" cy="12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Progress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/>
          <p:nvPr/>
        </p:nvSpPr>
        <p:spPr>
          <a:xfrm>
            <a:off x="3590725" y="1366100"/>
            <a:ext cx="1814050" cy="507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Metrics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105175" y="2373925"/>
            <a:ext cx="1485550" cy="783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LOC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   </a:t>
            </a:r>
            <a:r>
              <a:rPr lang="en">
                <a:latin typeface="Patua One"/>
                <a:ea typeface="Patua One"/>
                <a:cs typeface="Patua One"/>
                <a:sym typeface="Patua One"/>
              </a:rPr>
              <a:t>(Line of Code)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404775" y="2418725"/>
            <a:ext cx="1485550" cy="783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CC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(Cyclomatic Complexity)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cxnSp>
        <p:nvCxnSpPr>
          <p:cNvPr id="200" name="Google Shape;200;p28"/>
          <p:cNvCxnSpPr>
            <a:stCxn id="197" idx="2"/>
            <a:endCxn id="198" idx="0"/>
          </p:cNvCxnSpPr>
          <p:nvPr/>
        </p:nvCxnSpPr>
        <p:spPr>
          <a:xfrm flipH="1">
            <a:off x="2848050" y="1873750"/>
            <a:ext cx="16497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8"/>
          <p:cNvCxnSpPr>
            <a:stCxn id="197" idx="2"/>
            <a:endCxn id="199" idx="0"/>
          </p:cNvCxnSpPr>
          <p:nvPr/>
        </p:nvCxnSpPr>
        <p:spPr>
          <a:xfrm>
            <a:off x="4497750" y="1873750"/>
            <a:ext cx="16497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8"/>
          <p:cNvSpPr/>
          <p:nvPr/>
        </p:nvSpPr>
        <p:spPr>
          <a:xfrm>
            <a:off x="291125" y="3816525"/>
            <a:ext cx="1485550" cy="783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S</a:t>
            </a: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LOC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(Source Line of Code)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2105175" y="3816525"/>
            <a:ext cx="1485550" cy="783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L</a:t>
            </a: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LOC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(Logical Line of Code)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3919225" y="3816525"/>
            <a:ext cx="1485550" cy="783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C</a:t>
            </a: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LOC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(Comment Line of Code)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6647625" y="3816525"/>
            <a:ext cx="1877600" cy="783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Tokenization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cxnSp>
        <p:nvCxnSpPr>
          <p:cNvPr id="206" name="Google Shape;206;p28"/>
          <p:cNvCxnSpPr>
            <a:stCxn id="198" idx="2"/>
            <a:endCxn id="202" idx="0"/>
          </p:cNvCxnSpPr>
          <p:nvPr/>
        </p:nvCxnSpPr>
        <p:spPr>
          <a:xfrm flipH="1">
            <a:off x="1033850" y="3157775"/>
            <a:ext cx="18141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>
            <a:stCxn id="198" idx="2"/>
            <a:endCxn id="203" idx="0"/>
          </p:cNvCxnSpPr>
          <p:nvPr/>
        </p:nvCxnSpPr>
        <p:spPr>
          <a:xfrm>
            <a:off x="2847950" y="3157775"/>
            <a:ext cx="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8"/>
          <p:cNvCxnSpPr>
            <a:stCxn id="198" idx="2"/>
            <a:endCxn id="204" idx="0"/>
          </p:cNvCxnSpPr>
          <p:nvPr/>
        </p:nvCxnSpPr>
        <p:spPr>
          <a:xfrm>
            <a:off x="2847950" y="3157775"/>
            <a:ext cx="18141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8"/>
          <p:cNvCxnSpPr>
            <a:stCxn id="199" idx="2"/>
            <a:endCxn id="205" idx="0"/>
          </p:cNvCxnSpPr>
          <p:nvPr/>
        </p:nvCxnSpPr>
        <p:spPr>
          <a:xfrm>
            <a:off x="6147550" y="3202575"/>
            <a:ext cx="1438800" cy="6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    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Progress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rter One"/>
                <a:ea typeface="Carter One"/>
                <a:cs typeface="Carter One"/>
                <a:sym typeface="Carter One"/>
              </a:rPr>
              <a:t>						    </a:t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rter One"/>
                <a:ea typeface="Carter One"/>
                <a:cs typeface="Carter One"/>
                <a:sym typeface="Carter One"/>
              </a:rPr>
              <a:t>      </a:t>
            </a:r>
            <a:r>
              <a:rPr lang="en" sz="2300">
                <a:latin typeface="Patua One"/>
                <a:ea typeface="Patua One"/>
                <a:cs typeface="Patua One"/>
                <a:sym typeface="Patua One"/>
              </a:rPr>
              <a:t>LOC Metrics</a:t>
            </a:r>
            <a:endParaRPr sz="23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038" y="1722175"/>
            <a:ext cx="5019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    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Progress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rter One"/>
                <a:ea typeface="Carter One"/>
                <a:cs typeface="Carter One"/>
                <a:sym typeface="Carter One"/>
              </a:rPr>
              <a:t>						      </a:t>
            </a:r>
            <a:r>
              <a:rPr lang="en" sz="2300">
                <a:latin typeface="Patua One"/>
                <a:ea typeface="Patua One"/>
                <a:cs typeface="Patua One"/>
                <a:sym typeface="Patua One"/>
              </a:rPr>
              <a:t>Tokenization</a:t>
            </a:r>
            <a:endParaRPr sz="23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5">
            <a:alphaModFix/>
          </a:blip>
          <a:srcRect b="3919" l="0" r="0" t="-3920"/>
          <a:stretch/>
        </p:blipFill>
        <p:spPr>
          <a:xfrm>
            <a:off x="440450" y="1205675"/>
            <a:ext cx="2665051" cy="34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375" y="1358650"/>
            <a:ext cx="2714175" cy="328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425" y="1358650"/>
            <a:ext cx="2565624" cy="328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60950" y="0"/>
            <a:ext cx="4969800" cy="48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Future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Scope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265775"/>
            <a:ext cx="3420249" cy="24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050" y="1490450"/>
            <a:ext cx="1293901" cy="12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559875" y="268750"/>
            <a:ext cx="4150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Table of Contents: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675"/>
            <a:ext cx="809975" cy="8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2075300" y="940575"/>
            <a:ext cx="65544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rter One"/>
              <a:buChar char="❏"/>
            </a:pPr>
            <a:r>
              <a:rPr lang="en" sz="2100">
                <a:latin typeface="Carter One"/>
                <a:ea typeface="Carter One"/>
                <a:cs typeface="Carter One"/>
                <a:sym typeface="Carter One"/>
              </a:rPr>
              <a:t>Project Description</a:t>
            </a:r>
            <a:endParaRPr sz="2100">
              <a:latin typeface="Carter One"/>
              <a:ea typeface="Carter One"/>
              <a:cs typeface="Carter One"/>
              <a:sym typeface="Carter On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rter One"/>
              <a:buChar char="❏"/>
            </a:pPr>
            <a:r>
              <a:rPr lang="en" sz="2100">
                <a:latin typeface="Carter One"/>
                <a:ea typeface="Carter One"/>
                <a:cs typeface="Carter One"/>
                <a:sym typeface="Carter One"/>
              </a:rPr>
              <a:t>Motivation</a:t>
            </a:r>
            <a:endParaRPr sz="2100">
              <a:latin typeface="Carter One"/>
              <a:ea typeface="Carter One"/>
              <a:cs typeface="Carter One"/>
              <a:sym typeface="Carter On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rter One"/>
              <a:buChar char="❏"/>
            </a:pPr>
            <a:r>
              <a:rPr lang="en" sz="2100">
                <a:latin typeface="Carter One"/>
                <a:ea typeface="Carter One"/>
                <a:cs typeface="Carter One"/>
                <a:sym typeface="Carter One"/>
              </a:rPr>
              <a:t>Working Methodology</a:t>
            </a:r>
            <a:endParaRPr sz="2100">
              <a:latin typeface="Carter One"/>
              <a:ea typeface="Carter One"/>
              <a:cs typeface="Carter One"/>
              <a:sym typeface="Carter On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rter One"/>
              <a:buChar char="❏"/>
            </a:pPr>
            <a:r>
              <a:rPr lang="en" sz="2100">
                <a:latin typeface="Carter One"/>
                <a:ea typeface="Carter One"/>
                <a:cs typeface="Carter One"/>
                <a:sym typeface="Carter One"/>
              </a:rPr>
              <a:t>Technology</a:t>
            </a:r>
            <a:endParaRPr sz="2100">
              <a:latin typeface="Carter One"/>
              <a:ea typeface="Carter One"/>
              <a:cs typeface="Carter One"/>
              <a:sym typeface="Carter On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rter One"/>
              <a:buChar char="❏"/>
            </a:pPr>
            <a:r>
              <a:rPr lang="en" sz="2100">
                <a:latin typeface="Carter One"/>
                <a:ea typeface="Carter One"/>
                <a:cs typeface="Carter One"/>
                <a:sym typeface="Carter One"/>
              </a:rPr>
              <a:t>Progress</a:t>
            </a:r>
            <a:endParaRPr sz="2100">
              <a:latin typeface="Carter One"/>
              <a:ea typeface="Carter One"/>
              <a:cs typeface="Carter One"/>
              <a:sym typeface="Carter On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rter One"/>
              <a:buChar char="❏"/>
            </a:pPr>
            <a:r>
              <a:rPr lang="en" sz="2100">
                <a:latin typeface="Carter One"/>
                <a:ea typeface="Carter One"/>
                <a:cs typeface="Carter One"/>
                <a:sym typeface="Carter One"/>
              </a:rPr>
              <a:t>Future Scope</a:t>
            </a:r>
            <a:endParaRPr sz="2100">
              <a:latin typeface="Carter One"/>
              <a:ea typeface="Carter One"/>
              <a:cs typeface="Carter One"/>
              <a:sym typeface="Carter On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rter One"/>
              <a:buChar char="❏"/>
            </a:pPr>
            <a:r>
              <a:rPr lang="en" sz="2100">
                <a:latin typeface="Carter One"/>
                <a:ea typeface="Carter One"/>
                <a:cs typeface="Carter One"/>
                <a:sym typeface="Carter One"/>
              </a:rPr>
              <a:t>Challenges</a:t>
            </a:r>
            <a:endParaRPr sz="2100">
              <a:latin typeface="Carter One"/>
              <a:ea typeface="Carter One"/>
              <a:cs typeface="Carter One"/>
              <a:sym typeface="Carter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Future Scope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❏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Calculate the Cyclomatic Complexity 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❏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Calculate weighted method per class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❏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Count the Number of methods in a class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❏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Count the number of fields in a class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If I can successfully add all the features listed above, I’ll try to work with multiple classes of a Java code and add some concepts of OOP including coupling, cohesion etc.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60950" y="0"/>
            <a:ext cx="4969800" cy="48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Challenges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265775"/>
            <a:ext cx="3420249" cy="24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563" y="1514125"/>
            <a:ext cx="1255024" cy="12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500" y="1536238"/>
            <a:ext cx="1210800" cy="12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Challenges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★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Handling a large project with so many lines of code for the first time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★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Tokenization of source code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★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Handling header files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rter One"/>
                <a:ea typeface="Carter One"/>
                <a:cs typeface="Carter One"/>
                <a:sym typeface="Carter One"/>
              </a:rPr>
              <a:t>Further challenges I may face:</a:t>
            </a:r>
            <a:endParaRPr sz="2200">
              <a:latin typeface="Carter One"/>
              <a:ea typeface="Carter One"/>
              <a:cs typeface="Carter One"/>
              <a:sym typeface="Carter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❖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Parsing the source code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❖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Building a Control Flow Graph to calculate CC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❖"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Finding the number of Connected Components in the Control Flow Graph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700" y="0"/>
            <a:ext cx="4222600" cy="4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/>
          <p:nvPr/>
        </p:nvSpPr>
        <p:spPr>
          <a:xfrm>
            <a:off x="2687100" y="4299950"/>
            <a:ext cx="3769800" cy="72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rter One"/>
                <a:ea typeface="Carter One"/>
                <a:cs typeface="Carter One"/>
                <a:sym typeface="Carter One"/>
              </a:rPr>
              <a:t>GitHub Repository Link:</a:t>
            </a:r>
            <a:endParaRPr b="1" sz="20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34343"/>
                </a:solidFill>
                <a:latin typeface="Carter One"/>
                <a:ea typeface="Carter One"/>
                <a:cs typeface="Carter One"/>
                <a:sym typeface="Carter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SPL-1</a:t>
            </a:r>
            <a:endParaRPr sz="1500">
              <a:solidFill>
                <a:srgbClr val="434343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82100" y="37200"/>
            <a:ext cx="4583700" cy="48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Project Description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265775"/>
            <a:ext cx="3420249" cy="24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225" y="1634475"/>
            <a:ext cx="1045550" cy="10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Project Description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This will be a software Tool that will measure some aspect of quality or performance of a Java source code. This software tool will show some basic code metrics named LOC(Line of Code), CC(Cyclomatic Complexity), WMC(Weighted Methods per Class), NMC(</a:t>
            </a: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Number</a:t>
            </a:r>
            <a:r>
              <a:rPr lang="en" sz="2200">
                <a:latin typeface="Patua One"/>
                <a:ea typeface="Patua One"/>
                <a:cs typeface="Patua One"/>
                <a:sym typeface="Patua One"/>
              </a:rPr>
              <a:t> of Methods in a Class) and NFC(Number of Fields in a Class).</a:t>
            </a:r>
            <a:endParaRPr sz="2200"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82100" y="37200"/>
            <a:ext cx="4583700" cy="48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Motivation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265775"/>
            <a:ext cx="3420249" cy="24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300" y="1523675"/>
            <a:ext cx="1025392" cy="11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Motivation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atua One"/>
              <a:buChar char="★"/>
            </a:pPr>
            <a:r>
              <a:rPr lang="en" sz="22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Help in measuring the code's complexity, maintainability, and readability, which are key indicators of the code's quality</a:t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atua One"/>
              <a:buChar char="★"/>
            </a:pPr>
            <a:r>
              <a:rPr lang="en" sz="22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Make it easier to identify the parts of the code that are hard to maintain, allowing developers to focus their efforts on fixing those areas</a:t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atua One"/>
              <a:buChar char="★"/>
            </a:pPr>
            <a:r>
              <a:rPr lang="en" sz="22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Can help in detecting potential bugs early on in the development process, reducing the cost and effort required to fix them later</a:t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4404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		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Motivation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atua One"/>
              <a:buChar char="★"/>
            </a:pPr>
            <a:r>
              <a:rPr lang="en" sz="22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Provide insight into the size and complexity of the code, allowing for better resource allocation and prioritization of tasks</a:t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atua One"/>
              <a:buChar char="★"/>
            </a:pPr>
            <a:r>
              <a:rPr lang="en" sz="22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Provide information about the code structure, making it easier for new developers to understand and work with the code.</a:t>
            </a:r>
            <a:endParaRPr sz="22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60950" y="0"/>
            <a:ext cx="4969800" cy="48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rter One"/>
                <a:ea typeface="Carter One"/>
                <a:cs typeface="Carter One"/>
                <a:sym typeface="Carter One"/>
              </a:rPr>
              <a:t>  Working Methodology</a:t>
            </a:r>
            <a:endParaRPr sz="48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265775"/>
            <a:ext cx="3420249" cy="24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3024" y="1613750"/>
            <a:ext cx="1015975" cy="1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3025" y="2290650"/>
            <a:ext cx="385824" cy="3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454950" y="328475"/>
            <a:ext cx="8234100" cy="4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rter One"/>
                <a:ea typeface="Carter One"/>
                <a:cs typeface="Carter One"/>
                <a:sym typeface="Carter One"/>
              </a:rPr>
              <a:t>                   </a:t>
            </a:r>
            <a:r>
              <a:rPr lang="en" sz="3300">
                <a:latin typeface="Carter One"/>
                <a:ea typeface="Carter One"/>
                <a:cs typeface="Carter One"/>
                <a:sym typeface="Carter One"/>
              </a:rPr>
              <a:t>Working Methodology</a:t>
            </a:r>
            <a:endParaRPr sz="33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                        </a:t>
            </a:r>
            <a:r>
              <a:rPr lang="en" sz="25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A simple overview of the process</a:t>
            </a:r>
            <a:endParaRPr sz="25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525" y="4553750"/>
            <a:ext cx="1179475" cy="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79475" cy="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349750" y="2270000"/>
            <a:ext cx="24894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Takes Java Source code as input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3854175" y="2270000"/>
            <a:ext cx="16333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Reads file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6502500" y="2270000"/>
            <a:ext cx="2489450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Generates Metrics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3453563" y="3676300"/>
            <a:ext cx="2434575" cy="1049275"/>
          </a:xfrm>
          <a:prstGeom prst="flowChartProcess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tua One"/>
                <a:ea typeface="Patua One"/>
                <a:cs typeface="Patua One"/>
                <a:sym typeface="Patua One"/>
              </a:rPr>
              <a:t>Shows result as output</a:t>
            </a:r>
            <a:endParaRPr sz="2000">
              <a:latin typeface="Patua One"/>
              <a:ea typeface="Patua One"/>
              <a:cs typeface="Patua One"/>
              <a:sym typeface="Patua One"/>
            </a:endParaRPr>
          </a:p>
        </p:txBody>
      </p:sp>
      <p:cxnSp>
        <p:nvCxnSpPr>
          <p:cNvPr id="121" name="Google Shape;121;p21"/>
          <p:cNvCxnSpPr>
            <a:stCxn id="117" idx="3"/>
            <a:endCxn id="118" idx="1"/>
          </p:cNvCxnSpPr>
          <p:nvPr/>
        </p:nvCxnSpPr>
        <p:spPr>
          <a:xfrm>
            <a:off x="2839200" y="2794638"/>
            <a:ext cx="10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8" idx="3"/>
            <a:endCxn id="119" idx="1"/>
          </p:cNvCxnSpPr>
          <p:nvPr/>
        </p:nvCxnSpPr>
        <p:spPr>
          <a:xfrm>
            <a:off x="5487525" y="2794638"/>
            <a:ext cx="10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9" idx="2"/>
            <a:endCxn id="120" idx="3"/>
          </p:cNvCxnSpPr>
          <p:nvPr/>
        </p:nvCxnSpPr>
        <p:spPr>
          <a:xfrm flipH="1">
            <a:off x="5888125" y="3319275"/>
            <a:ext cx="1859100" cy="8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