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atua One"/>
      <p:regular r:id="rId16"/>
    </p:embeddedFont>
    <p:embeddedFont>
      <p:font typeface="Ubuntu"/>
      <p:regular r:id="rId17"/>
      <p:bold r:id="rId18"/>
      <p:italic r:id="rId19"/>
      <p:boldItalic r:id="rId20"/>
    </p:embeddedFont>
    <p:embeddedFont>
      <p:font typeface="Carter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arter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regular.fntdata"/><Relationship Id="rId16" Type="http://schemas.openxmlformats.org/officeDocument/2006/relationships/font" Target="fonts/PatuaOn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italic.fntdata"/><Relationship Id="rId6" Type="http://schemas.openxmlformats.org/officeDocument/2006/relationships/slide" Target="slides/slide1.xml"/><Relationship Id="rId18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5e3cbb00e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5e3cbb00e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5e3cbb00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5e3cbb00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571fd78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571fd78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5e3cbb00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5e3cbb00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571fd78e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571fd78e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571fd78e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571fd78e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571fd78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571fd78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571fd78e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571fd78e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571fd78e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571fd78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3.jpg"/><Relationship Id="rId7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hyperlink" Target="https://github.com/UmmeKulsumTumpa/SPL-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 rot="242">
            <a:off x="378100" y="151534"/>
            <a:ext cx="8520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Code Metric Calculator</a:t>
            </a:r>
            <a:endParaRPr sz="52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03350" y="2677250"/>
            <a:ext cx="3864600" cy="17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Submitted by:</a:t>
            </a:r>
            <a:endParaRPr sz="25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Umme Kulsum Tumpa</a:t>
            </a:r>
            <a:endParaRPr b="1" sz="2200">
              <a:solidFill>
                <a:srgbClr val="434343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Roll:</a:t>
            </a:r>
            <a:r>
              <a:rPr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 </a:t>
            </a:r>
            <a:r>
              <a:rPr b="1"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BSSE 1307</a:t>
            </a:r>
            <a:endParaRPr b="1" sz="2200">
              <a:solidFill>
                <a:srgbClr val="434343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Exam Roll: </a:t>
            </a:r>
            <a:r>
              <a:rPr b="1" lang="en" sz="24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115513</a:t>
            </a:r>
            <a:endParaRPr b="1" sz="24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-163417" l="-12681" r="6468" t="155948"/>
          <a:stretch/>
        </p:blipFill>
        <p:spPr>
          <a:xfrm>
            <a:off x="5559375" y="2747500"/>
            <a:ext cx="3339624" cy="18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806525" y="63325"/>
            <a:ext cx="29181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Welcome!</a:t>
            </a:r>
            <a:endParaRPr b="1" sz="44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308975" y="2677250"/>
            <a:ext cx="34272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rPr>
              <a:t>Supervised by:</a:t>
            </a:r>
            <a:endParaRPr sz="2500">
              <a:solidFill>
                <a:schemeClr val="lt1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Abdus Satter</a:t>
            </a:r>
            <a:endParaRPr b="1" sz="2200">
              <a:solidFill>
                <a:srgbClr val="434343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Assistant Professor</a:t>
            </a:r>
            <a:endParaRPr b="1" sz="2200">
              <a:solidFill>
                <a:srgbClr val="434343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Patua One"/>
                <a:ea typeface="Patua One"/>
                <a:cs typeface="Patua One"/>
                <a:sym typeface="Patua One"/>
              </a:rPr>
              <a:t>IIT, University of Dhaka</a:t>
            </a:r>
            <a:endParaRPr b="1" sz="2200">
              <a:solidFill>
                <a:srgbClr val="434343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25" y="63325"/>
            <a:ext cx="1280599" cy="128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350" y="151225"/>
            <a:ext cx="773849" cy="4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350" y="520675"/>
            <a:ext cx="773850" cy="2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700" y="0"/>
            <a:ext cx="4222600" cy="4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262800" y="1876338"/>
            <a:ext cx="2618400" cy="13908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rgbClr val="4446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rter One"/>
                <a:ea typeface="Carter One"/>
                <a:cs typeface="Carter One"/>
                <a:sym typeface="Carter One"/>
              </a:rPr>
              <a:t>Code Metric Calculator</a:t>
            </a:r>
            <a:endParaRPr sz="220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732875" y="363175"/>
            <a:ext cx="1261200" cy="11619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Quality Assessment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7496725" y="3267150"/>
            <a:ext cx="1261200" cy="11619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Technical Debt Management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941400" y="3942900"/>
            <a:ext cx="1261200" cy="11619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Team Collaboration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32875" y="3267150"/>
            <a:ext cx="1261200" cy="11619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Performance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Optimization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941400" y="101225"/>
            <a:ext cx="1261200" cy="11619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Review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&amp;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Refactoring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7496725" y="363175"/>
            <a:ext cx="1261200" cy="1161900"/>
          </a:xfrm>
          <a:prstGeom prst="rect">
            <a:avLst/>
          </a:prstGeom>
          <a:solidFill>
            <a:srgbClr val="00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Continuous Improvement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</p:txBody>
      </p:sp>
      <p:cxnSp>
        <p:nvCxnSpPr>
          <p:cNvPr id="73" name="Google Shape;73;p14"/>
          <p:cNvCxnSpPr>
            <a:stCxn id="66" idx="1"/>
            <a:endCxn id="67" idx="3"/>
          </p:cNvCxnSpPr>
          <p:nvPr/>
        </p:nvCxnSpPr>
        <p:spPr>
          <a:xfrm rot="10800000">
            <a:off x="1994156" y="944215"/>
            <a:ext cx="1652100" cy="11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6" idx="0"/>
            <a:endCxn id="71" idx="2"/>
          </p:cNvCxnSpPr>
          <p:nvPr/>
        </p:nvCxnSpPr>
        <p:spPr>
          <a:xfrm rot="10800000">
            <a:off x="4572000" y="1263138"/>
            <a:ext cx="0" cy="6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6" idx="7"/>
            <a:endCxn id="72" idx="1"/>
          </p:cNvCxnSpPr>
          <p:nvPr/>
        </p:nvCxnSpPr>
        <p:spPr>
          <a:xfrm flipH="1" rot="10800000">
            <a:off x="5497744" y="944215"/>
            <a:ext cx="1998900" cy="11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6" idx="3"/>
            <a:endCxn id="70" idx="3"/>
          </p:cNvCxnSpPr>
          <p:nvPr/>
        </p:nvCxnSpPr>
        <p:spPr>
          <a:xfrm flipH="1">
            <a:off x="1994156" y="3063460"/>
            <a:ext cx="1652100" cy="7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66" idx="4"/>
            <a:endCxn id="69" idx="0"/>
          </p:cNvCxnSpPr>
          <p:nvPr/>
        </p:nvCxnSpPr>
        <p:spPr>
          <a:xfrm>
            <a:off x="4572000" y="3267138"/>
            <a:ext cx="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6" idx="5"/>
            <a:endCxn id="68" idx="1"/>
          </p:cNvCxnSpPr>
          <p:nvPr/>
        </p:nvCxnSpPr>
        <p:spPr>
          <a:xfrm>
            <a:off x="5497744" y="3063460"/>
            <a:ext cx="1998900" cy="7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243300" y="1709850"/>
            <a:ext cx="432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rter One"/>
                <a:ea typeface="Carter One"/>
                <a:cs typeface="Carter One"/>
                <a:sym typeface="Carter One"/>
              </a:rPr>
              <a:t>Background Study</a:t>
            </a:r>
            <a:endParaRPr sz="500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072850" y="643950"/>
            <a:ext cx="377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atua One"/>
                <a:ea typeface="Patua One"/>
                <a:cs typeface="Patua One"/>
                <a:sym typeface="Patua One"/>
              </a:rPr>
              <a:t>Java Programming</a:t>
            </a:r>
            <a:endParaRPr b="1" sz="30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072850" y="1569075"/>
            <a:ext cx="353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atua One"/>
                <a:ea typeface="Patua One"/>
                <a:cs typeface="Patua One"/>
                <a:sym typeface="Patua One"/>
              </a:rPr>
              <a:t>Code Metric</a:t>
            </a:r>
            <a:endParaRPr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5072850" y="3388575"/>
            <a:ext cx="34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atua One"/>
                <a:ea typeface="Patua One"/>
                <a:cs typeface="Patua One"/>
                <a:sym typeface="Patua One"/>
              </a:rPr>
              <a:t>Software Quality</a:t>
            </a:r>
            <a:endParaRPr sz="1800"/>
          </a:p>
        </p:txBody>
      </p:sp>
      <p:sp>
        <p:nvSpPr>
          <p:cNvPr id="87" name="Google Shape;87;p15"/>
          <p:cNvSpPr txBox="1"/>
          <p:nvPr/>
        </p:nvSpPr>
        <p:spPr>
          <a:xfrm>
            <a:off x="5072850" y="2494200"/>
            <a:ext cx="34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Patua One"/>
                <a:ea typeface="Patua One"/>
                <a:cs typeface="Patua One"/>
                <a:sym typeface="Patua One"/>
              </a:rPr>
              <a:t>Performance Analysis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478475" y="619200"/>
            <a:ext cx="26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78475" y="653550"/>
            <a:ext cx="2715900" cy="957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atua One"/>
                <a:ea typeface="Patua One"/>
                <a:cs typeface="Patua One"/>
                <a:sym typeface="Patua One"/>
              </a:rPr>
              <a:t>Source Code</a:t>
            </a:r>
            <a:endParaRPr b="1" sz="16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Written in Any High 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Level Language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808825" y="653550"/>
            <a:ext cx="2715900" cy="957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atua One"/>
                <a:ea typeface="Patua One"/>
                <a:cs typeface="Patua One"/>
                <a:sym typeface="Patua One"/>
              </a:rPr>
              <a:t>LOC</a:t>
            </a:r>
            <a:endParaRPr b="1" sz="1600">
              <a:latin typeface="Patua One"/>
              <a:ea typeface="Patua One"/>
              <a:cs typeface="Patua One"/>
              <a:sym typeface="Patua One"/>
            </a:endParaRPr>
          </a:p>
        </p:txBody>
      </p:sp>
      <p:cxnSp>
        <p:nvCxnSpPr>
          <p:cNvPr id="95" name="Google Shape;95;p16"/>
          <p:cNvCxnSpPr>
            <a:stCxn id="93" idx="3"/>
            <a:endCxn id="94" idx="1"/>
          </p:cNvCxnSpPr>
          <p:nvPr/>
        </p:nvCxnSpPr>
        <p:spPr>
          <a:xfrm>
            <a:off x="3194375" y="1132050"/>
            <a:ext cx="26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3615700" y="1475075"/>
            <a:ext cx="17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tua One"/>
                <a:ea typeface="Patua One"/>
                <a:cs typeface="Patua One"/>
                <a:sym typeface="Patua One"/>
              </a:rPr>
              <a:t>Regular IDE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183275" y="1019400"/>
            <a:ext cx="27393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14775" y="2927075"/>
            <a:ext cx="2739300" cy="87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atua One"/>
                <a:ea typeface="Patua One"/>
                <a:cs typeface="Patua One"/>
                <a:sym typeface="Patua One"/>
              </a:rPr>
              <a:t>Source Code</a:t>
            </a:r>
            <a:endParaRPr b="1" sz="16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"/>
                <a:ea typeface="Ubuntu"/>
                <a:cs typeface="Ubuntu"/>
                <a:sym typeface="Ubuntu"/>
              </a:rPr>
              <a:t>Written in</a:t>
            </a:r>
            <a:r>
              <a:rPr lang="en" sz="1600">
                <a:latin typeface="Patua One"/>
                <a:ea typeface="Patua One"/>
                <a:cs typeface="Patua One"/>
                <a:sym typeface="Patua One"/>
              </a:rPr>
              <a:t> </a:t>
            </a:r>
            <a:r>
              <a:rPr lang="en">
                <a:latin typeface="Patua One"/>
                <a:ea typeface="Patua One"/>
                <a:cs typeface="Patua One"/>
                <a:sym typeface="Patua One"/>
              </a:rPr>
              <a:t>Java</a:t>
            </a:r>
            <a:endParaRPr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851775" y="2772275"/>
            <a:ext cx="2715900" cy="1154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atua One"/>
                <a:ea typeface="Patua One"/>
                <a:cs typeface="Patua One"/>
                <a:sym typeface="Patua One"/>
              </a:rPr>
              <a:t>SLOC</a:t>
            </a:r>
            <a:endParaRPr b="1" sz="16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atua One"/>
                <a:ea typeface="Patua One"/>
                <a:cs typeface="Patua One"/>
                <a:sym typeface="Patua One"/>
              </a:rPr>
              <a:t>LLOC</a:t>
            </a:r>
            <a:endParaRPr b="1" sz="16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atua One"/>
                <a:ea typeface="Patua One"/>
                <a:cs typeface="Patua One"/>
                <a:sym typeface="Patua One"/>
              </a:rPr>
              <a:t>Blank Line Count</a:t>
            </a:r>
            <a:endParaRPr b="1" sz="1600"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atua One"/>
                <a:ea typeface="Patua One"/>
                <a:cs typeface="Patua One"/>
                <a:sym typeface="Patua One"/>
              </a:rPr>
              <a:t>Comment Line Count</a:t>
            </a:r>
            <a:endParaRPr b="1" sz="1600"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292575" y="3254225"/>
            <a:ext cx="26718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3483125" y="3479525"/>
            <a:ext cx="21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rter One"/>
                <a:ea typeface="Carter One"/>
                <a:cs typeface="Carter One"/>
                <a:sym typeface="Carter One"/>
              </a:rPr>
              <a:t>Code Metric Calculator</a:t>
            </a:r>
            <a:endParaRPr sz="20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675" y="4601600"/>
            <a:ext cx="51435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8653100" y="4684100"/>
            <a:ext cx="343500" cy="22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rter One"/>
                <a:ea typeface="Carter One"/>
                <a:cs typeface="Carter One"/>
                <a:sym typeface="Carter One"/>
              </a:rPr>
              <a:t>1</a:t>
            </a:r>
            <a:endParaRPr b="1" sz="1500">
              <a:latin typeface="Carter One"/>
              <a:ea typeface="Carter One"/>
              <a:cs typeface="Carter One"/>
              <a:sym typeface="Carter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2325350" y="357750"/>
            <a:ext cx="437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rter One"/>
                <a:ea typeface="Carter One"/>
                <a:cs typeface="Carter One"/>
                <a:sym typeface="Carter One"/>
              </a:rPr>
              <a:t>Cyclomatic Complexity</a:t>
            </a:r>
            <a:endParaRPr sz="240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942550" y="819450"/>
            <a:ext cx="51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All possible path which the given source  code can execute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36450" y="1617025"/>
            <a:ext cx="4450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tua One"/>
                <a:ea typeface="Patua One"/>
                <a:cs typeface="Patua One"/>
                <a:sym typeface="Patua One"/>
              </a:rPr>
              <a:t>Formula 1: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CC = e - n + 2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e=number of edges in CFG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n=number of nodes in CFG 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4865350" y="1624175"/>
            <a:ext cx="7200" cy="268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/>
        </p:nvSpPr>
        <p:spPr>
          <a:xfrm>
            <a:off x="5580825" y="1624175"/>
            <a:ext cx="30480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rter One"/>
                <a:ea typeface="Carter One"/>
                <a:cs typeface="Carter One"/>
                <a:sym typeface="Carter One"/>
              </a:rPr>
              <a:t>Key Points:</a:t>
            </a:r>
            <a:r>
              <a:rPr b="1" lang="en"/>
              <a:t>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Control Flow Statements: if, switch, catch statements and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loops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Each decision contributes to the number of edges or possible paths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2325350" y="357750"/>
            <a:ext cx="437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rter One"/>
                <a:ea typeface="Carter One"/>
                <a:cs typeface="Carter One"/>
                <a:sym typeface="Carter One"/>
              </a:rPr>
              <a:t>Cyclomatic Complexity</a:t>
            </a:r>
            <a:endParaRPr sz="240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942550" y="819450"/>
            <a:ext cx="51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All possible path which the given source  code can execute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36450" y="1617025"/>
            <a:ext cx="44505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atua One"/>
                <a:ea typeface="Patua One"/>
                <a:cs typeface="Patua One"/>
                <a:sym typeface="Patua One"/>
              </a:rPr>
              <a:t>Formula 2: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CC = D + 1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D=number of decision Statements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flipH="1">
            <a:off x="4929850" y="1523925"/>
            <a:ext cx="14400" cy="238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8"/>
          <p:cNvSpPr txBox="1"/>
          <p:nvPr/>
        </p:nvSpPr>
        <p:spPr>
          <a:xfrm>
            <a:off x="5652400" y="1803025"/>
            <a:ext cx="29694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rter One"/>
                <a:ea typeface="Carter One"/>
                <a:cs typeface="Carter One"/>
                <a:sym typeface="Carter One"/>
              </a:rPr>
              <a:t>Key points: </a:t>
            </a:r>
            <a:endParaRPr sz="1700"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Branching statements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Each branch contribute to the complexity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271775" y="1782913"/>
            <a:ext cx="440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rter One"/>
                <a:ea typeface="Carter One"/>
                <a:cs typeface="Carter One"/>
                <a:sym typeface="Carter One"/>
              </a:rPr>
              <a:t>Overview</a:t>
            </a:r>
            <a:endParaRPr sz="50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825" y="-111837"/>
            <a:ext cx="4729400" cy="17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5381275" y="530775"/>
            <a:ext cx="307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rter One"/>
                <a:ea typeface="Carter One"/>
                <a:cs typeface="Carter One"/>
                <a:sym typeface="Carter One"/>
              </a:rPr>
              <a:t>Scan Source Code</a:t>
            </a:r>
            <a:endParaRPr sz="15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825" y="946275"/>
            <a:ext cx="4729400" cy="17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825" y="2094600"/>
            <a:ext cx="4729400" cy="17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825" y="3257475"/>
            <a:ext cx="4729400" cy="17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5338225" y="1538300"/>
            <a:ext cx="316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rter One"/>
                <a:ea typeface="Carter One"/>
                <a:cs typeface="Carter One"/>
                <a:sym typeface="Carter One"/>
              </a:rPr>
              <a:t>Logical Analysis</a:t>
            </a:r>
            <a:endParaRPr sz="150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277775" y="2737213"/>
            <a:ext cx="328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rter One"/>
                <a:ea typeface="Carter One"/>
                <a:cs typeface="Carter One"/>
                <a:sym typeface="Carter One"/>
              </a:rPr>
              <a:t>Generate Metrics</a:t>
            </a:r>
            <a:endParaRPr sz="150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466375" y="3906600"/>
            <a:ext cx="292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rter One"/>
                <a:ea typeface="Carter One"/>
                <a:cs typeface="Carter One"/>
                <a:sym typeface="Carter One"/>
              </a:rPr>
              <a:t>Output metrics</a:t>
            </a:r>
            <a:endParaRPr sz="15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225" y="399975"/>
            <a:ext cx="432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Take input of a valid java source code and read through the whole code line by line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11475" y="1252313"/>
            <a:ext cx="392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Logically reads the source code and analyze the blocks and statements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29300" y="2783275"/>
            <a:ext cx="371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Generates the metrics based on the analysis and calculated by formula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00850" y="3813575"/>
            <a:ext cx="371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Prints the LOC, CC, WMC, Number of methods and fields in a class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171600" y="2094600"/>
            <a:ext cx="440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rter One"/>
                <a:ea typeface="Carter One"/>
                <a:cs typeface="Carter One"/>
                <a:sym typeface="Carter One"/>
              </a:rPr>
              <a:t>Summary</a:t>
            </a:r>
            <a:endParaRPr sz="50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825" y="-111837"/>
            <a:ext cx="4729400" cy="17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381275" y="530775"/>
            <a:ext cx="307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rter One"/>
                <a:ea typeface="Carter One"/>
                <a:cs typeface="Carter One"/>
                <a:sym typeface="Carter One"/>
              </a:rPr>
              <a:t>Lines of Code : Approx. 2500+</a:t>
            </a:r>
            <a:endParaRPr sz="1500">
              <a:latin typeface="Carter One"/>
              <a:ea typeface="Carter One"/>
              <a:cs typeface="Carter One"/>
              <a:sym typeface="Carter One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825" y="946275"/>
            <a:ext cx="4729400" cy="17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825" y="2094600"/>
            <a:ext cx="4729400" cy="17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825" y="3257475"/>
            <a:ext cx="4729400" cy="17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5338225" y="1538300"/>
            <a:ext cx="316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rter One"/>
                <a:ea typeface="Carter One"/>
                <a:cs typeface="Carter One"/>
                <a:sym typeface="Carter One"/>
              </a:rPr>
              <a:t>Language : C &amp; C++</a:t>
            </a:r>
            <a:endParaRPr sz="150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277775" y="2737213"/>
            <a:ext cx="328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rter One"/>
                <a:ea typeface="Carter One"/>
                <a:cs typeface="Carter One"/>
                <a:sym typeface="Carter One"/>
              </a:rPr>
              <a:t>Measures LOC, CC, WMC, NMC, NFC</a:t>
            </a:r>
            <a:endParaRPr sz="150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466375" y="3906600"/>
            <a:ext cx="292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rter One"/>
                <a:ea typeface="Carter One"/>
                <a:cs typeface="Carter One"/>
                <a:sym typeface="Carter One"/>
              </a:rPr>
              <a:t>Project Link : </a:t>
            </a:r>
            <a:r>
              <a:rPr lang="en" sz="1500" u="sng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SPL-1</a:t>
            </a:r>
            <a:endParaRPr sz="15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171725" y="228950"/>
            <a:ext cx="44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973050" y="951625"/>
            <a:ext cx="7197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rter One"/>
                <a:ea typeface="Carter One"/>
                <a:cs typeface="Carter One"/>
                <a:sym typeface="Carter One"/>
              </a:rPr>
              <a:t>Project Demonstration</a:t>
            </a:r>
            <a:endParaRPr sz="5000">
              <a:latin typeface="Carter One"/>
              <a:ea typeface="Carter One"/>
              <a:cs typeface="Carter One"/>
              <a:sym typeface="Carter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