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7" r:id="rId1"/>
  </p:sldMasterIdLst>
  <p:notesMasterIdLst>
    <p:notesMasterId r:id="rId18"/>
  </p:notesMasterIdLst>
  <p:handoutMasterIdLst>
    <p:handoutMasterId r:id="rId19"/>
  </p:handoutMasterIdLst>
  <p:sldIdLst>
    <p:sldId id="256" r:id="rId2"/>
    <p:sldId id="278" r:id="rId3"/>
    <p:sldId id="280" r:id="rId4"/>
    <p:sldId id="281" r:id="rId5"/>
    <p:sldId id="282" r:id="rId6"/>
    <p:sldId id="284" r:id="rId7"/>
    <p:sldId id="292" r:id="rId8"/>
    <p:sldId id="311" r:id="rId9"/>
    <p:sldId id="312" r:id="rId10"/>
    <p:sldId id="298" r:id="rId11"/>
    <p:sldId id="299" r:id="rId12"/>
    <p:sldId id="309" r:id="rId13"/>
    <p:sldId id="300" r:id="rId14"/>
    <p:sldId id="310" r:id="rId15"/>
    <p:sldId id="301"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meh Asma" initials="UA" lastIdx="1" clrIdx="0">
    <p:extLst>
      <p:ext uri="{19B8F6BF-5375-455C-9EA6-DF929625EA0E}">
        <p15:presenceInfo xmlns:p15="http://schemas.microsoft.com/office/powerpoint/2012/main" userId="Ummeh Asm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3EB"/>
    <a:srgbClr val="87A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0EA8C4-EA97-4C44-9949-7ABE8E3A07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FA517-30A2-426E-9AA1-099394F1C4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BCC7C9-DECE-44D8-A74B-49717A9D34EC}" type="datetimeFigureOut">
              <a:rPr lang="en-US" smtClean="0"/>
              <a:t>3/23/2021</a:t>
            </a:fld>
            <a:endParaRPr lang="en-US"/>
          </a:p>
        </p:txBody>
      </p:sp>
      <p:sp>
        <p:nvSpPr>
          <p:cNvPr id="4" name="Footer Placeholder 3">
            <a:extLst>
              <a:ext uri="{FF2B5EF4-FFF2-40B4-BE49-F238E27FC236}">
                <a16:creationId xmlns:a16="http://schemas.microsoft.com/office/drawing/2014/main" id="{5CD9C78B-4F29-4728-B9E4-EA7862A7C6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B72B045-09CC-4DC3-9414-13708A852E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54AA8D-16B5-4492-A519-74C46A1BD007}" type="slidenum">
              <a:rPr lang="en-US" smtClean="0"/>
              <a:t>‹#›</a:t>
            </a:fld>
            <a:endParaRPr lang="en-US"/>
          </a:p>
        </p:txBody>
      </p:sp>
    </p:spTree>
    <p:extLst>
      <p:ext uri="{BB962C8B-B14F-4D97-AF65-F5344CB8AC3E}">
        <p14:creationId xmlns:p14="http://schemas.microsoft.com/office/powerpoint/2010/main" val="26309312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D0CC4-8311-4F7D-BF90-60D8CD49E7D6}"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C910B4-47C8-4213-8F7A-17898EE32F98}" type="slidenum">
              <a:rPr lang="en-US" smtClean="0"/>
              <a:t>‹#›</a:t>
            </a:fld>
            <a:endParaRPr lang="en-US"/>
          </a:p>
        </p:txBody>
      </p:sp>
    </p:spTree>
    <p:extLst>
      <p:ext uri="{BB962C8B-B14F-4D97-AF65-F5344CB8AC3E}">
        <p14:creationId xmlns:p14="http://schemas.microsoft.com/office/powerpoint/2010/main" val="13760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222752-AC34-4119-8E3A-3A763FBDF90E}"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1743587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932796-7740-40A9-A32A-595BE416CB08}"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12297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04BD32-BB07-4627-B88F-3C244A1381B7}"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729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6F7DD-38D1-4C42-9578-1AF466365CDC}"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1973837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E84FF-35C1-4708-83C9-BB1B18D43098}"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594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528D46-130F-411A-9D78-8207E519B518}"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1353928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92A758-160A-40C2-9BF6-41B22752CA2B}"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1713909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892659-9542-4301-94AF-358A4A33F19D}"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2323840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2D538-FDFD-4464-9F69-CA2A9A630737}"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36777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9938D6-6B7E-4021-9A8C-C9071DDF77D4}"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59068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A1E1A6-D2B7-454C-9F48-DE13018C27BA}" type="datetime1">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92961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F67982-9FFE-499A-A730-65A82716936E}" type="datetime1">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21457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40F66C-B92B-40DD-BAD6-17FF38AD078E}" type="datetime1">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367751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B9460-1506-42C6-8627-AC42CB4E03F1}" type="datetime1">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299730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F4653-57C4-468C-BB9A-045A813FD30A}" type="datetime1">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113254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B16888-CCEB-4058-9C3D-5730853603F1}" type="datetime1">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F4915-0D8A-4E0E-98C2-7B1BE370AE13}" type="slidenum">
              <a:rPr lang="en-US" smtClean="0"/>
              <a:t>‹#›</a:t>
            </a:fld>
            <a:endParaRPr lang="en-US"/>
          </a:p>
        </p:txBody>
      </p:sp>
    </p:spTree>
    <p:extLst>
      <p:ext uri="{BB962C8B-B14F-4D97-AF65-F5344CB8AC3E}">
        <p14:creationId xmlns:p14="http://schemas.microsoft.com/office/powerpoint/2010/main" val="3359557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36664A-F4CE-43C4-9553-AF0453737433}" type="datetime1">
              <a:rPr lang="en-US" smtClean="0"/>
              <a:t>3/23/2021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F4915-0D8A-4E0E-98C2-7B1BE370AE13}" type="slidenum">
              <a:rPr lang="en-US" smtClean="0"/>
              <a:t>‹#›</a:t>
            </a:fld>
            <a:endParaRPr lang="en-US"/>
          </a:p>
        </p:txBody>
      </p:sp>
    </p:spTree>
    <p:extLst>
      <p:ext uri="{BB962C8B-B14F-4D97-AF65-F5344CB8AC3E}">
        <p14:creationId xmlns:p14="http://schemas.microsoft.com/office/powerpoint/2010/main" val="10938125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1760-A3D2-4C0E-A25B-1768F2775CE3}"/>
              </a:ext>
            </a:extLst>
          </p:cNvPr>
          <p:cNvSpPr>
            <a:spLocks noGrp="1"/>
          </p:cNvSpPr>
          <p:nvPr>
            <p:ph type="ctrTitle"/>
          </p:nvPr>
        </p:nvSpPr>
        <p:spPr>
          <a:xfrm>
            <a:off x="2292216" y="2954369"/>
            <a:ext cx="7279245" cy="460206"/>
          </a:xfrm>
        </p:spPr>
        <p:txBody>
          <a:bodyPr>
            <a:noAutofit/>
          </a:bodyPr>
          <a:lstStyle/>
          <a:p>
            <a:pPr algn="l"/>
            <a:r>
              <a:rPr lang="en-US" sz="3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3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3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Title: Heart Disease Prediction   Using Machine Learning</a:t>
            </a:r>
            <a:br>
              <a:rPr lang="en-US" sz="3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1000" dirty="0"/>
            </a:br>
            <a:r>
              <a:rPr lang="en-US" sz="2800" b="1" dirty="0">
                <a:solidFill>
                  <a:schemeClr val="tx1"/>
                </a:solidFill>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6804545F-14DF-49F6-9331-CBF3C0A2B8D0}"/>
              </a:ext>
            </a:extLst>
          </p:cNvPr>
          <p:cNvSpPr>
            <a:spLocks noGrp="1"/>
          </p:cNvSpPr>
          <p:nvPr>
            <p:ph type="subTitle" idx="1"/>
          </p:nvPr>
        </p:nvSpPr>
        <p:spPr>
          <a:xfrm>
            <a:off x="878890" y="2343705"/>
            <a:ext cx="8424910" cy="4128116"/>
          </a:xfrm>
        </p:spPr>
        <p:txBody>
          <a:bodyPr>
            <a:normAutofit/>
          </a:bodyPr>
          <a:lstStyle/>
          <a:p>
            <a:pPr algn="l"/>
            <a:r>
              <a:rPr lang="en-US" sz="2000" b="1" dirty="0">
                <a:solidFill>
                  <a:schemeClr val="tx1"/>
                </a:solidFill>
              </a:rPr>
              <a:t>       </a:t>
            </a:r>
          </a:p>
          <a:p>
            <a:pPr algn="l"/>
            <a:r>
              <a:rPr lang="en-US" sz="2000" b="1" dirty="0">
                <a:solidFill>
                  <a:schemeClr val="tx1"/>
                </a:solidFill>
              </a:rPr>
              <a:t>    </a:t>
            </a:r>
          </a:p>
          <a:p>
            <a:pPr algn="l"/>
            <a:endParaRPr lang="en-US" sz="2000" b="1" dirty="0">
              <a:solidFill>
                <a:schemeClr val="tx1"/>
              </a:solidFill>
            </a:endParaRPr>
          </a:p>
          <a:p>
            <a:pPr algn="l"/>
            <a:r>
              <a:rPr lang="en-US" sz="2000" b="1" dirty="0">
                <a:solidFill>
                  <a:schemeClr val="tx1"/>
                </a:solidFill>
              </a:rPr>
              <a:t>   </a:t>
            </a:r>
            <a:r>
              <a:rPr lang="en-US" sz="2000" b="1" dirty="0">
                <a:solidFill>
                  <a:srgbClr val="002060"/>
                </a:solidFill>
              </a:rPr>
              <a:t>Submitted To                                                    Submitted by  </a:t>
            </a:r>
          </a:p>
          <a:p>
            <a:pPr algn="l"/>
            <a:r>
              <a:rPr lang="en-US" sz="2000" b="1" dirty="0">
                <a:solidFill>
                  <a:schemeClr val="tx1"/>
                </a:solidFill>
              </a:rPr>
              <a:t>  Name: </a:t>
            </a:r>
            <a:r>
              <a:rPr lang="en-US" sz="2000" b="1" dirty="0" err="1">
                <a:solidFill>
                  <a:schemeClr val="tx1"/>
                </a:solidFill>
              </a:rPr>
              <a:t>Abdur</a:t>
            </a:r>
            <a:r>
              <a:rPr lang="en-US" sz="2000" b="1" dirty="0">
                <a:solidFill>
                  <a:schemeClr val="tx1"/>
                </a:solidFill>
              </a:rPr>
              <a:t> Rahman                      Name: Ummeh Asma Beauty</a:t>
            </a:r>
          </a:p>
          <a:p>
            <a:pPr algn="l"/>
            <a:r>
              <a:rPr lang="en-US" sz="2000" b="1" dirty="0">
                <a:solidFill>
                  <a:schemeClr val="tx1"/>
                </a:solidFill>
              </a:rPr>
              <a:t>  Lecturer,                                             Program: </a:t>
            </a:r>
            <a:r>
              <a:rPr lang="en-US" sz="2000" b="1" dirty="0" err="1">
                <a:solidFill>
                  <a:schemeClr val="tx1"/>
                </a:solidFill>
              </a:rPr>
              <a:t>B.Sc</a:t>
            </a:r>
            <a:r>
              <a:rPr lang="en-US" sz="2000" b="1" dirty="0">
                <a:solidFill>
                  <a:schemeClr val="tx1"/>
                </a:solidFill>
              </a:rPr>
              <a:t> in CSE</a:t>
            </a:r>
          </a:p>
          <a:p>
            <a:pPr algn="l"/>
            <a:r>
              <a:rPr lang="en-US" sz="2000" b="1" dirty="0">
                <a:solidFill>
                  <a:schemeClr val="tx1"/>
                </a:solidFill>
              </a:rPr>
              <a:t>  Department of CSE                           Id No: CSE 01506429</a:t>
            </a:r>
          </a:p>
          <a:p>
            <a:pPr algn="l"/>
            <a:r>
              <a:rPr lang="en-US" sz="2000" b="1" dirty="0">
                <a:solidFill>
                  <a:schemeClr val="tx1"/>
                </a:solidFill>
              </a:rPr>
              <a:t>  Port City International University  Batch: CSE 15 (A)</a:t>
            </a:r>
          </a:p>
        </p:txBody>
      </p:sp>
      <p:pic>
        <p:nvPicPr>
          <p:cNvPr id="1028" name="Picture 4">
            <a:extLst>
              <a:ext uri="{FF2B5EF4-FFF2-40B4-BE49-F238E27FC236}">
                <a16:creationId xmlns:a16="http://schemas.microsoft.com/office/drawing/2014/main" id="{55779605-A6BB-4EDC-AFFB-FD78050E6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177" y="272241"/>
            <a:ext cx="1289039" cy="1718718"/>
          </a:xfrm>
          <a:prstGeom prst="rect">
            <a:avLst/>
          </a:prstGeom>
          <a:noFill/>
          <a:effectLst>
            <a:glow rad="635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AFB3C7-4CFB-4F5D-B3DB-2EBD40635A42}"/>
              </a:ext>
            </a:extLst>
          </p:cNvPr>
          <p:cNvSpPr txBox="1"/>
          <p:nvPr/>
        </p:nvSpPr>
        <p:spPr>
          <a:xfrm>
            <a:off x="2468436" y="386179"/>
            <a:ext cx="6675120" cy="646331"/>
          </a:xfrm>
          <a:prstGeom prst="rect">
            <a:avLst/>
          </a:prstGeom>
          <a:noFill/>
          <a:effectLst>
            <a:outerShdw blurRad="50800" dist="38100" dir="16200000" rotWithShape="0">
              <a:prstClr val="black">
                <a:alpha val="40000"/>
              </a:prstClr>
            </a:outerShdw>
          </a:effectLst>
        </p:spPr>
        <p:txBody>
          <a:bodyPr wrap="square" rtlCol="0">
            <a:spAutoFit/>
          </a:bodyPr>
          <a:lstStyle/>
          <a:p>
            <a:pPr algn="ctr"/>
            <a:r>
              <a:rPr lang="en-US" sz="3600" b="1" i="1" u="sng" dirty="0">
                <a:solidFill>
                  <a:srgbClr val="002060"/>
                </a:solidFill>
                <a:latin typeface="Times New Roman" panose="02020603050405020304" pitchFamily="18" charset="0"/>
                <a:cs typeface="Times New Roman" panose="02020603050405020304" pitchFamily="18" charset="0"/>
              </a:rPr>
              <a:t>Port City International University</a:t>
            </a:r>
          </a:p>
        </p:txBody>
      </p:sp>
      <p:cxnSp>
        <p:nvCxnSpPr>
          <p:cNvPr id="6" name="Straight Connector 5">
            <a:extLst>
              <a:ext uri="{FF2B5EF4-FFF2-40B4-BE49-F238E27FC236}">
                <a16:creationId xmlns:a16="http://schemas.microsoft.com/office/drawing/2014/main" id="{B0ADB7DC-300A-4315-AD92-8DE9EC09AE3E}"/>
              </a:ext>
            </a:extLst>
          </p:cNvPr>
          <p:cNvCxnSpPr>
            <a:cxnSpLocks/>
          </p:cNvCxnSpPr>
          <p:nvPr/>
        </p:nvCxnSpPr>
        <p:spPr>
          <a:xfrm>
            <a:off x="4875767" y="3364637"/>
            <a:ext cx="0" cy="2664736"/>
          </a:xfrm>
          <a:prstGeom prst="line">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A8CE72F7-8D92-460A-98D6-4984B1D59964}"/>
              </a:ext>
            </a:extLst>
          </p:cNvPr>
          <p:cNvSpPr/>
          <p:nvPr/>
        </p:nvSpPr>
        <p:spPr>
          <a:xfrm>
            <a:off x="1003177" y="3364637"/>
            <a:ext cx="7878340" cy="266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F96E64B-7F83-4F1F-B3B1-7F5C5832BCA4}"/>
              </a:ext>
            </a:extLst>
          </p:cNvPr>
          <p:cNvCxnSpPr>
            <a:cxnSpLocks/>
          </p:cNvCxnSpPr>
          <p:nvPr/>
        </p:nvCxnSpPr>
        <p:spPr>
          <a:xfrm>
            <a:off x="1003177" y="3994952"/>
            <a:ext cx="787834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99604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4226-1B70-4066-A84D-5F9B66F26E1C}"/>
              </a:ext>
            </a:extLst>
          </p:cNvPr>
          <p:cNvSpPr>
            <a:spLocks noGrp="1"/>
          </p:cNvSpPr>
          <p:nvPr>
            <p:ph type="title"/>
          </p:nvPr>
        </p:nvSpPr>
        <p:spPr>
          <a:xfrm>
            <a:off x="677334" y="609600"/>
            <a:ext cx="8596668" cy="579120"/>
          </a:xfrm>
        </p:spPr>
        <p:txBody>
          <a:bodyPr>
            <a:normAutofit/>
          </a:bodyPr>
          <a:lstStyle/>
          <a:p>
            <a:r>
              <a:rPr lang="en-US" sz="2000" b="1" dirty="0" err="1">
                <a:solidFill>
                  <a:schemeClr val="tx2"/>
                </a:solidFill>
              </a:rPr>
              <a:t>Confussion</a:t>
            </a:r>
            <a:r>
              <a:rPr lang="en-US" sz="2000" b="1" dirty="0">
                <a:solidFill>
                  <a:schemeClr val="tx2"/>
                </a:solidFill>
              </a:rPr>
              <a:t> Matrix Comparison Chart:</a:t>
            </a:r>
          </a:p>
        </p:txBody>
      </p:sp>
      <p:pic>
        <p:nvPicPr>
          <p:cNvPr id="6" name="Content Placeholder 5">
            <a:extLst>
              <a:ext uri="{FF2B5EF4-FFF2-40B4-BE49-F238E27FC236}">
                <a16:creationId xmlns:a16="http://schemas.microsoft.com/office/drawing/2014/main" id="{E4FF7D78-4AF6-43D9-B505-AE6645976874}"/>
              </a:ext>
            </a:extLst>
          </p:cNvPr>
          <p:cNvPicPr>
            <a:picLocks noGrp="1" noChangeAspect="1"/>
          </p:cNvPicPr>
          <p:nvPr>
            <p:ph idx="1"/>
          </p:nvPr>
        </p:nvPicPr>
        <p:blipFill>
          <a:blip r:embed="rId2"/>
          <a:stretch>
            <a:fillRect/>
          </a:stretch>
        </p:blipFill>
        <p:spPr>
          <a:xfrm>
            <a:off x="906779" y="1333500"/>
            <a:ext cx="7683883" cy="4853940"/>
          </a:xfrm>
        </p:spPr>
      </p:pic>
      <p:sp>
        <p:nvSpPr>
          <p:cNvPr id="4" name="Slide Number Placeholder 3">
            <a:extLst>
              <a:ext uri="{FF2B5EF4-FFF2-40B4-BE49-F238E27FC236}">
                <a16:creationId xmlns:a16="http://schemas.microsoft.com/office/drawing/2014/main" id="{6B8B8F25-C6F8-441D-A1DD-BD485480AB9B}"/>
              </a:ext>
            </a:extLst>
          </p:cNvPr>
          <p:cNvSpPr>
            <a:spLocks noGrp="1"/>
          </p:cNvSpPr>
          <p:nvPr>
            <p:ph type="sldNum" sz="quarter" idx="12"/>
          </p:nvPr>
        </p:nvSpPr>
        <p:spPr/>
        <p:txBody>
          <a:bodyPr/>
          <a:lstStyle/>
          <a:p>
            <a:fld id="{B91F4915-0D8A-4E0E-98C2-7B1BE370AE13}" type="slidenum">
              <a:rPr lang="en-US" smtClean="0"/>
              <a:t>10</a:t>
            </a:fld>
            <a:endParaRPr lang="en-US"/>
          </a:p>
        </p:txBody>
      </p:sp>
    </p:spTree>
    <p:extLst>
      <p:ext uri="{BB962C8B-B14F-4D97-AF65-F5344CB8AC3E}">
        <p14:creationId xmlns:p14="http://schemas.microsoft.com/office/powerpoint/2010/main" val="26808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79DB-0307-464E-B2D2-C4FF049C44C9}"/>
              </a:ext>
            </a:extLst>
          </p:cNvPr>
          <p:cNvSpPr>
            <a:spLocks noGrp="1"/>
          </p:cNvSpPr>
          <p:nvPr>
            <p:ph type="title"/>
          </p:nvPr>
        </p:nvSpPr>
        <p:spPr>
          <a:xfrm>
            <a:off x="677334" y="815975"/>
            <a:ext cx="8596668" cy="769620"/>
          </a:xfrm>
        </p:spPr>
        <p:txBody>
          <a:bodyPr>
            <a:normAutofit/>
          </a:bodyPr>
          <a:lstStyle/>
          <a:p>
            <a:r>
              <a:rPr lang="en-US" sz="2000" b="1" dirty="0">
                <a:solidFill>
                  <a:schemeClr val="tx2"/>
                </a:solidFill>
              </a:rPr>
              <a:t>Accuracy:</a:t>
            </a:r>
          </a:p>
        </p:txBody>
      </p:sp>
      <p:pic>
        <p:nvPicPr>
          <p:cNvPr id="6" name="Content Placeholder 5">
            <a:extLst>
              <a:ext uri="{FF2B5EF4-FFF2-40B4-BE49-F238E27FC236}">
                <a16:creationId xmlns:a16="http://schemas.microsoft.com/office/drawing/2014/main" id="{A5ED15F5-E537-4E78-9B69-E6E673A6AB79}"/>
              </a:ext>
            </a:extLst>
          </p:cNvPr>
          <p:cNvPicPr>
            <a:picLocks noGrp="1" noChangeAspect="1"/>
          </p:cNvPicPr>
          <p:nvPr>
            <p:ph idx="1"/>
          </p:nvPr>
        </p:nvPicPr>
        <p:blipFill>
          <a:blip r:embed="rId2"/>
          <a:stretch>
            <a:fillRect/>
          </a:stretch>
        </p:blipFill>
        <p:spPr>
          <a:xfrm>
            <a:off x="1531620" y="1744663"/>
            <a:ext cx="6621780" cy="4297362"/>
          </a:xfrm>
        </p:spPr>
      </p:pic>
      <p:sp>
        <p:nvSpPr>
          <p:cNvPr id="4" name="Slide Number Placeholder 3">
            <a:extLst>
              <a:ext uri="{FF2B5EF4-FFF2-40B4-BE49-F238E27FC236}">
                <a16:creationId xmlns:a16="http://schemas.microsoft.com/office/drawing/2014/main" id="{A3FB53C8-133F-4F9A-9DBB-A1130CA49557}"/>
              </a:ext>
            </a:extLst>
          </p:cNvPr>
          <p:cNvSpPr>
            <a:spLocks noGrp="1"/>
          </p:cNvSpPr>
          <p:nvPr>
            <p:ph type="sldNum" sz="quarter" idx="12"/>
          </p:nvPr>
        </p:nvSpPr>
        <p:spPr/>
        <p:txBody>
          <a:bodyPr/>
          <a:lstStyle/>
          <a:p>
            <a:fld id="{B91F4915-0D8A-4E0E-98C2-7B1BE370AE13}" type="slidenum">
              <a:rPr lang="en-US" smtClean="0"/>
              <a:t>11</a:t>
            </a:fld>
            <a:endParaRPr lang="en-US"/>
          </a:p>
        </p:txBody>
      </p:sp>
    </p:spTree>
    <p:extLst>
      <p:ext uri="{BB962C8B-B14F-4D97-AF65-F5344CB8AC3E}">
        <p14:creationId xmlns:p14="http://schemas.microsoft.com/office/powerpoint/2010/main" val="76158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E207-B924-47FD-A661-B366F3DB93C5}"/>
              </a:ext>
            </a:extLst>
          </p:cNvPr>
          <p:cNvSpPr>
            <a:spLocks noGrp="1"/>
          </p:cNvSpPr>
          <p:nvPr>
            <p:ph type="title"/>
          </p:nvPr>
        </p:nvSpPr>
        <p:spPr>
          <a:xfrm>
            <a:off x="677334" y="609600"/>
            <a:ext cx="8596668" cy="594360"/>
          </a:xfrm>
        </p:spPr>
        <p:txBody>
          <a:bodyPr>
            <a:normAutofit/>
          </a:bodyPr>
          <a:lstStyle/>
          <a:p>
            <a:r>
              <a:rPr lang="en-US" sz="2800" b="1" dirty="0">
                <a:solidFill>
                  <a:srgbClr val="002060"/>
                </a:solidFill>
              </a:rPr>
              <a:t>Classification</a:t>
            </a:r>
          </a:p>
        </p:txBody>
      </p:sp>
      <p:sp>
        <p:nvSpPr>
          <p:cNvPr id="3" name="Content Placeholder 2">
            <a:extLst>
              <a:ext uri="{FF2B5EF4-FFF2-40B4-BE49-F238E27FC236}">
                <a16:creationId xmlns:a16="http://schemas.microsoft.com/office/drawing/2014/main" id="{9A24A64D-C01A-4BDB-9CCD-B25FA97CEE15}"/>
              </a:ext>
            </a:extLst>
          </p:cNvPr>
          <p:cNvSpPr>
            <a:spLocks noGrp="1"/>
          </p:cNvSpPr>
          <p:nvPr>
            <p:ph idx="1"/>
          </p:nvPr>
        </p:nvSpPr>
        <p:spPr>
          <a:xfrm>
            <a:off x="677334" y="1356361"/>
            <a:ext cx="8596668" cy="4685002"/>
          </a:xfrm>
        </p:spPr>
        <p:txBody>
          <a:bodyPr>
            <a:normAutofit/>
          </a:bodyPr>
          <a:lstStyle/>
          <a:p>
            <a:pPr marL="0" indent="0">
              <a:buNone/>
            </a:pPr>
            <a:r>
              <a:rPr lang="en-US" sz="2000" b="1" dirty="0"/>
              <a:t>Classification is the task of assigning a class label to an input pattern. The class label indicates one of a given set of classes. </a:t>
            </a:r>
          </a:p>
          <a:p>
            <a:pPr marL="0" indent="0">
              <a:buNone/>
            </a:pPr>
            <a:endParaRPr lang="en-US" sz="2000" b="1" dirty="0"/>
          </a:p>
        </p:txBody>
      </p:sp>
      <p:sp>
        <p:nvSpPr>
          <p:cNvPr id="4" name="Slide Number Placeholder 3">
            <a:extLst>
              <a:ext uri="{FF2B5EF4-FFF2-40B4-BE49-F238E27FC236}">
                <a16:creationId xmlns:a16="http://schemas.microsoft.com/office/drawing/2014/main" id="{1F3A7129-F0A9-46C2-9807-6C87FDD944BC}"/>
              </a:ext>
            </a:extLst>
          </p:cNvPr>
          <p:cNvSpPr>
            <a:spLocks noGrp="1"/>
          </p:cNvSpPr>
          <p:nvPr>
            <p:ph type="sldNum" sz="quarter" idx="12"/>
          </p:nvPr>
        </p:nvSpPr>
        <p:spPr/>
        <p:txBody>
          <a:bodyPr/>
          <a:lstStyle/>
          <a:p>
            <a:fld id="{B91F4915-0D8A-4E0E-98C2-7B1BE370AE13}" type="slidenum">
              <a:rPr lang="en-US" smtClean="0"/>
              <a:t>12</a:t>
            </a:fld>
            <a:endParaRPr lang="en-US"/>
          </a:p>
        </p:txBody>
      </p:sp>
      <p:pic>
        <p:nvPicPr>
          <p:cNvPr id="6" name="Picture 5">
            <a:extLst>
              <a:ext uri="{FF2B5EF4-FFF2-40B4-BE49-F238E27FC236}">
                <a16:creationId xmlns:a16="http://schemas.microsoft.com/office/drawing/2014/main" id="{EC0416D9-B96A-4B2E-AD13-0B0C39AD4A9E}"/>
              </a:ext>
            </a:extLst>
          </p:cNvPr>
          <p:cNvPicPr>
            <a:picLocks noChangeAspect="1"/>
          </p:cNvPicPr>
          <p:nvPr/>
        </p:nvPicPr>
        <p:blipFill>
          <a:blip r:embed="rId2"/>
          <a:stretch>
            <a:fillRect/>
          </a:stretch>
        </p:blipFill>
        <p:spPr>
          <a:xfrm>
            <a:off x="2105348" y="2498259"/>
            <a:ext cx="5229225" cy="3003380"/>
          </a:xfrm>
          <a:prstGeom prst="rect">
            <a:avLst/>
          </a:prstGeom>
        </p:spPr>
      </p:pic>
    </p:spTree>
    <p:extLst>
      <p:ext uri="{BB962C8B-B14F-4D97-AF65-F5344CB8AC3E}">
        <p14:creationId xmlns:p14="http://schemas.microsoft.com/office/powerpoint/2010/main" val="132838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13B1-62B1-4F84-8CFC-65E4B6359B1A}"/>
              </a:ext>
            </a:extLst>
          </p:cNvPr>
          <p:cNvSpPr>
            <a:spLocks noGrp="1"/>
          </p:cNvSpPr>
          <p:nvPr>
            <p:ph type="title"/>
          </p:nvPr>
        </p:nvSpPr>
        <p:spPr>
          <a:xfrm>
            <a:off x="677334" y="609600"/>
            <a:ext cx="8596668" cy="746760"/>
          </a:xfrm>
        </p:spPr>
        <p:txBody>
          <a:bodyPr/>
          <a:lstStyle/>
          <a:p>
            <a:r>
              <a:rPr lang="en-US" b="1" dirty="0">
                <a:solidFill>
                  <a:srgbClr val="002060"/>
                </a:solidFill>
              </a:rPr>
              <a:t>Test Data</a:t>
            </a:r>
          </a:p>
        </p:txBody>
      </p:sp>
      <p:pic>
        <p:nvPicPr>
          <p:cNvPr id="6" name="Content Placeholder 5">
            <a:extLst>
              <a:ext uri="{FF2B5EF4-FFF2-40B4-BE49-F238E27FC236}">
                <a16:creationId xmlns:a16="http://schemas.microsoft.com/office/drawing/2014/main" id="{F736A308-536E-4EC5-B65D-7E97BA515505}"/>
              </a:ext>
            </a:extLst>
          </p:cNvPr>
          <p:cNvPicPr>
            <a:picLocks noGrp="1" noChangeAspect="1"/>
          </p:cNvPicPr>
          <p:nvPr>
            <p:ph idx="1"/>
          </p:nvPr>
        </p:nvPicPr>
        <p:blipFill>
          <a:blip r:embed="rId2"/>
          <a:stretch>
            <a:fillRect/>
          </a:stretch>
        </p:blipFill>
        <p:spPr>
          <a:xfrm>
            <a:off x="1623061" y="1608454"/>
            <a:ext cx="1866900" cy="4571365"/>
          </a:xfrm>
        </p:spPr>
      </p:pic>
      <p:sp>
        <p:nvSpPr>
          <p:cNvPr id="4" name="Slide Number Placeholder 3">
            <a:extLst>
              <a:ext uri="{FF2B5EF4-FFF2-40B4-BE49-F238E27FC236}">
                <a16:creationId xmlns:a16="http://schemas.microsoft.com/office/drawing/2014/main" id="{AE663D3D-0D25-4A02-9016-F698D25E56CD}"/>
              </a:ext>
            </a:extLst>
          </p:cNvPr>
          <p:cNvSpPr>
            <a:spLocks noGrp="1"/>
          </p:cNvSpPr>
          <p:nvPr>
            <p:ph type="sldNum" sz="quarter" idx="12"/>
          </p:nvPr>
        </p:nvSpPr>
        <p:spPr/>
        <p:txBody>
          <a:bodyPr/>
          <a:lstStyle/>
          <a:p>
            <a:fld id="{B91F4915-0D8A-4E0E-98C2-7B1BE370AE13}" type="slidenum">
              <a:rPr lang="en-US" smtClean="0"/>
              <a:t>13</a:t>
            </a:fld>
            <a:endParaRPr lang="en-US"/>
          </a:p>
        </p:txBody>
      </p:sp>
      <p:pic>
        <p:nvPicPr>
          <p:cNvPr id="8" name="Picture 7">
            <a:extLst>
              <a:ext uri="{FF2B5EF4-FFF2-40B4-BE49-F238E27FC236}">
                <a16:creationId xmlns:a16="http://schemas.microsoft.com/office/drawing/2014/main" id="{774514B4-61C0-4ED0-995B-EE064FE59DFD}"/>
              </a:ext>
            </a:extLst>
          </p:cNvPr>
          <p:cNvPicPr>
            <a:picLocks noChangeAspect="1"/>
          </p:cNvPicPr>
          <p:nvPr/>
        </p:nvPicPr>
        <p:blipFill>
          <a:blip r:embed="rId3"/>
          <a:stretch>
            <a:fillRect/>
          </a:stretch>
        </p:blipFill>
        <p:spPr>
          <a:xfrm>
            <a:off x="3764280" y="1644796"/>
            <a:ext cx="1734244" cy="4535023"/>
          </a:xfrm>
          <a:prstGeom prst="rect">
            <a:avLst/>
          </a:prstGeom>
        </p:spPr>
      </p:pic>
      <p:pic>
        <p:nvPicPr>
          <p:cNvPr id="10" name="Picture 9">
            <a:extLst>
              <a:ext uri="{FF2B5EF4-FFF2-40B4-BE49-F238E27FC236}">
                <a16:creationId xmlns:a16="http://schemas.microsoft.com/office/drawing/2014/main" id="{2FD798EA-B14C-48CD-B978-3568677900AF}"/>
              </a:ext>
            </a:extLst>
          </p:cNvPr>
          <p:cNvPicPr>
            <a:picLocks noChangeAspect="1"/>
          </p:cNvPicPr>
          <p:nvPr/>
        </p:nvPicPr>
        <p:blipFill>
          <a:blip r:embed="rId4"/>
          <a:stretch>
            <a:fillRect/>
          </a:stretch>
        </p:blipFill>
        <p:spPr>
          <a:xfrm>
            <a:off x="6025418" y="1644796"/>
            <a:ext cx="2038350" cy="4535023"/>
          </a:xfrm>
          <a:prstGeom prst="rect">
            <a:avLst/>
          </a:prstGeom>
        </p:spPr>
      </p:pic>
    </p:spTree>
    <p:extLst>
      <p:ext uri="{BB962C8B-B14F-4D97-AF65-F5344CB8AC3E}">
        <p14:creationId xmlns:p14="http://schemas.microsoft.com/office/powerpoint/2010/main" val="234711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8E22-2AD5-421E-9569-828759423774}"/>
              </a:ext>
            </a:extLst>
          </p:cNvPr>
          <p:cNvSpPr>
            <a:spLocks noGrp="1"/>
          </p:cNvSpPr>
          <p:nvPr>
            <p:ph type="title"/>
          </p:nvPr>
        </p:nvSpPr>
        <p:spPr/>
        <p:txBody>
          <a:bodyPr/>
          <a:lstStyle/>
          <a:p>
            <a:r>
              <a:rPr lang="en-US" b="1" dirty="0">
                <a:solidFill>
                  <a:schemeClr val="tx2"/>
                </a:solidFill>
              </a:rPr>
              <a:t>Test Data (User Input)</a:t>
            </a:r>
          </a:p>
        </p:txBody>
      </p:sp>
      <p:sp>
        <p:nvSpPr>
          <p:cNvPr id="4" name="Slide Number Placeholder 3">
            <a:extLst>
              <a:ext uri="{FF2B5EF4-FFF2-40B4-BE49-F238E27FC236}">
                <a16:creationId xmlns:a16="http://schemas.microsoft.com/office/drawing/2014/main" id="{C9244518-A4C4-423A-B19A-C3493FC84895}"/>
              </a:ext>
            </a:extLst>
          </p:cNvPr>
          <p:cNvSpPr>
            <a:spLocks noGrp="1"/>
          </p:cNvSpPr>
          <p:nvPr>
            <p:ph type="sldNum" sz="quarter" idx="12"/>
          </p:nvPr>
        </p:nvSpPr>
        <p:spPr/>
        <p:txBody>
          <a:bodyPr/>
          <a:lstStyle/>
          <a:p>
            <a:fld id="{B91F4915-0D8A-4E0E-98C2-7B1BE370AE13}" type="slidenum">
              <a:rPr lang="en-US" smtClean="0"/>
              <a:t>14</a:t>
            </a:fld>
            <a:endParaRPr lang="en-US"/>
          </a:p>
        </p:txBody>
      </p:sp>
      <p:pic>
        <p:nvPicPr>
          <p:cNvPr id="14" name="Content Placeholder 13">
            <a:extLst>
              <a:ext uri="{FF2B5EF4-FFF2-40B4-BE49-F238E27FC236}">
                <a16:creationId xmlns:a16="http://schemas.microsoft.com/office/drawing/2014/main" id="{F7C16727-F758-4D19-AE4C-8195CD5241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2269" y="2086252"/>
            <a:ext cx="4818682" cy="3955109"/>
          </a:xfrm>
        </p:spPr>
      </p:pic>
    </p:spTree>
    <p:extLst>
      <p:ext uri="{BB962C8B-B14F-4D97-AF65-F5344CB8AC3E}">
        <p14:creationId xmlns:p14="http://schemas.microsoft.com/office/powerpoint/2010/main" val="231129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3484-B68C-4407-A108-3BCF488A77D7}"/>
              </a:ext>
            </a:extLst>
          </p:cNvPr>
          <p:cNvSpPr>
            <a:spLocks noGrp="1"/>
          </p:cNvSpPr>
          <p:nvPr>
            <p:ph type="title"/>
          </p:nvPr>
        </p:nvSpPr>
        <p:spPr>
          <a:xfrm>
            <a:off x="677334" y="609600"/>
            <a:ext cx="8596668" cy="746760"/>
          </a:xfrm>
        </p:spPr>
        <p:txBody>
          <a:bodyPr/>
          <a:lstStyle/>
          <a:p>
            <a:r>
              <a:rPr lang="en-US" b="1" dirty="0">
                <a:solidFill>
                  <a:srgbClr val="002060"/>
                </a:solidFill>
              </a:rPr>
              <a:t>Conclusion</a:t>
            </a:r>
          </a:p>
        </p:txBody>
      </p:sp>
      <p:sp>
        <p:nvSpPr>
          <p:cNvPr id="3" name="Content Placeholder 2">
            <a:extLst>
              <a:ext uri="{FF2B5EF4-FFF2-40B4-BE49-F238E27FC236}">
                <a16:creationId xmlns:a16="http://schemas.microsoft.com/office/drawing/2014/main" id="{105F75E8-6CED-464D-9C72-0F111A784058}"/>
              </a:ext>
            </a:extLst>
          </p:cNvPr>
          <p:cNvSpPr>
            <a:spLocks noGrp="1"/>
          </p:cNvSpPr>
          <p:nvPr>
            <p:ph idx="1"/>
          </p:nvPr>
        </p:nvSpPr>
        <p:spPr>
          <a:xfrm>
            <a:off x="677334" y="1388138"/>
            <a:ext cx="8596668" cy="4860262"/>
          </a:xfrm>
        </p:spPr>
        <p:txBody>
          <a:bodyPr/>
          <a:lstStyle/>
          <a:p>
            <a:pPr marL="0" indent="0" algn="l">
              <a:buNone/>
            </a:pPr>
            <a:r>
              <a:rPr lang="en-US" sz="2000" b="1" i="0" dirty="0">
                <a:solidFill>
                  <a:srgbClr val="292929"/>
                </a:solidFill>
                <a:effectLst/>
                <a:latin typeface="+mj-lt"/>
              </a:rPr>
              <a:t>1. Out of the 13 features we examined, the top 4 significant features that helped us classify between a positive &amp; negative Diagnosis were chest pain type (cp), maximum heart rate achieved (</a:t>
            </a:r>
            <a:r>
              <a:rPr lang="en-US" sz="2000" b="1" i="0" dirty="0" err="1">
                <a:solidFill>
                  <a:srgbClr val="292929"/>
                </a:solidFill>
                <a:effectLst/>
                <a:latin typeface="+mj-lt"/>
              </a:rPr>
              <a:t>thalach</a:t>
            </a:r>
            <a:r>
              <a:rPr lang="en-US" sz="2000" b="1" i="0" dirty="0">
                <a:solidFill>
                  <a:srgbClr val="292929"/>
                </a:solidFill>
                <a:effectLst/>
                <a:latin typeface="+mj-lt"/>
              </a:rPr>
              <a:t>), number of major vessels (ca), and ST depression induced by exercise relative to rest (</a:t>
            </a:r>
            <a:r>
              <a:rPr lang="en-US" sz="2000" b="1" i="0" dirty="0" err="1">
                <a:solidFill>
                  <a:srgbClr val="292929"/>
                </a:solidFill>
                <a:effectLst/>
                <a:latin typeface="+mj-lt"/>
              </a:rPr>
              <a:t>oldpeak</a:t>
            </a:r>
            <a:r>
              <a:rPr lang="en-US" sz="2000" b="1" i="0" dirty="0">
                <a:solidFill>
                  <a:srgbClr val="292929"/>
                </a:solidFill>
                <a:effectLst/>
                <a:latin typeface="+mj-lt"/>
              </a:rPr>
              <a:t>).</a:t>
            </a:r>
            <a:endParaRPr lang="en-US" sz="2000" b="0" i="0" dirty="0">
              <a:solidFill>
                <a:srgbClr val="292929"/>
              </a:solidFill>
              <a:effectLst/>
              <a:latin typeface="+mj-lt"/>
            </a:endParaRPr>
          </a:p>
          <a:p>
            <a:pPr marL="0" indent="0" algn="l">
              <a:buNone/>
            </a:pPr>
            <a:r>
              <a:rPr lang="en-US" sz="2000" b="1" i="0" dirty="0">
                <a:solidFill>
                  <a:srgbClr val="292929"/>
                </a:solidFill>
                <a:effectLst/>
                <a:latin typeface="+mj-lt"/>
              </a:rPr>
              <a:t>2. Our machine learning algorithm can now classify patients with Heart Disease. Now we can properly diagnose patients, &amp; get them the help they needs to recover. By diagnosing detecting these features early, we may prevent worse symptoms from arising later.</a:t>
            </a:r>
            <a:endParaRPr lang="en-US" sz="2000" b="0" i="0" dirty="0">
              <a:solidFill>
                <a:srgbClr val="292929"/>
              </a:solidFill>
              <a:effectLst/>
              <a:latin typeface="+mj-lt"/>
            </a:endParaRPr>
          </a:p>
          <a:p>
            <a:pPr marL="0" indent="0" algn="l">
              <a:buNone/>
            </a:pPr>
            <a:r>
              <a:rPr lang="en-US" sz="2000" b="1" i="0" dirty="0">
                <a:solidFill>
                  <a:srgbClr val="292929"/>
                </a:solidFill>
                <a:effectLst/>
                <a:latin typeface="+mj-lt"/>
              </a:rPr>
              <a:t>3. Any accuracy above 70% is considered good, but be careful because if your accuracy is extremely high, it may be too good to be true (an example of Over fitting). Thus, 80% is the ideal accuracy!</a:t>
            </a:r>
            <a:endParaRPr lang="en-US" sz="2000" b="0" i="0" dirty="0">
              <a:solidFill>
                <a:srgbClr val="292929"/>
              </a:solidFill>
              <a:effectLst/>
              <a:latin typeface="+mj-lt"/>
            </a:endParaRPr>
          </a:p>
          <a:p>
            <a:endParaRPr lang="en-US" dirty="0"/>
          </a:p>
        </p:txBody>
      </p:sp>
      <p:sp>
        <p:nvSpPr>
          <p:cNvPr id="4" name="Slide Number Placeholder 3">
            <a:extLst>
              <a:ext uri="{FF2B5EF4-FFF2-40B4-BE49-F238E27FC236}">
                <a16:creationId xmlns:a16="http://schemas.microsoft.com/office/drawing/2014/main" id="{B4DDBC3A-D357-48EA-B252-749BA28E622B}"/>
              </a:ext>
            </a:extLst>
          </p:cNvPr>
          <p:cNvSpPr>
            <a:spLocks noGrp="1"/>
          </p:cNvSpPr>
          <p:nvPr>
            <p:ph type="sldNum" sz="quarter" idx="12"/>
          </p:nvPr>
        </p:nvSpPr>
        <p:spPr/>
        <p:txBody>
          <a:bodyPr/>
          <a:lstStyle/>
          <a:p>
            <a:fld id="{B91F4915-0D8A-4E0E-98C2-7B1BE370AE13}" type="slidenum">
              <a:rPr lang="en-US" smtClean="0"/>
              <a:t>15</a:t>
            </a:fld>
            <a:endParaRPr lang="en-US"/>
          </a:p>
        </p:txBody>
      </p:sp>
    </p:spTree>
    <p:extLst>
      <p:ext uri="{BB962C8B-B14F-4D97-AF65-F5344CB8AC3E}">
        <p14:creationId xmlns:p14="http://schemas.microsoft.com/office/powerpoint/2010/main" val="426333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43720-EB83-4CBE-A2F6-E824B9329B27}"/>
              </a:ext>
            </a:extLst>
          </p:cNvPr>
          <p:cNvSpPr>
            <a:spLocks noGrp="1"/>
          </p:cNvSpPr>
          <p:nvPr>
            <p:ph idx="1"/>
          </p:nvPr>
        </p:nvSpPr>
        <p:spPr>
          <a:xfrm>
            <a:off x="1096869" y="1602171"/>
            <a:ext cx="8343822" cy="4257583"/>
          </a:xfrm>
          <a:scene3d>
            <a:camera prst="obliqueTopLeft"/>
            <a:lightRig rig="threePt" dir="t"/>
          </a:scene3d>
        </p:spPr>
        <p:txBody>
          <a:bodyPr>
            <a:normAutofit/>
          </a:bodyPr>
          <a:lstStyle/>
          <a:p>
            <a:pPr marL="0" indent="0">
              <a:buNone/>
            </a:pPr>
            <a:r>
              <a:rPr lang="en-US" sz="6000" dirty="0"/>
              <a:t>        </a:t>
            </a:r>
          </a:p>
          <a:p>
            <a:pPr marL="0" indent="0">
              <a:buNone/>
            </a:pPr>
            <a:r>
              <a:rPr lang="en-US" sz="6000" dirty="0"/>
              <a:t>             </a:t>
            </a:r>
            <a:r>
              <a:rPr lang="en-US" sz="6000" i="1" dirty="0">
                <a:effectLst>
                  <a:outerShdw blurRad="38100" dist="38100" dir="2700000" algn="tl">
                    <a:srgbClr val="000000">
                      <a:alpha val="43137"/>
                    </a:srgbClr>
                  </a:outerShdw>
                </a:effectLst>
              </a:rPr>
              <a:t>Thank You</a:t>
            </a:r>
          </a:p>
        </p:txBody>
      </p:sp>
      <p:sp>
        <p:nvSpPr>
          <p:cNvPr id="4" name="Slide Number Placeholder 3">
            <a:extLst>
              <a:ext uri="{FF2B5EF4-FFF2-40B4-BE49-F238E27FC236}">
                <a16:creationId xmlns:a16="http://schemas.microsoft.com/office/drawing/2014/main" id="{599A5ABC-5049-449F-BE81-728D25103DE4}"/>
              </a:ext>
            </a:extLst>
          </p:cNvPr>
          <p:cNvSpPr>
            <a:spLocks noGrp="1"/>
          </p:cNvSpPr>
          <p:nvPr>
            <p:ph type="sldNum" sz="quarter" idx="12"/>
          </p:nvPr>
        </p:nvSpPr>
        <p:spPr/>
        <p:txBody>
          <a:bodyPr/>
          <a:lstStyle/>
          <a:p>
            <a:fld id="{B91F4915-0D8A-4E0E-98C2-7B1BE370AE13}" type="slidenum">
              <a:rPr lang="en-US" smtClean="0">
                <a:solidFill>
                  <a:schemeClr val="tx1"/>
                </a:solidFill>
              </a:rPr>
              <a:t>16</a:t>
            </a:fld>
            <a:endParaRPr lang="en-US" dirty="0">
              <a:solidFill>
                <a:schemeClr val="tx1"/>
              </a:solidFill>
            </a:endParaRPr>
          </a:p>
        </p:txBody>
      </p:sp>
    </p:spTree>
    <p:extLst>
      <p:ext uri="{BB962C8B-B14F-4D97-AF65-F5344CB8AC3E}">
        <p14:creationId xmlns:p14="http://schemas.microsoft.com/office/powerpoint/2010/main" val="169076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9D41-BA08-4508-9C1D-E15944B916DC}"/>
              </a:ext>
            </a:extLst>
          </p:cNvPr>
          <p:cNvSpPr>
            <a:spLocks noGrp="1"/>
          </p:cNvSpPr>
          <p:nvPr>
            <p:ph type="title"/>
          </p:nvPr>
        </p:nvSpPr>
        <p:spPr>
          <a:xfrm>
            <a:off x="677334" y="609600"/>
            <a:ext cx="8596668" cy="943992"/>
          </a:xfrm>
        </p:spPr>
        <p:txBody>
          <a:bodyPr>
            <a:normAutofit/>
          </a:bodyPr>
          <a:lstStyle/>
          <a:p>
            <a:r>
              <a:rPr lang="en-US" sz="4400" b="1" dirty="0">
                <a:solidFill>
                  <a:srgbClr val="002060"/>
                </a:solidFill>
              </a:rPr>
              <a:t>Contents                                                </a:t>
            </a:r>
            <a:endParaRPr lang="en-US" sz="2200" b="1" dirty="0">
              <a:solidFill>
                <a:srgbClr val="00B050"/>
              </a:solidFill>
            </a:endParaRPr>
          </a:p>
        </p:txBody>
      </p:sp>
      <p:sp>
        <p:nvSpPr>
          <p:cNvPr id="3" name="Content Placeholder 2">
            <a:extLst>
              <a:ext uri="{FF2B5EF4-FFF2-40B4-BE49-F238E27FC236}">
                <a16:creationId xmlns:a16="http://schemas.microsoft.com/office/drawing/2014/main" id="{CC1D910B-EEE6-4016-98CA-B5CDDBF3FED2}"/>
              </a:ext>
            </a:extLst>
          </p:cNvPr>
          <p:cNvSpPr>
            <a:spLocks noGrp="1"/>
          </p:cNvSpPr>
          <p:nvPr>
            <p:ph idx="1"/>
          </p:nvPr>
        </p:nvSpPr>
        <p:spPr>
          <a:xfrm>
            <a:off x="677334" y="1429305"/>
            <a:ext cx="8596668" cy="4612057"/>
          </a:xfrm>
        </p:spPr>
        <p:txBody>
          <a:bodyPr>
            <a:normAutofit/>
          </a:bodyPr>
          <a:lstStyle/>
          <a:p>
            <a:r>
              <a:rPr lang="en-US" sz="2800" dirty="0">
                <a:solidFill>
                  <a:srgbClr val="002060"/>
                </a:solidFill>
                <a:effectLst>
                  <a:outerShdw blurRad="38100" dist="38100" dir="2700000" algn="tl">
                    <a:srgbClr val="000000">
                      <a:alpha val="43137"/>
                    </a:srgbClr>
                  </a:outerShdw>
                </a:effectLst>
              </a:rPr>
              <a:t>Introduction</a:t>
            </a:r>
          </a:p>
          <a:p>
            <a:r>
              <a:rPr lang="en-US" sz="2800" dirty="0">
                <a:solidFill>
                  <a:srgbClr val="002060"/>
                </a:solidFill>
                <a:effectLst>
                  <a:outerShdw blurRad="38100" dist="38100" dir="2700000" algn="tl">
                    <a:srgbClr val="000000">
                      <a:alpha val="43137"/>
                    </a:srgbClr>
                  </a:outerShdw>
                </a:effectLst>
                <a:cs typeface="Times New Roman" pitchFamily="18" charset="0"/>
              </a:rPr>
              <a:t>Objective</a:t>
            </a:r>
          </a:p>
          <a:p>
            <a:r>
              <a:rPr lang="en-US" sz="2800" dirty="0">
                <a:solidFill>
                  <a:srgbClr val="002060"/>
                </a:solidFill>
                <a:effectLst>
                  <a:outerShdw blurRad="38100" dist="38100" dir="2700000" algn="tl">
                    <a:srgbClr val="000000">
                      <a:alpha val="43137"/>
                    </a:srgbClr>
                  </a:outerShdw>
                </a:effectLst>
                <a:cs typeface="Times New Roman" pitchFamily="18" charset="0"/>
              </a:rPr>
              <a:t>Methodology</a:t>
            </a:r>
          </a:p>
          <a:p>
            <a:r>
              <a:rPr lang="en-US" sz="2800" dirty="0">
                <a:solidFill>
                  <a:srgbClr val="002060"/>
                </a:solidFill>
                <a:effectLst>
                  <a:outerShdw blurRad="38100" dist="38100" dir="2700000" algn="tl">
                    <a:srgbClr val="000000">
                      <a:alpha val="43137"/>
                    </a:srgbClr>
                  </a:outerShdw>
                </a:effectLst>
                <a:cs typeface="Times New Roman" pitchFamily="18" charset="0"/>
              </a:rPr>
              <a:t>Required Tools</a:t>
            </a:r>
          </a:p>
          <a:p>
            <a:r>
              <a:rPr lang="en-US" sz="2800" dirty="0" err="1">
                <a:solidFill>
                  <a:srgbClr val="002060"/>
                </a:solidFill>
                <a:effectLst>
                  <a:outerShdw blurRad="38100" dist="38100" dir="2700000" algn="tl">
                    <a:srgbClr val="000000">
                      <a:alpha val="43137"/>
                    </a:srgbClr>
                  </a:outerShdw>
                </a:effectLst>
              </a:rPr>
              <a:t>Confussion</a:t>
            </a:r>
            <a:r>
              <a:rPr lang="en-US" sz="2800" dirty="0">
                <a:solidFill>
                  <a:srgbClr val="002060"/>
                </a:solidFill>
                <a:effectLst>
                  <a:outerShdw blurRad="38100" dist="38100" dir="2700000" algn="tl">
                    <a:srgbClr val="000000">
                      <a:alpha val="43137"/>
                    </a:srgbClr>
                  </a:outerShdw>
                </a:effectLst>
              </a:rPr>
              <a:t> Matrix</a:t>
            </a:r>
          </a:p>
          <a:p>
            <a:r>
              <a:rPr lang="en-US" sz="2800">
                <a:solidFill>
                  <a:srgbClr val="002060"/>
                </a:solidFill>
                <a:effectLst>
                  <a:outerShdw blurRad="38100" dist="38100" dir="2700000" algn="tl">
                    <a:srgbClr val="000000">
                      <a:alpha val="43137"/>
                    </a:srgbClr>
                  </a:outerShdw>
                </a:effectLst>
              </a:rPr>
              <a:t>Classification Report</a:t>
            </a:r>
            <a:endParaRPr lang="en-US" sz="2800" dirty="0">
              <a:solidFill>
                <a:srgbClr val="002060"/>
              </a:solidFill>
              <a:effectLst>
                <a:outerShdw blurRad="38100" dist="38100" dir="2700000" algn="tl">
                  <a:srgbClr val="000000">
                    <a:alpha val="43137"/>
                  </a:srgbClr>
                </a:outerShdw>
              </a:effectLst>
            </a:endParaRPr>
          </a:p>
          <a:p>
            <a:r>
              <a:rPr lang="en-US" sz="2800" dirty="0">
                <a:solidFill>
                  <a:srgbClr val="002060"/>
                </a:solidFill>
                <a:effectLst>
                  <a:outerShdw blurRad="38100" dist="38100" dir="2700000" algn="tl">
                    <a:srgbClr val="000000">
                      <a:alpha val="43137"/>
                    </a:srgbClr>
                  </a:outerShdw>
                </a:effectLst>
              </a:rPr>
              <a:t>Test Data</a:t>
            </a:r>
          </a:p>
          <a:p>
            <a:r>
              <a:rPr lang="en-US" sz="2800" dirty="0">
                <a:solidFill>
                  <a:srgbClr val="002060"/>
                </a:solidFill>
                <a:effectLst>
                  <a:outerShdw blurRad="38100" dist="38100" dir="2700000" algn="tl">
                    <a:srgbClr val="000000">
                      <a:alpha val="43137"/>
                    </a:srgbClr>
                  </a:outerShdw>
                </a:effectLst>
              </a:rPr>
              <a:t>Conclusion</a:t>
            </a:r>
            <a:endParaRPr lang="en-US" sz="2800" dirty="0">
              <a:solidFill>
                <a:schemeClr val="tx1"/>
              </a:solidFill>
              <a:effectLst>
                <a:outerShdw blurRad="38100" dist="38100" dir="2700000" algn="tl">
                  <a:srgbClr val="000000">
                    <a:alpha val="43137"/>
                  </a:srgbClr>
                </a:outerShdw>
              </a:effectLst>
            </a:endParaRPr>
          </a:p>
          <a:p>
            <a:endParaRPr lang="en-US" sz="2800" dirty="0">
              <a:solidFill>
                <a:schemeClr val="tx1"/>
              </a:solidFill>
              <a:effectLst>
                <a:outerShdw blurRad="38100" dist="38100" dir="2700000" algn="tl">
                  <a:srgbClr val="000000">
                    <a:alpha val="43137"/>
                  </a:srgbClr>
                </a:outerShdw>
              </a:effectLst>
            </a:endParaRPr>
          </a:p>
          <a:p>
            <a:endParaRPr lang="en-US" sz="2800" dirty="0">
              <a:solidFill>
                <a:schemeClr val="tx1"/>
              </a:solidFill>
              <a:effectLst>
                <a:outerShdw blurRad="38100" dist="38100" dir="2700000" algn="tl">
                  <a:srgbClr val="000000">
                    <a:alpha val="43137"/>
                  </a:srgbClr>
                </a:outerShdw>
              </a:effectLst>
            </a:endParaRPr>
          </a:p>
          <a:p>
            <a:endParaRPr lang="en-US" sz="3200"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sz="3200" dirty="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a:p>
            <a:endParaRPr kumimoji="0" lang="en-US" sz="320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itchFamily="18" charset="0"/>
              <a:cs typeface="Times New Roman" pitchFamily="18" charset="0"/>
            </a:endParaRPr>
          </a:p>
          <a:p>
            <a:endParaRPr lang="en-US" sz="3200" dirty="0">
              <a:effectLst>
                <a:outerShdw blurRad="38100" dist="38100" dir="2700000" algn="tl">
                  <a:srgbClr val="000000">
                    <a:alpha val="43137"/>
                  </a:srgbClr>
                </a:outerShdw>
              </a:effectLst>
            </a:endParaRPr>
          </a:p>
          <a:p>
            <a:endParaRPr lang="en-US" sz="3200" dirty="0">
              <a:effectLst>
                <a:outerShdw blurRad="38100" dist="38100" dir="2700000" algn="tl">
                  <a:srgbClr val="000000">
                    <a:alpha val="43137"/>
                  </a:srgbClr>
                </a:outerShdw>
              </a:effectLst>
            </a:endParaRPr>
          </a:p>
          <a:p>
            <a:endParaRPr lang="en-US" dirty="0"/>
          </a:p>
        </p:txBody>
      </p:sp>
      <p:sp>
        <p:nvSpPr>
          <p:cNvPr id="4" name="Title 1">
            <a:extLst>
              <a:ext uri="{FF2B5EF4-FFF2-40B4-BE49-F238E27FC236}">
                <a16:creationId xmlns:a16="http://schemas.microsoft.com/office/drawing/2014/main" id="{BF144744-1A62-4B41-B95E-8DC8DD8E391B}"/>
              </a:ext>
            </a:extLst>
          </p:cNvPr>
          <p:cNvSpPr txBox="1">
            <a:spLocks/>
          </p:cNvSpPr>
          <p:nvPr/>
        </p:nvSpPr>
        <p:spPr>
          <a:xfrm>
            <a:off x="677334" y="325407"/>
            <a:ext cx="8596668" cy="4912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i="1" dirty="0">
                <a:solidFill>
                  <a:srgbClr val="000000"/>
                </a:solidFill>
                <a:effectLst>
                  <a:outerShdw blurRad="38100" dist="38100" dir="2700000" algn="tl">
                    <a:srgbClr val="000000">
                      <a:alpha val="43137"/>
                    </a:srgbClr>
                  </a:outerShdw>
                </a:effectLst>
              </a:rPr>
              <a:t>                                    </a:t>
            </a:r>
            <a:endParaRPr lang="en-US" sz="2800" b="1" i="1" dirty="0">
              <a:solidFill>
                <a:schemeClr val="tx1"/>
              </a:solidFill>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F0CC389C-67EB-465E-87EE-A54E4CC930BE}"/>
              </a:ext>
            </a:extLst>
          </p:cNvPr>
          <p:cNvSpPr>
            <a:spLocks noGrp="1"/>
          </p:cNvSpPr>
          <p:nvPr>
            <p:ph type="sldNum" sz="quarter" idx="12"/>
          </p:nvPr>
        </p:nvSpPr>
        <p:spPr>
          <a:xfrm>
            <a:off x="8590664" y="6041362"/>
            <a:ext cx="535582" cy="412704"/>
          </a:xfrm>
        </p:spPr>
        <p:txBody>
          <a:bodyPr/>
          <a:lstStyle/>
          <a:p>
            <a:fld id="{B91F4915-0D8A-4E0E-98C2-7B1BE370AE13}" type="slidenum">
              <a:rPr lang="en-US" sz="1800" smtClean="0">
                <a:solidFill>
                  <a:schemeClr val="tx1"/>
                </a:solidFill>
              </a:rPr>
              <a:t>2</a:t>
            </a:fld>
            <a:endParaRPr lang="en-US" sz="1800" dirty="0">
              <a:solidFill>
                <a:schemeClr val="tx1"/>
              </a:solidFill>
            </a:endParaRPr>
          </a:p>
        </p:txBody>
      </p:sp>
      <p:sp>
        <p:nvSpPr>
          <p:cNvPr id="6" name="Rectangle 1">
            <a:extLst>
              <a:ext uri="{FF2B5EF4-FFF2-40B4-BE49-F238E27FC236}">
                <a16:creationId xmlns:a16="http://schemas.microsoft.com/office/drawing/2014/main" id="{233D2A32-59DF-4EF2-88B0-22514832276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confussion matrix</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C08F7AF-94C0-4088-92ED-229E7E165992}"/>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confussion matrix</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596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5CF3-E802-483D-88D4-17AB17433443}"/>
              </a:ext>
            </a:extLst>
          </p:cNvPr>
          <p:cNvSpPr>
            <a:spLocks noGrp="1"/>
          </p:cNvSpPr>
          <p:nvPr>
            <p:ph type="title"/>
          </p:nvPr>
        </p:nvSpPr>
        <p:spPr>
          <a:xfrm>
            <a:off x="677334" y="609600"/>
            <a:ext cx="8596668" cy="908482"/>
          </a:xfrm>
        </p:spPr>
        <p:txBody>
          <a:bodyPr>
            <a:normAutofit fontScale="90000"/>
          </a:bodyPr>
          <a:lstStyle/>
          <a:p>
            <a:r>
              <a:rPr lang="en-US" sz="3600" dirty="0">
                <a:solidFill>
                  <a:srgbClr val="002060"/>
                </a:solidFill>
                <a:effectLst>
                  <a:outerShdw blurRad="38100" dist="38100" dir="2700000" algn="tl">
                    <a:srgbClr val="000000">
                      <a:alpha val="43137"/>
                    </a:srgbClr>
                  </a:outerShdw>
                </a:effectLst>
              </a:rPr>
              <a:t>Introduction</a:t>
            </a:r>
            <a:br>
              <a:rPr lang="en-US" sz="3600" dirty="0">
                <a:solidFill>
                  <a:srgbClr val="002060"/>
                </a:solidFill>
                <a:effectLst>
                  <a:outerShdw blurRad="38100" dist="38100" dir="2700000" algn="tl">
                    <a:srgbClr val="000000">
                      <a:alpha val="43137"/>
                    </a:srgbClr>
                  </a:outerShdw>
                </a:effectLst>
              </a:rPr>
            </a:br>
            <a:endParaRPr lang="en-US" dirty="0"/>
          </a:p>
        </p:txBody>
      </p:sp>
      <p:sp>
        <p:nvSpPr>
          <p:cNvPr id="3" name="Content Placeholder 2">
            <a:extLst>
              <a:ext uri="{FF2B5EF4-FFF2-40B4-BE49-F238E27FC236}">
                <a16:creationId xmlns:a16="http://schemas.microsoft.com/office/drawing/2014/main" id="{07DF7C8C-EF1D-48B9-BECD-74902C1455F8}"/>
              </a:ext>
            </a:extLst>
          </p:cNvPr>
          <p:cNvSpPr>
            <a:spLocks noGrp="1"/>
          </p:cNvSpPr>
          <p:nvPr>
            <p:ph idx="1"/>
          </p:nvPr>
        </p:nvSpPr>
        <p:spPr>
          <a:xfrm>
            <a:off x="677334" y="1518083"/>
            <a:ext cx="8596668" cy="4523280"/>
          </a:xfrm>
        </p:spPr>
        <p:txBody>
          <a:bodyPr>
            <a:normAutofit/>
          </a:bodyPr>
          <a:lstStyle/>
          <a:p>
            <a:pPr>
              <a:buFont typeface="Arial" panose="020B0604020202020204" pitchFamily="34" charset="0"/>
              <a:buChar char="•"/>
            </a:pPr>
            <a:r>
              <a:rPr lang="en-US" sz="2400" b="1" i="0" dirty="0">
                <a:solidFill>
                  <a:srgbClr val="3B3835"/>
                </a:solidFill>
                <a:effectLst/>
                <a:latin typeface="+mj-lt"/>
              </a:rPr>
              <a:t>Heart Disease is any condition that reduces the strength of functioning of the heart and blood vessels. Heart disease is the leading cause of death in the United States. It is also the most preventable. Types of Heart Disease.</a:t>
            </a:r>
          </a:p>
          <a:p>
            <a:pPr>
              <a:buFont typeface="Arial" panose="020B0604020202020204" pitchFamily="34" charset="0"/>
              <a:buChar char="•"/>
            </a:pPr>
            <a:r>
              <a:rPr lang="en-US" sz="2400" b="1" i="0" dirty="0">
                <a:solidFill>
                  <a:srgbClr val="3B3835"/>
                </a:solidFill>
                <a:effectLst/>
                <a:latin typeface="+mj-lt"/>
              </a:rPr>
              <a:t>The most hard-working muscle of our body – pumps 4-5 liters of blood every minute during rest.</a:t>
            </a:r>
          </a:p>
          <a:p>
            <a:pPr>
              <a:buFont typeface="Arial" panose="020B0604020202020204" pitchFamily="34" charset="0"/>
              <a:buChar char="•"/>
            </a:pPr>
            <a:r>
              <a:rPr lang="en-US" sz="2400" b="1" i="0" dirty="0">
                <a:solidFill>
                  <a:srgbClr val="3B3835"/>
                </a:solidFill>
                <a:effectLst/>
                <a:latin typeface="+mj-lt"/>
              </a:rPr>
              <a:t>Supplies nutrients and oxygen rich blood to all body parts, including itself .</a:t>
            </a:r>
          </a:p>
          <a:p>
            <a:pPr>
              <a:buFont typeface="Arial" panose="020B0604020202020204" pitchFamily="34" charset="0"/>
              <a:buChar char="•"/>
            </a:pPr>
            <a:r>
              <a:rPr lang="en-US" sz="2400" b="1" dirty="0">
                <a:latin typeface="+mj-lt"/>
              </a:rPr>
              <a:t>Coronary arteries surrounding the heart keep it nourished with blood </a:t>
            </a:r>
          </a:p>
        </p:txBody>
      </p:sp>
      <p:sp>
        <p:nvSpPr>
          <p:cNvPr id="4" name="Slide Number Placeholder 3">
            <a:extLst>
              <a:ext uri="{FF2B5EF4-FFF2-40B4-BE49-F238E27FC236}">
                <a16:creationId xmlns:a16="http://schemas.microsoft.com/office/drawing/2014/main" id="{B869ADDA-73C9-4300-81CE-4EE1504C082C}"/>
              </a:ext>
            </a:extLst>
          </p:cNvPr>
          <p:cNvSpPr>
            <a:spLocks noGrp="1"/>
          </p:cNvSpPr>
          <p:nvPr>
            <p:ph type="sldNum" sz="quarter" idx="12"/>
          </p:nvPr>
        </p:nvSpPr>
        <p:spPr/>
        <p:txBody>
          <a:bodyPr/>
          <a:lstStyle/>
          <a:p>
            <a:fld id="{B91F4915-0D8A-4E0E-98C2-7B1BE370AE13}" type="slidenum">
              <a:rPr lang="en-US" smtClean="0"/>
              <a:t>3</a:t>
            </a:fld>
            <a:endParaRPr lang="en-US"/>
          </a:p>
        </p:txBody>
      </p:sp>
    </p:spTree>
    <p:extLst>
      <p:ext uri="{BB962C8B-B14F-4D97-AF65-F5344CB8AC3E}">
        <p14:creationId xmlns:p14="http://schemas.microsoft.com/office/powerpoint/2010/main" val="297513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69BC-F347-4C55-8132-8F4CBF0E94BC}"/>
              </a:ext>
            </a:extLst>
          </p:cNvPr>
          <p:cNvSpPr>
            <a:spLocks noGrp="1"/>
          </p:cNvSpPr>
          <p:nvPr>
            <p:ph type="title"/>
          </p:nvPr>
        </p:nvSpPr>
        <p:spPr>
          <a:xfrm>
            <a:off x="677334" y="609600"/>
            <a:ext cx="8596668" cy="846338"/>
          </a:xfrm>
        </p:spPr>
        <p:txBody>
          <a:bodyPr>
            <a:normAutofit fontScale="90000"/>
          </a:bodyPr>
          <a:lstStyle/>
          <a:p>
            <a:r>
              <a:rPr lang="en-US" sz="4000" dirty="0">
                <a:solidFill>
                  <a:srgbClr val="002060"/>
                </a:solidFill>
                <a:effectLst>
                  <a:outerShdw blurRad="38100" dist="38100" dir="2700000" algn="tl">
                    <a:srgbClr val="000000">
                      <a:alpha val="43137"/>
                    </a:srgbClr>
                  </a:outerShdw>
                </a:effectLst>
                <a:cs typeface="Times New Roman" pitchFamily="18" charset="0"/>
              </a:rPr>
              <a:t>Objective</a:t>
            </a:r>
            <a:br>
              <a:rPr lang="en-US" sz="3600" dirty="0">
                <a:solidFill>
                  <a:srgbClr val="002060"/>
                </a:solidFill>
                <a:effectLst>
                  <a:outerShdw blurRad="38100" dist="38100" dir="2700000" algn="tl">
                    <a:srgbClr val="000000">
                      <a:alpha val="43137"/>
                    </a:srgbClr>
                  </a:outerShdw>
                </a:effectLst>
                <a:cs typeface="Times New Roman" pitchFamily="18" charset="0"/>
              </a:rPr>
            </a:br>
            <a:endParaRPr lang="en-US" dirty="0"/>
          </a:p>
        </p:txBody>
      </p:sp>
      <p:sp>
        <p:nvSpPr>
          <p:cNvPr id="3" name="Content Placeholder 2">
            <a:extLst>
              <a:ext uri="{FF2B5EF4-FFF2-40B4-BE49-F238E27FC236}">
                <a16:creationId xmlns:a16="http://schemas.microsoft.com/office/drawing/2014/main" id="{647001E8-9334-4717-AA03-7446AB5AB793}"/>
              </a:ext>
            </a:extLst>
          </p:cNvPr>
          <p:cNvSpPr>
            <a:spLocks noGrp="1"/>
          </p:cNvSpPr>
          <p:nvPr>
            <p:ph idx="1"/>
          </p:nvPr>
        </p:nvSpPr>
        <p:spPr>
          <a:xfrm>
            <a:off x="585394" y="1418046"/>
            <a:ext cx="8617586" cy="4761774"/>
          </a:xfrm>
        </p:spPr>
        <p:txBody>
          <a:bodyPr>
            <a:normAutofit/>
          </a:bodyPr>
          <a:lstStyle/>
          <a:p>
            <a:pPr marL="0" indent="0">
              <a:buNone/>
            </a:pPr>
            <a:r>
              <a:rPr lang="en-US" sz="2400" b="1" i="0" dirty="0">
                <a:solidFill>
                  <a:srgbClr val="3B3835"/>
                </a:solidFill>
                <a:effectLst/>
                <a:latin typeface="+mj-lt"/>
              </a:rPr>
              <a:t>•To find the term heart disease.</a:t>
            </a:r>
          </a:p>
          <a:p>
            <a:pPr marL="0" indent="0">
              <a:buNone/>
            </a:pPr>
            <a:r>
              <a:rPr lang="en-US" sz="2400" b="1" i="0" dirty="0">
                <a:solidFill>
                  <a:srgbClr val="3B3835"/>
                </a:solidFill>
                <a:effectLst/>
                <a:latin typeface="+mj-lt"/>
              </a:rPr>
              <a:t>•</a:t>
            </a:r>
            <a:r>
              <a:rPr lang="en-US" sz="2400" b="1" dirty="0">
                <a:solidFill>
                  <a:srgbClr val="3B3835"/>
                </a:solidFill>
                <a:latin typeface="+mj-lt"/>
              </a:rPr>
              <a:t>To find</a:t>
            </a:r>
            <a:r>
              <a:rPr lang="en-US" sz="2400" b="1" i="0" dirty="0">
                <a:solidFill>
                  <a:srgbClr val="3B3835"/>
                </a:solidFill>
                <a:effectLst/>
                <a:latin typeface="+mj-lt"/>
              </a:rPr>
              <a:t> the common types of heart diseases.</a:t>
            </a:r>
          </a:p>
          <a:p>
            <a:pPr marL="0" indent="0">
              <a:buNone/>
            </a:pPr>
            <a:r>
              <a:rPr lang="en-US" sz="2400" b="1" i="0" dirty="0">
                <a:solidFill>
                  <a:srgbClr val="3B3835"/>
                </a:solidFill>
                <a:effectLst/>
                <a:latin typeface="+mj-lt"/>
              </a:rPr>
              <a:t>•To </a:t>
            </a:r>
            <a:r>
              <a:rPr lang="en-US" sz="2400" b="1" dirty="0">
                <a:solidFill>
                  <a:srgbClr val="3B3835"/>
                </a:solidFill>
                <a:latin typeface="+mj-lt"/>
              </a:rPr>
              <a:t>i</a:t>
            </a:r>
            <a:r>
              <a:rPr lang="en-US" sz="2400" b="1" i="0" dirty="0">
                <a:solidFill>
                  <a:srgbClr val="3B3835"/>
                </a:solidFill>
                <a:effectLst/>
                <a:latin typeface="+mj-lt"/>
              </a:rPr>
              <a:t>dentify risk factors of Heart disease.</a:t>
            </a:r>
          </a:p>
          <a:p>
            <a:pPr marL="0" indent="0">
              <a:buNone/>
            </a:pPr>
            <a:r>
              <a:rPr lang="en-US" sz="2400" b="1" i="0" dirty="0">
                <a:solidFill>
                  <a:srgbClr val="3B3835"/>
                </a:solidFill>
                <a:effectLst/>
                <a:latin typeface="+mj-lt"/>
              </a:rPr>
              <a:t>•To </a:t>
            </a:r>
            <a:r>
              <a:rPr lang="en-US" sz="2400" b="1" dirty="0">
                <a:solidFill>
                  <a:srgbClr val="3B3835"/>
                </a:solidFill>
                <a:latin typeface="+mj-lt"/>
              </a:rPr>
              <a:t>find</a:t>
            </a:r>
            <a:r>
              <a:rPr lang="en-US" sz="2400" b="1" i="0" dirty="0">
                <a:solidFill>
                  <a:srgbClr val="3B3835"/>
                </a:solidFill>
                <a:effectLst/>
                <a:latin typeface="+mj-lt"/>
              </a:rPr>
              <a:t> the signs and symptoms of heart disease .</a:t>
            </a:r>
          </a:p>
          <a:p>
            <a:pPr marL="0" indent="0">
              <a:buNone/>
            </a:pPr>
            <a:r>
              <a:rPr lang="en-US" sz="2400" b="1" i="0" dirty="0">
                <a:solidFill>
                  <a:srgbClr val="3B3835"/>
                </a:solidFill>
                <a:effectLst/>
                <a:latin typeface="+mj-lt"/>
              </a:rPr>
              <a:t>• </a:t>
            </a:r>
            <a:r>
              <a:rPr lang="en-US" sz="2400" b="1" dirty="0">
                <a:solidFill>
                  <a:srgbClr val="3B3835"/>
                </a:solidFill>
                <a:latin typeface="+mj-lt"/>
              </a:rPr>
              <a:t>To find</a:t>
            </a:r>
            <a:r>
              <a:rPr lang="en-US" sz="2400" b="1" i="0" dirty="0">
                <a:solidFill>
                  <a:srgbClr val="3B3835"/>
                </a:solidFill>
                <a:effectLst/>
                <a:latin typeface="+mj-lt"/>
              </a:rPr>
              <a:t> the common diagnostic measures used in heart disease.</a:t>
            </a:r>
          </a:p>
          <a:p>
            <a:pPr marL="0" indent="0">
              <a:buNone/>
            </a:pPr>
            <a:r>
              <a:rPr lang="en-US" sz="2400" b="1" i="0" dirty="0">
                <a:solidFill>
                  <a:srgbClr val="3B3835"/>
                </a:solidFill>
                <a:effectLst/>
                <a:latin typeface="+mj-lt"/>
              </a:rPr>
              <a:t>•To find the common treatment interventions.</a:t>
            </a:r>
          </a:p>
          <a:p>
            <a:pPr marL="0" indent="0">
              <a:buNone/>
            </a:pPr>
            <a:r>
              <a:rPr lang="en-US" sz="2400" b="1" i="0" dirty="0">
                <a:solidFill>
                  <a:srgbClr val="3B3835"/>
                </a:solidFill>
                <a:effectLst/>
                <a:latin typeface="+mj-lt"/>
              </a:rPr>
              <a:t>•To find the preventative measures </a:t>
            </a:r>
            <a:r>
              <a:rPr lang="en-US" sz="2400" b="0" i="0" dirty="0">
                <a:solidFill>
                  <a:srgbClr val="3B3835"/>
                </a:solidFill>
                <a:effectLst/>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04812246-29FA-43AC-88C0-16B9900B8F61}"/>
              </a:ext>
            </a:extLst>
          </p:cNvPr>
          <p:cNvSpPr>
            <a:spLocks noGrp="1"/>
          </p:cNvSpPr>
          <p:nvPr>
            <p:ph type="sldNum" sz="quarter" idx="12"/>
          </p:nvPr>
        </p:nvSpPr>
        <p:spPr>
          <a:xfrm>
            <a:off x="8519641" y="6065837"/>
            <a:ext cx="683339" cy="365125"/>
          </a:xfrm>
        </p:spPr>
        <p:txBody>
          <a:bodyPr/>
          <a:lstStyle/>
          <a:p>
            <a:fld id="{B91F4915-0D8A-4E0E-98C2-7B1BE370AE13}" type="slidenum">
              <a:rPr lang="en-US" sz="1400" smtClean="0">
                <a:solidFill>
                  <a:schemeClr val="tx1"/>
                </a:solidFill>
              </a:rPr>
              <a:t>4</a:t>
            </a:fld>
            <a:endParaRPr lang="en-US" sz="1400" dirty="0">
              <a:solidFill>
                <a:schemeClr val="tx1"/>
              </a:solidFill>
            </a:endParaRPr>
          </a:p>
        </p:txBody>
      </p:sp>
    </p:spTree>
    <p:extLst>
      <p:ext uri="{BB962C8B-B14F-4D97-AF65-F5344CB8AC3E}">
        <p14:creationId xmlns:p14="http://schemas.microsoft.com/office/powerpoint/2010/main" val="335268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A244-3AD9-4909-9B25-75AD0ADEEA48}"/>
              </a:ext>
            </a:extLst>
          </p:cNvPr>
          <p:cNvSpPr>
            <a:spLocks noGrp="1"/>
          </p:cNvSpPr>
          <p:nvPr>
            <p:ph type="title"/>
          </p:nvPr>
        </p:nvSpPr>
        <p:spPr>
          <a:xfrm>
            <a:off x="677334" y="532663"/>
            <a:ext cx="8596668" cy="503700"/>
          </a:xfrm>
        </p:spPr>
        <p:txBody>
          <a:bodyPr>
            <a:normAutofit fontScale="90000"/>
          </a:bodyPr>
          <a:lstStyle/>
          <a:p>
            <a:r>
              <a:rPr lang="en-US" sz="3600" dirty="0">
                <a:solidFill>
                  <a:srgbClr val="002060"/>
                </a:solidFill>
                <a:effectLst>
                  <a:outerShdw blurRad="38100" dist="38100" dir="2700000" algn="tl">
                    <a:srgbClr val="000000">
                      <a:alpha val="43137"/>
                    </a:srgbClr>
                  </a:outerShdw>
                </a:effectLst>
                <a:cs typeface="Times New Roman" pitchFamily="18" charset="0"/>
              </a:rPr>
              <a:t>Methodology</a:t>
            </a:r>
            <a:br>
              <a:rPr lang="en-US" sz="3600" dirty="0">
                <a:solidFill>
                  <a:srgbClr val="002060"/>
                </a:solidFill>
                <a:effectLst>
                  <a:outerShdw blurRad="38100" dist="38100" dir="2700000" algn="tl">
                    <a:srgbClr val="000000">
                      <a:alpha val="43137"/>
                    </a:srgbClr>
                  </a:outerShdw>
                </a:effectLst>
                <a:cs typeface="Times New Roman" pitchFamily="18" charset="0"/>
              </a:rPr>
            </a:br>
            <a:endParaRPr lang="en-US" dirty="0"/>
          </a:p>
        </p:txBody>
      </p:sp>
      <p:sp>
        <p:nvSpPr>
          <p:cNvPr id="3" name="Content Placeholder 2">
            <a:extLst>
              <a:ext uri="{FF2B5EF4-FFF2-40B4-BE49-F238E27FC236}">
                <a16:creationId xmlns:a16="http://schemas.microsoft.com/office/drawing/2014/main" id="{7C90336A-A550-4390-903C-B829AA556518}"/>
              </a:ext>
            </a:extLst>
          </p:cNvPr>
          <p:cNvSpPr>
            <a:spLocks noGrp="1"/>
          </p:cNvSpPr>
          <p:nvPr>
            <p:ph idx="1"/>
          </p:nvPr>
        </p:nvSpPr>
        <p:spPr>
          <a:xfrm>
            <a:off x="677334" y="1036362"/>
            <a:ext cx="8596668" cy="5004999"/>
          </a:xfrm>
        </p:spPr>
        <p:txBody>
          <a:bodyPr>
            <a:normAutofit/>
          </a:bodyPr>
          <a:lstStyle/>
          <a:p>
            <a:endParaRPr lang="en-US" sz="2400" dirty="0"/>
          </a:p>
          <a:p>
            <a:endParaRPr lang="en-US" sz="2400" dirty="0"/>
          </a:p>
          <a:p>
            <a:endParaRPr lang="en-US" sz="2400" dirty="0"/>
          </a:p>
          <a:p>
            <a:endParaRPr lang="en-US" sz="2400" dirty="0"/>
          </a:p>
          <a:p>
            <a:pPr marL="0" indent="0">
              <a:buNone/>
            </a:pPr>
            <a:r>
              <a:rPr lang="en-US" sz="2400" dirty="0"/>
              <a:t>                                          </a:t>
            </a:r>
            <a:r>
              <a:rPr lang="en-US" sz="2000" b="1" dirty="0"/>
              <a:t>Train Test Split</a:t>
            </a:r>
          </a:p>
        </p:txBody>
      </p:sp>
      <p:sp>
        <p:nvSpPr>
          <p:cNvPr id="4" name="Slide Number Placeholder 3">
            <a:extLst>
              <a:ext uri="{FF2B5EF4-FFF2-40B4-BE49-F238E27FC236}">
                <a16:creationId xmlns:a16="http://schemas.microsoft.com/office/drawing/2014/main" id="{17F8EB5E-89F1-441B-9BFB-5AA79007334A}"/>
              </a:ext>
            </a:extLst>
          </p:cNvPr>
          <p:cNvSpPr>
            <a:spLocks noGrp="1"/>
          </p:cNvSpPr>
          <p:nvPr>
            <p:ph type="sldNum" sz="quarter" idx="12"/>
          </p:nvPr>
        </p:nvSpPr>
        <p:spPr/>
        <p:txBody>
          <a:bodyPr/>
          <a:lstStyle/>
          <a:p>
            <a:fld id="{B91F4915-0D8A-4E0E-98C2-7B1BE370AE13}" type="slidenum">
              <a:rPr lang="en-US" smtClean="0"/>
              <a:t>5</a:t>
            </a:fld>
            <a:endParaRPr lang="en-US"/>
          </a:p>
        </p:txBody>
      </p:sp>
      <p:sp>
        <p:nvSpPr>
          <p:cNvPr id="6" name="Rectangle 5">
            <a:extLst>
              <a:ext uri="{FF2B5EF4-FFF2-40B4-BE49-F238E27FC236}">
                <a16:creationId xmlns:a16="http://schemas.microsoft.com/office/drawing/2014/main" id="{B8A023D2-F940-45B5-8AE0-EEBFD634CD1E}"/>
              </a:ext>
            </a:extLst>
          </p:cNvPr>
          <p:cNvSpPr/>
          <p:nvPr/>
        </p:nvSpPr>
        <p:spPr>
          <a:xfrm>
            <a:off x="3910347" y="1193240"/>
            <a:ext cx="1669001" cy="6936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DATA</a:t>
            </a:r>
          </a:p>
        </p:txBody>
      </p:sp>
      <p:sp>
        <p:nvSpPr>
          <p:cNvPr id="7" name="Rectangle 6">
            <a:extLst>
              <a:ext uri="{FF2B5EF4-FFF2-40B4-BE49-F238E27FC236}">
                <a16:creationId xmlns:a16="http://schemas.microsoft.com/office/drawing/2014/main" id="{15C44E87-4B33-42DC-8D12-0A15C4231DFE}"/>
              </a:ext>
            </a:extLst>
          </p:cNvPr>
          <p:cNvSpPr/>
          <p:nvPr/>
        </p:nvSpPr>
        <p:spPr>
          <a:xfrm>
            <a:off x="3448707" y="2160294"/>
            <a:ext cx="2752078" cy="9031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B112DAA-EC42-4605-8676-0822FAD2F73C}"/>
              </a:ext>
            </a:extLst>
          </p:cNvPr>
          <p:cNvSpPr/>
          <p:nvPr/>
        </p:nvSpPr>
        <p:spPr>
          <a:xfrm>
            <a:off x="3803815" y="3842117"/>
            <a:ext cx="2228295" cy="7279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Algorithm</a:t>
            </a:r>
          </a:p>
        </p:txBody>
      </p:sp>
      <p:sp>
        <p:nvSpPr>
          <p:cNvPr id="9" name="Rectangle 8">
            <a:extLst>
              <a:ext uri="{FF2B5EF4-FFF2-40B4-BE49-F238E27FC236}">
                <a16:creationId xmlns:a16="http://schemas.microsoft.com/office/drawing/2014/main" id="{0DC732A4-EAE9-415C-A4A9-8CCB7F6FD73C}"/>
              </a:ext>
            </a:extLst>
          </p:cNvPr>
          <p:cNvSpPr/>
          <p:nvPr/>
        </p:nvSpPr>
        <p:spPr>
          <a:xfrm>
            <a:off x="3803815" y="5042517"/>
            <a:ext cx="2292185" cy="5681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solidFill>
              </a:rPr>
              <a:t>Evaluation</a:t>
            </a:r>
          </a:p>
        </p:txBody>
      </p:sp>
      <p:sp>
        <p:nvSpPr>
          <p:cNvPr id="10" name="Rectangle 9">
            <a:extLst>
              <a:ext uri="{FF2B5EF4-FFF2-40B4-BE49-F238E27FC236}">
                <a16:creationId xmlns:a16="http://schemas.microsoft.com/office/drawing/2014/main" id="{43A0BB3E-9D20-4EEC-B7BD-3A6406E2F27B}"/>
              </a:ext>
            </a:extLst>
          </p:cNvPr>
          <p:cNvSpPr/>
          <p:nvPr/>
        </p:nvSpPr>
        <p:spPr>
          <a:xfrm>
            <a:off x="3679964" y="2390819"/>
            <a:ext cx="1038687" cy="37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train</a:t>
            </a:r>
          </a:p>
        </p:txBody>
      </p:sp>
      <p:sp>
        <p:nvSpPr>
          <p:cNvPr id="11" name="Rectangle 10">
            <a:extLst>
              <a:ext uri="{FF2B5EF4-FFF2-40B4-BE49-F238E27FC236}">
                <a16:creationId xmlns:a16="http://schemas.microsoft.com/office/drawing/2014/main" id="{3F78ED82-0AD0-464D-B77D-D503CC57ADC5}"/>
              </a:ext>
            </a:extLst>
          </p:cNvPr>
          <p:cNvSpPr/>
          <p:nvPr/>
        </p:nvSpPr>
        <p:spPr>
          <a:xfrm>
            <a:off x="4993423" y="2407411"/>
            <a:ext cx="1038687" cy="35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test</a:t>
            </a:r>
          </a:p>
        </p:txBody>
      </p:sp>
      <p:sp>
        <p:nvSpPr>
          <p:cNvPr id="13" name="Arrow: Down 12">
            <a:extLst>
              <a:ext uri="{FF2B5EF4-FFF2-40B4-BE49-F238E27FC236}">
                <a16:creationId xmlns:a16="http://schemas.microsoft.com/office/drawing/2014/main" id="{BCC56A22-DC97-443F-9A25-7FF7EFF6A751}"/>
              </a:ext>
            </a:extLst>
          </p:cNvPr>
          <p:cNvSpPr/>
          <p:nvPr/>
        </p:nvSpPr>
        <p:spPr>
          <a:xfrm>
            <a:off x="4718651" y="1918388"/>
            <a:ext cx="274772" cy="241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6FF29568-B423-49E9-849A-0A2E334CDEAE}"/>
              </a:ext>
            </a:extLst>
          </p:cNvPr>
          <p:cNvSpPr/>
          <p:nvPr/>
        </p:nvSpPr>
        <p:spPr>
          <a:xfrm>
            <a:off x="4718651" y="3369686"/>
            <a:ext cx="336576" cy="472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EB52CC1C-CF03-4CAA-8979-4EF80CC67C37}"/>
              </a:ext>
            </a:extLst>
          </p:cNvPr>
          <p:cNvSpPr/>
          <p:nvPr/>
        </p:nvSpPr>
        <p:spPr>
          <a:xfrm>
            <a:off x="4741452" y="4570086"/>
            <a:ext cx="336576" cy="4724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13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A9A7-5378-4FA5-A5B3-C4A67A57F763}"/>
              </a:ext>
            </a:extLst>
          </p:cNvPr>
          <p:cNvSpPr>
            <a:spLocks noGrp="1"/>
          </p:cNvSpPr>
          <p:nvPr>
            <p:ph type="title"/>
          </p:nvPr>
        </p:nvSpPr>
        <p:spPr>
          <a:xfrm>
            <a:off x="677334" y="609600"/>
            <a:ext cx="8596668" cy="943992"/>
          </a:xfrm>
        </p:spPr>
        <p:txBody>
          <a:bodyPr>
            <a:normAutofit fontScale="90000"/>
          </a:bodyPr>
          <a:lstStyle/>
          <a:p>
            <a:r>
              <a:rPr lang="en-US" sz="3600" dirty="0">
                <a:solidFill>
                  <a:srgbClr val="002060"/>
                </a:solidFill>
                <a:effectLst>
                  <a:outerShdw blurRad="38100" dist="38100" dir="2700000" algn="tl">
                    <a:srgbClr val="000000">
                      <a:alpha val="43137"/>
                    </a:srgbClr>
                  </a:outerShdw>
                </a:effectLst>
                <a:cs typeface="Times New Roman" pitchFamily="18" charset="0"/>
              </a:rPr>
              <a:t>Required Tools</a:t>
            </a:r>
            <a:br>
              <a:rPr lang="en-US" sz="3600" dirty="0">
                <a:solidFill>
                  <a:srgbClr val="002060"/>
                </a:solidFill>
                <a:effectLst>
                  <a:outerShdw blurRad="38100" dist="38100" dir="2700000" algn="tl">
                    <a:srgbClr val="000000">
                      <a:alpha val="43137"/>
                    </a:srgbClr>
                  </a:outerShdw>
                </a:effectLst>
                <a:cs typeface="Times New Roman" pitchFamily="18" charset="0"/>
              </a:rPr>
            </a:br>
            <a:endParaRPr lang="en-US" dirty="0"/>
          </a:p>
        </p:txBody>
      </p:sp>
      <p:sp>
        <p:nvSpPr>
          <p:cNvPr id="3" name="Content Placeholder 2">
            <a:extLst>
              <a:ext uri="{FF2B5EF4-FFF2-40B4-BE49-F238E27FC236}">
                <a16:creationId xmlns:a16="http://schemas.microsoft.com/office/drawing/2014/main" id="{26EFCFFB-975C-4054-BD1E-289688B0788D}"/>
              </a:ext>
            </a:extLst>
          </p:cNvPr>
          <p:cNvSpPr>
            <a:spLocks noGrp="1"/>
          </p:cNvSpPr>
          <p:nvPr>
            <p:ph idx="1"/>
          </p:nvPr>
        </p:nvSpPr>
        <p:spPr>
          <a:xfrm>
            <a:off x="606313" y="1766656"/>
            <a:ext cx="8596668" cy="3733168"/>
          </a:xfrm>
        </p:spPr>
        <p:txBody>
          <a:bodyPr/>
          <a:lstStyle/>
          <a:p>
            <a:pPr>
              <a:buClr>
                <a:srgbClr val="FF5969"/>
              </a:buClr>
            </a:pPr>
            <a:endParaRPr lang="en-US" sz="2400" b="1" dirty="0">
              <a:latin typeface="Times New Roman" pitchFamily="18" charset="0"/>
              <a:cs typeface="Times New Roman" pitchFamily="18" charset="0"/>
            </a:endParaRPr>
          </a:p>
          <a:p>
            <a:pPr marL="0" indent="0">
              <a:buClr>
                <a:srgbClr val="FF5969"/>
              </a:buClr>
              <a:buNone/>
            </a:pPr>
            <a:endParaRPr lang="en-US" sz="2400" b="1" dirty="0">
              <a:latin typeface="Times New Roman" pitchFamily="18" charset="0"/>
              <a:cs typeface="Times New Roman" pitchFamily="18" charset="0"/>
            </a:endParaRPr>
          </a:p>
          <a:p>
            <a:pPr>
              <a:buClr>
                <a:srgbClr val="FF5969"/>
              </a:buClr>
            </a:pPr>
            <a:r>
              <a:rPr lang="en-US" sz="2400" b="1" dirty="0">
                <a:latin typeface="Times New Roman" pitchFamily="18" charset="0"/>
                <a:cs typeface="Times New Roman" pitchFamily="18" charset="0"/>
              </a:rPr>
              <a:t>Spyder Python(3.8)</a:t>
            </a:r>
          </a:p>
          <a:p>
            <a:pPr>
              <a:buClr>
                <a:srgbClr val="FF5969"/>
              </a:buClr>
            </a:pPr>
            <a:r>
              <a:rPr lang="en-US" sz="2400" b="1" dirty="0">
                <a:latin typeface="Times New Roman" pitchFamily="18" charset="0"/>
                <a:cs typeface="Times New Roman" pitchFamily="18" charset="0"/>
              </a:rPr>
              <a:t>Anaconda Navigator</a:t>
            </a:r>
          </a:p>
          <a:p>
            <a:endParaRPr lang="en-US" b="1" dirty="0"/>
          </a:p>
        </p:txBody>
      </p:sp>
      <p:sp>
        <p:nvSpPr>
          <p:cNvPr id="4" name="Slide Number Placeholder 3">
            <a:extLst>
              <a:ext uri="{FF2B5EF4-FFF2-40B4-BE49-F238E27FC236}">
                <a16:creationId xmlns:a16="http://schemas.microsoft.com/office/drawing/2014/main" id="{6151ABC5-312B-41CE-9427-51507DFFAA20}"/>
              </a:ext>
            </a:extLst>
          </p:cNvPr>
          <p:cNvSpPr>
            <a:spLocks noGrp="1"/>
          </p:cNvSpPr>
          <p:nvPr>
            <p:ph type="sldNum" sz="quarter" idx="12"/>
          </p:nvPr>
        </p:nvSpPr>
        <p:spPr/>
        <p:txBody>
          <a:bodyPr/>
          <a:lstStyle/>
          <a:p>
            <a:fld id="{B91F4915-0D8A-4E0E-98C2-7B1BE370AE13}" type="slidenum">
              <a:rPr lang="en-US" smtClean="0"/>
              <a:t>6</a:t>
            </a:fld>
            <a:endParaRPr lang="en-US"/>
          </a:p>
        </p:txBody>
      </p:sp>
    </p:spTree>
    <p:extLst>
      <p:ext uri="{BB962C8B-B14F-4D97-AF65-F5344CB8AC3E}">
        <p14:creationId xmlns:p14="http://schemas.microsoft.com/office/powerpoint/2010/main" val="31704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8473-1BA5-443B-8E85-F14F988F6754}"/>
              </a:ext>
            </a:extLst>
          </p:cNvPr>
          <p:cNvSpPr>
            <a:spLocks noGrp="1"/>
          </p:cNvSpPr>
          <p:nvPr>
            <p:ph type="title"/>
          </p:nvPr>
        </p:nvSpPr>
        <p:spPr>
          <a:xfrm>
            <a:off x="677334" y="609600"/>
            <a:ext cx="8596668" cy="562252"/>
          </a:xfrm>
        </p:spPr>
        <p:txBody>
          <a:bodyPr>
            <a:normAutofit fontScale="90000"/>
          </a:bodyPr>
          <a:lstStyle/>
          <a:p>
            <a:r>
              <a:rPr lang="en-US" sz="4400" b="1" dirty="0" err="1">
                <a:solidFill>
                  <a:srgbClr val="002060"/>
                </a:solidFill>
              </a:rPr>
              <a:t>Confussion</a:t>
            </a:r>
            <a:r>
              <a:rPr lang="en-US" sz="4400" b="1" dirty="0">
                <a:solidFill>
                  <a:srgbClr val="002060"/>
                </a:solidFill>
              </a:rPr>
              <a:t> Matrix:</a:t>
            </a:r>
            <a:br>
              <a:rPr lang="en-US" sz="2400" b="1" dirty="0">
                <a:solidFill>
                  <a:srgbClr val="002060"/>
                </a:solidFill>
              </a:rPr>
            </a:br>
            <a:endParaRPr lang="en-US" sz="2400" b="1" dirty="0">
              <a:solidFill>
                <a:srgbClr val="002060"/>
              </a:solidFill>
            </a:endParaRPr>
          </a:p>
        </p:txBody>
      </p:sp>
      <p:sp>
        <p:nvSpPr>
          <p:cNvPr id="4" name="Slide Number Placeholder 3">
            <a:extLst>
              <a:ext uri="{FF2B5EF4-FFF2-40B4-BE49-F238E27FC236}">
                <a16:creationId xmlns:a16="http://schemas.microsoft.com/office/drawing/2014/main" id="{233456B8-E471-48DE-97E3-CCE6C6CE8C57}"/>
              </a:ext>
            </a:extLst>
          </p:cNvPr>
          <p:cNvSpPr>
            <a:spLocks noGrp="1"/>
          </p:cNvSpPr>
          <p:nvPr>
            <p:ph type="sldNum" sz="quarter" idx="12"/>
          </p:nvPr>
        </p:nvSpPr>
        <p:spPr/>
        <p:txBody>
          <a:bodyPr/>
          <a:lstStyle/>
          <a:p>
            <a:fld id="{B91F4915-0D8A-4E0E-98C2-7B1BE370AE13}" type="slidenum">
              <a:rPr lang="en-US" smtClean="0"/>
              <a:t>7</a:t>
            </a:fld>
            <a:endParaRPr lang="en-US"/>
          </a:p>
        </p:txBody>
      </p:sp>
      <p:pic>
        <p:nvPicPr>
          <p:cNvPr id="16" name="Content Placeholder 15">
            <a:extLst>
              <a:ext uri="{FF2B5EF4-FFF2-40B4-BE49-F238E27FC236}">
                <a16:creationId xmlns:a16="http://schemas.microsoft.com/office/drawing/2014/main" id="{BC3FEC81-F505-48AC-BA51-09DEF875BB12}"/>
              </a:ext>
            </a:extLst>
          </p:cNvPr>
          <p:cNvPicPr>
            <a:picLocks noGrp="1" noChangeAspect="1"/>
          </p:cNvPicPr>
          <p:nvPr>
            <p:ph idx="1"/>
          </p:nvPr>
        </p:nvPicPr>
        <p:blipFill>
          <a:blip r:embed="rId2"/>
          <a:stretch>
            <a:fillRect/>
          </a:stretch>
        </p:blipFill>
        <p:spPr>
          <a:xfrm>
            <a:off x="1712620" y="1515863"/>
            <a:ext cx="4556949" cy="2150616"/>
          </a:xfrm>
        </p:spPr>
      </p:pic>
      <p:pic>
        <p:nvPicPr>
          <p:cNvPr id="18" name="Content Placeholder 7">
            <a:extLst>
              <a:ext uri="{FF2B5EF4-FFF2-40B4-BE49-F238E27FC236}">
                <a16:creationId xmlns:a16="http://schemas.microsoft.com/office/drawing/2014/main" id="{4FE65A2F-CE27-4D1A-8E99-83E9898FD611}"/>
              </a:ext>
            </a:extLst>
          </p:cNvPr>
          <p:cNvPicPr>
            <a:picLocks noChangeAspect="1"/>
          </p:cNvPicPr>
          <p:nvPr/>
        </p:nvPicPr>
        <p:blipFill>
          <a:blip r:embed="rId3"/>
          <a:stretch>
            <a:fillRect/>
          </a:stretch>
        </p:blipFill>
        <p:spPr>
          <a:xfrm>
            <a:off x="1659805" y="3825944"/>
            <a:ext cx="4662577" cy="2422456"/>
          </a:xfrm>
          <a:prstGeom prst="rect">
            <a:avLst/>
          </a:prstGeom>
        </p:spPr>
      </p:pic>
    </p:spTree>
    <p:extLst>
      <p:ext uri="{BB962C8B-B14F-4D97-AF65-F5344CB8AC3E}">
        <p14:creationId xmlns:p14="http://schemas.microsoft.com/office/powerpoint/2010/main" val="78958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2A27BD3-D083-4AC7-AED1-42CA06B5B98F}"/>
              </a:ext>
            </a:extLst>
          </p:cNvPr>
          <p:cNvPicPr>
            <a:picLocks noGrp="1" noChangeAspect="1"/>
          </p:cNvPicPr>
          <p:nvPr>
            <p:ph idx="1"/>
          </p:nvPr>
        </p:nvPicPr>
        <p:blipFill>
          <a:blip r:embed="rId2"/>
          <a:stretch>
            <a:fillRect/>
          </a:stretch>
        </p:blipFill>
        <p:spPr>
          <a:xfrm>
            <a:off x="2253450" y="1276106"/>
            <a:ext cx="4253881" cy="2390372"/>
          </a:xfrm>
        </p:spPr>
      </p:pic>
      <p:sp>
        <p:nvSpPr>
          <p:cNvPr id="4" name="Slide Number Placeholder 3">
            <a:extLst>
              <a:ext uri="{FF2B5EF4-FFF2-40B4-BE49-F238E27FC236}">
                <a16:creationId xmlns:a16="http://schemas.microsoft.com/office/drawing/2014/main" id="{7B8D548B-9B5C-43BF-AAAF-863F4092FF04}"/>
              </a:ext>
            </a:extLst>
          </p:cNvPr>
          <p:cNvSpPr>
            <a:spLocks noGrp="1"/>
          </p:cNvSpPr>
          <p:nvPr>
            <p:ph type="sldNum" sz="quarter" idx="12"/>
          </p:nvPr>
        </p:nvSpPr>
        <p:spPr/>
        <p:txBody>
          <a:bodyPr/>
          <a:lstStyle/>
          <a:p>
            <a:fld id="{B91F4915-0D8A-4E0E-98C2-7B1BE370AE13}" type="slidenum">
              <a:rPr lang="en-US" smtClean="0"/>
              <a:t>8</a:t>
            </a:fld>
            <a:endParaRPr lang="en-US"/>
          </a:p>
        </p:txBody>
      </p:sp>
      <p:pic>
        <p:nvPicPr>
          <p:cNvPr id="8" name="Picture 7">
            <a:extLst>
              <a:ext uri="{FF2B5EF4-FFF2-40B4-BE49-F238E27FC236}">
                <a16:creationId xmlns:a16="http://schemas.microsoft.com/office/drawing/2014/main" id="{C4E88852-8BA1-457D-88E5-A951158CCF5E}"/>
              </a:ext>
            </a:extLst>
          </p:cNvPr>
          <p:cNvPicPr>
            <a:picLocks noChangeAspect="1"/>
          </p:cNvPicPr>
          <p:nvPr/>
        </p:nvPicPr>
        <p:blipFill>
          <a:blip r:embed="rId3"/>
          <a:stretch>
            <a:fillRect/>
          </a:stretch>
        </p:blipFill>
        <p:spPr>
          <a:xfrm>
            <a:off x="2213499" y="4016115"/>
            <a:ext cx="4333781" cy="2390372"/>
          </a:xfrm>
          <a:prstGeom prst="rect">
            <a:avLst/>
          </a:prstGeom>
        </p:spPr>
      </p:pic>
    </p:spTree>
    <p:extLst>
      <p:ext uri="{BB962C8B-B14F-4D97-AF65-F5344CB8AC3E}">
        <p14:creationId xmlns:p14="http://schemas.microsoft.com/office/powerpoint/2010/main" val="198825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51DADCF-A082-4589-A7CF-105EDBC2EB95}"/>
              </a:ext>
            </a:extLst>
          </p:cNvPr>
          <p:cNvPicPr>
            <a:picLocks noGrp="1" noChangeAspect="1"/>
          </p:cNvPicPr>
          <p:nvPr>
            <p:ph idx="1"/>
          </p:nvPr>
        </p:nvPicPr>
        <p:blipFill>
          <a:blip r:embed="rId2"/>
          <a:stretch>
            <a:fillRect/>
          </a:stretch>
        </p:blipFill>
        <p:spPr>
          <a:xfrm>
            <a:off x="2783760" y="843379"/>
            <a:ext cx="4519318" cy="2450238"/>
          </a:xfrm>
        </p:spPr>
      </p:pic>
      <p:sp>
        <p:nvSpPr>
          <p:cNvPr id="4" name="Slide Number Placeholder 3">
            <a:extLst>
              <a:ext uri="{FF2B5EF4-FFF2-40B4-BE49-F238E27FC236}">
                <a16:creationId xmlns:a16="http://schemas.microsoft.com/office/drawing/2014/main" id="{6778AA3C-B999-4E03-AE48-98ACCC91C4E3}"/>
              </a:ext>
            </a:extLst>
          </p:cNvPr>
          <p:cNvSpPr>
            <a:spLocks noGrp="1"/>
          </p:cNvSpPr>
          <p:nvPr>
            <p:ph type="sldNum" sz="quarter" idx="12"/>
          </p:nvPr>
        </p:nvSpPr>
        <p:spPr/>
        <p:txBody>
          <a:bodyPr/>
          <a:lstStyle/>
          <a:p>
            <a:fld id="{B91F4915-0D8A-4E0E-98C2-7B1BE370AE13}" type="slidenum">
              <a:rPr lang="en-US" smtClean="0"/>
              <a:t>9</a:t>
            </a:fld>
            <a:endParaRPr lang="en-US"/>
          </a:p>
        </p:txBody>
      </p:sp>
      <p:pic>
        <p:nvPicPr>
          <p:cNvPr id="8" name="Picture 7">
            <a:extLst>
              <a:ext uri="{FF2B5EF4-FFF2-40B4-BE49-F238E27FC236}">
                <a16:creationId xmlns:a16="http://schemas.microsoft.com/office/drawing/2014/main" id="{E3FC13DF-A2B9-487C-A5EA-09600391778E}"/>
              </a:ext>
            </a:extLst>
          </p:cNvPr>
          <p:cNvPicPr>
            <a:picLocks noChangeAspect="1"/>
          </p:cNvPicPr>
          <p:nvPr/>
        </p:nvPicPr>
        <p:blipFill>
          <a:blip r:embed="rId3"/>
          <a:stretch>
            <a:fillRect/>
          </a:stretch>
        </p:blipFill>
        <p:spPr>
          <a:xfrm>
            <a:off x="2783759" y="3736574"/>
            <a:ext cx="4762259" cy="2450238"/>
          </a:xfrm>
          <a:prstGeom prst="rect">
            <a:avLst/>
          </a:prstGeom>
        </p:spPr>
      </p:pic>
    </p:spTree>
    <p:extLst>
      <p:ext uri="{BB962C8B-B14F-4D97-AF65-F5344CB8AC3E}">
        <p14:creationId xmlns:p14="http://schemas.microsoft.com/office/powerpoint/2010/main" val="3694205453"/>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1">
      <a:majorFont>
        <a:latin typeface="Times New Roman"/>
        <a:ea typeface=""/>
        <a:cs typeface=""/>
      </a:majorFont>
      <a:minorFont>
        <a:latin typeface="Times New Roman"/>
        <a:ea typeface=""/>
        <a:cs typeface=""/>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1630</TotalTime>
  <Words>482</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Roboto Mono</vt:lpstr>
      <vt:lpstr>Times New Roman</vt:lpstr>
      <vt:lpstr>Wingdings 3</vt:lpstr>
      <vt:lpstr>Facet</vt:lpstr>
      <vt:lpstr>             Project Title: Heart Disease Prediction   Using Machine Learning                                                </vt:lpstr>
      <vt:lpstr>Contents                                                </vt:lpstr>
      <vt:lpstr>Introduction </vt:lpstr>
      <vt:lpstr>Objective </vt:lpstr>
      <vt:lpstr>Methodology </vt:lpstr>
      <vt:lpstr>Required Tools </vt:lpstr>
      <vt:lpstr>Confussion Matrix: </vt:lpstr>
      <vt:lpstr>PowerPoint Presentation</vt:lpstr>
      <vt:lpstr>PowerPoint Presentation</vt:lpstr>
      <vt:lpstr>Confussion Matrix Comparison Chart:</vt:lpstr>
      <vt:lpstr>Accuracy:</vt:lpstr>
      <vt:lpstr>Classification</vt:lpstr>
      <vt:lpstr>Test Data</vt:lpstr>
      <vt:lpstr>Test Data (User Input)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Ummeh Asma</dc:creator>
  <cp:lastModifiedBy>Asus</cp:lastModifiedBy>
  <cp:revision>163</cp:revision>
  <dcterms:created xsi:type="dcterms:W3CDTF">2021-02-04T14:51:38Z</dcterms:created>
  <dcterms:modified xsi:type="dcterms:W3CDTF">2021-03-23T06:26:04Z</dcterms:modified>
</cp:coreProperties>
</file>