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</a:t>
            </a:r>
            <a:r>
              <a:rPr lang="en-US" baseline="0" dirty="0"/>
              <a:t> Comparison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Python</c:v>
                </c:pt>
                <c:pt idx="1">
                  <c:v>Java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8-4B78-B760-930AA04C8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53441439"/>
        <c:axId val="953439999"/>
        <c:axId val="0"/>
      </c:bar3DChart>
      <c:catAx>
        <c:axId val="95344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53439999"/>
        <c:crosses val="autoZero"/>
        <c:auto val="1"/>
        <c:lblAlgn val="ctr"/>
        <c:lblOffset val="100"/>
        <c:noMultiLvlLbl val="0"/>
      </c:catAx>
      <c:valAx>
        <c:axId val="95343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5344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 Learning Curve for Python &amp; Java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Python Mastery Level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75</c:v>
                </c:pt>
                <c:pt idx="4">
                  <c:v>85</c:v>
                </c:pt>
                <c:pt idx="5">
                  <c:v>90</c:v>
                </c:pt>
                <c:pt idx="6">
                  <c:v>95</c:v>
                </c:pt>
                <c:pt idx="7">
                  <c:v>98</c:v>
                </c:pt>
                <c:pt idx="8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81-4226-A750-C656CE2F30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Mastery Level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65</c:v>
                </c:pt>
                <c:pt idx="7">
                  <c:v>70</c:v>
                </c:pt>
                <c:pt idx="8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81-4226-A750-C656CE2F30D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33939504"/>
        <c:axId val="1033940944"/>
      </c:lineChart>
      <c:catAx>
        <c:axId val="1033939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  <a:p>
                <a:pPr>
                  <a:defRPr/>
                </a:pPr>
                <a:r>
                  <a:rPr lang="en-US" dirty="0"/>
                  <a:t>(Months)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033940944"/>
        <c:crosses val="autoZero"/>
        <c:auto val="1"/>
        <c:lblAlgn val="ctr"/>
        <c:lblOffset val="100"/>
        <c:noMultiLvlLbl val="0"/>
      </c:catAx>
      <c:valAx>
        <c:axId val="103394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Mastery</a:t>
                </a:r>
                <a:r>
                  <a:rPr lang="en-US" baseline="0" dirty="0"/>
                  <a:t> Level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03393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1" y="103245"/>
            <a:ext cx="5673212" cy="4030638"/>
          </a:xfrm>
        </p:spPr>
        <p:txBody>
          <a:bodyPr anchor="t">
            <a:normAutofit fontScale="90000"/>
          </a:bodyPr>
          <a:lstStyle/>
          <a:p>
            <a:r>
              <a:rPr lang="en-US" sz="8000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Inter"/>
              </a:rPr>
              <a:t>Differences Between Python and Java </a:t>
            </a:r>
            <a:r>
              <a:rPr lang="en-US" sz="2000" dirty="0">
                <a:solidFill>
                  <a:srgbClr val="371532"/>
                </a:solidFill>
              </a:rPr>
              <a:t>Characteristics, Use Cases, and Advantages</a:t>
            </a:r>
            <a:br>
              <a:rPr lang="en-US" sz="3100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"/>
              </a:rPr>
            </a:b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294754"/>
            <a:ext cx="4829101" cy="15161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Alli </a:t>
            </a:r>
            <a:r>
              <a:rPr lang="en-US" b="1" dirty="0" err="1"/>
              <a:t>m.J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DATA SCIENTIST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AUG 2024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D4C8-B5B5-9DD5-2C7D-A36C3167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" y="225946"/>
            <a:ext cx="4232787" cy="880184"/>
          </a:xfrm>
        </p:spPr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Curve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5CDD39-EC39-91A0-2222-DFBBAAA3D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383022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565C8E4-B321-A40C-E0FA-AC4359EB94F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47483" y="1436111"/>
            <a:ext cx="435062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NG" altLang="en-NG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Python:</a:t>
            </a:r>
            <a:endParaRPr kumimoji="0" lang="en-NG" altLang="en-NG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NG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NG" altLang="en-NG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Easier for beginners, intuitive and concise syntax.</a:t>
            </a:r>
            <a:endParaRPr kumimoji="0" lang="en-US" altLang="en-NG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NG" altLang="en-NG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NG" altLang="en-NG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Java:</a:t>
            </a:r>
            <a:endParaRPr kumimoji="0" lang="en-NG" altLang="en-NG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NG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NG" altLang="en-NG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Steeper learning curve due to verbosity and complex syntax.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78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1260-15B3-A90C-2C54-9F818489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and Support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AFA11-D5F3-896B-4F20-E13A00ADB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python</a:t>
            </a:r>
            <a:endParaRPr lang="en-N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141B5-2A0B-51D8-8FCA-51D046BF5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Python: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Strong community support, extensive documentation, numerous resources.</a:t>
            </a:r>
            <a:endParaRPr lang="en-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6EED-A51E-3456-27DF-2938CF8A5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1" dirty="0"/>
              <a:t>java</a:t>
            </a:r>
            <a:endParaRPr lang="en-NG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2B224-8B84-2684-53A4-EE1244656F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Java: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Large community, extensive enterprise support, rich set of resources.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1229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D9F0-752D-F1DF-BF5A-7E36B733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&amp; Disadvantages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A561F-8CB7-DCB0-EB62-522A3DAC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7552"/>
            <a:ext cx="4639736" cy="505429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python</a:t>
            </a:r>
            <a:endParaRPr lang="en-N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836A-8F11-0796-C204-6938348DF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462981"/>
            <a:ext cx="4639736" cy="38198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Readability and simplicity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Rapid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Flexibility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Disadvantages: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Slower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Less suitable for mobile applications</a:t>
            </a:r>
            <a:endParaRPr lang="en-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B40D9-3DF3-ABC4-9572-256F4AFEE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979675"/>
            <a:ext cx="4639736" cy="48330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java</a:t>
            </a:r>
            <a:endParaRPr lang="en-NG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D9D1D-F614-7DF9-75E9-956A42BFC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462981"/>
            <a:ext cx="4639736" cy="38198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Advantages: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and 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Portability (Write Once, Run Anywhere)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Strong typing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Verbose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More complex syntax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4765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088A-E08B-248B-AE52-002E0B47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C48C-F947-D3ED-8D39-70C89CC4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Recap: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000" dirty="0"/>
              <a:t>Python is known for its ease of use and flexibility, ideal for rapid development.</a:t>
            </a:r>
          </a:p>
          <a:p>
            <a:pPr marL="457200" lvl="1" indent="0">
              <a:buNone/>
            </a:pPr>
            <a:r>
              <a:rPr lang="en-US" sz="2000" dirty="0"/>
              <a:t>Java offers performance and robustness, suited for large-scale and high-performance applications.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 Thoughts: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000" dirty="0"/>
              <a:t>Choice depends on project requirements, performance needs, and development speed.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37574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8F0E-2918-FD47-5B62-5A332472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EED3-9054-3D05-5631-F628EC06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“Python Crash Course” by Eric Matthes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“Effective Java” by Joshua Bloch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hlinkClick r:id="rId2"/>
              </a:rPr>
              <a:t>Python Official Documentation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hlinkClick r:id="rId3"/>
              </a:rPr>
              <a:t>Java Official Documentation</a:t>
            </a: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13309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2450-D019-A273-B34D-78AF1BB98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9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C0CFF-5814-BFC9-8E2F-06328BCC4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153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FED5-9B2B-8680-D7A0-3D169B2C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69132F-9E66-B9D9-E21B-4129B5B6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Overview: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and Java are two popular programming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Understanding their differences helps in choosing the right language for a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Objective: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 key characteristics, use cases, and advantages.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78399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7306-E041-37A4-3FE5-2B1AEA8E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Overview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3CA1-8589-8B47-99FB-89D4AA7B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b="1" dirty="0"/>
              <a:t>Definition:</a:t>
            </a:r>
            <a:r>
              <a:rPr lang="en-US" sz="3000" dirty="0"/>
              <a:t> Python is a high-level, interpreted programming language known for its readability and simplicity.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b="1" dirty="0"/>
              <a:t>Creator:</a:t>
            </a:r>
            <a:r>
              <a:rPr lang="en-US" sz="3000" dirty="0"/>
              <a:t> Guido van Rossum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b="1" dirty="0"/>
              <a:t>First Released:</a:t>
            </a:r>
            <a:r>
              <a:rPr lang="en-US" sz="3000" dirty="0"/>
              <a:t> 1991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b="1" dirty="0"/>
              <a:t>Key Features:</a:t>
            </a:r>
            <a:endParaRPr lang="en-US" sz="3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/>
              <a:t>Easy-to-read syntax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/>
              <a:t>Supports multiple programming paradigms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/>
              <a:t>Large standard library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6471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DE73-131A-098B-49FC-6824E46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Overview</a:t>
            </a:r>
            <a:endParaRPr lang="en-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C51F-1456-00C4-1FC9-D0ADD3A6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Definition:</a:t>
            </a:r>
            <a:r>
              <a:rPr lang="en-US" sz="2800" dirty="0"/>
              <a:t> Java is a high-level, compiled programming language known for its portability and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Creator:</a:t>
            </a:r>
            <a:r>
              <a:rPr lang="en-US" sz="2800" dirty="0"/>
              <a:t> James Gosling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First Released:</a:t>
            </a:r>
            <a:r>
              <a:rPr lang="en-US" sz="2800" dirty="0"/>
              <a:t> 1995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Key Features: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Strongly typed language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Runs on the Java Virtual Machine (JVM)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Object-oriented programming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180211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038E-F6E5-A164-7DAD-9B7B6F7F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Comparison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1840-4D45-93D0-7CC0-50CDF0228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b="1" dirty="0"/>
              <a:t>Python Syntax: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Simple and readable:</a:t>
            </a:r>
          </a:p>
          <a:p>
            <a:pPr marL="0" indent="0">
              <a:buNone/>
            </a:pPr>
            <a:r>
              <a:rPr lang="en-US" sz="2800" dirty="0"/>
              <a:t>  print("Hello, World!")</a:t>
            </a:r>
          </a:p>
          <a:p>
            <a:pPr>
              <a:buFont typeface="Wingdings" panose="05000000000000000000" pitchFamily="2" charset="2"/>
              <a:buChar char="§"/>
            </a:pP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85052-F497-7BF0-A706-013BEA4B7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b="1" dirty="0"/>
              <a:t>Java Syntax: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More verbose:</a:t>
            </a:r>
          </a:p>
          <a:p>
            <a:pPr marL="0" indent="0">
              <a:buNone/>
            </a:pPr>
            <a:r>
              <a:rPr lang="en-US" sz="2800" dirty="0"/>
              <a:t>  public class HelloWorld {</a:t>
            </a:r>
          </a:p>
          <a:p>
            <a:pPr marL="0" indent="0">
              <a:buNone/>
            </a:pPr>
            <a:r>
              <a:rPr lang="en-US" sz="2800" dirty="0"/>
              <a:t> 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("Hello, World!");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914580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CD59-045E-B7E6-9EAF-8E61D023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TYPING SYSTEMS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1CF7-AE8A-49D1-43E3-0489F6EB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Python: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Dynamically typed (no need to declare types)</a:t>
            </a:r>
          </a:p>
          <a:p>
            <a:pPr marL="0" indent="0">
              <a:buNone/>
            </a:pPr>
            <a:r>
              <a:rPr lang="en-US" sz="2800" dirty="0"/>
              <a:t>   Example: x = 10 (type inferred)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Java: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Statically typed (types must be declared)</a:t>
            </a:r>
          </a:p>
          <a:p>
            <a:pPr marL="0" indent="0">
              <a:buNone/>
            </a:pPr>
            <a:r>
              <a:rPr lang="en-US" sz="2800" dirty="0"/>
              <a:t>   Example: int x = 10;</a:t>
            </a:r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2103853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7FAD-E193-9C53-020C-41451C45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981D4-7736-E174-0AE7-8E937E45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320" y="2209820"/>
            <a:ext cx="4639736" cy="391076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4100" b="1" dirty="0"/>
              <a:t>Python:</a:t>
            </a:r>
            <a:endParaRPr lang="en-US" sz="6300" b="1" dirty="0"/>
          </a:p>
          <a:p>
            <a:pPr marL="0" indent="0">
              <a:buNone/>
            </a:pPr>
            <a:r>
              <a:rPr lang="en-US" sz="3400" dirty="0"/>
              <a:t>Generally slower due to interpreted nature 	and dynamic typing.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600" b="1" dirty="0"/>
              <a:t>Java: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3300" dirty="0"/>
              <a:t>Faster due to compilation to bytecode and Just-In-Time (JIT) optimization on the JVM.</a:t>
            </a:r>
            <a:endParaRPr lang="en-NG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5730D-0206-453D-F1EB-FF95CF81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Sorting Algorithm: quick sort</a:t>
            </a:r>
            <a:endParaRPr lang="en-NG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B1E9B1B-4CED-A334-6638-D24F2EA89AF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6475768"/>
              </p:ext>
            </p:extLst>
          </p:nvPr>
        </p:nvGraphicFramePr>
        <p:xfrm>
          <a:off x="6516688" y="2957513"/>
          <a:ext cx="4638675" cy="291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832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FA73-C04D-C3B8-3B66-C8A3619C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2" y="617413"/>
            <a:ext cx="3517567" cy="865436"/>
          </a:xfrm>
        </p:spPr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294C52-23F7-AE9E-3540-9FCB6368C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200" y="1050131"/>
            <a:ext cx="5772150" cy="48196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EBA73-266D-64D0-F151-DAB1BA7B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459" y="1482848"/>
            <a:ext cx="3777574" cy="5257165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Python: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Web Development (Django, Flask)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Science (Pandas, NumPy)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Scripting and Automation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Java: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Enterprise Applications (Spring Framework)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Android App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Large-scale Systems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3599516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F4D8-315E-7171-D439-EBDD99EE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 and Frameworks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58A2-6A76-60DB-BA2B-8E66A89E1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python</a:t>
            </a:r>
            <a:endParaRPr lang="en-N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5688F-8DD7-4B4C-EBB0-325F81C93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 Python</a:t>
            </a:r>
            <a:r>
              <a:rPr lang="en-US" sz="2400" b="1" dirty="0"/>
              <a:t>: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Libraries: NumPy, Pandas, TensorFlow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Frameworks: Django, Flask</a:t>
            </a:r>
          </a:p>
          <a:p>
            <a:endParaRPr lang="en-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FB196-A0A2-91F9-970E-4779EA393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java</a:t>
            </a:r>
            <a:endParaRPr lang="en-NG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5E09-4505-5245-907C-84D61111D3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 Java: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Libraries: Apache Commons, Guava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Frameworks: Spring, Hibernate</a:t>
            </a:r>
            <a:endParaRPr lang="en-NG" sz="2200" dirty="0"/>
          </a:p>
        </p:txBody>
      </p:sp>
    </p:spTree>
    <p:extLst>
      <p:ext uri="{BB962C8B-B14F-4D97-AF65-F5344CB8AC3E}">
        <p14:creationId xmlns:p14="http://schemas.microsoft.com/office/powerpoint/2010/main" val="1226521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{3AB5E17F-EE5C-47A9-A380-7D568AC4D447}tf11437505_win32</Template>
  <TotalTime>472</TotalTime>
  <Words>589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 Pro Cond Light</vt:lpstr>
      <vt:lpstr>Inter</vt:lpstr>
      <vt:lpstr>Speak Pro</vt:lpstr>
      <vt:lpstr>Wingdings</vt:lpstr>
      <vt:lpstr>RetrospectVTI</vt:lpstr>
      <vt:lpstr>Differences Between Python and Java Characteristics, Use Cases, and Advantages          </vt:lpstr>
      <vt:lpstr>Introduction</vt:lpstr>
      <vt:lpstr> Python Overview       </vt:lpstr>
      <vt:lpstr>   Java Overview</vt:lpstr>
      <vt:lpstr>Syntax Comparison</vt:lpstr>
      <vt:lpstr>TYPING SYSTEMS</vt:lpstr>
      <vt:lpstr>Performance</vt:lpstr>
      <vt:lpstr>Use Cases</vt:lpstr>
      <vt:lpstr>Libraries and Frameworks</vt:lpstr>
      <vt:lpstr>Learning Curve</vt:lpstr>
      <vt:lpstr>Community and Support</vt:lpstr>
      <vt:lpstr>Advantages &amp; Disadvantages</vt:lpstr>
      <vt:lpstr>Summary 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ummhabibi@outlook.com</dc:creator>
  <cp:lastModifiedBy>ummhabibi@outlook.com</cp:lastModifiedBy>
  <cp:revision>5</cp:revision>
  <dcterms:created xsi:type="dcterms:W3CDTF">2024-08-25T09:32:25Z</dcterms:created>
  <dcterms:modified xsi:type="dcterms:W3CDTF">2024-08-25T17:25:02Z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