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1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90" r:id="rId15"/>
    <p:sldId id="29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5" autoAdjust="0"/>
    <p:restoredTop sz="94619" autoAdjust="0"/>
  </p:normalViewPr>
  <p:slideViewPr>
    <p:cSldViewPr snapToGrid="0">
      <p:cViewPr>
        <p:scale>
          <a:sx n="80" d="100"/>
          <a:sy n="80" d="100"/>
        </p:scale>
        <p:origin x="198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.org/code-of-ethics" TargetMode="External"/><Relationship Id="rId2" Type="http://schemas.openxmlformats.org/officeDocument/2006/relationships/hyperlink" Target="https://gdpr.e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ociety.net/library/data-science-and-ethics-an-introduction-for-practitioners/" TargetMode="External"/><Relationship Id="rId5" Type="http://schemas.openxmlformats.org/officeDocument/2006/relationships/hyperlink" Target="https://www.nist.gov/news-events/news/2020/12/nist-study-evaluates-effects-race-sex-age-face-recognition-software" TargetMode="External"/><Relationship Id="rId4" Type="http://schemas.openxmlformats.org/officeDocument/2006/relationships/hyperlink" Target="https://www.fatml.org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76" y="-204728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 </a:t>
            </a:r>
            <a:r>
              <a:rPr lang="en-US" sz="6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Ethics in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6710" y="3982065"/>
            <a:ext cx="3971015" cy="132735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Discussion on Ethical Considerations, Data Privacy, and Responsible Data Use</a:t>
            </a:r>
            <a:endParaRPr lang="en-US" sz="2300" dirty="0">
              <a:solidFill>
                <a:srgbClr val="5792B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38C41-43E0-B7F1-B57E-DB9CD831266B}"/>
              </a:ext>
            </a:extLst>
          </p:cNvPr>
          <p:cNvSpPr txBox="1"/>
          <p:nvPr/>
        </p:nvSpPr>
        <p:spPr>
          <a:xfrm>
            <a:off x="427703" y="5609585"/>
            <a:ext cx="3288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Compiled and Presented 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By</a:t>
            </a:r>
          </a:p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</a:rPr>
              <a:t>Alli M.J</a:t>
            </a:r>
          </a:p>
          <a:p>
            <a:pPr algn="ctr"/>
            <a:endParaRPr lang="en-US" dirty="0">
              <a:latin typeface="Aptos Display" panose="020B0004020202020204" pitchFamily="34" charset="0"/>
            </a:endParaRPr>
          </a:p>
          <a:p>
            <a:pPr algn="ctr"/>
            <a:endParaRPr lang="en-US" dirty="0">
              <a:latin typeface="Aptos Display" panose="020B0004020202020204" pitchFamily="34" charset="0"/>
            </a:endParaRPr>
          </a:p>
          <a:p>
            <a:pPr algn="ctr"/>
            <a:endParaRPr lang="en-NG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E8D0-9C89-DE96-DB64-FEA332FA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10517"/>
            <a:ext cx="10353762" cy="1129525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latin typeface="Aptos Display" panose="020B0004020202020204" pitchFamily="34" charset="0"/>
              </a:rPr>
              <a:t>Conclusion</a:t>
            </a:r>
            <a:endParaRPr lang="en-NG" sz="8000" b="1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8022B-3B1D-1C3B-7F50-7BE7D113D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727" y="1672389"/>
            <a:ext cx="5504558" cy="4908885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+mj-lt"/>
              </a:rPr>
              <a:t>Challenges and Solutions</a:t>
            </a:r>
          </a:p>
          <a:p>
            <a:r>
              <a:rPr lang="en-US" sz="2000" dirty="0"/>
              <a:t>Common Challenges: 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Difficulty in identifying and mitigating bias in complex 	algorithms. 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Balancing innovation with privacy and ethical 	considerations.</a:t>
            </a:r>
          </a:p>
          <a:p>
            <a:r>
              <a:rPr lang="en-US" sz="2000" dirty="0"/>
              <a:t>Solutions: 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Establishing ethical review boards to evaluate data 	science projects. 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Developing and adhering to ethical frameworks, such 	as  the Fairness, Accountability, and Transparency in 	Machine Learning (FAT/ML) principles.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Continuous education and training on ethical issues 	for data scientists.</a:t>
            </a:r>
            <a:endParaRPr lang="en-US" sz="2000" dirty="0">
              <a:solidFill>
                <a:schemeClr val="tx1"/>
              </a:solidFill>
            </a:endParaRPr>
          </a:p>
          <a:p>
            <a:pPr marL="3690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endParaRPr lang="en-NG" sz="2000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60836-DDA4-32DA-48B1-56986125E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72390"/>
            <a:ext cx="5959642" cy="4908884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+mj-lt"/>
              </a:rPr>
              <a:t>Guidelines for Ethical Data Science</a:t>
            </a:r>
          </a:p>
          <a:p>
            <a:r>
              <a:rPr lang="en-US" sz="2000" dirty="0"/>
              <a:t>Adopting a Code of Ethics:</a:t>
            </a:r>
            <a:r>
              <a:rPr lang="en-US" dirty="0"/>
              <a:t> </a:t>
            </a:r>
            <a:r>
              <a:rPr lang="en-US" sz="1600" dirty="0">
                <a:solidFill>
                  <a:schemeClr val="tx1"/>
                </a:solidFill>
              </a:rPr>
              <a:t>Following established codes like the ACM Code of Ethics, which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provide a framework for ethical decision-making.</a:t>
            </a:r>
          </a:p>
          <a:p>
            <a:r>
              <a:rPr lang="en-US" sz="2000" dirty="0"/>
              <a:t>Regular Assessment: </a:t>
            </a:r>
            <a:r>
              <a:rPr lang="en-US" sz="1600" dirty="0">
                <a:solidFill>
                  <a:schemeClr val="tx1"/>
                </a:solidFill>
              </a:rPr>
              <a:t>Regularly reviewing and updating ethical practices to reflect new challenges and advancements in the field.</a:t>
            </a:r>
          </a:p>
          <a:p>
            <a:r>
              <a:rPr lang="en-US" sz="2000" dirty="0"/>
              <a:t>Diverse</a:t>
            </a:r>
            <a:r>
              <a:rPr lang="en-US" sz="2000" b="1" dirty="0"/>
              <a:t> </a:t>
            </a:r>
            <a:r>
              <a:rPr lang="en-US" sz="2000" dirty="0"/>
              <a:t>Teams</a:t>
            </a:r>
            <a:r>
              <a:rPr lang="en-US" sz="2000" b="1" dirty="0"/>
              <a:t>: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Collaboration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with diverse teams helps ensure that different perspectives are considered, reducing the risk of bias.</a:t>
            </a:r>
          </a:p>
          <a:p>
            <a:r>
              <a:rPr lang="en-US" sz="2000" dirty="0"/>
              <a:t>Stakeholder Engagement: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/>
                </a:solidFill>
              </a:rPr>
              <a:t>Engage with stakeholders, including those who might be affected by data-driven decisions, to understand their concerns and perspectives.</a:t>
            </a:r>
            <a:endParaRPr lang="en-NG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43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0D64-827E-BD7D-D666-8E918436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1010653"/>
          </a:xfrm>
        </p:spPr>
        <p:txBody>
          <a:bodyPr>
            <a:normAutofit fontScale="90000"/>
          </a:bodyPr>
          <a:lstStyle/>
          <a:p>
            <a:r>
              <a:rPr lang="en-US" sz="7200" b="1" dirty="0" err="1"/>
              <a:t>Refrences</a:t>
            </a:r>
            <a:endParaRPr lang="en-N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58BC-118E-E60F-F7C1-4422211C7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0653"/>
            <a:ext cx="12191999" cy="584734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b="1" dirty="0"/>
              <a:t>1. General Data Protection Regulation (GDPR)</a:t>
            </a:r>
            <a:r>
              <a:rPr lang="en-US" sz="1800" dirty="0"/>
              <a:t>. (2018). Retrieved from </a:t>
            </a:r>
            <a:r>
              <a:rPr lang="en-US" sz="1800" dirty="0">
                <a:hlinkClick r:id="rId2"/>
              </a:rPr>
              <a:t>https://gdpr.eu</a:t>
            </a:r>
            <a:endParaRPr lang="en-US" sz="1800" dirty="0"/>
          </a:p>
          <a:p>
            <a:r>
              <a:rPr lang="en-US" sz="1600" dirty="0">
                <a:solidFill>
                  <a:schemeClr val="tx1"/>
                </a:solidFill>
              </a:rPr>
              <a:t>This is a comprehensive regulation on data protection and privacy in the European Union.</a:t>
            </a:r>
          </a:p>
          <a:p>
            <a:pPr marL="36900" indent="0">
              <a:buNone/>
            </a:pPr>
            <a:r>
              <a:rPr lang="en-US" sz="1800" b="1" dirty="0"/>
              <a:t>2. ACM Code of Ethics and Professional Conduct</a:t>
            </a:r>
            <a:r>
              <a:rPr lang="en-US" sz="1800" dirty="0"/>
              <a:t>. (2018). Association for Computing Machinery. Retrieved from </a:t>
            </a:r>
            <a:r>
              <a:rPr lang="en-US" sz="1800" dirty="0">
                <a:hlinkClick r:id="rId3"/>
              </a:rPr>
              <a:t>https://www.acm.org/code-of-ethics</a:t>
            </a:r>
            <a:endParaRPr lang="en-US" sz="1800" dirty="0"/>
          </a:p>
          <a:p>
            <a:r>
              <a:rPr lang="en-US" sz="1600" dirty="0">
                <a:solidFill>
                  <a:schemeClr val="tx1"/>
                </a:solidFill>
              </a:rPr>
              <a:t>A set of ethical guidelines for professionals in computing and data science.</a:t>
            </a:r>
          </a:p>
          <a:p>
            <a:pPr marL="36900" indent="0">
              <a:buNone/>
            </a:pPr>
            <a:r>
              <a:rPr lang="en-US" sz="1800" b="1" dirty="0"/>
              <a:t>3. FAT/ML: Fairness, Accountability, and Transparency in Machine Learning</a:t>
            </a:r>
            <a:r>
              <a:rPr lang="en-US" sz="1800" dirty="0"/>
              <a:t>. (2020)</a:t>
            </a:r>
            <a:r>
              <a:rPr lang="en-US" sz="1200" dirty="0"/>
              <a:t>. </a:t>
            </a:r>
            <a:r>
              <a:rPr lang="en-US" sz="1800" dirty="0"/>
              <a:t>Retrieved from </a:t>
            </a:r>
            <a:r>
              <a:rPr lang="en-US" sz="1800" dirty="0">
                <a:hlinkClick r:id="rId4"/>
              </a:rPr>
              <a:t>https://www.fatml.org</a:t>
            </a:r>
            <a:endParaRPr lang="en-US" sz="1800" dirty="0"/>
          </a:p>
          <a:p>
            <a:r>
              <a:rPr lang="en-US" sz="1600" dirty="0">
                <a:solidFill>
                  <a:schemeClr val="tx1"/>
                </a:solidFill>
              </a:rPr>
              <a:t>Principles and resources for ensuring fairness, accountability, and transparency in machine learning and data science.</a:t>
            </a:r>
          </a:p>
          <a:p>
            <a:r>
              <a:rPr lang="en-US" sz="1800" b="1" dirty="0"/>
              <a:t>Facial Recognition Technology and Bias</a:t>
            </a:r>
            <a:r>
              <a:rPr lang="en-US" sz="1800" dirty="0"/>
              <a:t>. (2020). National Institute of Standards and Technology Retrieved from </a:t>
            </a:r>
            <a:r>
              <a:rPr lang="en-US" sz="1800" dirty="0">
                <a:hlinkClick r:id="rId5"/>
              </a:rPr>
              <a:t>https://www.nist.gov/news-events/news/2020/12/nist-study-evaluates-effects-race-sex-age-face-recognition-software</a:t>
            </a:r>
            <a:endParaRPr lang="en-US" sz="2400" dirty="0"/>
          </a:p>
          <a:p>
            <a:r>
              <a:rPr lang="en-US" sz="1600" dirty="0">
                <a:solidFill>
                  <a:schemeClr val="tx1"/>
                </a:solidFill>
              </a:rPr>
              <a:t>A study examining bias in facial recognition technology across different demographic groups.</a:t>
            </a:r>
          </a:p>
          <a:p>
            <a:pPr marL="36900" indent="0">
              <a:buNone/>
            </a:pPr>
            <a:r>
              <a:rPr lang="en-US" sz="1800" b="1" dirty="0"/>
              <a:t>4. Data Science and Ethics: An Introduction for Practitioners</a:t>
            </a:r>
            <a:r>
              <a:rPr lang="en-US" sz="1800" dirty="0"/>
              <a:t>. (2020). Data &amp; Society Research </a:t>
            </a:r>
            <a:r>
              <a:rPr lang="en-US" sz="2000" dirty="0"/>
              <a:t>Institute. Retrieved from </a:t>
            </a:r>
            <a:r>
              <a:rPr lang="en-US" sz="2000" dirty="0">
                <a:hlinkClick r:id="rId6"/>
              </a:rPr>
              <a:t>https://datasociety.net/library/data-science-and-ethics-an-introduction-for-practitioners/</a:t>
            </a:r>
            <a:endParaRPr lang="en-US" sz="2000" dirty="0"/>
          </a:p>
          <a:p>
            <a:r>
              <a:rPr lang="en-US" sz="1600" dirty="0">
                <a:solidFill>
                  <a:schemeClr val="tx1"/>
                </a:solidFill>
              </a:rPr>
              <a:t>A resource providing an introduction to ethical issues in data science.</a:t>
            </a:r>
          </a:p>
          <a:p>
            <a:endParaRPr lang="en-NG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5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048922-6788-150D-C120-2D94C210DF93}"/>
              </a:ext>
            </a:extLst>
          </p:cNvPr>
          <p:cNvSpPr/>
          <p:nvPr/>
        </p:nvSpPr>
        <p:spPr>
          <a:xfrm>
            <a:off x="1620252" y="2585241"/>
            <a:ext cx="8951495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Broadway" panose="04040905080B020205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3754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E5E-5E76-43DA-C051-F41D415D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495319"/>
            <a:ext cx="9590550" cy="1828813"/>
          </a:xfrm>
        </p:spPr>
        <p:txBody>
          <a:bodyPr>
            <a:normAutofit/>
          </a:bodyPr>
          <a:lstStyle/>
          <a:p>
            <a:r>
              <a:rPr kumimoji="0" lang="en-US" sz="88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CEDBE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ptos Display" panose="020B0004020202020204" pitchFamily="34" charset="0"/>
              </a:rPr>
              <a:t>INTRODUCTION</a:t>
            </a:r>
            <a:endParaRPr lang="en-NG" sz="4800" b="1" dirty="0">
              <a:latin typeface="Aptos Display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20B2F-C150-1F28-5BDB-4BC07D7C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986588"/>
            <a:ext cx="10178844" cy="3546947"/>
          </a:xfrm>
        </p:spPr>
        <p:txBody>
          <a:bodyPr>
            <a:normAutofit/>
          </a:bodyPr>
          <a:lstStyle/>
          <a:p>
            <a:pPr algn="l"/>
            <a:endParaRPr lang="en-US" sz="4800" dirty="0"/>
          </a:p>
          <a:p>
            <a:r>
              <a:rPr lang="en-US" sz="4400" dirty="0"/>
              <a:t> </a:t>
            </a:r>
            <a:r>
              <a:rPr lang="en-US" sz="4800" dirty="0"/>
              <a:t>What is Ethics in Data Science?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64966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AB40-9462-A994-FCC1-D84A90BB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Ethics in Data Science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N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0E81-141A-A992-2367-280B6D549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4171950"/>
          </a:xfrm>
        </p:spPr>
        <p:txBody>
          <a:bodyPr>
            <a:normAutofit/>
          </a:bodyPr>
          <a:lstStyle/>
          <a:p>
            <a:r>
              <a:rPr lang="en-US" sz="2800" b="1" dirty="0"/>
              <a:t>Ethics in Data Science</a:t>
            </a:r>
            <a:r>
              <a:rPr lang="en-US" dirty="0"/>
              <a:t> refers to the principles guiding the responsible use of data and algorithms, ensuring that outcomes are fair, transparent, and respect individuals' rights.</a:t>
            </a:r>
          </a:p>
          <a:p>
            <a:r>
              <a:rPr lang="en-US" b="1" dirty="0"/>
              <a:t>Importance:</a:t>
            </a:r>
            <a:r>
              <a:rPr lang="en-US" dirty="0"/>
              <a:t> As data-driven decision-making becomes more prevalent, ethical considerations are critical to prevent harm, bias, and misuse of information.</a:t>
            </a:r>
          </a:p>
          <a:p>
            <a:r>
              <a:rPr lang="en-US" b="1" dirty="0"/>
              <a:t>Overview:</a:t>
            </a:r>
            <a:r>
              <a:rPr lang="en-US" dirty="0"/>
              <a:t> This presentation will cover key topics including ethical considerations, data privacy, and the principles of responsible data use.</a:t>
            </a:r>
          </a:p>
          <a:p>
            <a:pPr marL="3690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49176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E5E-5E76-43DA-C051-F41D415D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495320"/>
            <a:ext cx="11356258" cy="2557596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Aptos Display" panose="020B0004020202020204" pitchFamily="34" charset="0"/>
              </a:rPr>
              <a:t>Importance of Ethics in Data Science</a:t>
            </a:r>
            <a:endParaRPr lang="en-NG" sz="27100" b="1" dirty="0">
              <a:latin typeface="Aptos Display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20B2F-C150-1F28-5BDB-4BC07D7C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420" y="3052916"/>
            <a:ext cx="10178844" cy="3119244"/>
          </a:xfrm>
        </p:spPr>
        <p:txBody>
          <a:bodyPr>
            <a:normAutofit/>
          </a:bodyPr>
          <a:lstStyle/>
          <a:p>
            <a:pPr algn="l"/>
            <a:endParaRPr lang="en-US" sz="5400" dirty="0"/>
          </a:p>
          <a:p>
            <a:r>
              <a:rPr lang="en-US" sz="4800" dirty="0"/>
              <a:t> </a:t>
            </a:r>
            <a:r>
              <a:rPr lang="en-US" sz="5400" dirty="0"/>
              <a:t>Why Ethics Matter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9611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1EBC481-E235-CF08-E231-A8B66EEA2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6053" y="176982"/>
            <a:ext cx="5713145" cy="65040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9A3BB-DC05-ABE5-0789-79E1FB42D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0288" y="3834582"/>
            <a:ext cx="6529222" cy="272845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Case Examples</a:t>
            </a:r>
            <a:r>
              <a:rPr lang="en-US" sz="2400" b="1" dirty="0"/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Cambridge Analytica: Misuse of data for 	political manipulation.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Facial Recognition Technology: Bias in 	recognition rates across different 	demographic groups.</a:t>
            </a:r>
            <a:endParaRPr lang="en-NG" sz="2400" dirty="0">
              <a:solidFill>
                <a:schemeClr val="tx1"/>
              </a:solidFill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29F6249-B4D3-A705-3EDB-096259CB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76982"/>
            <a:ext cx="6386052" cy="3554360"/>
          </a:xfrm>
        </p:spPr>
        <p:txBody>
          <a:bodyPr anchor="t">
            <a:normAutofit fontScale="90000"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100" b="1" dirty="0"/>
              <a:t>Impact of Unethical Practices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Unethical data use can lead to privacy violations, discrimination, and loss of public trust. Examples include biased algorithms in hiring or predictive policing.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/>
            </a:br>
            <a:r>
              <a:rPr lang="en-US" sz="3100" b="1" dirty="0"/>
              <a:t>Trust and Credibility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Upholding ethical standards ensures that data science practices are respected and trusted by the public and stakeholders.</a:t>
            </a:r>
            <a:endParaRPr lang="en-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0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E5E-5E76-43DA-C051-F41D415D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495320"/>
            <a:ext cx="11356258" cy="2557596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Aptos Display" panose="020B0004020202020204" pitchFamily="34" charset="0"/>
              </a:rPr>
              <a:t>Ethical Considerations</a:t>
            </a:r>
            <a:endParaRPr lang="en-NG" sz="27100" b="1" dirty="0">
              <a:latin typeface="Aptos Display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20B2F-C150-1F28-5BDB-4BC07D7C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420" y="3052916"/>
            <a:ext cx="10178844" cy="3119244"/>
          </a:xfrm>
        </p:spPr>
        <p:txBody>
          <a:bodyPr>
            <a:normAutofit/>
          </a:bodyPr>
          <a:lstStyle/>
          <a:p>
            <a:pPr algn="l"/>
            <a:endParaRPr lang="en-US" sz="5400" dirty="0"/>
          </a:p>
          <a:p>
            <a:r>
              <a:rPr lang="en-US" sz="4800" dirty="0"/>
              <a:t> </a:t>
            </a:r>
            <a:r>
              <a:rPr lang="en-US" sz="5400" dirty="0"/>
              <a:t>Key Ethical Considerations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62213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AB13-092F-5427-CEE1-0BCDCAEA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356554" cy="4055806"/>
          </a:xfrm>
        </p:spPr>
        <p:txBody>
          <a:bodyPr anchor="t">
            <a:normAutofit fontScale="90000"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3600" b="1" dirty="0"/>
              <a:t>Bias and Fairness:</a:t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Algorithms must be designed to avoid perpetuating biases present in data.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Example: Ensuring that machine learning models are trained on diverse and representative datasets.</a:t>
            </a:r>
            <a:br>
              <a:rPr lang="en-US" sz="27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3100" b="1" dirty="0"/>
              <a:t>Transparency: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Data scientists should clearly communicate the methods and data used in analysis.</a:t>
            </a:r>
            <a:br>
              <a:rPr lang="en-US" sz="2700" dirty="0">
                <a:solidFill>
                  <a:schemeClr val="tx1"/>
                </a:solidFill>
              </a:rPr>
            </a:br>
            <a:r>
              <a:rPr lang="en-US" sz="2700" dirty="0">
                <a:solidFill>
                  <a:schemeClr val="tx1"/>
                </a:solidFill>
              </a:rPr>
              <a:t>Open-source data and models where possible to promote accountability.</a:t>
            </a:r>
            <a:endParaRPr lang="en-NG" sz="2700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14752D-DF8B-8F93-EAEA-C6BAE0131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554" y="250723"/>
            <a:ext cx="5722375" cy="62975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0E59-4DE6-B124-340B-D9459F451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4218038"/>
            <a:ext cx="6356554" cy="263996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800" b="1" dirty="0">
                <a:latin typeface="+mj-lt"/>
              </a:rPr>
              <a:t>  Accountability: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	Organizations should be accountable for 	the outcomes of data-driven decisions.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+mj-lt"/>
              </a:rPr>
              <a:t>	Mechanisms should be in place to address 	errors or harm caused by these decisions.</a:t>
            </a:r>
            <a:endParaRPr lang="en-NG" sz="2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5140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1E5E-5E76-43DA-C051-F41D415D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13" y="495320"/>
            <a:ext cx="11356258" cy="2557596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Aptos Display" panose="020B0004020202020204" pitchFamily="34" charset="0"/>
              </a:rPr>
              <a:t>Data Privacy</a:t>
            </a:r>
            <a:endParaRPr lang="en-NG" sz="27100" b="1" dirty="0">
              <a:latin typeface="Aptos Display" panose="020B00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20B2F-C150-1F28-5BDB-4BC07D7C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420" y="3052916"/>
            <a:ext cx="10178844" cy="3119244"/>
          </a:xfrm>
        </p:spPr>
        <p:txBody>
          <a:bodyPr>
            <a:normAutofit/>
          </a:bodyPr>
          <a:lstStyle/>
          <a:p>
            <a:pPr algn="l"/>
            <a:endParaRPr lang="en-US" sz="5400" dirty="0"/>
          </a:p>
          <a:p>
            <a:r>
              <a:rPr lang="en-US" sz="4800" dirty="0"/>
              <a:t> </a:t>
            </a:r>
            <a:r>
              <a:rPr lang="en-US" sz="5400" dirty="0"/>
              <a:t>Protecting Data Privacy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71103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8AB13-092F-5427-CEE1-0BCDCAEA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209071" cy="3116178"/>
          </a:xfrm>
        </p:spPr>
        <p:txBody>
          <a:bodyPr anchor="t"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900" b="1" dirty="0"/>
              <a:t>Data Privacy Laws</a:t>
            </a:r>
            <a:r>
              <a:rPr lang="en-US" b="1" dirty="0"/>
              <a:t>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+mn-lt"/>
              </a:rPr>
              <a:t>Overview of regulations like GDPR (General Data Protection Regulation) and CCPA (California Consumer Privacy Act) that set standards for data protection.</a:t>
            </a:r>
            <a:br>
              <a:rPr lang="en-US" sz="2200" dirty="0">
                <a:solidFill>
                  <a:schemeClr val="tx1"/>
                </a:solidFill>
                <a:latin typeface="+mn-lt"/>
              </a:rPr>
            </a:br>
            <a:br>
              <a:rPr lang="en-US" sz="2200" dirty="0">
                <a:solidFill>
                  <a:schemeClr val="tx1"/>
                </a:solidFill>
              </a:rPr>
            </a:br>
            <a:r>
              <a:rPr lang="en-US" dirty="0"/>
              <a:t>Anonymization and Encryption:</a:t>
            </a:r>
            <a:br>
              <a:rPr lang="en-US" dirty="0"/>
            </a:br>
            <a:r>
              <a:rPr lang="en-US" sz="2200" dirty="0">
                <a:solidFill>
                  <a:schemeClr val="tx1"/>
                </a:solidFill>
                <a:latin typeface="+mn-lt"/>
              </a:rPr>
              <a:t>Techniques to protect individual privacy while allowing data analysis.</a:t>
            </a:r>
            <a:endParaRPr lang="en-NG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10E59-4DE6-B124-340B-D9459F451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212431"/>
            <a:ext cx="6356554" cy="3645569"/>
          </a:xfrm>
        </p:spPr>
        <p:txBody>
          <a:bodyPr/>
          <a:lstStyle/>
          <a:p>
            <a:pPr algn="l"/>
            <a:r>
              <a:rPr lang="en-US" sz="3200" b="1" dirty="0">
                <a:latin typeface="+mj-lt"/>
              </a:rPr>
              <a:t>	</a:t>
            </a:r>
            <a:r>
              <a:rPr lang="en-US" sz="2800" dirty="0">
                <a:latin typeface="+mj-lt"/>
              </a:rPr>
              <a:t>Balancing Utility and Privacy:</a:t>
            </a:r>
            <a:r>
              <a:rPr lang="en-US" sz="2800" dirty="0"/>
              <a:t> 		</a:t>
            </a:r>
            <a:r>
              <a:rPr lang="en-US" sz="2200" dirty="0">
                <a:solidFill>
                  <a:schemeClr val="tx1"/>
                </a:solidFill>
              </a:rPr>
              <a:t>Ensuring that data remains useful for analysis 	while respecting privacy.</a:t>
            </a:r>
          </a:p>
          <a:p>
            <a:pPr algn="l"/>
            <a:r>
              <a:rPr lang="en-US" sz="2400" b="1" dirty="0"/>
              <a:t>	</a:t>
            </a:r>
            <a:r>
              <a:rPr lang="en-US" sz="2800" dirty="0">
                <a:latin typeface="+mj-lt"/>
              </a:rPr>
              <a:t>User Consent</a:t>
            </a:r>
            <a:r>
              <a:rPr lang="en-US" sz="2800" b="1" dirty="0">
                <a:latin typeface="+mj-lt"/>
              </a:rPr>
              <a:t>:</a:t>
            </a:r>
            <a:r>
              <a:rPr lang="en-US" sz="2400" dirty="0"/>
              <a:t>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200" dirty="0">
                <a:solidFill>
                  <a:schemeClr val="tx1"/>
                </a:solidFill>
              </a:rPr>
              <a:t>Importance of obtaining informed consent 	from individuals before collecting or using 	their data.</a:t>
            </a:r>
            <a:endParaRPr lang="en-NG" sz="22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C464A6-8FA2-1A33-7EC8-AB428AFC1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6350" y="162232"/>
            <a:ext cx="5693082" cy="6430297"/>
          </a:xfrm>
        </p:spPr>
      </p:pic>
    </p:spTree>
    <p:extLst>
      <p:ext uri="{BB962C8B-B14F-4D97-AF65-F5344CB8AC3E}">
        <p14:creationId xmlns:p14="http://schemas.microsoft.com/office/powerpoint/2010/main" val="88052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{6BAEF600-B927-4F2B-B2FD-A2478AD0552D}tf11665031_win32</Template>
  <TotalTime>5601</TotalTime>
  <Words>804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 Display</vt:lpstr>
      <vt:lpstr>Arial</vt:lpstr>
      <vt:lpstr>Arial Nova</vt:lpstr>
      <vt:lpstr>Arial Nova Light</vt:lpstr>
      <vt:lpstr>Broadway</vt:lpstr>
      <vt:lpstr>Wingdings</vt:lpstr>
      <vt:lpstr>Wingdings 2</vt:lpstr>
      <vt:lpstr>SlateVTI</vt:lpstr>
      <vt:lpstr> Ethics in Data Science</vt:lpstr>
      <vt:lpstr>INTRODUCTION</vt:lpstr>
      <vt:lpstr>Ethics in Data Science </vt:lpstr>
      <vt:lpstr>Importance of Ethics in Data Science</vt:lpstr>
      <vt:lpstr>Impact of Unethical Practices: Unethical data use can lead to privacy violations, discrimination, and loss of public trust. Examples include biased algorithms in hiring or predictive policing.  Trust and Credibility:  Upholding ethical standards ensures that data science practices are respected and trusted by the public and stakeholders.</vt:lpstr>
      <vt:lpstr>Ethical Considerations</vt:lpstr>
      <vt:lpstr>Bias and Fairness: Algorithms must be designed to avoid perpetuating biases present in data. Example: Ensuring that machine learning models are trained on diverse and representative datasets.  Transparency: Data scientists should clearly communicate the methods and data used in analysis. Open-source data and models where possible to promote accountability.</vt:lpstr>
      <vt:lpstr>Data Privacy</vt:lpstr>
      <vt:lpstr>Data Privacy Laws:  Overview of regulations like GDPR (General Data Protection Regulation) and CCPA (California Consumer Privacy Act) that set standards for data protection.  Anonymization and Encryption: Techniques to protect individual privacy while allowing data analysis.</vt:lpstr>
      <vt:lpstr>Conclusion</vt:lpstr>
      <vt:lpstr>Refrences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ummhabibi@outlook.com</dc:creator>
  <cp:lastModifiedBy>ummhabibi@outlook.com</cp:lastModifiedBy>
  <cp:revision>6</cp:revision>
  <dcterms:created xsi:type="dcterms:W3CDTF">2024-08-15T12:54:10Z</dcterms:created>
  <dcterms:modified xsi:type="dcterms:W3CDTF">2024-08-19T10:15:19Z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