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47EE-1A28-4480-8EA2-5B62070B79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FE34C9CE-C5F6-4F85-A807-BA62C4B001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97A81FA5-F60F-4E09-A0C6-83E1A04EB593}"/>
              </a:ext>
            </a:extLst>
          </p:cNvPr>
          <p:cNvSpPr>
            <a:spLocks noGrp="1"/>
          </p:cNvSpPr>
          <p:nvPr>
            <p:ph type="dt" sz="half" idx="10"/>
          </p:nvPr>
        </p:nvSpPr>
        <p:spPr/>
        <p:txBody>
          <a:bodyPr/>
          <a:lstStyle/>
          <a:p>
            <a:fld id="{66D37E32-2AA2-4D13-93C4-ACA9D94F4139}" type="datetimeFigureOut">
              <a:rPr lang="en-MY" smtClean="0"/>
              <a:t>10/9/2020</a:t>
            </a:fld>
            <a:endParaRPr lang="en-MY"/>
          </a:p>
        </p:txBody>
      </p:sp>
      <p:sp>
        <p:nvSpPr>
          <p:cNvPr id="5" name="Footer Placeholder 4">
            <a:extLst>
              <a:ext uri="{FF2B5EF4-FFF2-40B4-BE49-F238E27FC236}">
                <a16:creationId xmlns:a16="http://schemas.microsoft.com/office/drawing/2014/main" id="{DC308CBA-B8CF-47B1-9648-6ED3D7F241A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E0C2996-6C4D-47EA-AAB5-FF7E2D5DC853}"/>
              </a:ext>
            </a:extLst>
          </p:cNvPr>
          <p:cNvSpPr>
            <a:spLocks noGrp="1"/>
          </p:cNvSpPr>
          <p:nvPr>
            <p:ph type="sldNum" sz="quarter" idx="12"/>
          </p:nvPr>
        </p:nvSpPr>
        <p:spPr/>
        <p:txBody>
          <a:bodyPr/>
          <a:lstStyle/>
          <a:p>
            <a:fld id="{7C918285-9F19-4985-A395-E3C745D32610}" type="slidenum">
              <a:rPr lang="en-MY" smtClean="0"/>
              <a:t>‹#›</a:t>
            </a:fld>
            <a:endParaRPr lang="en-MY"/>
          </a:p>
        </p:txBody>
      </p:sp>
    </p:spTree>
    <p:extLst>
      <p:ext uri="{BB962C8B-B14F-4D97-AF65-F5344CB8AC3E}">
        <p14:creationId xmlns:p14="http://schemas.microsoft.com/office/powerpoint/2010/main" val="1376765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85271-7CA9-4521-A3EC-99F40F895799}"/>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7E02C52E-A49A-4C45-A6ED-05C933EB2E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BDEFDD4-62A7-4A7B-823E-1E0A82802E8E}"/>
              </a:ext>
            </a:extLst>
          </p:cNvPr>
          <p:cNvSpPr>
            <a:spLocks noGrp="1"/>
          </p:cNvSpPr>
          <p:nvPr>
            <p:ph type="dt" sz="half" idx="10"/>
          </p:nvPr>
        </p:nvSpPr>
        <p:spPr/>
        <p:txBody>
          <a:bodyPr/>
          <a:lstStyle/>
          <a:p>
            <a:fld id="{66D37E32-2AA2-4D13-93C4-ACA9D94F4139}" type="datetimeFigureOut">
              <a:rPr lang="en-MY" smtClean="0"/>
              <a:t>10/9/2020</a:t>
            </a:fld>
            <a:endParaRPr lang="en-MY"/>
          </a:p>
        </p:txBody>
      </p:sp>
      <p:sp>
        <p:nvSpPr>
          <p:cNvPr id="5" name="Footer Placeholder 4">
            <a:extLst>
              <a:ext uri="{FF2B5EF4-FFF2-40B4-BE49-F238E27FC236}">
                <a16:creationId xmlns:a16="http://schemas.microsoft.com/office/drawing/2014/main" id="{D7EB2C68-3BB5-4E25-9F98-39EB0064620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7F6B9C6-DFBC-476E-A44E-01B03D62459C}"/>
              </a:ext>
            </a:extLst>
          </p:cNvPr>
          <p:cNvSpPr>
            <a:spLocks noGrp="1"/>
          </p:cNvSpPr>
          <p:nvPr>
            <p:ph type="sldNum" sz="quarter" idx="12"/>
          </p:nvPr>
        </p:nvSpPr>
        <p:spPr/>
        <p:txBody>
          <a:bodyPr/>
          <a:lstStyle/>
          <a:p>
            <a:fld id="{7C918285-9F19-4985-A395-E3C745D32610}" type="slidenum">
              <a:rPr lang="en-MY" smtClean="0"/>
              <a:t>‹#›</a:t>
            </a:fld>
            <a:endParaRPr lang="en-MY"/>
          </a:p>
        </p:txBody>
      </p:sp>
    </p:spTree>
    <p:extLst>
      <p:ext uri="{BB962C8B-B14F-4D97-AF65-F5344CB8AC3E}">
        <p14:creationId xmlns:p14="http://schemas.microsoft.com/office/powerpoint/2010/main" val="4054193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B5745B-446E-4C4E-B314-25EB896B3F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A007F1E9-3AA3-41E4-9CE4-AA947DAAE2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1630DFFC-03FB-4F0F-8C10-00D23D5D9062}"/>
              </a:ext>
            </a:extLst>
          </p:cNvPr>
          <p:cNvSpPr>
            <a:spLocks noGrp="1"/>
          </p:cNvSpPr>
          <p:nvPr>
            <p:ph type="dt" sz="half" idx="10"/>
          </p:nvPr>
        </p:nvSpPr>
        <p:spPr/>
        <p:txBody>
          <a:bodyPr/>
          <a:lstStyle/>
          <a:p>
            <a:fld id="{66D37E32-2AA2-4D13-93C4-ACA9D94F4139}" type="datetimeFigureOut">
              <a:rPr lang="en-MY" smtClean="0"/>
              <a:t>10/9/2020</a:t>
            </a:fld>
            <a:endParaRPr lang="en-MY"/>
          </a:p>
        </p:txBody>
      </p:sp>
      <p:sp>
        <p:nvSpPr>
          <p:cNvPr id="5" name="Footer Placeholder 4">
            <a:extLst>
              <a:ext uri="{FF2B5EF4-FFF2-40B4-BE49-F238E27FC236}">
                <a16:creationId xmlns:a16="http://schemas.microsoft.com/office/drawing/2014/main" id="{0794174E-55D5-41E0-83A3-A235E8BDE12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A72C08F9-0CF8-48AA-A05E-21F2338CE0B9}"/>
              </a:ext>
            </a:extLst>
          </p:cNvPr>
          <p:cNvSpPr>
            <a:spLocks noGrp="1"/>
          </p:cNvSpPr>
          <p:nvPr>
            <p:ph type="sldNum" sz="quarter" idx="12"/>
          </p:nvPr>
        </p:nvSpPr>
        <p:spPr/>
        <p:txBody>
          <a:bodyPr/>
          <a:lstStyle/>
          <a:p>
            <a:fld id="{7C918285-9F19-4985-A395-E3C745D32610}" type="slidenum">
              <a:rPr lang="en-MY" smtClean="0"/>
              <a:t>‹#›</a:t>
            </a:fld>
            <a:endParaRPr lang="en-MY"/>
          </a:p>
        </p:txBody>
      </p:sp>
    </p:spTree>
    <p:extLst>
      <p:ext uri="{BB962C8B-B14F-4D97-AF65-F5344CB8AC3E}">
        <p14:creationId xmlns:p14="http://schemas.microsoft.com/office/powerpoint/2010/main" val="383790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9964-23B5-408D-AC62-B5A0E81B2B23}"/>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F1392F9D-0C8F-48C8-8624-F9C91BDDE5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FE448F5-8B2E-4545-A422-D4483F21D705}"/>
              </a:ext>
            </a:extLst>
          </p:cNvPr>
          <p:cNvSpPr>
            <a:spLocks noGrp="1"/>
          </p:cNvSpPr>
          <p:nvPr>
            <p:ph type="dt" sz="half" idx="10"/>
          </p:nvPr>
        </p:nvSpPr>
        <p:spPr/>
        <p:txBody>
          <a:bodyPr/>
          <a:lstStyle/>
          <a:p>
            <a:fld id="{66D37E32-2AA2-4D13-93C4-ACA9D94F4139}" type="datetimeFigureOut">
              <a:rPr lang="en-MY" smtClean="0"/>
              <a:t>10/9/2020</a:t>
            </a:fld>
            <a:endParaRPr lang="en-MY"/>
          </a:p>
        </p:txBody>
      </p:sp>
      <p:sp>
        <p:nvSpPr>
          <p:cNvPr id="5" name="Footer Placeholder 4">
            <a:extLst>
              <a:ext uri="{FF2B5EF4-FFF2-40B4-BE49-F238E27FC236}">
                <a16:creationId xmlns:a16="http://schemas.microsoft.com/office/drawing/2014/main" id="{B4F4DCCC-6705-44CA-A604-1B78CCC1E6E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8826276-6E56-478F-80FA-4ACF1C22AF9F}"/>
              </a:ext>
            </a:extLst>
          </p:cNvPr>
          <p:cNvSpPr>
            <a:spLocks noGrp="1"/>
          </p:cNvSpPr>
          <p:nvPr>
            <p:ph type="sldNum" sz="quarter" idx="12"/>
          </p:nvPr>
        </p:nvSpPr>
        <p:spPr/>
        <p:txBody>
          <a:bodyPr/>
          <a:lstStyle/>
          <a:p>
            <a:fld id="{7C918285-9F19-4985-A395-E3C745D32610}" type="slidenum">
              <a:rPr lang="en-MY" smtClean="0"/>
              <a:t>‹#›</a:t>
            </a:fld>
            <a:endParaRPr lang="en-MY"/>
          </a:p>
        </p:txBody>
      </p:sp>
    </p:spTree>
    <p:extLst>
      <p:ext uri="{BB962C8B-B14F-4D97-AF65-F5344CB8AC3E}">
        <p14:creationId xmlns:p14="http://schemas.microsoft.com/office/powerpoint/2010/main" val="3986120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412C0-28A9-4EBC-A12F-82A91FE56A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947A5311-04C9-4A28-A7A1-733BF5F956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3998B2-1309-48B6-8F28-B87947F1CDAA}"/>
              </a:ext>
            </a:extLst>
          </p:cNvPr>
          <p:cNvSpPr>
            <a:spLocks noGrp="1"/>
          </p:cNvSpPr>
          <p:nvPr>
            <p:ph type="dt" sz="half" idx="10"/>
          </p:nvPr>
        </p:nvSpPr>
        <p:spPr/>
        <p:txBody>
          <a:bodyPr/>
          <a:lstStyle/>
          <a:p>
            <a:fld id="{66D37E32-2AA2-4D13-93C4-ACA9D94F4139}" type="datetimeFigureOut">
              <a:rPr lang="en-MY" smtClean="0"/>
              <a:t>10/9/2020</a:t>
            </a:fld>
            <a:endParaRPr lang="en-MY"/>
          </a:p>
        </p:txBody>
      </p:sp>
      <p:sp>
        <p:nvSpPr>
          <p:cNvPr id="5" name="Footer Placeholder 4">
            <a:extLst>
              <a:ext uri="{FF2B5EF4-FFF2-40B4-BE49-F238E27FC236}">
                <a16:creationId xmlns:a16="http://schemas.microsoft.com/office/drawing/2014/main" id="{0A2F3BE8-6838-456B-823D-F1CCDFB72F40}"/>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D6FD8EC-DB56-4D13-A984-CEC9CA456845}"/>
              </a:ext>
            </a:extLst>
          </p:cNvPr>
          <p:cNvSpPr>
            <a:spLocks noGrp="1"/>
          </p:cNvSpPr>
          <p:nvPr>
            <p:ph type="sldNum" sz="quarter" idx="12"/>
          </p:nvPr>
        </p:nvSpPr>
        <p:spPr/>
        <p:txBody>
          <a:bodyPr/>
          <a:lstStyle/>
          <a:p>
            <a:fld id="{7C918285-9F19-4985-A395-E3C745D32610}" type="slidenum">
              <a:rPr lang="en-MY" smtClean="0"/>
              <a:t>‹#›</a:t>
            </a:fld>
            <a:endParaRPr lang="en-MY"/>
          </a:p>
        </p:txBody>
      </p:sp>
    </p:spTree>
    <p:extLst>
      <p:ext uri="{BB962C8B-B14F-4D97-AF65-F5344CB8AC3E}">
        <p14:creationId xmlns:p14="http://schemas.microsoft.com/office/powerpoint/2010/main" val="2326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D5898-F11C-4658-9249-ED5B89607863}"/>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B6EF4336-C970-44DA-8875-81D91EEB91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5E0BC693-CBE9-442E-8227-F0C2C37A86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EE6EB464-BF6D-4F65-BFD9-A99296C3E92B}"/>
              </a:ext>
            </a:extLst>
          </p:cNvPr>
          <p:cNvSpPr>
            <a:spLocks noGrp="1"/>
          </p:cNvSpPr>
          <p:nvPr>
            <p:ph type="dt" sz="half" idx="10"/>
          </p:nvPr>
        </p:nvSpPr>
        <p:spPr/>
        <p:txBody>
          <a:bodyPr/>
          <a:lstStyle/>
          <a:p>
            <a:fld id="{66D37E32-2AA2-4D13-93C4-ACA9D94F4139}" type="datetimeFigureOut">
              <a:rPr lang="en-MY" smtClean="0"/>
              <a:t>10/9/2020</a:t>
            </a:fld>
            <a:endParaRPr lang="en-MY"/>
          </a:p>
        </p:txBody>
      </p:sp>
      <p:sp>
        <p:nvSpPr>
          <p:cNvPr id="6" name="Footer Placeholder 5">
            <a:extLst>
              <a:ext uri="{FF2B5EF4-FFF2-40B4-BE49-F238E27FC236}">
                <a16:creationId xmlns:a16="http://schemas.microsoft.com/office/drawing/2014/main" id="{22F2E550-88C3-4D11-90D9-C9DD91ACB118}"/>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340DFAA5-52E6-4545-BDF5-A97FF701E9AC}"/>
              </a:ext>
            </a:extLst>
          </p:cNvPr>
          <p:cNvSpPr>
            <a:spLocks noGrp="1"/>
          </p:cNvSpPr>
          <p:nvPr>
            <p:ph type="sldNum" sz="quarter" idx="12"/>
          </p:nvPr>
        </p:nvSpPr>
        <p:spPr/>
        <p:txBody>
          <a:bodyPr/>
          <a:lstStyle/>
          <a:p>
            <a:fld id="{7C918285-9F19-4985-A395-E3C745D32610}" type="slidenum">
              <a:rPr lang="en-MY" smtClean="0"/>
              <a:t>‹#›</a:t>
            </a:fld>
            <a:endParaRPr lang="en-MY"/>
          </a:p>
        </p:txBody>
      </p:sp>
    </p:spTree>
    <p:extLst>
      <p:ext uri="{BB962C8B-B14F-4D97-AF65-F5344CB8AC3E}">
        <p14:creationId xmlns:p14="http://schemas.microsoft.com/office/powerpoint/2010/main" val="3281229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D91C-630A-4132-A5C3-B3D92C4AC834}"/>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F1560003-505A-4263-A258-B2B6156F9F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B42A4C-14CA-45C6-9BC9-E017FDAB64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CD0B6542-DED2-4F42-889B-E1399FBF85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9798D1-0D24-4A3C-B002-A846D7B5D2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7AD63A78-6809-4578-BD11-5A646229BEC7}"/>
              </a:ext>
            </a:extLst>
          </p:cNvPr>
          <p:cNvSpPr>
            <a:spLocks noGrp="1"/>
          </p:cNvSpPr>
          <p:nvPr>
            <p:ph type="dt" sz="half" idx="10"/>
          </p:nvPr>
        </p:nvSpPr>
        <p:spPr/>
        <p:txBody>
          <a:bodyPr/>
          <a:lstStyle/>
          <a:p>
            <a:fld id="{66D37E32-2AA2-4D13-93C4-ACA9D94F4139}" type="datetimeFigureOut">
              <a:rPr lang="en-MY" smtClean="0"/>
              <a:t>10/9/2020</a:t>
            </a:fld>
            <a:endParaRPr lang="en-MY"/>
          </a:p>
        </p:txBody>
      </p:sp>
      <p:sp>
        <p:nvSpPr>
          <p:cNvPr id="8" name="Footer Placeholder 7">
            <a:extLst>
              <a:ext uri="{FF2B5EF4-FFF2-40B4-BE49-F238E27FC236}">
                <a16:creationId xmlns:a16="http://schemas.microsoft.com/office/drawing/2014/main" id="{51F31FF9-91C6-4363-8190-493E258810F6}"/>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5C1C87F0-DDA2-4316-A7EC-8A8DF19B3BCD}"/>
              </a:ext>
            </a:extLst>
          </p:cNvPr>
          <p:cNvSpPr>
            <a:spLocks noGrp="1"/>
          </p:cNvSpPr>
          <p:nvPr>
            <p:ph type="sldNum" sz="quarter" idx="12"/>
          </p:nvPr>
        </p:nvSpPr>
        <p:spPr/>
        <p:txBody>
          <a:bodyPr/>
          <a:lstStyle/>
          <a:p>
            <a:fld id="{7C918285-9F19-4985-A395-E3C745D32610}" type="slidenum">
              <a:rPr lang="en-MY" smtClean="0"/>
              <a:t>‹#›</a:t>
            </a:fld>
            <a:endParaRPr lang="en-MY"/>
          </a:p>
        </p:txBody>
      </p:sp>
    </p:spTree>
    <p:extLst>
      <p:ext uri="{BB962C8B-B14F-4D97-AF65-F5344CB8AC3E}">
        <p14:creationId xmlns:p14="http://schemas.microsoft.com/office/powerpoint/2010/main" val="4175708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4FFA-0635-4CFE-9469-74BB873AEAD1}"/>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9B884ABB-0D56-4978-8534-7E1EBEF4A53B}"/>
              </a:ext>
            </a:extLst>
          </p:cNvPr>
          <p:cNvSpPr>
            <a:spLocks noGrp="1"/>
          </p:cNvSpPr>
          <p:nvPr>
            <p:ph type="dt" sz="half" idx="10"/>
          </p:nvPr>
        </p:nvSpPr>
        <p:spPr/>
        <p:txBody>
          <a:bodyPr/>
          <a:lstStyle/>
          <a:p>
            <a:fld id="{66D37E32-2AA2-4D13-93C4-ACA9D94F4139}" type="datetimeFigureOut">
              <a:rPr lang="en-MY" smtClean="0"/>
              <a:t>10/9/2020</a:t>
            </a:fld>
            <a:endParaRPr lang="en-MY"/>
          </a:p>
        </p:txBody>
      </p:sp>
      <p:sp>
        <p:nvSpPr>
          <p:cNvPr id="4" name="Footer Placeholder 3">
            <a:extLst>
              <a:ext uri="{FF2B5EF4-FFF2-40B4-BE49-F238E27FC236}">
                <a16:creationId xmlns:a16="http://schemas.microsoft.com/office/drawing/2014/main" id="{209C3412-06C5-48E2-8CAA-B3F257C6CE0A}"/>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DF0678C2-9CC1-4AE0-891B-95C1B3EAA704}"/>
              </a:ext>
            </a:extLst>
          </p:cNvPr>
          <p:cNvSpPr>
            <a:spLocks noGrp="1"/>
          </p:cNvSpPr>
          <p:nvPr>
            <p:ph type="sldNum" sz="quarter" idx="12"/>
          </p:nvPr>
        </p:nvSpPr>
        <p:spPr/>
        <p:txBody>
          <a:bodyPr/>
          <a:lstStyle/>
          <a:p>
            <a:fld id="{7C918285-9F19-4985-A395-E3C745D32610}" type="slidenum">
              <a:rPr lang="en-MY" smtClean="0"/>
              <a:t>‹#›</a:t>
            </a:fld>
            <a:endParaRPr lang="en-MY"/>
          </a:p>
        </p:txBody>
      </p:sp>
    </p:spTree>
    <p:extLst>
      <p:ext uri="{BB962C8B-B14F-4D97-AF65-F5344CB8AC3E}">
        <p14:creationId xmlns:p14="http://schemas.microsoft.com/office/powerpoint/2010/main" val="3821078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BAA744-CC88-43F5-BAD8-9170C939442F}"/>
              </a:ext>
            </a:extLst>
          </p:cNvPr>
          <p:cNvSpPr>
            <a:spLocks noGrp="1"/>
          </p:cNvSpPr>
          <p:nvPr>
            <p:ph type="dt" sz="half" idx="10"/>
          </p:nvPr>
        </p:nvSpPr>
        <p:spPr/>
        <p:txBody>
          <a:bodyPr/>
          <a:lstStyle/>
          <a:p>
            <a:fld id="{66D37E32-2AA2-4D13-93C4-ACA9D94F4139}" type="datetimeFigureOut">
              <a:rPr lang="en-MY" smtClean="0"/>
              <a:t>10/9/2020</a:t>
            </a:fld>
            <a:endParaRPr lang="en-MY"/>
          </a:p>
        </p:txBody>
      </p:sp>
      <p:sp>
        <p:nvSpPr>
          <p:cNvPr id="3" name="Footer Placeholder 2">
            <a:extLst>
              <a:ext uri="{FF2B5EF4-FFF2-40B4-BE49-F238E27FC236}">
                <a16:creationId xmlns:a16="http://schemas.microsoft.com/office/drawing/2014/main" id="{AA03BB54-1320-405B-802D-02DC1A965C73}"/>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594B4FD5-6054-488A-BCF1-9B48D723EC0C}"/>
              </a:ext>
            </a:extLst>
          </p:cNvPr>
          <p:cNvSpPr>
            <a:spLocks noGrp="1"/>
          </p:cNvSpPr>
          <p:nvPr>
            <p:ph type="sldNum" sz="quarter" idx="12"/>
          </p:nvPr>
        </p:nvSpPr>
        <p:spPr/>
        <p:txBody>
          <a:bodyPr/>
          <a:lstStyle/>
          <a:p>
            <a:fld id="{7C918285-9F19-4985-A395-E3C745D32610}" type="slidenum">
              <a:rPr lang="en-MY" smtClean="0"/>
              <a:t>‹#›</a:t>
            </a:fld>
            <a:endParaRPr lang="en-MY"/>
          </a:p>
        </p:txBody>
      </p:sp>
    </p:spTree>
    <p:extLst>
      <p:ext uri="{BB962C8B-B14F-4D97-AF65-F5344CB8AC3E}">
        <p14:creationId xmlns:p14="http://schemas.microsoft.com/office/powerpoint/2010/main" val="268583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4ABF-BD9C-4142-A39E-E9850710D8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39059503-6C27-489E-A47E-EF1C6B4338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59A52F42-D2DD-442E-B162-EAF430389A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2570C1-C196-4D0E-BCEB-13BD5309B693}"/>
              </a:ext>
            </a:extLst>
          </p:cNvPr>
          <p:cNvSpPr>
            <a:spLocks noGrp="1"/>
          </p:cNvSpPr>
          <p:nvPr>
            <p:ph type="dt" sz="half" idx="10"/>
          </p:nvPr>
        </p:nvSpPr>
        <p:spPr/>
        <p:txBody>
          <a:bodyPr/>
          <a:lstStyle/>
          <a:p>
            <a:fld id="{66D37E32-2AA2-4D13-93C4-ACA9D94F4139}" type="datetimeFigureOut">
              <a:rPr lang="en-MY" smtClean="0"/>
              <a:t>10/9/2020</a:t>
            </a:fld>
            <a:endParaRPr lang="en-MY"/>
          </a:p>
        </p:txBody>
      </p:sp>
      <p:sp>
        <p:nvSpPr>
          <p:cNvPr id="6" name="Footer Placeholder 5">
            <a:extLst>
              <a:ext uri="{FF2B5EF4-FFF2-40B4-BE49-F238E27FC236}">
                <a16:creationId xmlns:a16="http://schemas.microsoft.com/office/drawing/2014/main" id="{D3820145-34B6-4DCA-945B-2A5AFB05E411}"/>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DA62267-6187-4C8B-9B77-7D16B77D8D3E}"/>
              </a:ext>
            </a:extLst>
          </p:cNvPr>
          <p:cNvSpPr>
            <a:spLocks noGrp="1"/>
          </p:cNvSpPr>
          <p:nvPr>
            <p:ph type="sldNum" sz="quarter" idx="12"/>
          </p:nvPr>
        </p:nvSpPr>
        <p:spPr/>
        <p:txBody>
          <a:bodyPr/>
          <a:lstStyle/>
          <a:p>
            <a:fld id="{7C918285-9F19-4985-A395-E3C745D32610}" type="slidenum">
              <a:rPr lang="en-MY" smtClean="0"/>
              <a:t>‹#›</a:t>
            </a:fld>
            <a:endParaRPr lang="en-MY"/>
          </a:p>
        </p:txBody>
      </p:sp>
    </p:spTree>
    <p:extLst>
      <p:ext uri="{BB962C8B-B14F-4D97-AF65-F5344CB8AC3E}">
        <p14:creationId xmlns:p14="http://schemas.microsoft.com/office/powerpoint/2010/main" val="302710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F6B6-1F70-4568-BBE7-2D896E2CE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F73A4A19-75DF-4F78-8E15-D26D8B78BD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883E28FC-61F5-4F8A-919A-B001446FC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7765A1-42B6-427A-A5FE-8AB37B606320}"/>
              </a:ext>
            </a:extLst>
          </p:cNvPr>
          <p:cNvSpPr>
            <a:spLocks noGrp="1"/>
          </p:cNvSpPr>
          <p:nvPr>
            <p:ph type="dt" sz="half" idx="10"/>
          </p:nvPr>
        </p:nvSpPr>
        <p:spPr/>
        <p:txBody>
          <a:bodyPr/>
          <a:lstStyle/>
          <a:p>
            <a:fld id="{66D37E32-2AA2-4D13-93C4-ACA9D94F4139}" type="datetimeFigureOut">
              <a:rPr lang="en-MY" smtClean="0"/>
              <a:t>10/9/2020</a:t>
            </a:fld>
            <a:endParaRPr lang="en-MY"/>
          </a:p>
        </p:txBody>
      </p:sp>
      <p:sp>
        <p:nvSpPr>
          <p:cNvPr id="6" name="Footer Placeholder 5">
            <a:extLst>
              <a:ext uri="{FF2B5EF4-FFF2-40B4-BE49-F238E27FC236}">
                <a16:creationId xmlns:a16="http://schemas.microsoft.com/office/drawing/2014/main" id="{461519E5-2F96-4904-BFE5-1C7326CFCE1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AA438FC-7230-49A4-A90C-E906213368E5}"/>
              </a:ext>
            </a:extLst>
          </p:cNvPr>
          <p:cNvSpPr>
            <a:spLocks noGrp="1"/>
          </p:cNvSpPr>
          <p:nvPr>
            <p:ph type="sldNum" sz="quarter" idx="12"/>
          </p:nvPr>
        </p:nvSpPr>
        <p:spPr/>
        <p:txBody>
          <a:bodyPr/>
          <a:lstStyle/>
          <a:p>
            <a:fld id="{7C918285-9F19-4985-A395-E3C745D32610}" type="slidenum">
              <a:rPr lang="en-MY" smtClean="0"/>
              <a:t>‹#›</a:t>
            </a:fld>
            <a:endParaRPr lang="en-MY"/>
          </a:p>
        </p:txBody>
      </p:sp>
    </p:spTree>
    <p:extLst>
      <p:ext uri="{BB962C8B-B14F-4D97-AF65-F5344CB8AC3E}">
        <p14:creationId xmlns:p14="http://schemas.microsoft.com/office/powerpoint/2010/main" val="268187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01F931-BBDA-4137-98F3-D90041D3C1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CA188B9A-F4C0-4D9B-B297-C4FF14C624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73BE5A2-A9BC-4C65-A620-16D14245A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D37E32-2AA2-4D13-93C4-ACA9D94F4139}" type="datetimeFigureOut">
              <a:rPr lang="en-MY" smtClean="0"/>
              <a:t>10/9/2020</a:t>
            </a:fld>
            <a:endParaRPr lang="en-MY"/>
          </a:p>
        </p:txBody>
      </p:sp>
      <p:sp>
        <p:nvSpPr>
          <p:cNvPr id="5" name="Footer Placeholder 4">
            <a:extLst>
              <a:ext uri="{FF2B5EF4-FFF2-40B4-BE49-F238E27FC236}">
                <a16:creationId xmlns:a16="http://schemas.microsoft.com/office/drawing/2014/main" id="{AD446F6C-4FAE-467D-B429-2FB4C3D60D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A0CDCC40-F953-489A-85EE-5023D705C5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918285-9F19-4985-A395-E3C745D32610}" type="slidenum">
              <a:rPr lang="en-MY" smtClean="0"/>
              <a:t>‹#›</a:t>
            </a:fld>
            <a:endParaRPr lang="en-MY"/>
          </a:p>
        </p:txBody>
      </p:sp>
    </p:spTree>
    <p:extLst>
      <p:ext uri="{BB962C8B-B14F-4D97-AF65-F5344CB8AC3E}">
        <p14:creationId xmlns:p14="http://schemas.microsoft.com/office/powerpoint/2010/main" val="3846893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3B678-5EB0-4BF8-92FF-865604B30C44}"/>
              </a:ext>
            </a:extLst>
          </p:cNvPr>
          <p:cNvSpPr>
            <a:spLocks noGrp="1"/>
          </p:cNvSpPr>
          <p:nvPr>
            <p:ph type="ctrTitle"/>
          </p:nvPr>
        </p:nvSpPr>
        <p:spPr/>
        <p:txBody>
          <a:bodyPr/>
          <a:lstStyle/>
          <a:p>
            <a:r>
              <a:rPr lang="en-MY" dirty="0"/>
              <a:t>BACKEND REST API</a:t>
            </a:r>
          </a:p>
        </p:txBody>
      </p:sp>
      <p:sp>
        <p:nvSpPr>
          <p:cNvPr id="3" name="Subtitle 2">
            <a:extLst>
              <a:ext uri="{FF2B5EF4-FFF2-40B4-BE49-F238E27FC236}">
                <a16:creationId xmlns:a16="http://schemas.microsoft.com/office/drawing/2014/main" id="{8842C2E1-CE2D-48C5-8F38-C89F6FF40FAB}"/>
              </a:ext>
            </a:extLst>
          </p:cNvPr>
          <p:cNvSpPr>
            <a:spLocks noGrp="1"/>
          </p:cNvSpPr>
          <p:nvPr>
            <p:ph type="subTitle" idx="1"/>
          </p:nvPr>
        </p:nvSpPr>
        <p:spPr/>
        <p:txBody>
          <a:bodyPr/>
          <a:lstStyle/>
          <a:p>
            <a:r>
              <a:rPr lang="en-MY" dirty="0"/>
              <a:t>Architecture with AWS Component</a:t>
            </a:r>
          </a:p>
        </p:txBody>
      </p:sp>
    </p:spTree>
    <p:extLst>
      <p:ext uri="{BB962C8B-B14F-4D97-AF65-F5344CB8AC3E}">
        <p14:creationId xmlns:p14="http://schemas.microsoft.com/office/powerpoint/2010/main" val="3942874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ACAF-0AFC-4114-B65B-2C1B4F7E9E10}"/>
              </a:ext>
            </a:extLst>
          </p:cNvPr>
          <p:cNvSpPr>
            <a:spLocks noGrp="1"/>
          </p:cNvSpPr>
          <p:nvPr>
            <p:ph type="title"/>
          </p:nvPr>
        </p:nvSpPr>
        <p:spPr/>
        <p:txBody>
          <a:bodyPr/>
          <a:lstStyle/>
          <a:p>
            <a:r>
              <a:rPr lang="en-MY" dirty="0"/>
              <a:t>Architecture</a:t>
            </a:r>
          </a:p>
        </p:txBody>
      </p:sp>
      <p:pic>
        <p:nvPicPr>
          <p:cNvPr id="5" name="Content Placeholder 4">
            <a:extLst>
              <a:ext uri="{FF2B5EF4-FFF2-40B4-BE49-F238E27FC236}">
                <a16:creationId xmlns:a16="http://schemas.microsoft.com/office/drawing/2014/main" id="{501B8327-B8AB-486F-8F70-80275AEB07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7160" y="1404602"/>
            <a:ext cx="9018007" cy="5349410"/>
          </a:xfrm>
        </p:spPr>
      </p:pic>
    </p:spTree>
    <p:extLst>
      <p:ext uri="{BB962C8B-B14F-4D97-AF65-F5344CB8AC3E}">
        <p14:creationId xmlns:p14="http://schemas.microsoft.com/office/powerpoint/2010/main" val="419723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0735-DAFD-4344-BF26-041D5CD60E8A}"/>
              </a:ext>
            </a:extLst>
          </p:cNvPr>
          <p:cNvSpPr>
            <a:spLocks noGrp="1"/>
          </p:cNvSpPr>
          <p:nvPr>
            <p:ph type="title"/>
          </p:nvPr>
        </p:nvSpPr>
        <p:spPr/>
        <p:txBody>
          <a:bodyPr/>
          <a:lstStyle/>
          <a:p>
            <a:r>
              <a:rPr lang="en-MY" dirty="0"/>
              <a:t>AWS Services</a:t>
            </a:r>
          </a:p>
        </p:txBody>
      </p:sp>
      <p:graphicFrame>
        <p:nvGraphicFramePr>
          <p:cNvPr id="5" name="Table 5">
            <a:extLst>
              <a:ext uri="{FF2B5EF4-FFF2-40B4-BE49-F238E27FC236}">
                <a16:creationId xmlns:a16="http://schemas.microsoft.com/office/drawing/2014/main" id="{C6B82E70-59E9-4BE7-AE70-0A9D594B6E56}"/>
              </a:ext>
            </a:extLst>
          </p:cNvPr>
          <p:cNvGraphicFramePr>
            <a:graphicFrameLocks noGrp="1"/>
          </p:cNvGraphicFramePr>
          <p:nvPr>
            <p:ph idx="1"/>
            <p:extLst>
              <p:ext uri="{D42A27DB-BD31-4B8C-83A1-F6EECF244321}">
                <p14:modId xmlns:p14="http://schemas.microsoft.com/office/powerpoint/2010/main" val="1067480656"/>
              </p:ext>
            </p:extLst>
          </p:nvPr>
        </p:nvGraphicFramePr>
        <p:xfrm>
          <a:off x="838200" y="1825625"/>
          <a:ext cx="10515600" cy="4577080"/>
        </p:xfrm>
        <a:graphic>
          <a:graphicData uri="http://schemas.openxmlformats.org/drawingml/2006/table">
            <a:tbl>
              <a:tblPr firstRow="1" bandRow="1">
                <a:tableStyleId>{073A0DAA-6AF3-43AB-8588-CEC1D06C72B9}</a:tableStyleId>
              </a:tblPr>
              <a:tblGrid>
                <a:gridCol w="2144697">
                  <a:extLst>
                    <a:ext uri="{9D8B030D-6E8A-4147-A177-3AD203B41FA5}">
                      <a16:colId xmlns:a16="http://schemas.microsoft.com/office/drawing/2014/main" val="2394790236"/>
                    </a:ext>
                  </a:extLst>
                </a:gridCol>
                <a:gridCol w="8370903">
                  <a:extLst>
                    <a:ext uri="{9D8B030D-6E8A-4147-A177-3AD203B41FA5}">
                      <a16:colId xmlns:a16="http://schemas.microsoft.com/office/drawing/2014/main" val="2672285791"/>
                    </a:ext>
                  </a:extLst>
                </a:gridCol>
              </a:tblGrid>
              <a:tr h="370840">
                <a:tc>
                  <a:txBody>
                    <a:bodyPr/>
                    <a:lstStyle/>
                    <a:p>
                      <a:r>
                        <a:rPr lang="en-MY" dirty="0"/>
                        <a:t>AWS Component</a:t>
                      </a:r>
                    </a:p>
                  </a:txBody>
                  <a:tcPr/>
                </a:tc>
                <a:tc>
                  <a:txBody>
                    <a:bodyPr/>
                    <a:lstStyle/>
                    <a:p>
                      <a:r>
                        <a:rPr lang="en-MY" dirty="0"/>
                        <a:t>Description</a:t>
                      </a:r>
                    </a:p>
                  </a:txBody>
                  <a:tcPr/>
                </a:tc>
                <a:extLst>
                  <a:ext uri="{0D108BD9-81ED-4DB2-BD59-A6C34878D82A}">
                    <a16:rowId xmlns:a16="http://schemas.microsoft.com/office/drawing/2014/main" val="2911860819"/>
                  </a:ext>
                </a:extLst>
              </a:tr>
              <a:tr h="370840">
                <a:tc>
                  <a:txBody>
                    <a:bodyPr/>
                    <a:lstStyle/>
                    <a:p>
                      <a:r>
                        <a:rPr lang="en-MY" dirty="0"/>
                        <a:t>Amazon Route 53</a:t>
                      </a:r>
                    </a:p>
                  </a:txBody>
                  <a:tcPr/>
                </a:tc>
                <a:tc>
                  <a:txBody>
                    <a:bodyPr/>
                    <a:lstStyle/>
                    <a:p>
                      <a:r>
                        <a:rPr lang="en-US" sz="1800" b="0" kern="1200" dirty="0">
                          <a:solidFill>
                            <a:schemeClr val="dk1"/>
                          </a:solidFill>
                          <a:effectLst/>
                        </a:rPr>
                        <a:t>A highly available and scalable cloud </a:t>
                      </a:r>
                      <a:r>
                        <a:rPr lang="en-US" sz="1800" b="0" u="none" strike="noStrike" kern="1200" dirty="0">
                          <a:solidFill>
                            <a:schemeClr val="dk1"/>
                          </a:solidFill>
                          <a:effectLst/>
                        </a:rPr>
                        <a:t>Domain Name System (DNS)</a:t>
                      </a:r>
                      <a:r>
                        <a:rPr lang="en-US" sz="1800" b="0" kern="1200" dirty="0">
                          <a:solidFill>
                            <a:schemeClr val="dk1"/>
                          </a:solidFill>
                          <a:effectLst/>
                        </a:rPr>
                        <a:t> web service. Amazon Route 53 effectively connects user requests to infrastructure running in AWS – such as Amazon EC2 instances, Elastic Load Balancing load balancers, or Amazon S3 buckets – and can also be used to route users to infrastructure outside of AWS.</a:t>
                      </a:r>
                      <a:endParaRPr lang="en-MY" dirty="0"/>
                    </a:p>
                  </a:txBody>
                  <a:tcPr/>
                </a:tc>
                <a:extLst>
                  <a:ext uri="{0D108BD9-81ED-4DB2-BD59-A6C34878D82A}">
                    <a16:rowId xmlns:a16="http://schemas.microsoft.com/office/drawing/2014/main" val="1913179719"/>
                  </a:ext>
                </a:extLst>
              </a:tr>
              <a:tr h="370840">
                <a:tc>
                  <a:txBody>
                    <a:bodyPr/>
                    <a:lstStyle/>
                    <a:p>
                      <a:r>
                        <a:rPr lang="en-MY" dirty="0"/>
                        <a:t>Amazon S3</a:t>
                      </a:r>
                    </a:p>
                  </a:txBody>
                  <a:tcPr/>
                </a:tc>
                <a:tc>
                  <a:txBody>
                    <a:bodyPr/>
                    <a:lstStyle/>
                    <a:p>
                      <a:r>
                        <a:rPr lang="en-US" sz="1800" b="0" kern="1200" dirty="0">
                          <a:solidFill>
                            <a:schemeClr val="dk1"/>
                          </a:solidFill>
                          <a:effectLst/>
                        </a:rPr>
                        <a:t>An object storage service that offers industry-leading scalability, data availability, security, and performance. </a:t>
                      </a:r>
                      <a:endParaRPr lang="en-MY" dirty="0"/>
                    </a:p>
                  </a:txBody>
                  <a:tcPr/>
                </a:tc>
                <a:extLst>
                  <a:ext uri="{0D108BD9-81ED-4DB2-BD59-A6C34878D82A}">
                    <a16:rowId xmlns:a16="http://schemas.microsoft.com/office/drawing/2014/main" val="1572152494"/>
                  </a:ext>
                </a:extLst>
              </a:tr>
              <a:tr h="370840">
                <a:tc>
                  <a:txBody>
                    <a:bodyPr/>
                    <a:lstStyle/>
                    <a:p>
                      <a:r>
                        <a:rPr lang="en-MY" dirty="0"/>
                        <a:t>Amazon Cloud Front</a:t>
                      </a:r>
                    </a:p>
                  </a:txBody>
                  <a:tcPr/>
                </a:tc>
                <a:tc>
                  <a:txBody>
                    <a:bodyPr/>
                    <a:lstStyle/>
                    <a:p>
                      <a:r>
                        <a:rPr lang="en-US" sz="1800" b="0" kern="1200" dirty="0">
                          <a:solidFill>
                            <a:schemeClr val="dk1"/>
                          </a:solidFill>
                          <a:effectLst/>
                        </a:rPr>
                        <a:t>A fast content delivery network (CDN) service that securely delivers data, videos, applications, and APIs to customers globally with low latency, high transfer speeds, all within a developer-friendly environment. CloudFront is integrated with AWS – both physical locations that are directly connected to the AWS global infrastructure, as well as other AWS services. </a:t>
                      </a:r>
                      <a:endParaRPr lang="en-MY" dirty="0"/>
                    </a:p>
                  </a:txBody>
                  <a:tcPr/>
                </a:tc>
                <a:extLst>
                  <a:ext uri="{0D108BD9-81ED-4DB2-BD59-A6C34878D82A}">
                    <a16:rowId xmlns:a16="http://schemas.microsoft.com/office/drawing/2014/main" val="3297209993"/>
                  </a:ext>
                </a:extLst>
              </a:tr>
              <a:tr h="370840">
                <a:tc>
                  <a:txBody>
                    <a:bodyPr/>
                    <a:lstStyle/>
                    <a:p>
                      <a:r>
                        <a:rPr lang="en-MY" dirty="0"/>
                        <a:t>API Gateway</a:t>
                      </a:r>
                    </a:p>
                  </a:txBody>
                  <a:tcPr/>
                </a:tc>
                <a:tc>
                  <a:txBody>
                    <a:bodyPr/>
                    <a:lstStyle/>
                    <a:p>
                      <a:r>
                        <a:rPr lang="en-US" sz="1800" b="0" dirty="0">
                          <a:solidFill>
                            <a:srgbClr val="000000"/>
                          </a:solidFill>
                          <a:effectLst/>
                        </a:rPr>
                        <a:t>A mobile application running on a user’s smartphone and API Gateway</a:t>
                      </a:r>
                    </a:p>
                    <a:p>
                      <a:r>
                        <a:rPr lang="en-US" sz="1800" b="0" dirty="0">
                          <a:solidFill>
                            <a:srgbClr val="000000"/>
                          </a:solidFill>
                          <a:effectLst/>
                        </a:rPr>
                        <a:t>Amazon API Gateway opens up a variety of presentation tier possibilities. An Internet-accessible HTTPS API can be consumed by any client capable of HTTPS communication.</a:t>
                      </a:r>
                      <a:endParaRPr lang="en-MY" dirty="0"/>
                    </a:p>
                  </a:txBody>
                  <a:tcPr/>
                </a:tc>
                <a:extLst>
                  <a:ext uri="{0D108BD9-81ED-4DB2-BD59-A6C34878D82A}">
                    <a16:rowId xmlns:a16="http://schemas.microsoft.com/office/drawing/2014/main" val="2811738038"/>
                  </a:ext>
                </a:extLst>
              </a:tr>
            </a:tbl>
          </a:graphicData>
        </a:graphic>
      </p:graphicFrame>
    </p:spTree>
    <p:extLst>
      <p:ext uri="{BB962C8B-B14F-4D97-AF65-F5344CB8AC3E}">
        <p14:creationId xmlns:p14="http://schemas.microsoft.com/office/powerpoint/2010/main" val="2844838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0735-DAFD-4344-BF26-041D5CD60E8A}"/>
              </a:ext>
            </a:extLst>
          </p:cNvPr>
          <p:cNvSpPr>
            <a:spLocks noGrp="1"/>
          </p:cNvSpPr>
          <p:nvPr>
            <p:ph type="title"/>
          </p:nvPr>
        </p:nvSpPr>
        <p:spPr/>
        <p:txBody>
          <a:bodyPr/>
          <a:lstStyle/>
          <a:p>
            <a:r>
              <a:rPr lang="en-MY" dirty="0"/>
              <a:t>AWS Services</a:t>
            </a:r>
          </a:p>
        </p:txBody>
      </p:sp>
      <p:graphicFrame>
        <p:nvGraphicFramePr>
          <p:cNvPr id="5" name="Table 5">
            <a:extLst>
              <a:ext uri="{FF2B5EF4-FFF2-40B4-BE49-F238E27FC236}">
                <a16:creationId xmlns:a16="http://schemas.microsoft.com/office/drawing/2014/main" id="{C6B82E70-59E9-4BE7-AE70-0A9D594B6E56}"/>
              </a:ext>
            </a:extLst>
          </p:cNvPr>
          <p:cNvGraphicFramePr>
            <a:graphicFrameLocks noGrp="1"/>
          </p:cNvGraphicFramePr>
          <p:nvPr>
            <p:ph idx="1"/>
            <p:extLst>
              <p:ext uri="{D42A27DB-BD31-4B8C-83A1-F6EECF244321}">
                <p14:modId xmlns:p14="http://schemas.microsoft.com/office/powerpoint/2010/main" val="1935945938"/>
              </p:ext>
            </p:extLst>
          </p:nvPr>
        </p:nvGraphicFramePr>
        <p:xfrm>
          <a:off x="838200" y="1825625"/>
          <a:ext cx="10515600" cy="3657600"/>
        </p:xfrm>
        <a:graphic>
          <a:graphicData uri="http://schemas.openxmlformats.org/drawingml/2006/table">
            <a:tbl>
              <a:tblPr firstRow="1" bandRow="1">
                <a:tableStyleId>{073A0DAA-6AF3-43AB-8588-CEC1D06C72B9}</a:tableStyleId>
              </a:tblPr>
              <a:tblGrid>
                <a:gridCol w="2144697">
                  <a:extLst>
                    <a:ext uri="{9D8B030D-6E8A-4147-A177-3AD203B41FA5}">
                      <a16:colId xmlns:a16="http://schemas.microsoft.com/office/drawing/2014/main" val="2394790236"/>
                    </a:ext>
                  </a:extLst>
                </a:gridCol>
                <a:gridCol w="8370903">
                  <a:extLst>
                    <a:ext uri="{9D8B030D-6E8A-4147-A177-3AD203B41FA5}">
                      <a16:colId xmlns:a16="http://schemas.microsoft.com/office/drawing/2014/main" val="2672285791"/>
                    </a:ext>
                  </a:extLst>
                </a:gridCol>
              </a:tblGrid>
              <a:tr h="328408">
                <a:tc>
                  <a:txBody>
                    <a:bodyPr/>
                    <a:lstStyle/>
                    <a:p>
                      <a:r>
                        <a:rPr lang="en-MY" dirty="0"/>
                        <a:t>AWS Component</a:t>
                      </a:r>
                    </a:p>
                  </a:txBody>
                  <a:tcPr/>
                </a:tc>
                <a:tc>
                  <a:txBody>
                    <a:bodyPr/>
                    <a:lstStyle/>
                    <a:p>
                      <a:r>
                        <a:rPr lang="en-MY" dirty="0"/>
                        <a:t>Description</a:t>
                      </a:r>
                    </a:p>
                  </a:txBody>
                  <a:tcPr/>
                </a:tc>
                <a:extLst>
                  <a:ext uri="{0D108BD9-81ED-4DB2-BD59-A6C34878D82A}">
                    <a16:rowId xmlns:a16="http://schemas.microsoft.com/office/drawing/2014/main" val="2911860819"/>
                  </a:ext>
                </a:extLst>
              </a:tr>
              <a:tr h="1052705">
                <a:tc>
                  <a:txBody>
                    <a:bodyPr/>
                    <a:lstStyle/>
                    <a:p>
                      <a:r>
                        <a:rPr lang="en-MY" dirty="0"/>
                        <a:t>Elastic Load Balancer</a:t>
                      </a:r>
                    </a:p>
                  </a:txBody>
                  <a:tcPr/>
                </a:tc>
                <a:tc>
                  <a:txBody>
                    <a:bodyPr/>
                    <a:lstStyle/>
                    <a:p>
                      <a:r>
                        <a:rPr lang="en-US" sz="1800" b="0" kern="1200" dirty="0">
                          <a:solidFill>
                            <a:schemeClr val="dk1"/>
                          </a:solidFill>
                          <a:effectLst/>
                        </a:rPr>
                        <a:t>Elastic Load Balancing automatically distributes incoming application traffic across multiple targets, such as Amazon EC2 instances, containers, IP addresses, and Lambda functions. It can handle the varying load of your application traffic in a single Availability Zone or across multiple Availability Zones.</a:t>
                      </a:r>
                      <a:endParaRPr lang="en-MY" dirty="0"/>
                    </a:p>
                  </a:txBody>
                  <a:tcPr/>
                </a:tc>
                <a:extLst>
                  <a:ext uri="{0D108BD9-81ED-4DB2-BD59-A6C34878D82A}">
                    <a16:rowId xmlns:a16="http://schemas.microsoft.com/office/drawing/2014/main" val="1913179719"/>
                  </a:ext>
                </a:extLst>
              </a:tr>
              <a:tr h="566841">
                <a:tc>
                  <a:txBody>
                    <a:bodyPr/>
                    <a:lstStyle/>
                    <a:p>
                      <a:r>
                        <a:rPr lang="en-MY" dirty="0"/>
                        <a:t>EC2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baseline="0" dirty="0">
                          <a:solidFill>
                            <a:srgbClr val="000000"/>
                          </a:solidFill>
                          <a:effectLst/>
                        </a:rPr>
                        <a:t>Setup in Multiple Available Zone to with h</a:t>
                      </a:r>
                      <a:r>
                        <a:rPr lang="en-US" sz="1800" b="0" dirty="0">
                          <a:solidFill>
                            <a:srgbClr val="000000"/>
                          </a:solidFill>
                          <a:effectLst/>
                        </a:rPr>
                        <a:t>ighly scalable backend infrastructure to support the variable usage created by mobile users.</a:t>
                      </a:r>
                      <a:r>
                        <a:rPr lang="en-US" sz="1800" b="0" baseline="0" dirty="0">
                          <a:solidFill>
                            <a:srgbClr val="000000"/>
                          </a:solidFill>
                          <a:effectLst/>
                        </a:rPr>
                        <a:t> </a:t>
                      </a:r>
                      <a:endParaRPr lang="en-US" sz="1800" b="0" i="0" dirty="0">
                        <a:solidFill>
                          <a:srgbClr val="000000"/>
                        </a:solidFill>
                        <a:effectLst/>
                        <a:latin typeface="Ubuntu"/>
                      </a:endParaRPr>
                    </a:p>
                  </a:txBody>
                  <a:tcPr/>
                </a:tc>
                <a:extLst>
                  <a:ext uri="{0D108BD9-81ED-4DB2-BD59-A6C34878D82A}">
                    <a16:rowId xmlns:a16="http://schemas.microsoft.com/office/drawing/2014/main" val="1572152494"/>
                  </a:ext>
                </a:extLst>
              </a:tr>
              <a:tr h="1295637">
                <a:tc>
                  <a:txBody>
                    <a:bodyPr/>
                    <a:lstStyle/>
                    <a:p>
                      <a:r>
                        <a:rPr lang="en-MY" dirty="0"/>
                        <a:t>Amazon RDS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rPr>
                        <a:t>The basic building block of Amazon RDS is the DB instance. A DB instance is an isolated database environment in the AWS Cloud.</a:t>
                      </a:r>
                      <a:r>
                        <a:rPr lang="en-US" sz="1800" b="0" kern="1200" baseline="0" dirty="0">
                          <a:solidFill>
                            <a:schemeClr val="dk1"/>
                          </a:solidFill>
                          <a:effectLst/>
                        </a:rPr>
                        <a:t> Setup in high availability with a primary instance and a synchronous secondary instance that you can fail over to when problems occur.</a:t>
                      </a:r>
                      <a:endParaRPr lang="en-US" sz="1800" b="0" dirty="0">
                        <a:solidFill>
                          <a:srgbClr val="000000"/>
                        </a:solidFill>
                        <a:effectLst/>
                      </a:endParaRPr>
                    </a:p>
                    <a:p>
                      <a:endParaRPr lang="en-MY" dirty="0"/>
                    </a:p>
                  </a:txBody>
                  <a:tcPr/>
                </a:tc>
                <a:extLst>
                  <a:ext uri="{0D108BD9-81ED-4DB2-BD59-A6C34878D82A}">
                    <a16:rowId xmlns:a16="http://schemas.microsoft.com/office/drawing/2014/main" val="3297209993"/>
                  </a:ext>
                </a:extLst>
              </a:tr>
            </a:tbl>
          </a:graphicData>
        </a:graphic>
      </p:graphicFrame>
    </p:spTree>
    <p:extLst>
      <p:ext uri="{BB962C8B-B14F-4D97-AF65-F5344CB8AC3E}">
        <p14:creationId xmlns:p14="http://schemas.microsoft.com/office/powerpoint/2010/main" val="3526713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BFB13-3EFE-407C-89C5-1F33C2975277}"/>
              </a:ext>
            </a:extLst>
          </p:cNvPr>
          <p:cNvSpPr>
            <a:spLocks noGrp="1"/>
          </p:cNvSpPr>
          <p:nvPr>
            <p:ph type="title"/>
          </p:nvPr>
        </p:nvSpPr>
        <p:spPr/>
        <p:txBody>
          <a:bodyPr/>
          <a:lstStyle/>
          <a:p>
            <a:r>
              <a:rPr lang="en-MY" dirty="0"/>
              <a:t>Budget</a:t>
            </a:r>
          </a:p>
        </p:txBody>
      </p:sp>
      <p:graphicFrame>
        <p:nvGraphicFramePr>
          <p:cNvPr id="4" name="Table 4">
            <a:extLst>
              <a:ext uri="{FF2B5EF4-FFF2-40B4-BE49-F238E27FC236}">
                <a16:creationId xmlns:a16="http://schemas.microsoft.com/office/drawing/2014/main" id="{876C227D-0DCB-4FA0-9AD7-7D74CCDF17ED}"/>
              </a:ext>
            </a:extLst>
          </p:cNvPr>
          <p:cNvGraphicFramePr>
            <a:graphicFrameLocks noGrp="1"/>
          </p:cNvGraphicFramePr>
          <p:nvPr>
            <p:ph idx="1"/>
            <p:extLst>
              <p:ext uri="{D42A27DB-BD31-4B8C-83A1-F6EECF244321}">
                <p14:modId xmlns:p14="http://schemas.microsoft.com/office/powerpoint/2010/main" val="3469212560"/>
              </p:ext>
            </p:extLst>
          </p:nvPr>
        </p:nvGraphicFramePr>
        <p:xfrm>
          <a:off x="838200" y="1825625"/>
          <a:ext cx="9347201" cy="4582160"/>
        </p:xfrm>
        <a:graphic>
          <a:graphicData uri="http://schemas.openxmlformats.org/drawingml/2006/table">
            <a:tbl>
              <a:tblPr firstRow="1" bandRow="1">
                <a:tableStyleId>{073A0DAA-6AF3-43AB-8588-CEC1D06C72B9}</a:tableStyleId>
              </a:tblPr>
              <a:tblGrid>
                <a:gridCol w="1133053">
                  <a:extLst>
                    <a:ext uri="{9D8B030D-6E8A-4147-A177-3AD203B41FA5}">
                      <a16:colId xmlns:a16="http://schemas.microsoft.com/office/drawing/2014/main" val="3211385860"/>
                    </a:ext>
                  </a:extLst>
                </a:gridCol>
                <a:gridCol w="1153687">
                  <a:extLst>
                    <a:ext uri="{9D8B030D-6E8A-4147-A177-3AD203B41FA5}">
                      <a16:colId xmlns:a16="http://schemas.microsoft.com/office/drawing/2014/main" val="3331464516"/>
                    </a:ext>
                  </a:extLst>
                </a:gridCol>
                <a:gridCol w="1313895">
                  <a:extLst>
                    <a:ext uri="{9D8B030D-6E8A-4147-A177-3AD203B41FA5}">
                      <a16:colId xmlns:a16="http://schemas.microsoft.com/office/drawing/2014/main" val="3751992566"/>
                    </a:ext>
                  </a:extLst>
                </a:gridCol>
                <a:gridCol w="807868">
                  <a:extLst>
                    <a:ext uri="{9D8B030D-6E8A-4147-A177-3AD203B41FA5}">
                      <a16:colId xmlns:a16="http://schemas.microsoft.com/office/drawing/2014/main" val="527570198"/>
                    </a:ext>
                  </a:extLst>
                </a:gridCol>
                <a:gridCol w="985421">
                  <a:extLst>
                    <a:ext uri="{9D8B030D-6E8A-4147-A177-3AD203B41FA5}">
                      <a16:colId xmlns:a16="http://schemas.microsoft.com/office/drawing/2014/main" val="2817724688"/>
                    </a:ext>
                  </a:extLst>
                </a:gridCol>
                <a:gridCol w="1091954">
                  <a:extLst>
                    <a:ext uri="{9D8B030D-6E8A-4147-A177-3AD203B41FA5}">
                      <a16:colId xmlns:a16="http://schemas.microsoft.com/office/drawing/2014/main" val="2385825273"/>
                    </a:ext>
                  </a:extLst>
                </a:gridCol>
                <a:gridCol w="784167">
                  <a:extLst>
                    <a:ext uri="{9D8B030D-6E8A-4147-A177-3AD203B41FA5}">
                      <a16:colId xmlns:a16="http://schemas.microsoft.com/office/drawing/2014/main" val="2309870313"/>
                    </a:ext>
                  </a:extLst>
                </a:gridCol>
                <a:gridCol w="1038578">
                  <a:extLst>
                    <a:ext uri="{9D8B030D-6E8A-4147-A177-3AD203B41FA5}">
                      <a16:colId xmlns:a16="http://schemas.microsoft.com/office/drawing/2014/main" val="3298520008"/>
                    </a:ext>
                  </a:extLst>
                </a:gridCol>
                <a:gridCol w="1038578">
                  <a:extLst>
                    <a:ext uri="{9D8B030D-6E8A-4147-A177-3AD203B41FA5}">
                      <a16:colId xmlns:a16="http://schemas.microsoft.com/office/drawing/2014/main" val="904404883"/>
                    </a:ext>
                  </a:extLst>
                </a:gridCol>
              </a:tblGrid>
              <a:tr h="0">
                <a:tc>
                  <a:txBody>
                    <a:bodyPr/>
                    <a:lstStyle/>
                    <a:p>
                      <a:r>
                        <a:rPr lang="en-MY" dirty="0"/>
                        <a:t>Category</a:t>
                      </a:r>
                    </a:p>
                  </a:txBody>
                  <a:tcPr/>
                </a:tc>
                <a:tc>
                  <a:txBody>
                    <a:bodyPr/>
                    <a:lstStyle/>
                    <a:p>
                      <a:r>
                        <a:rPr lang="en-MY" dirty="0"/>
                        <a:t>Type</a:t>
                      </a:r>
                    </a:p>
                  </a:txBody>
                  <a:tcPr/>
                </a:tc>
                <a:tc>
                  <a:txBody>
                    <a:bodyPr/>
                    <a:lstStyle/>
                    <a:p>
                      <a:r>
                        <a:rPr lang="en-MY" dirty="0"/>
                        <a:t>Instance Type</a:t>
                      </a:r>
                    </a:p>
                  </a:txBody>
                  <a:tcPr/>
                </a:tc>
                <a:tc>
                  <a:txBody>
                    <a:bodyPr/>
                    <a:lstStyle/>
                    <a:p>
                      <a:r>
                        <a:rPr lang="en-MY" dirty="0"/>
                        <a:t>Size</a:t>
                      </a:r>
                    </a:p>
                  </a:txBody>
                  <a:tcPr/>
                </a:tc>
                <a:tc>
                  <a:txBody>
                    <a:bodyPr/>
                    <a:lstStyle/>
                    <a:p>
                      <a:r>
                        <a:rPr lang="en-MY" dirty="0"/>
                        <a:t>Volume Type</a:t>
                      </a:r>
                    </a:p>
                  </a:txBody>
                  <a:tcPr/>
                </a:tc>
                <a:tc>
                  <a:txBody>
                    <a:bodyPr/>
                    <a:lstStyle/>
                    <a:p>
                      <a:r>
                        <a:rPr lang="en-MY" dirty="0"/>
                        <a:t>Role</a:t>
                      </a:r>
                    </a:p>
                  </a:txBody>
                  <a:tcPr/>
                </a:tc>
                <a:tc>
                  <a:txBody>
                    <a:bodyPr/>
                    <a:lstStyle/>
                    <a:p>
                      <a:r>
                        <a:rPr lang="en-MY" dirty="0"/>
                        <a:t>Count</a:t>
                      </a:r>
                    </a:p>
                  </a:txBody>
                  <a:tcPr/>
                </a:tc>
                <a:tc>
                  <a:txBody>
                    <a:bodyPr/>
                    <a:lstStyle/>
                    <a:p>
                      <a:r>
                        <a:rPr lang="en-MY" dirty="0"/>
                        <a:t>Unit Price</a:t>
                      </a:r>
                    </a:p>
                  </a:txBody>
                  <a:tcPr/>
                </a:tc>
                <a:tc>
                  <a:txBody>
                    <a:bodyPr/>
                    <a:lstStyle/>
                    <a:p>
                      <a:r>
                        <a:rPr lang="en-MY" dirty="0"/>
                        <a:t>Total Count</a:t>
                      </a:r>
                    </a:p>
                  </a:txBody>
                  <a:tcPr/>
                </a:tc>
                <a:extLst>
                  <a:ext uri="{0D108BD9-81ED-4DB2-BD59-A6C34878D82A}">
                    <a16:rowId xmlns:a16="http://schemas.microsoft.com/office/drawing/2014/main" val="1919644990"/>
                  </a:ext>
                </a:extLst>
              </a:tr>
              <a:tr h="370840">
                <a:tc>
                  <a:txBody>
                    <a:bodyPr/>
                    <a:lstStyle/>
                    <a:p>
                      <a:r>
                        <a:rPr lang="en-MY" dirty="0"/>
                        <a:t>Compute</a:t>
                      </a:r>
                    </a:p>
                  </a:txBody>
                  <a:tcPr/>
                </a:tc>
                <a:tc>
                  <a:txBody>
                    <a:bodyPr/>
                    <a:lstStyle/>
                    <a:p>
                      <a:r>
                        <a:rPr lang="en-MY" dirty="0"/>
                        <a:t>EC2</a:t>
                      </a:r>
                    </a:p>
                  </a:txBody>
                  <a:tcPr/>
                </a:tc>
                <a:tc>
                  <a:txBody>
                    <a:bodyPr/>
                    <a:lstStyle/>
                    <a:p>
                      <a:r>
                        <a:rPr lang="en-MY" dirty="0"/>
                        <a:t>T2-Burst</a:t>
                      </a:r>
                    </a:p>
                  </a:txBody>
                  <a:tcPr/>
                </a:tc>
                <a:tc>
                  <a:txBody>
                    <a:bodyPr/>
                    <a:lstStyle/>
                    <a:p>
                      <a:r>
                        <a:rPr lang="en-MY" dirty="0"/>
                        <a:t>Medium</a:t>
                      </a:r>
                    </a:p>
                  </a:txBody>
                  <a:tcPr/>
                </a:tc>
                <a:tc>
                  <a:txBody>
                    <a:bodyPr/>
                    <a:lstStyle/>
                    <a:p>
                      <a:endParaRPr lang="en-MY" dirty="0"/>
                    </a:p>
                  </a:txBody>
                  <a:tcPr/>
                </a:tc>
                <a:tc>
                  <a:txBody>
                    <a:bodyPr/>
                    <a:lstStyle/>
                    <a:p>
                      <a:endParaRPr lang="en-MY" dirty="0"/>
                    </a:p>
                  </a:txBody>
                  <a:tcPr/>
                </a:tc>
                <a:tc>
                  <a:txBody>
                    <a:bodyPr/>
                    <a:lstStyle/>
                    <a:p>
                      <a:r>
                        <a:rPr lang="en-MY" dirty="0"/>
                        <a:t>4</a:t>
                      </a:r>
                    </a:p>
                  </a:txBody>
                  <a:tcPr/>
                </a:tc>
                <a:tc>
                  <a:txBody>
                    <a:bodyPr/>
                    <a:lstStyle/>
                    <a:p>
                      <a:r>
                        <a:rPr lang="en-MY" dirty="0"/>
                        <a:t>$33.87</a:t>
                      </a:r>
                    </a:p>
                  </a:txBody>
                  <a:tcPr/>
                </a:tc>
                <a:tc>
                  <a:txBody>
                    <a:bodyPr/>
                    <a:lstStyle/>
                    <a:p>
                      <a:r>
                        <a:rPr lang="en-MY" dirty="0"/>
                        <a:t>$135.49</a:t>
                      </a:r>
                    </a:p>
                  </a:txBody>
                  <a:tcPr/>
                </a:tc>
                <a:extLst>
                  <a:ext uri="{0D108BD9-81ED-4DB2-BD59-A6C34878D82A}">
                    <a16:rowId xmlns:a16="http://schemas.microsoft.com/office/drawing/2014/main" val="4183567758"/>
                  </a:ext>
                </a:extLst>
              </a:tr>
              <a:tr h="370840">
                <a:tc>
                  <a:txBody>
                    <a:bodyPr/>
                    <a:lstStyle/>
                    <a:p>
                      <a:r>
                        <a:rPr lang="en-MY" dirty="0"/>
                        <a:t>Storage</a:t>
                      </a:r>
                    </a:p>
                  </a:txBody>
                  <a:tcPr/>
                </a:tc>
                <a:tc>
                  <a:txBody>
                    <a:bodyPr/>
                    <a:lstStyle/>
                    <a:p>
                      <a:r>
                        <a:rPr lang="en-MY" dirty="0"/>
                        <a:t>S3</a:t>
                      </a:r>
                    </a:p>
                  </a:txBody>
                  <a:tcPr/>
                </a:tc>
                <a:tc>
                  <a:txBody>
                    <a:bodyPr/>
                    <a:lstStyle/>
                    <a:p>
                      <a:endParaRPr lang="en-MY" dirty="0"/>
                    </a:p>
                  </a:txBody>
                  <a:tcPr/>
                </a:tc>
                <a:tc>
                  <a:txBody>
                    <a:bodyPr/>
                    <a:lstStyle/>
                    <a:p>
                      <a:endParaRPr lang="en-MY" dirty="0"/>
                    </a:p>
                  </a:txBody>
                  <a:tcPr/>
                </a:tc>
                <a:tc>
                  <a:txBody>
                    <a:bodyPr/>
                    <a:lstStyle/>
                    <a:p>
                      <a:r>
                        <a:rPr lang="en-MY" dirty="0"/>
                        <a:t>Standard</a:t>
                      </a:r>
                    </a:p>
                  </a:txBody>
                  <a:tcPr/>
                </a:tc>
                <a:tc>
                  <a:txBody>
                    <a:bodyPr/>
                    <a:lstStyle/>
                    <a:p>
                      <a:endParaRPr lang="en-MY" dirty="0"/>
                    </a:p>
                  </a:txBody>
                  <a:tcPr/>
                </a:tc>
                <a:tc>
                  <a:txBody>
                    <a:bodyPr/>
                    <a:lstStyle/>
                    <a:p>
                      <a:r>
                        <a:rPr lang="en-MY" dirty="0"/>
                        <a:t>1</a:t>
                      </a:r>
                    </a:p>
                  </a:txBody>
                  <a:tcPr/>
                </a:tc>
                <a:tc>
                  <a:txBody>
                    <a:bodyPr/>
                    <a:lstStyle/>
                    <a:p>
                      <a:r>
                        <a:rPr lang="en-MY" dirty="0"/>
                        <a:t>$8.87</a:t>
                      </a:r>
                    </a:p>
                  </a:txBody>
                  <a:tcPr/>
                </a:tc>
                <a:tc>
                  <a:txBody>
                    <a:bodyPr/>
                    <a:lstStyle/>
                    <a:p>
                      <a:r>
                        <a:rPr lang="en-MY" dirty="0"/>
                        <a:t>$8.87</a:t>
                      </a:r>
                    </a:p>
                  </a:txBody>
                  <a:tcPr/>
                </a:tc>
                <a:extLst>
                  <a:ext uri="{0D108BD9-81ED-4DB2-BD59-A6C34878D82A}">
                    <a16:rowId xmlns:a16="http://schemas.microsoft.com/office/drawing/2014/main" val="1163938973"/>
                  </a:ext>
                </a:extLst>
              </a:tr>
              <a:tr h="370840">
                <a:tc>
                  <a:txBody>
                    <a:bodyPr/>
                    <a:lstStyle/>
                    <a:p>
                      <a:r>
                        <a:rPr lang="en-MY" dirty="0"/>
                        <a:t>Networking</a:t>
                      </a:r>
                    </a:p>
                  </a:txBody>
                  <a:tcPr/>
                </a:tc>
                <a:tc>
                  <a:txBody>
                    <a:bodyPr/>
                    <a:lstStyle/>
                    <a:p>
                      <a:r>
                        <a:rPr lang="en-MY" dirty="0"/>
                        <a:t>Load Balancer</a:t>
                      </a:r>
                    </a:p>
                  </a:txBody>
                  <a:tcPr/>
                </a:tc>
                <a:tc>
                  <a:txBody>
                    <a:bodyPr/>
                    <a:lstStyle/>
                    <a:p>
                      <a:endParaRPr lang="en-MY" dirty="0"/>
                    </a:p>
                  </a:txBody>
                  <a:tcPr/>
                </a:tc>
                <a:tc>
                  <a:txBody>
                    <a:bodyPr/>
                    <a:lstStyle/>
                    <a:p>
                      <a:endParaRPr lang="en-MY" dirty="0"/>
                    </a:p>
                  </a:txBody>
                  <a:tcPr/>
                </a:tc>
                <a:tc>
                  <a:txBody>
                    <a:bodyPr/>
                    <a:lstStyle/>
                    <a:p>
                      <a:endParaRPr lang="en-MY" dirty="0"/>
                    </a:p>
                  </a:txBody>
                  <a:tcPr/>
                </a:tc>
                <a:tc>
                  <a:txBody>
                    <a:bodyPr/>
                    <a:lstStyle/>
                    <a:p>
                      <a:endParaRPr lang="en-MY" dirty="0"/>
                    </a:p>
                  </a:txBody>
                  <a:tcPr/>
                </a:tc>
                <a:tc>
                  <a:txBody>
                    <a:bodyPr/>
                    <a:lstStyle/>
                    <a:p>
                      <a:r>
                        <a:rPr lang="en-MY" dirty="0"/>
                        <a:t>1</a:t>
                      </a:r>
                    </a:p>
                  </a:txBody>
                  <a:tcPr/>
                </a:tc>
                <a:tc>
                  <a:txBody>
                    <a:bodyPr/>
                    <a:lstStyle/>
                    <a:p>
                      <a:r>
                        <a:rPr lang="en-MY" dirty="0"/>
                        <a:t>$22.27</a:t>
                      </a:r>
                    </a:p>
                  </a:txBody>
                  <a:tcPr/>
                </a:tc>
                <a:tc>
                  <a:txBody>
                    <a:bodyPr/>
                    <a:lstStyle/>
                    <a:p>
                      <a:r>
                        <a:rPr lang="en-MY" dirty="0"/>
                        <a:t>$22.27</a:t>
                      </a:r>
                    </a:p>
                  </a:txBody>
                  <a:tcPr/>
                </a:tc>
                <a:extLst>
                  <a:ext uri="{0D108BD9-81ED-4DB2-BD59-A6C34878D82A}">
                    <a16:rowId xmlns:a16="http://schemas.microsoft.com/office/drawing/2014/main" val="3615199326"/>
                  </a:ext>
                </a:extLst>
              </a:tr>
              <a:tr h="370840">
                <a:tc>
                  <a:txBody>
                    <a:bodyPr/>
                    <a:lstStyle/>
                    <a:p>
                      <a:r>
                        <a:rPr lang="en-MY" dirty="0"/>
                        <a:t>Database</a:t>
                      </a:r>
                    </a:p>
                  </a:txBody>
                  <a:tcPr/>
                </a:tc>
                <a:tc>
                  <a:txBody>
                    <a:bodyPr/>
                    <a:lstStyle/>
                    <a:p>
                      <a:r>
                        <a:rPr lang="en-MY" dirty="0"/>
                        <a:t>RDS</a:t>
                      </a:r>
                    </a:p>
                  </a:txBody>
                  <a:tcPr/>
                </a:tc>
                <a:tc>
                  <a:txBody>
                    <a:bodyPr/>
                    <a:lstStyle/>
                    <a:p>
                      <a:r>
                        <a:rPr lang="en-MY" dirty="0"/>
                        <a:t>T2-Burst</a:t>
                      </a:r>
                    </a:p>
                  </a:txBody>
                  <a:tcPr/>
                </a:tc>
                <a:tc>
                  <a:txBody>
                    <a:bodyPr/>
                    <a:lstStyle/>
                    <a:p>
                      <a:r>
                        <a:rPr lang="en-MY" dirty="0"/>
                        <a:t>small</a:t>
                      </a:r>
                    </a:p>
                  </a:txBody>
                  <a:tcPr/>
                </a:tc>
                <a:tc>
                  <a:txBody>
                    <a:bodyPr/>
                    <a:lstStyle/>
                    <a:p>
                      <a:endParaRPr lang="en-MY" dirty="0"/>
                    </a:p>
                  </a:txBody>
                  <a:tcPr/>
                </a:tc>
                <a:tc>
                  <a:txBody>
                    <a:bodyPr/>
                    <a:lstStyle/>
                    <a:p>
                      <a:r>
                        <a:rPr lang="en-MY" dirty="0"/>
                        <a:t>Primary</a:t>
                      </a:r>
                    </a:p>
                  </a:txBody>
                  <a:tcPr/>
                </a:tc>
                <a:tc>
                  <a:txBody>
                    <a:bodyPr/>
                    <a:lstStyle/>
                    <a:p>
                      <a:r>
                        <a:rPr lang="en-MY" dirty="0"/>
                        <a:t>1</a:t>
                      </a:r>
                    </a:p>
                  </a:txBody>
                  <a:tcPr/>
                </a:tc>
                <a:tc>
                  <a:txBody>
                    <a:bodyPr/>
                    <a:lstStyle/>
                    <a:p>
                      <a:r>
                        <a:rPr lang="en-MY" dirty="0"/>
                        <a:t>$49.64</a:t>
                      </a:r>
                    </a:p>
                  </a:txBody>
                  <a:tcPr/>
                </a:tc>
                <a:tc>
                  <a:txBody>
                    <a:bodyPr/>
                    <a:lstStyle/>
                    <a:p>
                      <a:r>
                        <a:rPr lang="en-MY" dirty="0"/>
                        <a:t>$49.64</a:t>
                      </a:r>
                    </a:p>
                  </a:txBody>
                  <a:tcPr/>
                </a:tc>
                <a:extLst>
                  <a:ext uri="{0D108BD9-81ED-4DB2-BD59-A6C34878D82A}">
                    <a16:rowId xmlns:a16="http://schemas.microsoft.com/office/drawing/2014/main" val="4166082577"/>
                  </a:ext>
                </a:extLst>
              </a:tr>
              <a:tr h="370840">
                <a:tc>
                  <a:txBody>
                    <a:bodyPr/>
                    <a:lstStyle/>
                    <a:p>
                      <a:r>
                        <a:rPr lang="en-MY" dirty="0"/>
                        <a:t>Database</a:t>
                      </a:r>
                    </a:p>
                  </a:txBody>
                  <a:tcPr/>
                </a:tc>
                <a:tc>
                  <a:txBody>
                    <a:bodyPr/>
                    <a:lstStyle/>
                    <a:p>
                      <a:r>
                        <a:rPr lang="en-MY" dirty="0"/>
                        <a:t>RDS</a:t>
                      </a:r>
                    </a:p>
                  </a:txBody>
                  <a:tcPr/>
                </a:tc>
                <a:tc>
                  <a:txBody>
                    <a:bodyPr/>
                    <a:lstStyle/>
                    <a:p>
                      <a:r>
                        <a:rPr lang="en-MY" dirty="0"/>
                        <a:t>T2-Burst</a:t>
                      </a:r>
                    </a:p>
                  </a:txBody>
                  <a:tcPr/>
                </a:tc>
                <a:tc>
                  <a:txBody>
                    <a:bodyPr/>
                    <a:lstStyle/>
                    <a:p>
                      <a:r>
                        <a:rPr lang="en-MY" dirty="0"/>
                        <a:t>small</a:t>
                      </a:r>
                    </a:p>
                  </a:txBody>
                  <a:tcPr/>
                </a:tc>
                <a:tc>
                  <a:txBody>
                    <a:bodyPr/>
                    <a:lstStyle/>
                    <a:p>
                      <a:endParaRPr lang="en-MY" dirty="0"/>
                    </a:p>
                  </a:txBody>
                  <a:tcPr/>
                </a:tc>
                <a:tc>
                  <a:txBody>
                    <a:bodyPr/>
                    <a:lstStyle/>
                    <a:p>
                      <a:r>
                        <a:rPr lang="en-MY" dirty="0"/>
                        <a:t>Read Replica</a:t>
                      </a:r>
                    </a:p>
                  </a:txBody>
                  <a:tcPr/>
                </a:tc>
                <a:tc>
                  <a:txBody>
                    <a:bodyPr/>
                    <a:lstStyle/>
                    <a:p>
                      <a:r>
                        <a:rPr lang="en-MY" dirty="0"/>
                        <a:t>1</a:t>
                      </a:r>
                    </a:p>
                  </a:txBody>
                  <a:tcPr/>
                </a:tc>
                <a:tc>
                  <a:txBody>
                    <a:bodyPr/>
                    <a:lstStyle/>
                    <a:p>
                      <a:r>
                        <a:rPr lang="en-MY" dirty="0"/>
                        <a:t>$49.64</a:t>
                      </a:r>
                    </a:p>
                  </a:txBody>
                  <a:tcPr/>
                </a:tc>
                <a:tc>
                  <a:txBody>
                    <a:bodyPr/>
                    <a:lstStyle/>
                    <a:p>
                      <a:r>
                        <a:rPr lang="en-MY" dirty="0"/>
                        <a:t>$49.64</a:t>
                      </a:r>
                    </a:p>
                  </a:txBody>
                  <a:tcPr/>
                </a:tc>
                <a:extLst>
                  <a:ext uri="{0D108BD9-81ED-4DB2-BD59-A6C34878D82A}">
                    <a16:rowId xmlns:a16="http://schemas.microsoft.com/office/drawing/2014/main" val="3137531173"/>
                  </a:ext>
                </a:extLst>
              </a:tr>
              <a:tr h="370840">
                <a:tc>
                  <a:txBody>
                    <a:bodyPr/>
                    <a:lstStyle/>
                    <a:p>
                      <a:r>
                        <a:rPr lang="en-MY" dirty="0"/>
                        <a:t>App Service</a:t>
                      </a:r>
                    </a:p>
                  </a:txBody>
                  <a:tcPr/>
                </a:tc>
                <a:tc>
                  <a:txBody>
                    <a:bodyPr/>
                    <a:lstStyle/>
                    <a:p>
                      <a:r>
                        <a:rPr lang="en-MY" dirty="0"/>
                        <a:t>API Gateway</a:t>
                      </a:r>
                    </a:p>
                  </a:txBody>
                  <a:tcPr/>
                </a:tc>
                <a:tc>
                  <a:txBody>
                    <a:bodyPr/>
                    <a:lstStyle/>
                    <a:p>
                      <a:endParaRPr lang="en-MY" dirty="0"/>
                    </a:p>
                  </a:txBody>
                  <a:tcPr/>
                </a:tc>
                <a:tc>
                  <a:txBody>
                    <a:bodyPr/>
                    <a:lstStyle/>
                    <a:p>
                      <a:endParaRPr lang="en-MY" dirty="0"/>
                    </a:p>
                  </a:txBody>
                  <a:tcPr/>
                </a:tc>
                <a:tc>
                  <a:txBody>
                    <a:bodyPr/>
                    <a:lstStyle/>
                    <a:p>
                      <a:endParaRPr lang="en-MY" dirty="0"/>
                    </a:p>
                  </a:txBody>
                  <a:tcPr/>
                </a:tc>
                <a:tc>
                  <a:txBody>
                    <a:bodyPr/>
                    <a:lstStyle/>
                    <a:p>
                      <a:endParaRPr lang="en-MY" dirty="0"/>
                    </a:p>
                  </a:txBody>
                  <a:tcPr/>
                </a:tc>
                <a:tc>
                  <a:txBody>
                    <a:bodyPr/>
                    <a:lstStyle/>
                    <a:p>
                      <a:r>
                        <a:rPr lang="en-MY" dirty="0"/>
                        <a:t>1</a:t>
                      </a:r>
                    </a:p>
                  </a:txBody>
                  <a:tcPr/>
                </a:tc>
                <a:tc>
                  <a:txBody>
                    <a:bodyPr/>
                    <a:lstStyle/>
                    <a:p>
                      <a:r>
                        <a:rPr lang="en-MY" dirty="0"/>
                        <a:t>$45.24</a:t>
                      </a:r>
                    </a:p>
                  </a:txBody>
                  <a:tcPr/>
                </a:tc>
                <a:tc>
                  <a:txBody>
                    <a:bodyPr/>
                    <a:lstStyle/>
                    <a:p>
                      <a:r>
                        <a:rPr lang="en-MY" dirty="0"/>
                        <a:t>$45.24</a:t>
                      </a:r>
                    </a:p>
                  </a:txBody>
                  <a:tcPr/>
                </a:tc>
                <a:extLst>
                  <a:ext uri="{0D108BD9-81ED-4DB2-BD59-A6C34878D82A}">
                    <a16:rowId xmlns:a16="http://schemas.microsoft.com/office/drawing/2014/main" val="1102223087"/>
                  </a:ext>
                </a:extLst>
              </a:tr>
              <a:tr h="370840">
                <a:tc gridSpan="8">
                  <a:txBody>
                    <a:bodyPr/>
                    <a:lstStyle/>
                    <a:p>
                      <a:pPr algn="r"/>
                      <a:r>
                        <a:rPr lang="en-MY" dirty="0"/>
                        <a:t>TOTAL BUDGET</a:t>
                      </a:r>
                    </a:p>
                  </a:txBody>
                  <a:tcPr/>
                </a:tc>
                <a:tc hMerge="1">
                  <a:txBody>
                    <a:bodyPr/>
                    <a:lstStyle/>
                    <a:p>
                      <a:endParaRPr lang="en-MY" dirty="0"/>
                    </a:p>
                  </a:txBody>
                  <a:tcPr/>
                </a:tc>
                <a:tc hMerge="1">
                  <a:txBody>
                    <a:bodyPr/>
                    <a:lstStyle/>
                    <a:p>
                      <a:endParaRPr lang="en-MY" dirty="0"/>
                    </a:p>
                  </a:txBody>
                  <a:tcPr/>
                </a:tc>
                <a:tc hMerge="1">
                  <a:txBody>
                    <a:bodyPr/>
                    <a:lstStyle/>
                    <a:p>
                      <a:endParaRPr lang="en-MY" dirty="0"/>
                    </a:p>
                  </a:txBody>
                  <a:tcPr/>
                </a:tc>
                <a:tc hMerge="1">
                  <a:txBody>
                    <a:bodyPr/>
                    <a:lstStyle/>
                    <a:p>
                      <a:endParaRPr lang="en-MY" dirty="0"/>
                    </a:p>
                  </a:txBody>
                  <a:tcPr/>
                </a:tc>
                <a:tc hMerge="1">
                  <a:txBody>
                    <a:bodyPr/>
                    <a:lstStyle/>
                    <a:p>
                      <a:endParaRPr lang="en-MY" dirty="0"/>
                    </a:p>
                  </a:txBody>
                  <a:tcPr/>
                </a:tc>
                <a:tc hMerge="1">
                  <a:txBody>
                    <a:bodyPr/>
                    <a:lstStyle/>
                    <a:p>
                      <a:endParaRPr lang="en-MY" dirty="0"/>
                    </a:p>
                  </a:txBody>
                  <a:tcPr/>
                </a:tc>
                <a:tc hMerge="1">
                  <a:txBody>
                    <a:bodyPr/>
                    <a:lstStyle/>
                    <a:p>
                      <a:endParaRPr lang="en-MY" dirty="0"/>
                    </a:p>
                  </a:txBody>
                  <a:tcPr/>
                </a:tc>
                <a:tc>
                  <a:txBody>
                    <a:bodyPr/>
                    <a:lstStyle/>
                    <a:p>
                      <a:r>
                        <a:rPr lang="en-MY" dirty="0"/>
                        <a:t>$311.14</a:t>
                      </a:r>
                    </a:p>
                  </a:txBody>
                  <a:tcPr/>
                </a:tc>
                <a:extLst>
                  <a:ext uri="{0D108BD9-81ED-4DB2-BD59-A6C34878D82A}">
                    <a16:rowId xmlns:a16="http://schemas.microsoft.com/office/drawing/2014/main" val="669735562"/>
                  </a:ext>
                </a:extLst>
              </a:tr>
            </a:tbl>
          </a:graphicData>
        </a:graphic>
      </p:graphicFrame>
    </p:spTree>
    <p:extLst>
      <p:ext uri="{BB962C8B-B14F-4D97-AF65-F5344CB8AC3E}">
        <p14:creationId xmlns:p14="http://schemas.microsoft.com/office/powerpoint/2010/main" val="81093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1F1B6C4-8024-4FED-A3CC-CF1CE7E768D8}"/>
              </a:ext>
            </a:extLst>
          </p:cNvPr>
          <p:cNvPicPr>
            <a:picLocks noGrp="1" noChangeAspect="1"/>
          </p:cNvPicPr>
          <p:nvPr>
            <p:ph idx="1"/>
          </p:nvPr>
        </p:nvPicPr>
        <p:blipFill>
          <a:blip r:embed="rId2"/>
          <a:stretch>
            <a:fillRect/>
          </a:stretch>
        </p:blipFill>
        <p:spPr>
          <a:xfrm>
            <a:off x="1324239" y="1047564"/>
            <a:ext cx="9873170" cy="4951845"/>
          </a:xfrm>
          <a:prstGeom prst="rect">
            <a:avLst/>
          </a:prstGeom>
        </p:spPr>
      </p:pic>
    </p:spTree>
    <p:extLst>
      <p:ext uri="{BB962C8B-B14F-4D97-AF65-F5344CB8AC3E}">
        <p14:creationId xmlns:p14="http://schemas.microsoft.com/office/powerpoint/2010/main" val="390810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401</Words>
  <Application>Microsoft Office PowerPoint</Application>
  <PresentationFormat>Widescreen</PresentationFormat>
  <Paragraphs>75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Ubuntu</vt:lpstr>
      <vt:lpstr>Office Theme</vt:lpstr>
      <vt:lpstr>BACKEND REST API</vt:lpstr>
      <vt:lpstr>Architecture</vt:lpstr>
      <vt:lpstr>AWS Services</vt:lpstr>
      <vt:lpstr>AWS Services</vt:lpstr>
      <vt:lpstr>Budget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BACKEND REST API</dc:title>
  <dc:creator>ummi izzati</dc:creator>
  <cp:lastModifiedBy>ummi izzati</cp:lastModifiedBy>
  <cp:revision>4</cp:revision>
  <dcterms:created xsi:type="dcterms:W3CDTF">2020-09-10T03:41:36Z</dcterms:created>
  <dcterms:modified xsi:type="dcterms:W3CDTF">2020-09-10T04:14:27Z</dcterms:modified>
</cp:coreProperties>
</file>