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7" r:id="rId6"/>
    <p:sldId id="279" r:id="rId7"/>
    <p:sldId id="278" r:id="rId8"/>
    <p:sldId id="268" r:id="rId9"/>
    <p:sldId id="271" r:id="rId10"/>
    <p:sldId id="273" r:id="rId11"/>
    <p:sldId id="272" r:id="rId12"/>
    <p:sldId id="269" r:id="rId13"/>
    <p:sldId id="274" r:id="rId14"/>
    <p:sldId id="275" r:id="rId15"/>
    <p:sldId id="260" r:id="rId16"/>
    <p:sldId id="263" r:id="rId17"/>
    <p:sldId id="262" r:id="rId18"/>
    <p:sldId id="261" r:id="rId19"/>
    <p:sldId id="264" r:id="rId20"/>
    <p:sldId id="277"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50" autoAdjust="0"/>
    <p:restoredTop sz="90860" autoAdjust="0"/>
  </p:normalViewPr>
  <p:slideViewPr>
    <p:cSldViewPr>
      <p:cViewPr varScale="1">
        <p:scale>
          <a:sx n="75" d="100"/>
          <a:sy n="75" d="100"/>
        </p:scale>
        <p:origin x="-12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57520-B9F6-4EF0-B213-D5C59EDA35CC}" type="datetimeFigureOut">
              <a:rPr lang="en-US" smtClean="0"/>
              <a:pPr/>
              <a:t>6/6/2022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0C63F4-A3F4-485F-813E-A408075A5C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0C63F4-A3F4-485F-813E-A408075A5CF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22220-E992-447A-9CDD-8B430405C697}"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22220-E992-447A-9CDD-8B430405C697}"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22220-E992-447A-9CDD-8B430405C697}" type="datetimeFigureOut">
              <a:rPr lang="en-US" smtClean="0"/>
              <a:pPr/>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22220-E992-447A-9CDD-8B430405C697}" type="datetimeFigureOut">
              <a:rPr lang="en-US" smtClean="0"/>
              <a:pPr/>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22220-E992-447A-9CDD-8B430405C697}" type="datetimeFigureOut">
              <a:rPr lang="en-US" smtClean="0"/>
              <a:pPr/>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2220-E992-447A-9CDD-8B430405C697}" type="datetimeFigureOut">
              <a:rPr lang="en-US" smtClean="0"/>
              <a:pPr/>
              <a:t>6/6/2022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3436B-ECD8-4503-98D4-E3A92B063A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66800"/>
            <a:ext cx="9296400" cy="2003425"/>
          </a:xfrm>
        </p:spPr>
        <p:txBody>
          <a:bodyPr>
            <a:noAutofit/>
          </a:bodyPr>
          <a:lstStyle/>
          <a:p>
            <a:r>
              <a:rPr lang="en-US" b="1" dirty="0" smtClean="0">
                <a:latin typeface="Times New Roman" pitchFamily="18" charset="0"/>
                <a:cs typeface="Times New Roman" pitchFamily="18" charset="0"/>
              </a:rPr>
              <a:t>AI RADIO</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4191000"/>
            <a:ext cx="7028330" cy="2115990"/>
          </a:xfrm>
        </p:spPr>
        <p:txBody>
          <a:bodyPr>
            <a:normAutofit/>
          </a:bodyPr>
          <a:lstStyle/>
          <a:p>
            <a:r>
              <a:rPr lang="en-US" sz="2800" b="1" dirty="0" smtClean="0">
                <a:solidFill>
                  <a:sysClr val="windowText" lastClr="000000"/>
                </a:solidFill>
                <a:latin typeface="Times New Roman" pitchFamily="18" charset="0"/>
                <a:cs typeface="Times New Roman" pitchFamily="18" charset="0"/>
              </a:rPr>
              <a:t>AKSHAYKUMAR M R</a:t>
            </a:r>
          </a:p>
          <a:p>
            <a:r>
              <a:rPr lang="en-US" sz="2800" b="1" dirty="0" smtClean="0">
                <a:solidFill>
                  <a:sysClr val="windowText" lastClr="000000"/>
                </a:solidFill>
                <a:latin typeface="Times New Roman" pitchFamily="18" charset="0"/>
                <a:cs typeface="Times New Roman" pitchFamily="18" charset="0"/>
              </a:rPr>
              <a:t>03</a:t>
            </a:r>
          </a:p>
          <a:p>
            <a:r>
              <a:rPr lang="en-US" sz="2800" b="1" dirty="0" smtClean="0">
                <a:solidFill>
                  <a:sysClr val="windowText" lastClr="000000"/>
                </a:solidFill>
                <a:latin typeface="Times New Roman" pitchFamily="18" charset="0"/>
                <a:cs typeface="Times New Roman" pitchFamily="18" charset="0"/>
              </a:rPr>
              <a:t>DR. GEEVAR C ZACHARIAS</a:t>
            </a:r>
          </a:p>
          <a:p>
            <a:endParaRPr lang="en-US" sz="2800" b="1" dirty="0">
              <a:solidFill>
                <a:sysClr val="windowText" lastClr="000000"/>
              </a:solidFill>
              <a:latin typeface="Times New Roman" pitchFamily="18" charset="0"/>
              <a:cs typeface="Times New Roman" pitchFamily="18" charset="0"/>
            </a:endParaRPr>
          </a:p>
          <a:p>
            <a:endParaRPr lang="en-US" sz="2800" b="1" dirty="0" smtClean="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6 at 12.25.12 AM.jpeg"/>
          <p:cNvPicPr>
            <a:picLocks noGrp="1" noChangeAspect="1"/>
          </p:cNvPicPr>
          <p:nvPr>
            <p:ph idx="1"/>
          </p:nvPr>
        </p:nvPicPr>
        <p:blipFill>
          <a:blip r:embed="rId2"/>
          <a:stretch>
            <a:fillRect/>
          </a:stretch>
        </p:blipFill>
        <p:spPr>
          <a:xfrm>
            <a:off x="228600" y="304800"/>
            <a:ext cx="8686800" cy="6324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6 at 12.25.32 AM.jpeg"/>
          <p:cNvPicPr>
            <a:picLocks noGrp="1" noChangeAspect="1"/>
          </p:cNvPicPr>
          <p:nvPr>
            <p:ph idx="1"/>
          </p:nvPr>
        </p:nvPicPr>
        <p:blipFill>
          <a:blip r:embed="rId2"/>
          <a:stretch>
            <a:fillRect/>
          </a:stretch>
        </p:blipFill>
        <p:spPr>
          <a:xfrm>
            <a:off x="228600" y="228600"/>
            <a:ext cx="8610600" cy="64008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Content Placeholder 6" descr="WhatsApp Image 2022-06-06 at 12.25.51 AM.jpeg"/>
          <p:cNvPicPr>
            <a:picLocks noGrp="1" noChangeAspect="1"/>
          </p:cNvPicPr>
          <p:nvPr>
            <p:ph idx="1"/>
          </p:nvPr>
        </p:nvPicPr>
        <p:blipFill>
          <a:blip r:embed="rId2"/>
          <a:stretch>
            <a:fillRect/>
          </a:stretch>
        </p:blipFill>
        <p:spPr>
          <a:xfrm>
            <a:off x="304800" y="304800"/>
            <a:ext cx="8534399" cy="62484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2. </a:t>
            </a:r>
            <a:r>
              <a:rPr lang="en-US" sz="3600" b="1" dirty="0" smtClean="0">
                <a:latin typeface="Times New Roman" pitchFamily="18" charset="0"/>
                <a:cs typeface="Times New Roman" pitchFamily="18" charset="0"/>
              </a:rPr>
              <a:t>Natural language understanding (NLU)</a:t>
            </a:r>
            <a:r>
              <a:rPr lang="en-US" sz="3600" dirty="0" smtClean="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Natural language understanding (NLU)</a:t>
            </a:r>
            <a:r>
              <a:rPr lang="en-US" sz="1800" dirty="0" smtClean="0">
                <a:latin typeface="Times New Roman" pitchFamily="18" charset="0"/>
                <a:cs typeface="Times New Roman" pitchFamily="18" charset="0"/>
              </a:rPr>
              <a:t> is a subfield of natural language processing (NLP), which involves transforming human language into a machine-readable format.</a:t>
            </a:r>
            <a:endParaRPr lang="en-US" sz="1800" dirty="0">
              <a:latin typeface="Times New Roman" pitchFamily="18" charset="0"/>
              <a:cs typeface="Times New Roman" pitchFamily="18" charset="0"/>
            </a:endParaRPr>
          </a:p>
        </p:txBody>
      </p:sp>
      <p:sp>
        <p:nvSpPr>
          <p:cNvPr id="4" name="Rectangle 3"/>
          <p:cNvSpPr/>
          <p:nvPr/>
        </p:nvSpPr>
        <p:spPr>
          <a:xfrm>
            <a:off x="1981200" y="3124200"/>
            <a:ext cx="5486400" cy="3352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3.SPEECH SYNTHESIS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Speech synthesis</a:t>
            </a:r>
            <a:r>
              <a:rPr lang="en-US" sz="1800" dirty="0" smtClean="0">
                <a:latin typeface="Times New Roman" pitchFamily="18" charset="0"/>
                <a:cs typeface="Times New Roman" pitchFamily="18" charset="0"/>
              </a:rPr>
              <a:t> is the artificial production of human speech. A computer system used for this purpose is called a </a:t>
            </a:r>
            <a:r>
              <a:rPr lang="en-US" sz="1800" b="1" dirty="0" smtClean="0">
                <a:latin typeface="Times New Roman" pitchFamily="18" charset="0"/>
                <a:cs typeface="Times New Roman" pitchFamily="18" charset="0"/>
              </a:rPr>
              <a:t>speech computer</a:t>
            </a:r>
            <a:r>
              <a:rPr lang="en-US" sz="1800" dirty="0" smtClean="0">
                <a:latin typeface="Times New Roman" pitchFamily="18" charset="0"/>
                <a:cs typeface="Times New Roman" pitchFamily="18" charset="0"/>
              </a:rPr>
              <a:t> or </a:t>
            </a:r>
            <a:r>
              <a:rPr lang="en-US" sz="1800" b="1" dirty="0" smtClean="0">
                <a:latin typeface="Times New Roman" pitchFamily="18" charset="0"/>
                <a:cs typeface="Times New Roman" pitchFamily="18" charset="0"/>
              </a:rPr>
              <a:t>speech synthesizer</a:t>
            </a:r>
            <a:r>
              <a:rPr lang="en-US" sz="1800" dirty="0" smtClean="0">
                <a:latin typeface="Times New Roman" pitchFamily="18" charset="0"/>
                <a:cs typeface="Times New Roman" pitchFamily="18" charset="0"/>
              </a:rPr>
              <a:t>, and can be implemented in software or hardware products. A </a:t>
            </a:r>
            <a:r>
              <a:rPr lang="en-US" sz="1800" b="1" dirty="0" smtClean="0">
                <a:latin typeface="Times New Roman" pitchFamily="18" charset="0"/>
                <a:cs typeface="Times New Roman" pitchFamily="18" charset="0"/>
              </a:rPr>
              <a:t>text-to-speech</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TTS</a:t>
            </a:r>
            <a:r>
              <a:rPr lang="en-US" sz="1800" dirty="0" smtClean="0">
                <a:latin typeface="Times New Roman" pitchFamily="18" charset="0"/>
                <a:cs typeface="Times New Roman" pitchFamily="18" charset="0"/>
              </a:rPr>
              <a:t>) system converts normal language text into speech; other systems render symbolic linguistic representations like phonetic transcriptions into speech. The reverse process is speech recognition.</a:t>
            </a:r>
            <a:endParaRPr lang="en-US" sz="1800" dirty="0">
              <a:latin typeface="Times New Roman" pitchFamily="18" charset="0"/>
              <a:cs typeface="Times New Roman" pitchFamily="18" charset="0"/>
            </a:endParaRPr>
          </a:p>
        </p:txBody>
      </p:sp>
      <p:sp>
        <p:nvSpPr>
          <p:cNvPr id="4" name="Rectangle 3"/>
          <p:cNvSpPr/>
          <p:nvPr/>
        </p:nvSpPr>
        <p:spPr>
          <a:xfrm>
            <a:off x="1143000" y="3657600"/>
            <a:ext cx="6858000" cy="2286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33400" y="0"/>
            <a:ext cx="8229600" cy="1143000"/>
          </a:xfrm>
        </p:spPr>
        <p:txBody>
          <a:bodyPr>
            <a:normAutofit/>
          </a:bodyPr>
          <a:lstStyle/>
          <a:p>
            <a:r>
              <a:rPr lang="en-IN" sz="3200" b="1" dirty="0" smtClean="0">
                <a:latin typeface="Times New Roman" pitchFamily="18" charset="0"/>
                <a:cs typeface="Times New Roman" pitchFamily="18" charset="0"/>
              </a:rPr>
              <a:t>DEVELOPING  ENVIRONMENT</a:t>
            </a:r>
            <a:endParaRPr lang="en-US" sz="3200" b="1" dirty="0">
              <a:latin typeface="Times New Roman" pitchFamily="18" charset="0"/>
              <a:cs typeface="Times New Roman" pitchFamily="18" charset="0"/>
            </a:endParaRPr>
          </a:p>
        </p:txBody>
      </p:sp>
      <p:sp>
        <p:nvSpPr>
          <p:cNvPr id="10" name="Content Placeholder 2"/>
          <p:cNvSpPr>
            <a:spLocks noGrp="1"/>
          </p:cNvSpPr>
          <p:nvPr>
            <p:ph idx="1"/>
          </p:nvPr>
        </p:nvSpPr>
        <p:spPr>
          <a:xfrm>
            <a:off x="457200" y="1219200"/>
            <a:ext cx="8229600" cy="4906963"/>
          </a:xfrm>
        </p:spPr>
        <p:txBody>
          <a:bodyPr>
            <a:normAutofit/>
          </a:bodyPr>
          <a:lstStyle/>
          <a:p>
            <a:pPr>
              <a:buNone/>
            </a:pPr>
            <a:r>
              <a:rPr lang="en-US" sz="1800" b="1" u="sng" dirty="0" smtClean="0">
                <a:latin typeface="Times New Roman" pitchFamily="18" charset="0"/>
                <a:cs typeface="Times New Roman" pitchFamily="18" charset="0"/>
              </a:rPr>
              <a:t>Tools / Platform, Hardware and Software Requirements: </a:t>
            </a:r>
          </a:p>
          <a:p>
            <a:pPr>
              <a:buNone/>
            </a:pPr>
            <a:endParaRPr lang="en-US" sz="1800" b="1" u="sng" dirty="0" smtClean="0">
              <a:latin typeface="Times New Roman" pitchFamily="18" charset="0"/>
              <a:cs typeface="Times New Roman" pitchFamily="18" charset="0"/>
            </a:endParaRPr>
          </a:p>
          <a:p>
            <a:pPr>
              <a:buNone/>
            </a:pPr>
            <a:r>
              <a:rPr lang="en-US" sz="1600" b="1" u="sng" dirty="0" smtClean="0">
                <a:latin typeface="Times New Roman" pitchFamily="18" charset="0"/>
                <a:cs typeface="Times New Roman" pitchFamily="18" charset="0"/>
              </a:rPr>
              <a:t>Hardware specification:</a:t>
            </a:r>
          </a:p>
          <a:p>
            <a:r>
              <a:rPr lang="en-US" sz="1600" dirty="0" smtClean="0">
                <a:latin typeface="Times New Roman" pitchFamily="18" charset="0"/>
                <a:cs typeface="Times New Roman" pitchFamily="18" charset="0"/>
              </a:rPr>
              <a:t>Processor : Intel Pentium Core i3 and above </a:t>
            </a:r>
          </a:p>
          <a:p>
            <a:r>
              <a:rPr lang="en-US" sz="1600" dirty="0" smtClean="0">
                <a:latin typeface="Times New Roman" pitchFamily="18" charset="0"/>
                <a:cs typeface="Times New Roman" pitchFamily="18" charset="0"/>
              </a:rPr>
              <a:t>Primary Memory : 4 GB RAM and above</a:t>
            </a:r>
          </a:p>
          <a:p>
            <a:r>
              <a:rPr lang="en-US" sz="1600" dirty="0" smtClean="0">
                <a:latin typeface="Times New Roman" pitchFamily="18" charset="0"/>
                <a:cs typeface="Times New Roman" pitchFamily="18" charset="0"/>
              </a:rPr>
              <a:t>Storage : 500 GB hard disk and above</a:t>
            </a:r>
          </a:p>
          <a:p>
            <a:r>
              <a:rPr lang="en-US" sz="1600" dirty="0" smtClean="0">
                <a:latin typeface="Times New Roman" pitchFamily="18" charset="0"/>
                <a:cs typeface="Times New Roman" pitchFamily="18" charset="0"/>
              </a:rPr>
              <a:t>Display : VGA Color Monitor</a:t>
            </a:r>
          </a:p>
          <a:p>
            <a:r>
              <a:rPr lang="en-US" sz="1600" dirty="0" smtClean="0">
                <a:latin typeface="Times New Roman" pitchFamily="18" charset="0"/>
                <a:cs typeface="Times New Roman" pitchFamily="18" charset="0"/>
              </a:rPr>
              <a:t>Key Board : Windows compatible </a:t>
            </a:r>
          </a:p>
          <a:p>
            <a:r>
              <a:rPr lang="en-US" sz="1600" dirty="0" smtClean="0">
                <a:latin typeface="Times New Roman" pitchFamily="18" charset="0"/>
                <a:cs typeface="Times New Roman" pitchFamily="18" charset="0"/>
              </a:rPr>
              <a:t>Mouse : Windows compatible </a:t>
            </a:r>
          </a:p>
          <a:p>
            <a:pPr>
              <a:buNone/>
            </a:pPr>
            <a:r>
              <a:rPr lang="en-US" sz="1600" b="1" u="sng" dirty="0" smtClean="0">
                <a:latin typeface="Times New Roman" pitchFamily="18" charset="0"/>
                <a:cs typeface="Times New Roman" pitchFamily="18" charset="0"/>
              </a:rPr>
              <a:t>Software specification:</a:t>
            </a:r>
          </a:p>
          <a:p>
            <a:r>
              <a:rPr lang="en-US" sz="1600" dirty="0" smtClean="0">
                <a:latin typeface="Times New Roman" pitchFamily="18" charset="0"/>
                <a:cs typeface="Times New Roman" pitchFamily="18" charset="0"/>
              </a:rPr>
              <a:t> Language: Dart</a:t>
            </a:r>
          </a:p>
          <a:p>
            <a:r>
              <a:rPr lang="en-US" sz="1600" dirty="0" smtClean="0">
                <a:latin typeface="Times New Roman" pitchFamily="18" charset="0"/>
                <a:cs typeface="Times New Roman" pitchFamily="18" charset="0"/>
              </a:rPr>
              <a:t> Framework: Flutter </a:t>
            </a:r>
          </a:p>
          <a:p>
            <a:r>
              <a:rPr lang="en-US" sz="1600" dirty="0" smtClean="0">
                <a:latin typeface="Times New Roman" pitchFamily="18" charset="0"/>
                <a:cs typeface="Times New Roman" pitchFamily="18" charset="0"/>
              </a:rPr>
              <a:t>Operating system : windows 7 and above</a:t>
            </a:r>
          </a:p>
          <a:p>
            <a:r>
              <a:rPr lang="en-US" sz="1600" dirty="0" smtClean="0">
                <a:latin typeface="Times New Roman" pitchFamily="18" charset="0"/>
                <a:cs typeface="Times New Roman" pitchFamily="18" charset="0"/>
              </a:rPr>
              <a:t> IDE : Visual Studio Code</a:t>
            </a:r>
          </a:p>
          <a:p>
            <a:r>
              <a:rPr lang="en-US" sz="1600" dirty="0" smtClean="0">
                <a:latin typeface="Times New Roman" pitchFamily="18" charset="0"/>
                <a:cs typeface="Times New Roman" pitchFamily="18" charset="0"/>
              </a:rPr>
              <a:t> Others : JS,ALAN STUDIO</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dirty="0" smtClean="0">
                <a:latin typeface="Times New Roman" pitchFamily="18" charset="0"/>
                <a:cs typeface="Times New Roman" pitchFamily="18" charset="0"/>
              </a:rPr>
              <a:t>PROJECT PLAN</a:t>
            </a:r>
            <a:endParaRPr lang="en-US"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838200"/>
          <a:ext cx="8229602" cy="4309574"/>
        </p:xfrm>
        <a:graphic>
          <a:graphicData uri="http://schemas.openxmlformats.org/drawingml/2006/table">
            <a:tbl>
              <a:tblPr/>
              <a:tblGrid>
                <a:gridCol w="666894"/>
                <a:gridCol w="1384492"/>
                <a:gridCol w="2078026"/>
                <a:gridCol w="1366444"/>
                <a:gridCol w="1285946"/>
                <a:gridCol w="1447800"/>
              </a:tblGrid>
              <a:tr h="990600">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Start Date</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1</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22/04/2022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30/04/2022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Incomplete</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0">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30/05/2022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07/05/2022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1</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160">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08/05/2022</a:t>
                      </a:r>
                      <a:endParaRPr lang="en-US" sz="1400" dirty="0" smtClean="0">
                        <a:latin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15/05/2022</a:t>
                      </a:r>
                      <a:endParaRPr lang="en-US" sz="1400" dirty="0" smtClean="0">
                        <a:latin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 Incomplete</a:t>
                      </a:r>
                      <a:endParaRPr lang="en-US" sz="1400" dirty="0" smtClean="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4</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16/05/2022</a:t>
                      </a:r>
                      <a:endParaRPr lang="en-US" sz="1400" dirty="0" smtClean="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23/05/2022</a:t>
                      </a:r>
                      <a:endParaRPr lang="en-US" sz="1400" dirty="0" smtClean="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 Incomplete</a:t>
                      </a:r>
                      <a:endParaRPr lang="en-US" sz="1400" dirty="0" smtClean="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600">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5</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Sprint </a:t>
                      </a:r>
                      <a:r>
                        <a:rPr lang="en-US" sz="1400" dirty="0">
                          <a:latin typeface="Times New Roman" pitchFamily="18" charset="0"/>
                          <a:ea typeface="Calibri"/>
                          <a:cs typeface="Times New Roman" pitchFamily="18" charset="0"/>
                        </a:rPr>
                        <a:t>4</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23/05/2022</a:t>
                      </a:r>
                      <a:endParaRPr lang="en-US" sz="1400" dirty="0" smtClean="0">
                        <a:latin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cs typeface="Times New Roman" pitchFamily="18" charset="0"/>
                        </a:rPr>
                        <a:t>01/06/2022</a:t>
                      </a:r>
                      <a:endParaRPr lang="en-US" sz="1400" dirty="0" smtClean="0">
                        <a:latin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3</a:t>
                      </a:r>
                      <a:endParaRPr lang="en-US" sz="14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  Incomplete</a:t>
                      </a:r>
                      <a:endParaRPr lang="en-US" sz="1400" dirty="0" smtClean="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3200" b="1" dirty="0" smtClean="0">
                <a:latin typeface="Times New Roman" pitchFamily="18" charset="0"/>
                <a:cs typeface="Times New Roman" pitchFamily="18" charset="0"/>
              </a:rPr>
              <a:t>USER STORY</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838202"/>
          <a:ext cx="8610599" cy="4226332"/>
        </p:xfrm>
        <a:graphic>
          <a:graphicData uri="http://schemas.openxmlformats.org/drawingml/2006/table">
            <a:tbl>
              <a:tblPr/>
              <a:tblGrid>
                <a:gridCol w="661699"/>
                <a:gridCol w="3454301"/>
                <a:gridCol w="2192300"/>
                <a:gridCol w="2302299"/>
              </a:tblGrid>
              <a:tr h="990598">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As a type of 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I  want to </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&lt;perform  some task&gt;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So that I can</a:t>
                      </a: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&lt; Achieve Some  Goal&gt;</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1</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UI design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User Interface</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702">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2</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 </a:t>
                      </a:r>
                      <a:r>
                        <a:rPr lang="en-US" sz="1400" b="0" dirty="0" smtClean="0">
                          <a:latin typeface="Times New Roman" pitchFamily="18" charset="0"/>
                          <a:ea typeface="Calibri"/>
                          <a:cs typeface="Times New Roman" pitchFamily="18" charset="0"/>
                        </a:rPr>
                        <a:t>Registration</a:t>
                      </a:r>
                      <a:r>
                        <a:rPr lang="en-US" sz="1400" b="0" dirty="0" smtClean="0">
                          <a:latin typeface="Times New Roman" pitchFamily="18" charset="0"/>
                          <a:ea typeface="Calibri"/>
                          <a:cs typeface="Times New Roman" pitchFamily="18" charset="0"/>
                        </a:rPr>
                        <a:t>, Login </a:t>
                      </a:r>
                      <a:r>
                        <a:rPr lang="en-US" sz="1400" b="0" dirty="0">
                          <a:latin typeface="Times New Roman" pitchFamily="18" charset="0"/>
                          <a:ea typeface="Calibri"/>
                          <a:cs typeface="Times New Roman" pitchFamily="18" charset="0"/>
                        </a:rPr>
                        <a:t>Form</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Login and Registration</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498">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3</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Integrating</a:t>
                      </a:r>
                      <a:r>
                        <a:rPr lang="en-US" sz="1400" b="0" baseline="0" dirty="0" smtClean="0">
                          <a:latin typeface="Times New Roman" pitchFamily="18" charset="0"/>
                          <a:ea typeface="Calibri"/>
                          <a:cs typeface="Times New Roman" pitchFamily="18" charset="0"/>
                        </a:rPr>
                        <a:t> Audio Player</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Audio</a:t>
                      </a:r>
                      <a:r>
                        <a:rPr lang="en-US" sz="1400" b="0" baseline="0" dirty="0" smtClean="0">
                          <a:latin typeface="Times New Roman" pitchFamily="18" charset="0"/>
                          <a:ea typeface="Calibri"/>
                          <a:cs typeface="Times New Roman" pitchFamily="18" charset="0"/>
                        </a:rPr>
                        <a:t> Player</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itchFamily="18" charset="0"/>
                          <a:ea typeface="Calibri"/>
                          <a:cs typeface="Times New Roman" pitchFamily="18" charset="0"/>
                        </a:rPr>
                        <a:t>4</a:t>
                      </a:r>
                      <a:endParaRPr lang="en-US" sz="1400" dirty="0" smtClean="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Build</a:t>
                      </a:r>
                      <a:r>
                        <a:rPr lang="en-US" sz="1400" b="0" baseline="0" dirty="0" smtClean="0">
                          <a:latin typeface="Times New Roman" pitchFamily="18" charset="0"/>
                          <a:ea typeface="Calibri"/>
                          <a:cs typeface="Times New Roman" pitchFamily="18" charset="0"/>
                        </a:rPr>
                        <a:t> Alan AI Project</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Voice</a:t>
                      </a:r>
                      <a:r>
                        <a:rPr lang="en-US" sz="1400" b="0" baseline="0" dirty="0" smtClean="0">
                          <a:latin typeface="Times New Roman" pitchFamily="18" charset="0"/>
                          <a:ea typeface="Calibri"/>
                          <a:cs typeface="Times New Roman" pitchFamily="18" charset="0"/>
                        </a:rPr>
                        <a:t> Assistant</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134">
                <a:tc>
                  <a:txBody>
                    <a:bodyPr/>
                    <a:lstStyle/>
                    <a:p>
                      <a:pPr marL="0" marR="0" algn="ctr">
                        <a:lnSpc>
                          <a:spcPct val="115000"/>
                        </a:lnSpc>
                        <a:spcBef>
                          <a:spcPts val="0"/>
                        </a:spcBef>
                        <a:spcAft>
                          <a:spcPts val="0"/>
                        </a:spcAft>
                      </a:pPr>
                      <a:r>
                        <a:rPr lang="en-US" sz="1400" b="0" dirty="0">
                          <a:latin typeface="Times New Roman" pitchFamily="18" charset="0"/>
                          <a:ea typeface="Calibri"/>
                          <a:cs typeface="Times New Roman" pitchFamily="18" charset="0"/>
                        </a:rPr>
                        <a:t>5</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a:latin typeface="Times New Roman" pitchFamily="18" charset="0"/>
                          <a:ea typeface="Calibri"/>
                          <a:cs typeface="Times New Roman" pitchFamily="18" charset="0"/>
                        </a:rPr>
                        <a:t>User</a:t>
                      </a: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0" dirty="0" smtClean="0">
                          <a:latin typeface="Times New Roman" pitchFamily="18" charset="0"/>
                          <a:ea typeface="Calibri"/>
                          <a:cs typeface="Times New Roman" pitchFamily="18" charset="0"/>
                        </a:rPr>
                        <a:t>Adding AI Suggestions</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0" baseline="0" dirty="0" smtClean="0">
                          <a:latin typeface="Times New Roman" pitchFamily="18" charset="0"/>
                          <a:ea typeface="Calibri"/>
                          <a:cs typeface="Times New Roman" pitchFamily="18" charset="0"/>
                        </a:rPr>
                        <a:t>AI Suggestions</a:t>
                      </a:r>
                      <a:endParaRPr lang="en-US" sz="1400" b="0" dirty="0">
                        <a:latin typeface="Times New Roman" pitchFamily="18" charset="0"/>
                        <a:ea typeface="Calibri"/>
                        <a:cs typeface="Times New Roman" pitchFamily="18" charset="0"/>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868362"/>
          </a:xfrm>
        </p:spPr>
        <p:txBody>
          <a:bodyPr>
            <a:normAutofit/>
          </a:bodyPr>
          <a:lstStyle/>
          <a:p>
            <a:r>
              <a:rPr lang="en-US" sz="3600" b="1" dirty="0" smtClean="0">
                <a:latin typeface="Times New Roman" pitchFamily="18" charset="0"/>
                <a:cs typeface="Times New Roman" pitchFamily="18" charset="0"/>
              </a:rPr>
              <a:t>PRODUCT BACKLOG</a:t>
            </a:r>
            <a:endParaRPr lang="en-US" sz="36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773309"/>
          <a:ext cx="8727280" cy="4636891"/>
        </p:xfrm>
        <a:graphic>
          <a:graphicData uri="http://schemas.openxmlformats.org/drawingml/2006/table">
            <a:tbl>
              <a:tblPr/>
              <a:tblGrid>
                <a:gridCol w="637660"/>
                <a:gridCol w="1990148"/>
                <a:gridCol w="754663"/>
                <a:gridCol w="691869"/>
                <a:gridCol w="2021660"/>
                <a:gridCol w="971739"/>
                <a:gridCol w="1659541"/>
              </a:tblGrid>
              <a:tr h="914400">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Priority</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&lt;High/Medium/Low&gt;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Size</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(Hours)</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Sprint</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&lt;#&gt;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&lt;Planned/In progress/Completed&gt;</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Release</a:t>
                      </a: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Date</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Release Goal</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691">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1</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10</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endParaRPr lang="en-US" sz="14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Completed</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30/04/2022</a:t>
                      </a:r>
                      <a:endParaRPr lang="en-US" sz="1400" dirty="0" smtClean="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UI design</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Incomplete</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07/05/2022</a:t>
                      </a:r>
                      <a:endParaRPr lang="en-US" sz="1400" dirty="0" smtClean="0">
                        <a:latin typeface="Times New Roman" panose="02020603050405020304" pitchFamily="18" charset="0"/>
                        <a:cs typeface="Times New Roman" panose="02020603050405020304" pitchFamily="18" charset="0"/>
                      </a:endParaRPr>
                    </a:p>
                    <a:p>
                      <a:pPr algn="ct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User Registration,</a:t>
                      </a:r>
                      <a:r>
                        <a:rPr lang="en-US" sz="1400" baseline="0" dirty="0" smtClean="0">
                          <a:latin typeface="Times New Roman" pitchFamily="18" charset="0"/>
                          <a:ea typeface="Calibri"/>
                          <a:cs typeface="Times New Roman" pitchFamily="18" charset="0"/>
                        </a:rPr>
                        <a:t> </a:t>
                      </a:r>
                      <a:r>
                        <a:rPr lang="en-US" sz="1400" dirty="0" smtClean="0">
                          <a:latin typeface="Times New Roman" pitchFamily="18" charset="0"/>
                          <a:ea typeface="Calibri"/>
                          <a:cs typeface="Times New Roman" pitchFamily="18" charset="0"/>
                        </a:rPr>
                        <a:t>Login Form</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Incomplete</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15/05/2022</a:t>
                      </a:r>
                      <a:endParaRPr lang="en-US" sz="1400" dirty="0" smtClean="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Integrating</a:t>
                      </a:r>
                      <a:r>
                        <a:rPr lang="en-US" sz="1400" baseline="0" dirty="0" smtClean="0">
                          <a:latin typeface="Times New Roman" pitchFamily="18" charset="0"/>
                          <a:ea typeface="Calibri"/>
                          <a:cs typeface="Times New Roman" pitchFamily="18" charset="0"/>
                        </a:rPr>
                        <a:t> Audio Player</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Medium</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smtClean="0"/>
                        <a:t>3</a:t>
                      </a:r>
                      <a:endParaRPr lang="en-US" dirty="0"/>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Incomplete</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23/05/2022</a:t>
                      </a:r>
                      <a:endParaRPr lang="en-US" sz="1400" dirty="0" smtClean="0">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Build</a:t>
                      </a:r>
                      <a:r>
                        <a:rPr lang="en-US" sz="1400" baseline="0" dirty="0" smtClean="0">
                          <a:latin typeface="Times New Roman" pitchFamily="18" charset="0"/>
                          <a:ea typeface="Calibri"/>
                          <a:cs typeface="Times New Roman" pitchFamily="18" charset="0"/>
                        </a:rPr>
                        <a:t> Alan AI Project</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Medium</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smtClean="0"/>
                        <a:t>4</a:t>
                      </a:r>
                      <a:endParaRPr lang="en-US" dirty="0"/>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Incomplete</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01/06/2022</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itchFamily="18" charset="0"/>
                          <a:ea typeface="Calibri"/>
                          <a:cs typeface="Times New Roman" pitchFamily="18" charset="0"/>
                        </a:rPr>
                        <a:t>Adding</a:t>
                      </a:r>
                      <a:r>
                        <a:rPr lang="en-US" sz="1400" baseline="0" dirty="0" smtClean="0">
                          <a:latin typeface="Times New Roman" pitchFamily="18" charset="0"/>
                          <a:ea typeface="Calibri"/>
                          <a:cs typeface="Times New Roman" pitchFamily="18" charset="0"/>
                        </a:rPr>
                        <a:t> AI Suggestions</a:t>
                      </a:r>
                      <a:endParaRPr lang="en-US" sz="1400" dirty="0">
                        <a:latin typeface="Times New Roman" pitchFamily="18" charset="0"/>
                        <a:ea typeface="Calibri"/>
                        <a:cs typeface="Times New Roman" pitchFamily="18" charset="0"/>
                      </a:endParaRPr>
                    </a:p>
                  </a:txBody>
                  <a:tcPr marL="58832" marR="588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95159" y="76200"/>
            <a:ext cx="3129959"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SPRINT PLANS</a:t>
            </a:r>
            <a:endParaRPr lang="en-US"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04798" y="838199"/>
          <a:ext cx="8610602" cy="5867401"/>
        </p:xfrm>
        <a:graphic>
          <a:graphicData uri="http://schemas.openxmlformats.org/drawingml/2006/table">
            <a:tbl>
              <a:tblPr/>
              <a:tblGrid>
                <a:gridCol w="1473885"/>
                <a:gridCol w="1008449"/>
                <a:gridCol w="775731"/>
                <a:gridCol w="543011"/>
                <a:gridCol w="465438"/>
                <a:gridCol w="465438"/>
                <a:gridCol w="465438"/>
                <a:gridCol w="465438"/>
                <a:gridCol w="465438"/>
                <a:gridCol w="465438"/>
                <a:gridCol w="465438"/>
                <a:gridCol w="465438"/>
                <a:gridCol w="543011"/>
                <a:gridCol w="543011"/>
              </a:tblGrid>
              <a:tr h="1241755">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3</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5</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6</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7</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8</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9</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3267">
                <a:tc>
                  <a:txBody>
                    <a:bodyPr/>
                    <a:lstStyle/>
                    <a:p>
                      <a:pPr marL="0" marR="0" algn="ctr">
                        <a:lnSpc>
                          <a:spcPct val="107000"/>
                        </a:lnSpc>
                        <a:spcBef>
                          <a:spcPts val="0"/>
                        </a:spcBef>
                        <a:spcAft>
                          <a:spcPts val="0"/>
                        </a:spcAft>
                      </a:pPr>
                      <a:r>
                        <a:rPr lang="en-IN" sz="1400" b="1" dirty="0">
                          <a:latin typeface="Times New Roman"/>
                          <a:ea typeface="Calibri"/>
                          <a:cs typeface="Kartika"/>
                        </a:rPr>
                        <a:t>User </a:t>
                      </a:r>
                      <a:r>
                        <a:rPr lang="en-IN" sz="1400" b="1" dirty="0" smtClean="0">
                          <a:latin typeface="Times New Roman"/>
                          <a:ea typeface="Calibri"/>
                          <a:cs typeface="Kartika"/>
                        </a:rPr>
                        <a:t>story</a:t>
                      </a:r>
                    </a:p>
                    <a:p>
                      <a:pPr marL="0" marR="0" algn="ctr">
                        <a:lnSpc>
                          <a:spcPct val="107000"/>
                        </a:lnSpc>
                        <a:spcBef>
                          <a:spcPts val="0"/>
                        </a:spcBef>
                        <a:spcAft>
                          <a:spcPts val="0"/>
                        </a:spcAft>
                      </a:pPr>
                      <a:r>
                        <a:rPr lang="en-IN" sz="1400" b="1" dirty="0" smtClean="0">
                          <a:latin typeface="Times New Roman"/>
                          <a:ea typeface="Calibri"/>
                          <a:cs typeface="Kartika"/>
                        </a:rPr>
                        <a:t>  </a:t>
                      </a:r>
                      <a:r>
                        <a:rPr lang="en-IN" sz="1400" b="1" dirty="0">
                          <a:latin typeface="Times New Roman"/>
                          <a:ea typeface="Calibri"/>
                          <a:cs typeface="Kartika"/>
                        </a:rPr>
                        <a:t>#1,2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Hours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011">
                <a:tc>
                  <a:txBody>
                    <a:bodyPr/>
                    <a:lstStyle/>
                    <a:p>
                      <a:pPr marL="0" marR="0" algn="ctr">
                        <a:lnSpc>
                          <a:spcPct val="107000"/>
                        </a:lnSpc>
                        <a:spcBef>
                          <a:spcPts val="0"/>
                        </a:spcBef>
                        <a:spcAft>
                          <a:spcPts val="0"/>
                        </a:spcAft>
                      </a:pPr>
                      <a:r>
                        <a:rPr lang="en-IN" sz="1400" b="1" dirty="0" smtClean="0">
                          <a:latin typeface="Times New Roman"/>
                          <a:ea typeface="Calibri"/>
                          <a:cs typeface="Kartika"/>
                        </a:rPr>
                        <a:t>UI</a:t>
                      </a:r>
                      <a:r>
                        <a:rPr lang="en-IN" sz="1400" b="1" baseline="0" dirty="0" smtClean="0">
                          <a:latin typeface="Times New Roman"/>
                          <a:ea typeface="Calibri"/>
                          <a:cs typeface="Kartika"/>
                        </a:rPr>
                        <a:t> Design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30/04/2022</a:t>
                      </a:r>
                      <a:endParaRPr lang="en-US" sz="1400" dirty="0" smtClean="0">
                        <a:latin typeface="Times New Roman" panose="02020603050405020304" pitchFamily="18" charset="0"/>
                        <a:cs typeface="Times New Roman" panose="02020603050405020304"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Login,</a:t>
                      </a:r>
                      <a:r>
                        <a:rPr lang="en-IN" sz="1400" b="1" baseline="0" dirty="0" smtClean="0">
                          <a:latin typeface="Times New Roman"/>
                          <a:ea typeface="Calibri"/>
                          <a:cs typeface="Kartika"/>
                        </a:rPr>
                        <a:t> Registration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07/05/2022</a:t>
                      </a:r>
                      <a:endParaRPr lang="en-US" sz="1400" dirty="0" smtClean="0">
                        <a:latin typeface="Times New Roman" panose="02020603050405020304" pitchFamily="18" charset="0"/>
                        <a:cs typeface="Times New Roman" panose="02020603050405020304"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 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01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Integrating</a:t>
                      </a:r>
                      <a:r>
                        <a:rPr lang="en-IN" sz="1400" b="1" baseline="0" dirty="0" smtClean="0">
                          <a:latin typeface="Times New Roman"/>
                          <a:ea typeface="Calibri"/>
                          <a:cs typeface="Kartika"/>
                        </a:rPr>
                        <a:t> Audio Player</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15/05/2022</a:t>
                      </a:r>
                      <a:endParaRPr lang="en-US" sz="1400" dirty="0" smtClean="0">
                        <a:latin typeface="Times New Roman" panose="02020603050405020304" pitchFamily="18" charset="0"/>
                        <a:cs typeface="Times New Roman" panose="02020603050405020304"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Build</a:t>
                      </a:r>
                      <a:r>
                        <a:rPr lang="en-IN" sz="1400" b="1" baseline="0" dirty="0" smtClean="0">
                          <a:latin typeface="Times New Roman"/>
                          <a:ea typeface="Calibri"/>
                          <a:cs typeface="Kartika"/>
                        </a:rPr>
                        <a:t> Alan AI Project</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23/05/2022</a:t>
                      </a:r>
                    </a:p>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01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 #5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Add</a:t>
                      </a:r>
                      <a:r>
                        <a:rPr lang="en-IN" sz="1400" b="1" baseline="0" dirty="0" smtClean="0">
                          <a:latin typeface="Times New Roman"/>
                          <a:ea typeface="Calibri"/>
                          <a:cs typeface="Kartika"/>
                        </a:rPr>
                        <a:t> AI Suggestions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01/06/2022</a:t>
                      </a:r>
                      <a:endParaRPr lang="en-US" sz="1400"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901">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200" b="1" dirty="0" smtClean="0">
                <a:latin typeface="Times New Roman" pitchFamily="18" charset="0"/>
                <a:cs typeface="Times New Roman" pitchFamily="18" charset="0"/>
              </a:rPr>
              <a:t>TABLE OF CONTENTS</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877440"/>
          <a:ext cx="7848600" cy="5751962"/>
        </p:xfrm>
        <a:graphic>
          <a:graphicData uri="http://schemas.openxmlformats.org/drawingml/2006/table">
            <a:tbl>
              <a:tblPr firstRow="1" bandRow="1">
                <a:tableStyleId>{2D5ABB26-0587-4C30-8999-92F81FD0307C}</a:tableStyleId>
              </a:tblPr>
              <a:tblGrid>
                <a:gridCol w="5945909"/>
                <a:gridCol w="1902691"/>
              </a:tblGrid>
              <a:tr h="541583">
                <a:tc>
                  <a:txBody>
                    <a:bodyPr/>
                    <a:lstStyle/>
                    <a:p>
                      <a:pPr algn="ctr"/>
                      <a:r>
                        <a:rPr lang="en-US" sz="2400" b="1" dirty="0" smtClean="0">
                          <a:latin typeface="Times New Roman" pitchFamily="18" charset="0"/>
                          <a:cs typeface="Times New Roman" pitchFamily="18" charset="0"/>
                        </a:rPr>
                        <a:t>CONTENT</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2400" b="1" dirty="0" smtClean="0">
                          <a:latin typeface="Times New Roman" pitchFamily="18" charset="0"/>
                          <a:cs typeface="Times New Roman" pitchFamily="18" charset="0"/>
                        </a:rPr>
                        <a:t>PAGE</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709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latin typeface="Times New Roman" pitchFamily="18" charset="0"/>
                          <a:cs typeface="Times New Roman" pitchFamily="18" charset="0"/>
                        </a:rPr>
                        <a:t>Description About Project </a:t>
                      </a:r>
                      <a:endParaRPr lang="en-US" sz="1800" b="1" dirty="0" smtClean="0">
                        <a:latin typeface="Times New Roman" pitchFamily="18" charset="0"/>
                        <a:cs typeface="Times New Roman" pitchFamily="18" charset="0"/>
                      </a:endParaRPr>
                    </a:p>
                    <a:p>
                      <a:pPr algn="l"/>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3</a:t>
                      </a:r>
                    </a:p>
                    <a:p>
                      <a:pPr algn="ct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709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Modules</a:t>
                      </a:r>
                    </a:p>
                    <a:p>
                      <a:pPr algn="l"/>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4</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algn="l"/>
                      <a:r>
                        <a:rPr lang="en-US" sz="1800" b="1" baseline="0" dirty="0" smtClean="0">
                          <a:latin typeface="Times New Roman" pitchFamily="18" charset="0"/>
                          <a:cs typeface="Times New Roman" pitchFamily="18" charset="0"/>
                        </a:rPr>
                        <a:t>Methodology</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5</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algn="l"/>
                      <a:r>
                        <a:rPr lang="en-US" sz="1800" b="1" dirty="0" smtClean="0">
                          <a:latin typeface="Times New Roman" pitchFamily="18" charset="0"/>
                          <a:cs typeface="Times New Roman" pitchFamily="18" charset="0"/>
                        </a:rPr>
                        <a:t>Developing Environment</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15</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Project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User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17</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Product Backlog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18</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Sprint plans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19</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r h="541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Sprint </a:t>
                      </a:r>
                      <a:r>
                        <a:rPr lang="en-US" sz="1800" b="1" dirty="0" smtClean="0">
                          <a:latin typeface="Times New Roman" pitchFamily="18" charset="0"/>
                          <a:cs typeface="Times New Roman" pitchFamily="18" charset="0"/>
                        </a:rPr>
                        <a:t>Actual</a:t>
                      </a:r>
                      <a:endParaRPr lang="en-US" sz="1800" b="1" dirty="0" smtClean="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1" dirty="0" smtClean="0"/>
                        <a:t>20</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95159" y="76200"/>
            <a:ext cx="3129959"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SPRINT PLANS</a:t>
            </a:r>
            <a:endParaRPr lang="en-US"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81000" y="662332"/>
          <a:ext cx="8305800" cy="6043268"/>
        </p:xfrm>
        <a:graphic>
          <a:graphicData uri="http://schemas.openxmlformats.org/drawingml/2006/table">
            <a:tbl>
              <a:tblPr/>
              <a:tblGrid>
                <a:gridCol w="1312835"/>
                <a:gridCol w="898256"/>
                <a:gridCol w="760709"/>
                <a:gridCol w="413935"/>
                <a:gridCol w="414579"/>
                <a:gridCol w="414579"/>
                <a:gridCol w="414579"/>
                <a:gridCol w="414579"/>
                <a:gridCol w="414579"/>
                <a:gridCol w="414579"/>
                <a:gridCol w="414579"/>
                <a:gridCol w="414579"/>
                <a:gridCol w="483677"/>
                <a:gridCol w="483677"/>
                <a:gridCol w="636079"/>
              </a:tblGrid>
              <a:tr h="1241755">
                <a:tc>
                  <a:txBody>
                    <a:bodyPr/>
                    <a:lstStyle/>
                    <a:p>
                      <a:pPr marL="0" marR="0" algn="ctr">
                        <a:lnSpc>
                          <a:spcPct val="107000"/>
                        </a:lnSpc>
                        <a:spcBef>
                          <a:spcPts val="0"/>
                        </a:spcBef>
                        <a:spcAft>
                          <a:spcPts val="0"/>
                        </a:spcAft>
                      </a:pPr>
                      <a:r>
                        <a:rPr lang="en-IN" sz="1400" b="1" dirty="0">
                          <a:latin typeface="Times New Roman"/>
                          <a:ea typeface="Calibri"/>
                          <a:cs typeface="Kartika"/>
                        </a:rPr>
                        <a:t>Backlog Item</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Status and Completion date </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Original Estimate in hours</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3</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Day 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5</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6</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7</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8</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9</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Day 11</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Completed</a:t>
                      </a:r>
                    </a:p>
                    <a:p>
                      <a:pPr marL="0" marR="0" algn="ctr">
                        <a:lnSpc>
                          <a:spcPct val="107000"/>
                        </a:lnSpc>
                        <a:spcBef>
                          <a:spcPts val="0"/>
                        </a:spcBef>
                        <a:spcAft>
                          <a:spcPts val="0"/>
                        </a:spcAft>
                      </a:pPr>
                      <a:r>
                        <a:rPr lang="en-US" sz="1400" b="1" dirty="0" smtClean="0">
                          <a:latin typeface="Times New Roman" pitchFamily="18" charset="0"/>
                          <a:ea typeface="Calibri"/>
                          <a:cs typeface="Times New Roman" pitchFamily="18" charset="0"/>
                        </a:rPr>
                        <a:t>&lt;Y/N&gt;</a:t>
                      </a:r>
                    </a:p>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3267">
                <a:tc>
                  <a:txBody>
                    <a:bodyPr/>
                    <a:lstStyle/>
                    <a:p>
                      <a:pPr marL="0" marR="0" algn="ctr">
                        <a:lnSpc>
                          <a:spcPct val="107000"/>
                        </a:lnSpc>
                        <a:spcBef>
                          <a:spcPts val="0"/>
                        </a:spcBef>
                        <a:spcAft>
                          <a:spcPts val="0"/>
                        </a:spcAft>
                      </a:pPr>
                      <a:r>
                        <a:rPr lang="en-IN" sz="1400" b="1" dirty="0">
                          <a:latin typeface="Times New Roman"/>
                          <a:ea typeface="Calibri"/>
                          <a:cs typeface="Kartika"/>
                        </a:rPr>
                        <a:t>User </a:t>
                      </a:r>
                      <a:r>
                        <a:rPr lang="en-IN" sz="1400" b="1" dirty="0" smtClean="0">
                          <a:latin typeface="Times New Roman"/>
                          <a:ea typeface="Calibri"/>
                          <a:cs typeface="Kartika"/>
                        </a:rPr>
                        <a:t>story</a:t>
                      </a:r>
                    </a:p>
                    <a:p>
                      <a:pPr marL="0" marR="0" algn="ctr">
                        <a:lnSpc>
                          <a:spcPct val="107000"/>
                        </a:lnSpc>
                        <a:spcBef>
                          <a:spcPts val="0"/>
                        </a:spcBef>
                        <a:spcAft>
                          <a:spcPts val="0"/>
                        </a:spcAft>
                      </a:pPr>
                      <a:r>
                        <a:rPr lang="en-IN" sz="1400" b="1" dirty="0" smtClean="0">
                          <a:latin typeface="Times New Roman"/>
                          <a:ea typeface="Calibri"/>
                          <a:cs typeface="Kartika"/>
                        </a:rPr>
                        <a:t>  </a:t>
                      </a:r>
                      <a:r>
                        <a:rPr lang="en-IN" sz="1400" b="1" dirty="0">
                          <a:latin typeface="Times New Roman"/>
                          <a:ea typeface="Calibri"/>
                          <a:cs typeface="Kartika"/>
                        </a:rPr>
                        <a:t>#1,2</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Hours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hrs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011">
                <a:tc>
                  <a:txBody>
                    <a:bodyPr/>
                    <a:lstStyle/>
                    <a:p>
                      <a:pPr marL="0" marR="0" algn="ctr">
                        <a:lnSpc>
                          <a:spcPct val="107000"/>
                        </a:lnSpc>
                        <a:spcBef>
                          <a:spcPts val="0"/>
                        </a:spcBef>
                        <a:spcAft>
                          <a:spcPts val="0"/>
                        </a:spcAft>
                      </a:pPr>
                      <a:r>
                        <a:rPr lang="en-IN" sz="1400" b="1" dirty="0" smtClean="0">
                          <a:latin typeface="Times New Roman"/>
                          <a:ea typeface="Calibri"/>
                          <a:cs typeface="Kartika"/>
                        </a:rPr>
                        <a:t>UI</a:t>
                      </a:r>
                      <a:r>
                        <a:rPr lang="en-IN" sz="1400" b="1" baseline="0" dirty="0" smtClean="0">
                          <a:latin typeface="Times New Roman"/>
                          <a:ea typeface="Calibri"/>
                          <a:cs typeface="Kartika"/>
                        </a:rPr>
                        <a:t> Design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30/04/2022</a:t>
                      </a:r>
                      <a:endParaRPr lang="en-US" sz="1400" dirty="0" smtClean="0">
                        <a:latin typeface="Times New Roman" panose="02020603050405020304" pitchFamily="18" charset="0"/>
                        <a:cs typeface="Times New Roman" panose="02020603050405020304"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Y</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Login,</a:t>
                      </a:r>
                      <a:r>
                        <a:rPr lang="en-IN" sz="1400" b="1" baseline="0" dirty="0" smtClean="0">
                          <a:latin typeface="Times New Roman"/>
                          <a:ea typeface="Calibri"/>
                          <a:cs typeface="Kartika"/>
                        </a:rPr>
                        <a:t> Registration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07/05/2022</a:t>
                      </a:r>
                    </a:p>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 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878">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Integrating</a:t>
                      </a:r>
                      <a:r>
                        <a:rPr lang="en-IN" sz="1400" b="1" baseline="0" dirty="0" smtClean="0">
                          <a:latin typeface="Times New Roman"/>
                          <a:ea typeface="Calibri"/>
                          <a:cs typeface="Kartika"/>
                        </a:rPr>
                        <a:t> Audio Player</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15/05/2022</a:t>
                      </a:r>
                    </a:p>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   </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Build</a:t>
                      </a:r>
                      <a:r>
                        <a:rPr lang="en-IN" sz="1400" b="1" baseline="0" dirty="0" smtClean="0">
                          <a:latin typeface="Times New Roman"/>
                          <a:ea typeface="Calibri"/>
                          <a:cs typeface="Kartika"/>
                        </a:rPr>
                        <a:t> Alan AI Project</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23/05/2022</a:t>
                      </a:r>
                    </a:p>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011">
                <a:tc>
                  <a:txBody>
                    <a:bodyPr/>
                    <a:lstStyle/>
                    <a:p>
                      <a:pPr marL="0" marR="0" algn="ctr">
                        <a:lnSpc>
                          <a:spcPct val="107000"/>
                        </a:lnSpc>
                        <a:spcBef>
                          <a:spcPts val="0"/>
                        </a:spcBef>
                        <a:spcAft>
                          <a:spcPts val="0"/>
                        </a:spcAft>
                      </a:pPr>
                      <a:r>
                        <a:rPr lang="en-IN" sz="1400" b="1" dirty="0">
                          <a:latin typeface="Times New Roman"/>
                          <a:ea typeface="Calibri"/>
                          <a:cs typeface="Kartika"/>
                        </a:rPr>
                        <a:t>User story </a:t>
                      </a:r>
                      <a:endParaRPr lang="en-IN" sz="1400" b="1" dirty="0" smtClean="0">
                        <a:latin typeface="Times New Roman"/>
                        <a:ea typeface="Calibri"/>
                        <a:cs typeface="Kartika"/>
                      </a:endParaRPr>
                    </a:p>
                    <a:p>
                      <a:pPr marL="0" marR="0" algn="ctr">
                        <a:lnSpc>
                          <a:spcPct val="107000"/>
                        </a:lnSpc>
                        <a:spcBef>
                          <a:spcPts val="0"/>
                        </a:spcBef>
                        <a:spcAft>
                          <a:spcPts val="0"/>
                        </a:spcAft>
                      </a:pPr>
                      <a:r>
                        <a:rPr lang="en-IN" sz="1400" b="1" dirty="0" smtClean="0">
                          <a:latin typeface="Times New Roman"/>
                          <a:ea typeface="Calibri"/>
                          <a:cs typeface="Kartika"/>
                        </a:rPr>
                        <a:t> #5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b="1"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89">
                <a:tc>
                  <a:txBody>
                    <a:bodyPr/>
                    <a:lstStyle/>
                    <a:p>
                      <a:pPr marL="0" marR="0" algn="ctr">
                        <a:lnSpc>
                          <a:spcPct val="107000"/>
                        </a:lnSpc>
                        <a:spcBef>
                          <a:spcPts val="0"/>
                        </a:spcBef>
                        <a:spcAft>
                          <a:spcPts val="0"/>
                        </a:spcAft>
                      </a:pPr>
                      <a:r>
                        <a:rPr lang="en-IN" sz="1400" b="1" dirty="0" smtClean="0">
                          <a:latin typeface="Times New Roman"/>
                          <a:ea typeface="Calibri"/>
                          <a:cs typeface="Kartika"/>
                        </a:rPr>
                        <a:t>Add</a:t>
                      </a:r>
                      <a:r>
                        <a:rPr lang="en-IN" sz="1400" b="1" baseline="0" dirty="0" smtClean="0">
                          <a:latin typeface="Times New Roman"/>
                          <a:ea typeface="Calibri"/>
                          <a:cs typeface="Kartika"/>
                        </a:rPr>
                        <a:t> AI Suggestions</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01/06/2022</a:t>
                      </a:r>
                      <a:endParaRPr lang="en-US" sz="1400" dirty="0">
                        <a:latin typeface="Times New Roman" pitchFamily="18" charset="0"/>
                        <a:ea typeface="Calibri"/>
                        <a:cs typeface="Times New Roman" pitchFamily="18" charset="0"/>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smtClean="0">
                          <a:latin typeface="Times New Roman"/>
                          <a:ea typeface="Calibri"/>
                          <a:cs typeface="Kartika"/>
                        </a:rPr>
                        <a:t>10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a:latin typeface="Times New Roman"/>
                          <a:ea typeface="Calibri"/>
                          <a:cs typeface="Kartika"/>
                        </a:rPr>
                        <a:t>    0</a:t>
                      </a: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smtClean="0">
                          <a:latin typeface="Calibri"/>
                          <a:ea typeface="Calibri"/>
                          <a:cs typeface="Kartika"/>
                        </a:rPr>
                        <a:t>N</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901">
                <a:tc>
                  <a:txBody>
                    <a:bodyPr/>
                    <a:lstStyle/>
                    <a:p>
                      <a:pPr marL="0" marR="0" algn="ctr">
                        <a:lnSpc>
                          <a:spcPct val="107000"/>
                        </a:lnSpc>
                        <a:spcBef>
                          <a:spcPts val="0"/>
                        </a:spcBef>
                        <a:spcAft>
                          <a:spcPts val="0"/>
                        </a:spcAft>
                      </a:pPr>
                      <a:r>
                        <a:rPr lang="en-IN" sz="1400" b="1" dirty="0">
                          <a:latin typeface="Times New Roman"/>
                          <a:ea typeface="Calibri"/>
                          <a:cs typeface="Kartika"/>
                        </a:rPr>
                        <a:t>Total</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50</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5</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4</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IN" sz="1400" b="1" dirty="0">
                          <a:latin typeface="Times New Roman"/>
                          <a:ea typeface="Calibri"/>
                          <a:cs typeface="Kartika"/>
                        </a:rPr>
                        <a:t>   </a:t>
                      </a:r>
                      <a:r>
                        <a:rPr lang="en-IN" sz="1400" b="1" dirty="0" smtClean="0">
                          <a:latin typeface="Times New Roman"/>
                          <a:ea typeface="Calibri"/>
                          <a:cs typeface="Kartika"/>
                        </a:rPr>
                        <a:t>3</a:t>
                      </a: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latin typeface="Calibri"/>
                        <a:ea typeface="Calibri"/>
                        <a:cs typeface="Kartika"/>
                      </a:endParaRPr>
                    </a:p>
                  </a:txBody>
                  <a:tcPr marL="37610" marR="376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0" y="274638"/>
            <a:ext cx="9144000" cy="1143000"/>
          </a:xfrm>
        </p:spPr>
        <p:txBody>
          <a:bodyPr>
            <a:noAutofit/>
          </a:bodyPr>
          <a:lstStyle/>
          <a:p>
            <a:r>
              <a:rPr lang="en-IN" sz="3200" b="1" dirty="0" smtClean="0">
                <a:latin typeface="Times New Roman" pitchFamily="18" charset="0"/>
                <a:cs typeface="Times New Roman" pitchFamily="18" charset="0"/>
              </a:rPr>
              <a:t>AI RADIO</a:t>
            </a:r>
            <a:endParaRPr lang="en-US" sz="3200" b="1"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600200"/>
            <a:ext cx="8229600" cy="4525963"/>
          </a:xfrm>
        </p:spPr>
        <p:txBody>
          <a:bodyPr>
            <a:normAutofit/>
          </a:bodyPr>
          <a:lstStyle/>
          <a:p>
            <a:r>
              <a:rPr lang="en-US" sz="1800" dirty="0" smtClean="0">
                <a:latin typeface="Times New Roman" pitchFamily="18" charset="0"/>
                <a:cs typeface="Times New Roman" pitchFamily="18" charset="0"/>
              </a:rPr>
              <a:t>Building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radio app using AI assistant ALAN. This is an Alan AI powered voice assistant radio app which can be used to play some music and also make some voice chat with Alan. This project, We show you how we can integrate Alan AI incredibly easily into a RADIO app. we have to use Flutter ( dart language ) for app development and integrate it with AI using ALAN. This project is an Radio application based on the AI Technology. This Radio can recognize your voice and reply to it also.</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MODULES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305800" cy="4754563"/>
          </a:xfrm>
        </p:spPr>
        <p:txBody>
          <a:bodyPr>
            <a:noAutofit/>
          </a:bodyPr>
          <a:lstStyle/>
          <a:p>
            <a:pPr>
              <a:buNone/>
            </a:pPr>
            <a:r>
              <a:rPr lang="en-IN" sz="2000" b="1" u="sng" dirty="0" smtClean="0">
                <a:latin typeface="Times New Roman" pitchFamily="18" charset="0"/>
                <a:cs typeface="Times New Roman" pitchFamily="18" charset="0"/>
              </a:rPr>
              <a:t>USER:-</a:t>
            </a:r>
          </a:p>
          <a:p>
            <a:r>
              <a:rPr lang="en-IN" sz="1600" dirty="0" smtClean="0">
                <a:latin typeface="Times New Roman" pitchFamily="18" charset="0"/>
                <a:cs typeface="Times New Roman" pitchFamily="18" charset="0"/>
              </a:rPr>
              <a:t>Registration </a:t>
            </a:r>
          </a:p>
          <a:p>
            <a:r>
              <a:rPr lang="en-IN" sz="1600" dirty="0" smtClean="0">
                <a:latin typeface="Times New Roman" pitchFamily="18" charset="0"/>
                <a:cs typeface="Times New Roman" pitchFamily="18" charset="0"/>
              </a:rPr>
              <a:t>Login</a:t>
            </a:r>
          </a:p>
          <a:p>
            <a:r>
              <a:rPr lang="en-IN" sz="1600" dirty="0" smtClean="0">
                <a:latin typeface="Times New Roman" pitchFamily="18" charset="0"/>
                <a:cs typeface="Times New Roman" pitchFamily="18" charset="0"/>
              </a:rPr>
              <a:t>View Music</a:t>
            </a:r>
          </a:p>
          <a:p>
            <a:r>
              <a:rPr lang="en-IN" sz="1600" dirty="0" smtClean="0">
                <a:latin typeface="Times New Roman" pitchFamily="18" charset="0"/>
                <a:cs typeface="Times New Roman" pitchFamily="18" charset="0"/>
              </a:rPr>
              <a:t>Search</a:t>
            </a:r>
          </a:p>
          <a:p>
            <a:r>
              <a:rPr lang="en-IN" sz="1600" dirty="0" smtClean="0">
                <a:latin typeface="Times New Roman" pitchFamily="18" charset="0"/>
                <a:cs typeface="Times New Roman" pitchFamily="18" charset="0"/>
              </a:rPr>
              <a:t>Voice Command</a:t>
            </a:r>
            <a:endParaRPr lang="en-IN" sz="16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endParaRPr lang="en-IN" sz="1600" u="sng" dirty="0" smtClean="0">
              <a:latin typeface="Times New Roman" pitchFamily="18" charset="0"/>
              <a:cs typeface="Times New Roman" pitchFamily="18" charset="0"/>
            </a:endParaRPr>
          </a:p>
          <a:p>
            <a:pPr>
              <a:buNone/>
            </a:pPr>
            <a:r>
              <a:rPr lang="en-IN" sz="1600" u="sng" dirty="0" smtClean="0">
                <a:latin typeface="Times New Roman" pitchFamily="18" charset="0"/>
                <a:cs typeface="Times New Roman" pitchFamily="18" charset="0"/>
              </a:rPr>
              <a:t>    </a:t>
            </a:r>
            <a:endParaRPr lang="en-US" sz="1600" u="sng"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8229600" cy="1143000"/>
          </a:xfrm>
        </p:spPr>
        <p:txBody>
          <a:bodyPr>
            <a:normAutofit/>
          </a:bodyPr>
          <a:lstStyle/>
          <a:p>
            <a:r>
              <a:rPr lang="en-US" sz="3600" b="1" dirty="0" smtClean="0">
                <a:latin typeface="Times New Roman" pitchFamily="18" charset="0"/>
                <a:cs typeface="Times New Roman" pitchFamily="18" charset="0"/>
              </a:rPr>
              <a:t>METHODOLOGY</a:t>
            </a:r>
            <a:endParaRPr lang="en-US" sz="3600" b="1" dirty="0">
              <a:latin typeface="Times New Roman" pitchFamily="18" charset="0"/>
              <a:cs typeface="Times New Roman" pitchFamily="18" charset="0"/>
            </a:endParaRPr>
          </a:p>
        </p:txBody>
      </p:sp>
      <p:sp>
        <p:nvSpPr>
          <p:cNvPr id="4" name="Content Placeholder 3"/>
          <p:cNvSpPr>
            <a:spLocks noGrp="1"/>
          </p:cNvSpPr>
          <p:nvPr>
            <p:ph idx="1"/>
          </p:nvPr>
        </p:nvSpPr>
        <p:spPr>
          <a:xfrm>
            <a:off x="-381000" y="990600"/>
            <a:ext cx="9525000" cy="5562600"/>
          </a:xfrm>
        </p:spPr>
        <p:txBody>
          <a:bodyPr>
            <a:noAutofit/>
          </a:bodyPr>
          <a:lstStyle/>
          <a:p>
            <a:pPr eaLnBrk="0" fontAlgn="base" hangingPunct="0">
              <a:lnSpc>
                <a:spcPct val="150000"/>
              </a:lnSpc>
              <a:spcBef>
                <a:spcPct val="0"/>
              </a:spcBef>
              <a:spcAft>
                <a:spcPct val="0"/>
              </a:spcAft>
              <a:buNone/>
            </a:pPr>
            <a:r>
              <a:rPr lang="en-US" sz="1800" dirty="0" smtClean="0">
                <a:latin typeface="Times New Roman" pitchFamily="18" charset="0"/>
                <a:cs typeface="Times New Roman" pitchFamily="18" charset="0"/>
              </a:rPr>
              <a:t>                Voice integration is the future. It enables applications to be accessible to everyone and is very mobile friendly. In this customer-centric era, user experience has become one of the topmost priority for customer based applications. That’s why developers are also focusing more on user interactions to make it as smooth as possible. When it comes to UX, AI( Artificial Intelligence ) has always been a good performer. Developers nowadays are using AI to enhance the UX of their applications. Voice-controlled interaction is one of them. </a:t>
            </a:r>
            <a:r>
              <a:rPr lang="en-US" sz="1800" dirty="0" smtClean="0">
                <a:latin typeface="Times New Roman" pitchFamily="18" charset="0"/>
                <a:cs typeface="Times New Roman" pitchFamily="18" charset="0"/>
              </a:rPr>
              <a:t>I </a:t>
            </a:r>
            <a:r>
              <a:rPr lang="en-US" sz="1800" dirty="0" smtClean="0">
                <a:latin typeface="Times New Roman" pitchFamily="18" charset="0"/>
                <a:cs typeface="Times New Roman" pitchFamily="18" charset="0"/>
              </a:rPr>
              <a:t>have used ALAN to bring the voice controlled AI features inside the application, audio players </a:t>
            </a:r>
            <a:r>
              <a:rPr lang="en-US" sz="1800" dirty="0" err="1" smtClean="0">
                <a:latin typeface="Times New Roman" pitchFamily="18" charset="0"/>
                <a:cs typeface="Times New Roman" pitchFamily="18" charset="0"/>
              </a:rPr>
              <a:t>plugin</a:t>
            </a:r>
            <a:r>
              <a:rPr lang="en-US" sz="1800" dirty="0" smtClean="0">
                <a:latin typeface="Times New Roman" pitchFamily="18" charset="0"/>
                <a:cs typeface="Times New Roman" pitchFamily="18" charset="0"/>
              </a:rPr>
              <a:t> to play the radios and </a:t>
            </a:r>
            <a:r>
              <a:rPr lang="en-US" sz="1800" dirty="0" err="1" smtClean="0">
                <a:latin typeface="Times New Roman" pitchFamily="18" charset="0"/>
                <a:cs typeface="Times New Roman" pitchFamily="18" charset="0"/>
              </a:rPr>
              <a:t>VelocityX</a:t>
            </a:r>
            <a:r>
              <a:rPr lang="en-US" sz="1800" dirty="0" smtClean="0">
                <a:latin typeface="Times New Roman" pitchFamily="18" charset="0"/>
                <a:cs typeface="Times New Roman" pitchFamily="18" charset="0"/>
              </a:rPr>
              <a:t> for the seamless UI. I used Flutter SDK, Alan SDK and Android SDK with Dart as preferred language. whenever some data or command is sent from the Alan server as a JSON object to client-side flutter code. It becomes handy when you try to do something in your flutter app as a response to your command. it is just an easy example of the implementation of a voice assistant in a flutter application.</a:t>
            </a:r>
          </a:p>
          <a:p>
            <a:pPr algn="ctr" eaLnBrk="0" fontAlgn="base" hangingPunct="0">
              <a:lnSpc>
                <a:spcPct val="150000"/>
              </a:lnSpc>
              <a:spcBef>
                <a:spcPct val="0"/>
              </a:spcBef>
              <a:spcAft>
                <a:spcPct val="0"/>
              </a:spcAft>
              <a:buNone/>
            </a:pPr>
            <a:endParaRPr lang="en-US" sz="1800" b="1" dirty="0" smtClean="0">
              <a:latin typeface="Times New Roman" pitchFamily="18" charset="0"/>
              <a:cs typeface="Times New Roman" pitchFamily="18" charset="0"/>
            </a:endParaRPr>
          </a:p>
          <a:p>
            <a:pPr eaLnBrk="0" fontAlgn="base" hangingPunct="0">
              <a:lnSpc>
                <a:spcPct val="150000"/>
              </a:lnSpc>
              <a:spcBef>
                <a:spcPct val="0"/>
              </a:spcBef>
              <a:spcAft>
                <a:spcPct val="0"/>
              </a:spcAft>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ALAN AI</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800" dirty="0" smtClean="0">
                <a:latin typeface="Times New Roman" pitchFamily="18" charset="0"/>
                <a:cs typeface="Times New Roman" pitchFamily="18" charset="0"/>
              </a:rPr>
              <a:t>Alan AI is a complete voice AI </a:t>
            </a:r>
            <a:r>
              <a:rPr lang="en-US" sz="1800" dirty="0" smtClean="0">
                <a:latin typeface="Times New Roman" pitchFamily="18" charset="0"/>
                <a:cs typeface="Times New Roman" pitchFamily="18" charset="0"/>
              </a:rPr>
              <a:t>platform. </a:t>
            </a:r>
            <a:r>
              <a:rPr lang="en-US" sz="1800" dirty="0" smtClean="0">
                <a:latin typeface="Times New Roman" pitchFamily="18" charset="0"/>
                <a:cs typeface="Times New Roman" pitchFamily="18" charset="0"/>
              </a:rPr>
              <a:t>Alan is a conversational voice AI platform that lets you create an intelligent voice assistant for your app. It offers all necessary tools to design, embed and host your voice solutions. A powerful web-based IDE where you can write, test and debug dialog scenarios for your voice assistant or chat bot. Alan's lightweight SDKs to quickly embed a voice assistant to your app. Alan's AI-backend powered by the industry’s best Automatic Speech Recognition (ASR), Natural Language Understanding (NLU) and Speech Synthesis. The Alan Cloud provisions and handles the infrastructure required to maintain your voice deployments and perform all the voice processing tasks. just a simple 'HEY ALAN' would wake up the voice </a:t>
            </a:r>
            <a:r>
              <a:rPr lang="en-US" sz="1800" dirty="0" smtClean="0">
                <a:latin typeface="Times New Roman" pitchFamily="18" charset="0"/>
                <a:cs typeface="Times New Roman" pitchFamily="18" charset="0"/>
              </a:rPr>
              <a:t>assistant.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smtClean="0">
                <a:latin typeface="Times New Roman" pitchFamily="18" charset="0"/>
                <a:cs typeface="Times New Roman" pitchFamily="18" charset="0"/>
              </a:rPr>
              <a:t>VOICE PROCESSING :STEPS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4572000"/>
          </a:xfrm>
        </p:spPr>
        <p:txBody>
          <a:bodyPr>
            <a:noAutofit/>
          </a:bodyPr>
          <a:lstStyle/>
          <a:p>
            <a:pPr>
              <a:buNone/>
            </a:pPr>
            <a:r>
              <a:rPr lang="en-US" sz="16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Step 1:</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Voice </a:t>
            </a:r>
            <a:r>
              <a:rPr lang="en-US" sz="1800" dirty="0" smtClean="0">
                <a:latin typeface="Times New Roman" pitchFamily="18" charset="0"/>
                <a:cs typeface="Times New Roman" pitchFamily="18" charset="0"/>
              </a:rPr>
              <a:t>commands processing starts on the client side. The Alan Client </a:t>
            </a:r>
            <a:r>
              <a:rPr lang="en-US" sz="1800" dirty="0" smtClean="0">
                <a:latin typeface="Times New Roman" pitchFamily="18" charset="0"/>
                <a:cs typeface="Times New Roman" pitchFamily="18" charset="0"/>
              </a:rPr>
              <a:t>SDK captures </a:t>
            </a:r>
            <a:r>
              <a:rPr lang="en-US" sz="1800" dirty="0" smtClean="0">
                <a:latin typeface="Times New Roman" pitchFamily="18" charset="0"/>
                <a:cs typeface="Times New Roman" pitchFamily="18" charset="0"/>
              </a:rPr>
              <a:t>voice stream from the user’s device and sends the voice data to the Alan Cloud for processing.</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Step 2:</a:t>
            </a:r>
          </a:p>
          <a:p>
            <a:pPr>
              <a:buNone/>
            </a:pPr>
            <a:r>
              <a:rPr lang="en-US" sz="1800" dirty="0" smtClean="0">
                <a:latin typeface="Times New Roman" pitchFamily="18" charset="0"/>
                <a:cs typeface="Times New Roman" pitchFamily="18" charset="0"/>
              </a:rPr>
              <a:t>       Alan </a:t>
            </a:r>
            <a:r>
              <a:rPr lang="en-US" sz="1800" dirty="0" smtClean="0">
                <a:latin typeface="Times New Roman" pitchFamily="18" charset="0"/>
                <a:cs typeface="Times New Roman" pitchFamily="18" charset="0"/>
              </a:rPr>
              <a:t>uses the Automatic Speech Recognition (ASR) engine and Speech-to-Text (STT) to get the user input and convert it to text segments.</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Step 3:</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With </a:t>
            </a:r>
            <a:r>
              <a:rPr lang="en-US" sz="1800" dirty="0" smtClean="0">
                <a:latin typeface="Times New Roman" pitchFamily="18" charset="0"/>
                <a:cs typeface="Times New Roman" pitchFamily="18" charset="0"/>
              </a:rPr>
              <a:t>the help of Spoken Language Understanding (SLU</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Alan evaluates the phrase patterns, draws the intent and meaningful words, such as location, date and time, from the phrase. For high accuracy of matching, Alan uses the Domain Language Model for your app.</a:t>
            </a:r>
          </a:p>
          <a:p>
            <a:pPr>
              <a:buNone/>
            </a:pPr>
            <a:r>
              <a:rPr lang="en-US" sz="1800" b="1" dirty="0" smtClean="0">
                <a:latin typeface="Times New Roman" pitchFamily="18" charset="0"/>
                <a:cs typeface="Times New Roman" pitchFamily="18" charset="0"/>
              </a:rPr>
              <a:t>       Step 4:</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Alan </a:t>
            </a:r>
            <a:r>
              <a:rPr lang="en-US" sz="1800" dirty="0" smtClean="0">
                <a:latin typeface="Times New Roman" pitchFamily="18" charset="0"/>
                <a:cs typeface="Times New Roman" pitchFamily="18" charset="0"/>
              </a:rPr>
              <a:t>matches the phrase to a voice command in the Alan script. This is where Alan Machine Learning (ML) algorithms are leveraged. Each phrase is given a probability score, with ‘1’ being the most accurate match</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Step 5:</a:t>
            </a:r>
            <a:endParaRPr lang="en-US" sz="1800" b="1"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If Alan </a:t>
            </a:r>
            <a:r>
              <a:rPr lang="en-US" sz="1800" dirty="0" smtClean="0">
                <a:latin typeface="Times New Roman" pitchFamily="18" charset="0"/>
                <a:cs typeface="Times New Roman" pitchFamily="18" charset="0"/>
              </a:rPr>
              <a:t>is supposed to give a response, it uses the Text-to-Speech (TTS) technology to synthesize speech that sounds natural.</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1143000"/>
          </a:xfrm>
        </p:spPr>
        <p:txBody>
          <a:bodyPr>
            <a:noAutofit/>
          </a:bodyPr>
          <a:lstStyle/>
          <a:p>
            <a:r>
              <a:rPr lang="en-US" sz="2400" b="1" dirty="0" smtClean="0">
                <a:latin typeface="Times New Roman" pitchFamily="18" charset="0"/>
                <a:cs typeface="Times New Roman" pitchFamily="18" charset="0"/>
              </a:rPr>
              <a:t>1.BASICS: AUTOMATIC SPEECH RECOGINITION (ASR) WORKS</a:t>
            </a:r>
            <a:endParaRPr lang="en-US" sz="2400" b="1" dirty="0">
              <a:latin typeface="Times New Roman" pitchFamily="18" charset="0"/>
              <a:cs typeface="Times New Roman" pitchFamily="18" charset="0"/>
            </a:endParaRPr>
          </a:p>
        </p:txBody>
      </p:sp>
      <p:pic>
        <p:nvPicPr>
          <p:cNvPr id="8" name="Content Placeholder 7" descr="WhatsApp Image 2022-06-06 at 12.06.15 AM.jpeg"/>
          <p:cNvPicPr>
            <a:picLocks noGrp="1" noChangeAspect="1"/>
          </p:cNvPicPr>
          <p:nvPr>
            <p:ph idx="1"/>
          </p:nvPr>
        </p:nvPicPr>
        <p:blipFill>
          <a:blip r:embed="rId2"/>
          <a:stretch>
            <a:fillRect/>
          </a:stretch>
        </p:blipFill>
        <p:spPr>
          <a:xfrm>
            <a:off x="152400" y="990600"/>
            <a:ext cx="8763000" cy="5715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6 at 12.08.29 AM.jpeg"/>
          <p:cNvPicPr>
            <a:picLocks noGrp="1" noChangeAspect="1"/>
          </p:cNvPicPr>
          <p:nvPr>
            <p:ph idx="1"/>
          </p:nvPr>
        </p:nvPicPr>
        <p:blipFill>
          <a:blip r:embed="rId2"/>
          <a:stretch>
            <a:fillRect/>
          </a:stretch>
        </p:blipFill>
        <p:spPr>
          <a:xfrm>
            <a:off x="152400" y="228600"/>
            <a:ext cx="8763000" cy="6477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1369</Words>
  <Application>Microsoft Office PowerPoint</Application>
  <PresentationFormat>On-screen Show (4:3)</PresentationFormat>
  <Paragraphs>432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AI RADIO</vt:lpstr>
      <vt:lpstr>TABLE OF CONTENTS</vt:lpstr>
      <vt:lpstr>AI RADIO</vt:lpstr>
      <vt:lpstr>MODULES</vt:lpstr>
      <vt:lpstr>METHODOLOGY</vt:lpstr>
      <vt:lpstr>ALAN AI</vt:lpstr>
      <vt:lpstr>VOICE PROCESSING :STEPS</vt:lpstr>
      <vt:lpstr>1.BASICS: AUTOMATIC SPEECH RECOGINITION (ASR) WORKS</vt:lpstr>
      <vt:lpstr>Slide 9</vt:lpstr>
      <vt:lpstr>Slide 10</vt:lpstr>
      <vt:lpstr>Slide 11</vt:lpstr>
      <vt:lpstr>Slide 12</vt:lpstr>
      <vt:lpstr>2. Natural language understanding (NLU) </vt:lpstr>
      <vt:lpstr>3.SPEECH SYNTHESIS</vt:lpstr>
      <vt:lpstr>DEVELOPING  ENVIRONMENT</vt:lpstr>
      <vt:lpstr>PROJECT PLAN</vt:lpstr>
      <vt:lpstr>USER STORY</vt:lpstr>
      <vt:lpstr>PRODUCT BACKLOG</vt:lpstr>
      <vt:lpstr>Slide 19</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133</cp:revision>
  <dcterms:created xsi:type="dcterms:W3CDTF">2022-01-09T05:59:32Z</dcterms:created>
  <dcterms:modified xsi:type="dcterms:W3CDTF">2022-06-06T08:57:03Z</dcterms:modified>
</cp:coreProperties>
</file>