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2"/>
  </p:notesMasterIdLst>
  <p:sldIdLst>
    <p:sldId id="256" r:id="rId2"/>
    <p:sldId id="260" r:id="rId3"/>
    <p:sldId id="257" r:id="rId4"/>
    <p:sldId id="278" r:id="rId5"/>
    <p:sldId id="272" r:id="rId6"/>
    <p:sldId id="289" r:id="rId7"/>
    <p:sldId id="290" r:id="rId8"/>
    <p:sldId id="291" r:id="rId9"/>
    <p:sldId id="292" r:id="rId10"/>
    <p:sldId id="288" r:id="rId11"/>
    <p:sldId id="258" r:id="rId12"/>
    <p:sldId id="263" r:id="rId13"/>
    <p:sldId id="264" r:id="rId14"/>
    <p:sldId id="265" r:id="rId15"/>
    <p:sldId id="267" r:id="rId16"/>
    <p:sldId id="284" r:id="rId17"/>
    <p:sldId id="280" r:id="rId18"/>
    <p:sldId id="281" r:id="rId19"/>
    <p:sldId id="282"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882"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F5B72-B080-4689-9990-24DDAEFB4192}" type="datetimeFigureOut">
              <a:rPr lang="en-US" smtClean="0"/>
              <a:pPr/>
              <a:t>6/30/2022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CCE583-E7E1-4249-A5E6-A63773BDAA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CCE583-E7E1-4249-A5E6-A63773BDAAC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CCE583-E7E1-4249-A5E6-A63773BDAAC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CCE583-E7E1-4249-A5E6-A63773BDAAC6}"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46092A-7580-4A24-AE59-8B14EE855534}"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CF875-04CF-4059-8112-4062600FFF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46092A-7580-4A24-AE59-8B14EE855534}"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CF875-04CF-4059-8112-4062600FFF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46092A-7580-4A24-AE59-8B14EE855534}"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CF875-04CF-4059-8112-4062600FFF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46092A-7580-4A24-AE59-8B14EE855534}"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CF875-04CF-4059-8112-4062600FFF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46092A-7580-4A24-AE59-8B14EE855534}"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CF875-04CF-4059-8112-4062600FFF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46092A-7580-4A24-AE59-8B14EE855534}" type="datetimeFigureOut">
              <a:rPr lang="en-US" smtClean="0"/>
              <a:pPr/>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CF875-04CF-4059-8112-4062600FFF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46092A-7580-4A24-AE59-8B14EE855534}" type="datetimeFigureOut">
              <a:rPr lang="en-US" smtClean="0"/>
              <a:pPr/>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7CF875-04CF-4059-8112-4062600FFF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46092A-7580-4A24-AE59-8B14EE855534}" type="datetimeFigureOut">
              <a:rPr lang="en-US" smtClean="0"/>
              <a:pPr/>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7CF875-04CF-4059-8112-4062600FFF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6092A-7580-4A24-AE59-8B14EE855534}" type="datetimeFigureOut">
              <a:rPr lang="en-US" smtClean="0"/>
              <a:pPr/>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7CF875-04CF-4059-8112-4062600FFF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46092A-7580-4A24-AE59-8B14EE855534}" type="datetimeFigureOut">
              <a:rPr lang="en-US" smtClean="0"/>
              <a:pPr/>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CF875-04CF-4059-8112-4062600FFF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46092A-7580-4A24-AE59-8B14EE855534}" type="datetimeFigureOut">
              <a:rPr lang="en-US" smtClean="0"/>
              <a:pPr/>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CF875-04CF-4059-8112-4062600FFF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6092A-7580-4A24-AE59-8B14EE855534}" type="datetimeFigureOut">
              <a:rPr lang="en-US" smtClean="0"/>
              <a:pPr/>
              <a:t>6/30/2022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CF875-04CF-4059-8112-4062600FFF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928670"/>
            <a:ext cx="7772400" cy="1975104"/>
          </a:xfrm>
        </p:spPr>
        <p:txBody>
          <a:bodyPr>
            <a:normAutofit/>
          </a:bodyPr>
          <a:lstStyle/>
          <a:p>
            <a:r>
              <a:rPr lang="en-US" dirty="0" smtClean="0">
                <a:latin typeface="Times New Roman" pitchFamily="18" charset="0"/>
                <a:cs typeface="Times New Roman" pitchFamily="18" charset="0"/>
              </a:rPr>
              <a:t>	MY PRIVACY MY DECISION:</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1785918" y="3286124"/>
            <a:ext cx="6643734" cy="1785950"/>
          </a:xfrm>
        </p:spPr>
        <p:txBody>
          <a:bodyPr>
            <a:normAutofit fontScale="25000" lnSpcReduction="20000"/>
          </a:bodyPr>
          <a:lstStyle/>
          <a:p>
            <a:r>
              <a:rPr lang="en-US" b="1" dirty="0" smtClean="0">
                <a:latin typeface="Times New Roman" pitchFamily="18" charset="0"/>
                <a:cs typeface="Times New Roman" pitchFamily="18" charset="0"/>
              </a:rPr>
              <a:t>		</a:t>
            </a:r>
            <a:r>
              <a:rPr lang="en-US" sz="8000" b="1" dirty="0" smtClean="0">
                <a:solidFill>
                  <a:schemeClr val="tx1"/>
                </a:solidFill>
                <a:latin typeface="Times New Roman" pitchFamily="18" charset="0"/>
                <a:cs typeface="Times New Roman" pitchFamily="18" charset="0"/>
              </a:rPr>
              <a:t> Name: UMMU HABEEBA T</a:t>
            </a:r>
          </a:p>
          <a:p>
            <a:r>
              <a:rPr lang="en-US" sz="8000" b="1" dirty="0" smtClean="0">
                <a:solidFill>
                  <a:schemeClr val="tx1"/>
                </a:solidFill>
                <a:latin typeface="Times New Roman" pitchFamily="18" charset="0"/>
                <a:cs typeface="Times New Roman" pitchFamily="18" charset="0"/>
              </a:rPr>
              <a:t>		20MCA11058</a:t>
            </a:r>
          </a:p>
          <a:p>
            <a:endParaRPr lang="en-US" sz="8000" b="1" dirty="0" smtClean="0">
              <a:solidFill>
                <a:schemeClr val="tx1"/>
              </a:solidFill>
              <a:latin typeface="Times New Roman" pitchFamily="18" charset="0"/>
              <a:cs typeface="Times New Roman" pitchFamily="18" charset="0"/>
            </a:endParaRPr>
          </a:p>
          <a:p>
            <a:r>
              <a:rPr lang="en-US" sz="8000" b="1" dirty="0" smtClean="0">
                <a:solidFill>
                  <a:schemeClr val="tx1"/>
                </a:solidFill>
                <a:latin typeface="Times New Roman" pitchFamily="18" charset="0"/>
                <a:cs typeface="Times New Roman" pitchFamily="18" charset="0"/>
              </a:rPr>
              <a:t>		Product Owner:</a:t>
            </a:r>
          </a:p>
          <a:p>
            <a:r>
              <a:rPr lang="en-US" sz="8000" b="1" dirty="0" smtClean="0">
                <a:solidFill>
                  <a:schemeClr val="tx1"/>
                </a:solidFill>
                <a:latin typeface="Times New Roman" pitchFamily="18" charset="0"/>
                <a:cs typeface="Times New Roman" pitchFamily="18" charset="0"/>
              </a:rPr>
              <a:t>		</a:t>
            </a:r>
            <a:r>
              <a:rPr lang="en-US" sz="8000" b="1" dirty="0" err="1" smtClean="0">
                <a:solidFill>
                  <a:schemeClr val="tx1"/>
                </a:solidFill>
                <a:latin typeface="Times New Roman" pitchFamily="18" charset="0"/>
                <a:cs typeface="Times New Roman" pitchFamily="18" charset="0"/>
              </a:rPr>
              <a:t>Prof.Balachandran</a:t>
            </a:r>
            <a:r>
              <a:rPr lang="en-US" sz="8000" b="1" dirty="0" smtClean="0">
                <a:solidFill>
                  <a:schemeClr val="tx1"/>
                </a:solidFill>
                <a:latin typeface="Times New Roman" pitchFamily="18" charset="0"/>
                <a:cs typeface="Times New Roman" pitchFamily="18" charset="0"/>
              </a:rPr>
              <a:t> KP</a:t>
            </a:r>
          </a:p>
          <a:p>
            <a:r>
              <a:rPr lang="en-US" sz="8000" b="1" dirty="0" smtClean="0">
                <a:solidFill>
                  <a:schemeClr val="tx1"/>
                </a:solidFill>
                <a:latin typeface="Times New Roman" pitchFamily="18" charset="0"/>
                <a:cs typeface="Times New Roman" pitchFamily="18" charset="0"/>
              </a:rPr>
              <a:t>		</a:t>
            </a:r>
            <a:endParaRPr lang="en-US" sz="80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SVM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itchFamily="2" charset="2"/>
              <a:buChar char="§"/>
            </a:pPr>
            <a:r>
              <a:rPr lang="en-US" sz="1600" dirty="0" smtClean="0">
                <a:solidFill>
                  <a:srgbClr val="000000"/>
                </a:solidFill>
                <a:latin typeface="Times New Roman"/>
              </a:rPr>
              <a:t>A support vector machine is a machine learning model that is able to </a:t>
            </a:r>
            <a:r>
              <a:rPr lang="en-US" sz="1600" dirty="0" err="1" smtClean="0">
                <a:solidFill>
                  <a:srgbClr val="000000"/>
                </a:solidFill>
                <a:latin typeface="Times New Roman"/>
              </a:rPr>
              <a:t>generalise</a:t>
            </a:r>
            <a:r>
              <a:rPr lang="en-US" sz="1600" dirty="0" smtClean="0">
                <a:solidFill>
                  <a:srgbClr val="000000"/>
                </a:solidFill>
                <a:latin typeface="Times New Roman"/>
              </a:rPr>
              <a:t> between two different classes if the set of </a:t>
            </a:r>
            <a:r>
              <a:rPr lang="en-US" sz="1600" dirty="0" err="1" smtClean="0">
                <a:solidFill>
                  <a:srgbClr val="000000"/>
                </a:solidFill>
                <a:latin typeface="Times New Roman"/>
              </a:rPr>
              <a:t>labelled</a:t>
            </a:r>
            <a:r>
              <a:rPr lang="en-US" sz="1600" dirty="0" smtClean="0">
                <a:solidFill>
                  <a:srgbClr val="000000"/>
                </a:solidFill>
                <a:latin typeface="Times New Roman"/>
              </a:rPr>
              <a:t> data is provided in the training set to the algorithm. The main function of the SVM is to check for that </a:t>
            </a:r>
            <a:r>
              <a:rPr lang="en-US" sz="1600" dirty="0" err="1" smtClean="0">
                <a:solidFill>
                  <a:srgbClr val="000000"/>
                </a:solidFill>
                <a:latin typeface="Times New Roman"/>
              </a:rPr>
              <a:t>hyperplane</a:t>
            </a:r>
            <a:r>
              <a:rPr lang="en-US" sz="1600" dirty="0" smtClean="0">
                <a:solidFill>
                  <a:srgbClr val="000000"/>
                </a:solidFill>
                <a:latin typeface="Times New Roman"/>
              </a:rPr>
              <a:t> that is able to distinguish between the two classes. There can be many </a:t>
            </a:r>
            <a:r>
              <a:rPr lang="en-US" sz="1600" dirty="0" err="1" smtClean="0">
                <a:solidFill>
                  <a:srgbClr val="000000"/>
                </a:solidFill>
                <a:latin typeface="Times New Roman"/>
              </a:rPr>
              <a:t>hyperplanes</a:t>
            </a:r>
            <a:r>
              <a:rPr lang="en-US" sz="1600" dirty="0" smtClean="0">
                <a:solidFill>
                  <a:srgbClr val="000000"/>
                </a:solidFill>
                <a:latin typeface="Times New Roman"/>
              </a:rPr>
              <a:t> that can do this task but the objective is to find that </a:t>
            </a:r>
            <a:r>
              <a:rPr lang="en-US" sz="1600" dirty="0" err="1" smtClean="0">
                <a:solidFill>
                  <a:srgbClr val="000000"/>
                </a:solidFill>
                <a:latin typeface="Times New Roman"/>
              </a:rPr>
              <a:t>hyperplane</a:t>
            </a:r>
            <a:r>
              <a:rPr lang="en-US" sz="1600" dirty="0" smtClean="0">
                <a:solidFill>
                  <a:srgbClr val="000000"/>
                </a:solidFill>
                <a:latin typeface="Times New Roman"/>
              </a:rPr>
              <a:t> that has the highest margin that means maximum distances between the two classes, so that in future if a new data point comes that is two be classified then it can be </a:t>
            </a:r>
            <a:r>
              <a:rPr lang="en-US" sz="1600" dirty="0" smtClean="0"/>
              <a:t>classified easily. An SVM model is basically a representation of different classes in a </a:t>
            </a:r>
            <a:r>
              <a:rPr lang="en-US" sz="1600" dirty="0" err="1" smtClean="0"/>
              <a:t>hyperplane</a:t>
            </a:r>
            <a:r>
              <a:rPr lang="en-US" sz="1600" dirty="0" smtClean="0"/>
              <a:t> in multidimensional space. The </a:t>
            </a:r>
            <a:r>
              <a:rPr lang="en-US" sz="1600" dirty="0" err="1" smtClean="0"/>
              <a:t>hyperplane</a:t>
            </a:r>
            <a:r>
              <a:rPr lang="en-US" sz="1600" dirty="0" smtClean="0"/>
              <a:t> will be generated in an iterative manner by SVM so that the error can be minimized. The goal of SVM is to divide the datasets into classes to find a maximum marginal </a:t>
            </a:r>
            <a:r>
              <a:rPr lang="en-US" sz="1600" dirty="0" err="1" smtClean="0"/>
              <a:t>hyperplane</a:t>
            </a:r>
            <a:r>
              <a:rPr lang="en-US" sz="1600" dirty="0" smtClean="0"/>
              <a:t> (MMH). </a:t>
            </a:r>
          </a:p>
          <a:p>
            <a:pPr>
              <a:buFont typeface="Wingdings" pitchFamily="2" charset="2"/>
              <a:buChar char="v"/>
            </a:pPr>
            <a:r>
              <a:rPr lang="en-US" sz="1600" dirty="0" smtClean="0"/>
              <a:t>The followings are important concepts in SVM : </a:t>
            </a:r>
          </a:p>
          <a:p>
            <a:pPr>
              <a:buFont typeface="Wingdings" pitchFamily="2" charset="2"/>
              <a:buChar char="Ø"/>
            </a:pPr>
            <a:r>
              <a:rPr lang="en-US" sz="1600" dirty="0" smtClean="0"/>
              <a:t>Support Vectors − </a:t>
            </a:r>
            <a:r>
              <a:rPr lang="en-US" sz="1600" dirty="0" err="1" smtClean="0"/>
              <a:t>Datapoints</a:t>
            </a:r>
            <a:r>
              <a:rPr lang="en-US" sz="1600" dirty="0" smtClean="0"/>
              <a:t> that are closest to the </a:t>
            </a:r>
            <a:r>
              <a:rPr lang="en-US" sz="1600" dirty="0" err="1" smtClean="0"/>
              <a:t>hyperplane</a:t>
            </a:r>
            <a:r>
              <a:rPr lang="en-US" sz="1600" dirty="0" smtClean="0"/>
              <a:t> is called support vectors. </a:t>
            </a:r>
          </a:p>
          <a:p>
            <a:pPr>
              <a:buFont typeface="Wingdings" pitchFamily="2" charset="2"/>
              <a:buChar char="Ø"/>
            </a:pPr>
            <a:r>
              <a:rPr lang="en-US" sz="1600" dirty="0" smtClean="0"/>
              <a:t>Separating line will be defined with the help of these data points. </a:t>
            </a:r>
          </a:p>
          <a:p>
            <a:pPr>
              <a:buFont typeface="Wingdings" pitchFamily="2" charset="2"/>
              <a:buChar char="Ø"/>
            </a:pPr>
            <a:r>
              <a:rPr lang="en-US" sz="1600" dirty="0" err="1" smtClean="0"/>
              <a:t>Hyperplane</a:t>
            </a:r>
            <a:r>
              <a:rPr lang="en-US" sz="1600" dirty="0" smtClean="0"/>
              <a:t> − As we can see in the above diagram, it is a decision plane or space which is divided between a set of objects having different classes. </a:t>
            </a:r>
          </a:p>
          <a:p>
            <a:pPr>
              <a:buFont typeface="Wingdings" pitchFamily="2" charset="2"/>
              <a:buChar char="Ø"/>
            </a:pPr>
            <a:r>
              <a:rPr lang="en-US" sz="1600" dirty="0" smtClean="0"/>
              <a:t>Margin − It may be defined as the gap between two lines on the closet data points of different classes. It can be calculated as the perpendicular distance from the line to the support vectors.</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Developing Environment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buNone/>
            </a:pPr>
            <a:r>
              <a:rPr lang="en-IN" b="1" u="sng" dirty="0" smtClean="0">
                <a:latin typeface="Times New Roman" pitchFamily="18" charset="0"/>
                <a:cs typeface="Times New Roman" pitchFamily="18" charset="0"/>
              </a:rPr>
              <a:t>Hardware Requirements:</a:t>
            </a:r>
            <a:endParaRPr lang="en-US" b="1"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Processor: i3</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Hard Disk: 500 GB</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RAM: 4 GB</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b="1" u="sng" dirty="0" smtClean="0">
                <a:latin typeface="Times New Roman" pitchFamily="18" charset="0"/>
                <a:cs typeface="Times New Roman" pitchFamily="18" charset="0"/>
              </a:rPr>
              <a:t>Software Requirements:</a:t>
            </a:r>
            <a:endParaRPr lang="en-US" b="1"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Language: Python</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Front End: Python- </a:t>
            </a:r>
            <a:r>
              <a:rPr lang="en-IN" dirty="0" err="1" smtClean="0">
                <a:latin typeface="Times New Roman" pitchFamily="18" charset="0"/>
                <a:cs typeface="Times New Roman" pitchFamily="18" charset="0"/>
              </a:rPr>
              <a:t>django</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Back end: SQlite</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Techniques Used: CNN,SVM .</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IDE:  </a:t>
            </a:r>
            <a:r>
              <a:rPr lang="en-IN" dirty="0" err="1" smtClean="0">
                <a:latin typeface="Times New Roman" pitchFamily="18" charset="0"/>
                <a:cs typeface="Times New Roman" pitchFamily="18" charset="0"/>
              </a:rPr>
              <a:t>pycharm,Anaconda</a:t>
            </a:r>
            <a:r>
              <a:rPr lang="en-IN" dirty="0" smtClean="0">
                <a:latin typeface="Times New Roman" pitchFamily="18" charset="0"/>
                <a:cs typeface="Times New Roman" pitchFamily="18" charset="0"/>
              </a:rPr>
              <a:t> Navigator</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OS: Windows/Linux</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5062284"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User Story</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nvGraphicFramePr>
        <p:xfrm>
          <a:off x="1357290" y="928668"/>
          <a:ext cx="6786610" cy="5593621"/>
        </p:xfrm>
        <a:graphic>
          <a:graphicData uri="http://schemas.openxmlformats.org/drawingml/2006/table">
            <a:tbl>
              <a:tblPr/>
              <a:tblGrid>
                <a:gridCol w="885210"/>
                <a:gridCol w="1542411"/>
                <a:gridCol w="2548332"/>
                <a:gridCol w="1810657"/>
              </a:tblGrid>
              <a:tr h="585318">
                <a:tc>
                  <a:txBody>
                    <a:bodyPr/>
                    <a:lstStyle/>
                    <a:p>
                      <a:pPr>
                        <a:lnSpc>
                          <a:spcPct val="115000"/>
                        </a:lnSpc>
                        <a:spcAft>
                          <a:spcPts val="0"/>
                        </a:spcAft>
                      </a:pPr>
                      <a:r>
                        <a:rPr lang="en-US" sz="1200" b="1" dirty="0">
                          <a:latin typeface="Times New Roman" pitchFamily="18" charset="0"/>
                          <a:ea typeface="Times New Roman"/>
                          <a:cs typeface="Times New Roman" pitchFamily="18" charset="0"/>
                        </a:rPr>
                        <a:t>User Story </a:t>
                      </a:r>
                      <a:endParaRPr lang="en-US" sz="1200" dirty="0">
                        <a:latin typeface="Times New Roman" pitchFamily="18" charset="0"/>
                        <a:ea typeface="Calibri"/>
                        <a:cs typeface="Times New Roman" pitchFamily="18" charset="0"/>
                      </a:endParaRPr>
                    </a:p>
                    <a:p>
                      <a:pPr>
                        <a:lnSpc>
                          <a:spcPct val="115000"/>
                        </a:lnSpc>
                        <a:spcAft>
                          <a:spcPts val="0"/>
                        </a:spcAft>
                      </a:pPr>
                      <a:r>
                        <a:rPr lang="en-US" sz="1200" b="1" dirty="0">
                          <a:latin typeface="Times New Roman" pitchFamily="18" charset="0"/>
                          <a:ea typeface="Times New Roman"/>
                          <a:cs typeface="Times New Roman" pitchFamily="18" charset="0"/>
                        </a:rPr>
                        <a:t>ID</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b="1" dirty="0">
                          <a:latin typeface="Times New Roman" pitchFamily="18" charset="0"/>
                          <a:ea typeface="Times New Roman"/>
                          <a:cs typeface="Times New Roman" pitchFamily="18" charset="0"/>
                        </a:rPr>
                        <a:t>As a &lt;Type Of User&gt;</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b="1" dirty="0">
                          <a:latin typeface="Times New Roman" pitchFamily="18" charset="0"/>
                          <a:ea typeface="Times New Roman"/>
                          <a:cs typeface="Times New Roman" pitchFamily="18" charset="0"/>
                        </a:rPr>
                        <a:t>I Want to</a:t>
                      </a:r>
                      <a:endParaRPr lang="en-US" sz="1200" dirty="0">
                        <a:latin typeface="Times New Roman" pitchFamily="18" charset="0"/>
                        <a:ea typeface="Calibri"/>
                        <a:cs typeface="Times New Roman" pitchFamily="18" charset="0"/>
                      </a:endParaRPr>
                    </a:p>
                    <a:p>
                      <a:pPr>
                        <a:lnSpc>
                          <a:spcPct val="115000"/>
                        </a:lnSpc>
                        <a:spcAft>
                          <a:spcPts val="0"/>
                        </a:spcAft>
                      </a:pPr>
                      <a:r>
                        <a:rPr lang="en-US" sz="1200" b="1" dirty="0">
                          <a:latin typeface="Times New Roman" pitchFamily="18" charset="0"/>
                          <a:ea typeface="Times New Roman"/>
                          <a:cs typeface="Times New Roman" pitchFamily="18" charset="0"/>
                        </a:rPr>
                        <a:t>&lt;Perform some Task&gt;</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b="1">
                          <a:latin typeface="Times New Roman" pitchFamily="18" charset="0"/>
                          <a:ea typeface="Times New Roman"/>
                          <a:cs typeface="Times New Roman" pitchFamily="18" charset="0"/>
                        </a:rPr>
                        <a:t>So That I Can</a:t>
                      </a:r>
                      <a:endParaRPr lang="en-US" sz="1200">
                        <a:latin typeface="Times New Roman" pitchFamily="18" charset="0"/>
                        <a:ea typeface="Calibri"/>
                        <a:cs typeface="Times New Roman" pitchFamily="18" charset="0"/>
                      </a:endParaRPr>
                    </a:p>
                    <a:p>
                      <a:pPr>
                        <a:lnSpc>
                          <a:spcPct val="115000"/>
                        </a:lnSpc>
                        <a:spcAft>
                          <a:spcPts val="0"/>
                        </a:spcAft>
                      </a:pPr>
                      <a:r>
                        <a:rPr lang="en-US" sz="1200" b="1">
                          <a:latin typeface="Times New Roman" pitchFamily="18" charset="0"/>
                          <a:ea typeface="Times New Roman"/>
                          <a:cs typeface="Times New Roman" pitchFamily="18" charset="0"/>
                        </a:rPr>
                        <a:t>&lt;Achieve Some Goal&gt;</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r>
              <a:tr h="390211">
                <a:tc>
                  <a:txBody>
                    <a:bodyPr/>
                    <a:lstStyle/>
                    <a:p>
                      <a:pPr>
                        <a:lnSpc>
                          <a:spcPct val="115000"/>
                        </a:lnSpc>
                        <a:spcAft>
                          <a:spcPts val="0"/>
                        </a:spcAft>
                      </a:pPr>
                      <a:r>
                        <a:rPr lang="en-US" sz="1200" b="1">
                          <a:latin typeface="Times New Roman" pitchFamily="18" charset="0"/>
                          <a:ea typeface="Times New Roman"/>
                          <a:cs typeface="Times New Roman" pitchFamily="18" charset="0"/>
                        </a:rPr>
                        <a:t>1</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a:latin typeface="Times New Roman" pitchFamily="18" charset="0"/>
                          <a:ea typeface="Calibri"/>
                          <a:cs typeface="Times New Roman" pitchFamily="18" charset="0"/>
                        </a:rPr>
                        <a:t>User</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a:latin typeface="Times New Roman" pitchFamily="18" charset="0"/>
                          <a:ea typeface="Calibri"/>
                          <a:cs typeface="Times New Roman" pitchFamily="18" charset="0"/>
                        </a:rPr>
                        <a:t>UI Creation</a:t>
                      </a:r>
                    </a:p>
                    <a:p>
                      <a:pPr>
                        <a:lnSpc>
                          <a:spcPct val="115000"/>
                        </a:lnSpc>
                        <a:spcAft>
                          <a:spcPts val="0"/>
                        </a:spcAft>
                      </a:pPr>
                      <a:r>
                        <a:rPr lang="en-US" sz="1200" dirty="0">
                          <a:latin typeface="Times New Roman" pitchFamily="18" charset="0"/>
                          <a:ea typeface="Calibri"/>
                          <a:cs typeface="Times New Roman" pitchFamily="18" charset="0"/>
                        </a:rPr>
                        <a:t>       Model creation(Registration &amp; Login form)</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Create</a:t>
                      </a:r>
                      <a:r>
                        <a:rPr lang="en-US" sz="1200" baseline="0" dirty="0" smtClean="0">
                          <a:latin typeface="Times New Roman" pitchFamily="18" charset="0"/>
                          <a:ea typeface="Calibri"/>
                          <a:cs typeface="Times New Roman" pitchFamily="18" charset="0"/>
                        </a:rPr>
                        <a:t> </a:t>
                      </a:r>
                      <a:r>
                        <a:rPr lang="en-US" sz="1200" baseline="0" dirty="0" err="1" smtClean="0">
                          <a:latin typeface="Times New Roman" pitchFamily="18" charset="0"/>
                          <a:ea typeface="Calibri"/>
                          <a:cs typeface="Times New Roman" pitchFamily="18" charset="0"/>
                        </a:rPr>
                        <a:t>Reg</a:t>
                      </a:r>
                      <a:r>
                        <a:rPr lang="en-US" sz="1200" baseline="0" dirty="0" smtClean="0">
                          <a:latin typeface="Times New Roman" pitchFamily="18" charset="0"/>
                          <a:ea typeface="Calibri"/>
                          <a:cs typeface="Times New Roman" pitchFamily="18" charset="0"/>
                        </a:rPr>
                        <a:t> &amp; Login</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195106">
                <a:tc>
                  <a:txBody>
                    <a:bodyPr/>
                    <a:lstStyle/>
                    <a:p>
                      <a:pPr>
                        <a:lnSpc>
                          <a:spcPct val="115000"/>
                        </a:lnSpc>
                        <a:spcAft>
                          <a:spcPts val="0"/>
                        </a:spcAft>
                      </a:pPr>
                      <a:r>
                        <a:rPr lang="en-US" sz="1200" b="1">
                          <a:latin typeface="Times New Roman" pitchFamily="18" charset="0"/>
                          <a:ea typeface="Times New Roman"/>
                          <a:cs typeface="Times New Roman" pitchFamily="18" charset="0"/>
                        </a:rPr>
                        <a:t>2</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a:latin typeface="Times New Roman" pitchFamily="18" charset="0"/>
                          <a:ea typeface="Calibri"/>
                          <a:cs typeface="Times New Roman" pitchFamily="18" charset="0"/>
                        </a:rPr>
                        <a:t>User</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a:latin typeface="Times New Roman" pitchFamily="18" charset="0"/>
                          <a:ea typeface="Calibri"/>
                          <a:cs typeface="Times New Roman" pitchFamily="18" charset="0"/>
                        </a:rPr>
                        <a:t>Home Page Creation</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a:latin typeface="Times New Roman" pitchFamily="18" charset="0"/>
                          <a:ea typeface="Calibri"/>
                          <a:cs typeface="Times New Roman" pitchFamily="18" charset="0"/>
                        </a:rPr>
                        <a:t>Create Home Page for Social Media</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90211">
                <a:tc>
                  <a:txBody>
                    <a:bodyPr/>
                    <a:lstStyle/>
                    <a:p>
                      <a:pPr>
                        <a:lnSpc>
                          <a:spcPct val="115000"/>
                        </a:lnSpc>
                        <a:spcAft>
                          <a:spcPts val="0"/>
                        </a:spcAft>
                      </a:pPr>
                      <a:r>
                        <a:rPr lang="en-US" sz="1200" b="1">
                          <a:latin typeface="Times New Roman" pitchFamily="18" charset="0"/>
                          <a:ea typeface="Times New Roman"/>
                          <a:cs typeface="Times New Roman" pitchFamily="18" charset="0"/>
                        </a:rPr>
                        <a:t>3</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a:latin typeface="Times New Roman" pitchFamily="18" charset="0"/>
                          <a:ea typeface="Calibri"/>
                          <a:cs typeface="Times New Roman" pitchFamily="18" charset="0"/>
                        </a:rPr>
                        <a:t>User</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a:latin typeface="Times New Roman" pitchFamily="18" charset="0"/>
                          <a:ea typeface="Calibri"/>
                          <a:cs typeface="Times New Roman" pitchFamily="18" charset="0"/>
                        </a:rPr>
                        <a:t>Manage Post</a:t>
                      </a:r>
                    </a:p>
                    <a:p>
                      <a:pPr>
                        <a:lnSpc>
                          <a:spcPct val="115000"/>
                        </a:lnSpc>
                        <a:spcAft>
                          <a:spcPts val="0"/>
                        </a:spcAft>
                      </a:pPr>
                      <a:r>
                        <a:rPr lang="en-US" sz="1200" dirty="0">
                          <a:latin typeface="Times New Roman" pitchFamily="18" charset="0"/>
                          <a:ea typeface="Calibri"/>
                          <a:cs typeface="Times New Roman" pitchFamily="18" charset="0"/>
                        </a:rPr>
                        <a:t>   (Add/Delete/Edit/View)</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a:latin typeface="Times New Roman" pitchFamily="18" charset="0"/>
                          <a:ea typeface="Calibri"/>
                          <a:cs typeface="Times New Roman" pitchFamily="18" charset="0"/>
                        </a:rPr>
                        <a:t>Can Manage Post</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548709">
                <a:tc>
                  <a:txBody>
                    <a:bodyPr/>
                    <a:lstStyle/>
                    <a:p>
                      <a:pPr>
                        <a:lnSpc>
                          <a:spcPct val="115000"/>
                        </a:lnSpc>
                        <a:spcAft>
                          <a:spcPts val="0"/>
                        </a:spcAft>
                      </a:pPr>
                      <a:r>
                        <a:rPr lang="en-US" sz="1200" b="1">
                          <a:latin typeface="Times New Roman" pitchFamily="18" charset="0"/>
                          <a:ea typeface="Times New Roman"/>
                          <a:cs typeface="Times New Roman" pitchFamily="18" charset="0"/>
                        </a:rPr>
                        <a:t>4</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a:latin typeface="Times New Roman" pitchFamily="18" charset="0"/>
                          <a:ea typeface="Calibri"/>
                          <a:cs typeface="Times New Roman" pitchFamily="18" charset="0"/>
                        </a:rPr>
                        <a:t>User</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a:latin typeface="Times New Roman" pitchFamily="18" charset="0"/>
                          <a:ea typeface="Calibri"/>
                          <a:cs typeface="Times New Roman" pitchFamily="18" charset="0"/>
                        </a:rPr>
                        <a:t>UI Creation</a:t>
                      </a:r>
                    </a:p>
                    <a:p>
                      <a:pPr>
                        <a:lnSpc>
                          <a:spcPct val="115000"/>
                        </a:lnSpc>
                        <a:spcAft>
                          <a:spcPts val="0"/>
                        </a:spcAft>
                      </a:pPr>
                      <a:r>
                        <a:rPr lang="en-US" sz="1200" dirty="0">
                          <a:latin typeface="Times New Roman" pitchFamily="18" charset="0"/>
                          <a:ea typeface="Calibri"/>
                          <a:cs typeface="Times New Roman" pitchFamily="18" charset="0"/>
                        </a:rPr>
                        <a:t>     (Send/Manage Friend Request)</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a:latin typeface="Times New Roman" pitchFamily="18" charset="0"/>
                          <a:ea typeface="Calibri"/>
                          <a:cs typeface="Times New Roman" pitchFamily="18" charset="0"/>
                        </a:rPr>
                        <a:t>Can Manage Friends </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90211">
                <a:tc>
                  <a:txBody>
                    <a:bodyPr/>
                    <a:lstStyle/>
                    <a:p>
                      <a:pPr>
                        <a:lnSpc>
                          <a:spcPct val="115000"/>
                        </a:lnSpc>
                        <a:spcAft>
                          <a:spcPts val="0"/>
                        </a:spcAft>
                      </a:pPr>
                      <a:r>
                        <a:rPr lang="en-US" sz="1200" b="1">
                          <a:latin typeface="Times New Roman" pitchFamily="18" charset="0"/>
                          <a:ea typeface="Times New Roman"/>
                          <a:cs typeface="Times New Roman" pitchFamily="18" charset="0"/>
                        </a:rPr>
                        <a:t>5</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a:latin typeface="Times New Roman" pitchFamily="18" charset="0"/>
                          <a:ea typeface="Calibri"/>
                          <a:cs typeface="Times New Roman" pitchFamily="18" charset="0"/>
                        </a:rPr>
                        <a:t>User</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a:latin typeface="Times New Roman" pitchFamily="18" charset="0"/>
                          <a:ea typeface="Calibri"/>
                          <a:cs typeface="Times New Roman" pitchFamily="18" charset="0"/>
                        </a:rPr>
                        <a:t>Manage Post</a:t>
                      </a:r>
                    </a:p>
                    <a:p>
                      <a:pPr>
                        <a:lnSpc>
                          <a:spcPct val="115000"/>
                        </a:lnSpc>
                        <a:spcAft>
                          <a:spcPts val="0"/>
                        </a:spcAft>
                      </a:pPr>
                      <a:r>
                        <a:rPr lang="en-US" sz="1200" dirty="0">
                          <a:latin typeface="Times New Roman" pitchFamily="18" charset="0"/>
                          <a:ea typeface="Calibri"/>
                          <a:cs typeface="Times New Roman" pitchFamily="18" charset="0"/>
                        </a:rPr>
                        <a:t>   (Add/Delete/Edit/View)</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a:latin typeface="Times New Roman" pitchFamily="18" charset="0"/>
                          <a:ea typeface="Calibri"/>
                          <a:cs typeface="Times New Roman" pitchFamily="18" charset="0"/>
                        </a:rPr>
                        <a:t>Can Manage Post</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390211">
                <a:tc>
                  <a:txBody>
                    <a:bodyPr/>
                    <a:lstStyle/>
                    <a:p>
                      <a:pPr>
                        <a:lnSpc>
                          <a:spcPct val="115000"/>
                        </a:lnSpc>
                        <a:spcAft>
                          <a:spcPts val="0"/>
                        </a:spcAft>
                      </a:pPr>
                      <a:r>
                        <a:rPr lang="en-US" sz="1200" b="1">
                          <a:latin typeface="Times New Roman" pitchFamily="18" charset="0"/>
                          <a:ea typeface="Times New Roman"/>
                          <a:cs typeface="Times New Roman" pitchFamily="18" charset="0"/>
                        </a:rPr>
                        <a:t>6</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a:latin typeface="Times New Roman" pitchFamily="18" charset="0"/>
                          <a:ea typeface="Calibri"/>
                          <a:cs typeface="Times New Roman" pitchFamily="18" charset="0"/>
                        </a:rPr>
                        <a:t>User</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r>
                        <a:rPr lang="en-US" sz="1200" dirty="0" smtClean="0">
                          <a:latin typeface="Times New Roman" pitchFamily="18" charset="0"/>
                          <a:cs typeface="Times New Roman" pitchFamily="18" charset="0"/>
                        </a:rPr>
                        <a:t>Prepare Dataset From </a:t>
                      </a:r>
                      <a:r>
                        <a:rPr lang="en-US" sz="1200" baseline="0" dirty="0" smtClean="0">
                          <a:latin typeface="Times New Roman" pitchFamily="18" charset="0"/>
                          <a:cs typeface="Times New Roman" pitchFamily="18" charset="0"/>
                        </a:rPr>
                        <a:t> Profile</a:t>
                      </a:r>
                      <a:endParaRPr lang="en-US" sz="1200" dirty="0">
                        <a:latin typeface="Times New Roman" pitchFamily="18" charset="0"/>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r>
                        <a:rPr lang="en-US" sz="1200" dirty="0" smtClean="0">
                          <a:latin typeface="Times New Roman" pitchFamily="18" charset="0"/>
                          <a:cs typeface="Times New Roman" pitchFamily="18" charset="0"/>
                        </a:rPr>
                        <a:t>Dataset</a:t>
                      </a:r>
                      <a:endParaRPr lang="en-US" sz="1200" dirty="0">
                        <a:latin typeface="Times New Roman" pitchFamily="18" charset="0"/>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90211">
                <a:tc>
                  <a:txBody>
                    <a:bodyPr/>
                    <a:lstStyle/>
                    <a:p>
                      <a:pPr>
                        <a:lnSpc>
                          <a:spcPct val="115000"/>
                        </a:lnSpc>
                        <a:spcAft>
                          <a:spcPts val="0"/>
                        </a:spcAft>
                      </a:pPr>
                      <a:r>
                        <a:rPr lang="en-US" sz="1200" b="1">
                          <a:latin typeface="Times New Roman" pitchFamily="18" charset="0"/>
                          <a:ea typeface="Times New Roman"/>
                          <a:cs typeface="Times New Roman" pitchFamily="18" charset="0"/>
                        </a:rPr>
                        <a:t>7</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a:latin typeface="Times New Roman" pitchFamily="18" charset="0"/>
                          <a:ea typeface="Calibri"/>
                          <a:cs typeface="Times New Roman" pitchFamily="18" charset="0"/>
                        </a:rPr>
                        <a:t>User</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r>
                        <a:rPr lang="en-US" sz="1200" dirty="0" smtClean="0">
                          <a:latin typeface="Times New Roman" pitchFamily="18" charset="0"/>
                          <a:cs typeface="Times New Roman" pitchFamily="18" charset="0"/>
                        </a:rPr>
                        <a:t>Front Face</a:t>
                      </a:r>
                      <a:r>
                        <a:rPr lang="en-US" sz="1200" baseline="0" dirty="0" smtClean="0">
                          <a:latin typeface="Times New Roman" pitchFamily="18" charset="0"/>
                          <a:cs typeface="Times New Roman" pitchFamily="18" charset="0"/>
                        </a:rPr>
                        <a:t> Detection &amp; </a:t>
                      </a:r>
                      <a:r>
                        <a:rPr lang="en-US" sz="1200" baseline="0" dirty="0" err="1" smtClean="0">
                          <a:latin typeface="Times New Roman" pitchFamily="18" charset="0"/>
                          <a:cs typeface="Times New Roman" pitchFamily="18" charset="0"/>
                        </a:rPr>
                        <a:t>Recoginition</a:t>
                      </a:r>
                      <a:endParaRPr lang="en-US" sz="1200" dirty="0">
                        <a:latin typeface="Times New Roman" pitchFamily="18" charset="0"/>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r>
                        <a:rPr lang="en-US" sz="1200" dirty="0" smtClean="0">
                          <a:latin typeface="Times New Roman" pitchFamily="18" charset="0"/>
                          <a:cs typeface="Times New Roman" pitchFamily="18" charset="0"/>
                        </a:rPr>
                        <a:t>Face </a:t>
                      </a:r>
                      <a:endParaRPr lang="en-US" sz="1200" dirty="0">
                        <a:latin typeface="Times New Roman" pitchFamily="18" charset="0"/>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195106">
                <a:tc>
                  <a:txBody>
                    <a:bodyPr/>
                    <a:lstStyle/>
                    <a:p>
                      <a:pPr>
                        <a:lnSpc>
                          <a:spcPct val="115000"/>
                        </a:lnSpc>
                        <a:spcAft>
                          <a:spcPts val="0"/>
                        </a:spcAft>
                      </a:pPr>
                      <a:r>
                        <a:rPr lang="en-US" sz="1200" b="1">
                          <a:latin typeface="Times New Roman" pitchFamily="18" charset="0"/>
                          <a:ea typeface="Times New Roman"/>
                          <a:cs typeface="Times New Roman" pitchFamily="18" charset="0"/>
                        </a:rPr>
                        <a:t>8</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a:latin typeface="Times New Roman" pitchFamily="18" charset="0"/>
                          <a:ea typeface="Calibri"/>
                          <a:cs typeface="Times New Roman" pitchFamily="18" charset="0"/>
                        </a:rPr>
                        <a:t>User</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Calculate</a:t>
                      </a:r>
                      <a:r>
                        <a:rPr lang="en-US" sz="1200" baseline="0" dirty="0" smtClean="0">
                          <a:latin typeface="Times New Roman" pitchFamily="18" charset="0"/>
                          <a:ea typeface="Calibri"/>
                          <a:cs typeface="Times New Roman" pitchFamily="18" charset="0"/>
                        </a:rPr>
                        <a:t> Eigen Distance</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Eigen distance</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195106">
                <a:tc>
                  <a:txBody>
                    <a:bodyPr/>
                    <a:lstStyle/>
                    <a:p>
                      <a:pPr>
                        <a:lnSpc>
                          <a:spcPct val="115000"/>
                        </a:lnSpc>
                        <a:spcAft>
                          <a:spcPts val="0"/>
                        </a:spcAft>
                      </a:pPr>
                      <a:r>
                        <a:rPr lang="en-US" sz="1200" b="1">
                          <a:latin typeface="Times New Roman" pitchFamily="18" charset="0"/>
                          <a:ea typeface="Times New Roman"/>
                          <a:cs typeface="Times New Roman" pitchFamily="18" charset="0"/>
                        </a:rPr>
                        <a:t>9</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a:latin typeface="Times New Roman" pitchFamily="18" charset="0"/>
                          <a:ea typeface="Calibri"/>
                          <a:cs typeface="Times New Roman" pitchFamily="18" charset="0"/>
                        </a:rPr>
                        <a:t>User</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Classification</a:t>
                      </a:r>
                      <a:r>
                        <a:rPr lang="en-US" sz="1200" baseline="0" dirty="0" smtClean="0">
                          <a:latin typeface="Times New Roman" pitchFamily="18" charset="0"/>
                          <a:ea typeface="Calibri"/>
                          <a:cs typeface="Times New Roman" pitchFamily="18" charset="0"/>
                        </a:rPr>
                        <a:t> using SVM</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Label</a:t>
                      </a:r>
                      <a:r>
                        <a:rPr lang="en-US" sz="1200" baseline="0" dirty="0" smtClean="0">
                          <a:latin typeface="Times New Roman" pitchFamily="18" charset="0"/>
                          <a:ea typeface="Calibri"/>
                          <a:cs typeface="Times New Roman" pitchFamily="18" charset="0"/>
                        </a:rPr>
                        <a:t> of match</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390211">
                <a:tc>
                  <a:txBody>
                    <a:bodyPr/>
                    <a:lstStyle/>
                    <a:p>
                      <a:pPr>
                        <a:lnSpc>
                          <a:spcPct val="115000"/>
                        </a:lnSpc>
                        <a:spcAft>
                          <a:spcPts val="0"/>
                        </a:spcAft>
                      </a:pPr>
                      <a:r>
                        <a:rPr lang="en-US" sz="1200" b="1">
                          <a:latin typeface="Times New Roman" pitchFamily="18" charset="0"/>
                          <a:ea typeface="Times New Roman"/>
                          <a:cs typeface="Times New Roman" pitchFamily="18" charset="0"/>
                        </a:rPr>
                        <a:t>10</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a:latin typeface="Times New Roman" pitchFamily="18" charset="0"/>
                          <a:ea typeface="Calibri"/>
                          <a:cs typeface="Times New Roman" pitchFamily="18" charset="0"/>
                        </a:rPr>
                        <a:t>User</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Sending Notification to user</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Notification</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85318">
                <a:tc>
                  <a:txBody>
                    <a:bodyPr/>
                    <a:lstStyle/>
                    <a:p>
                      <a:pPr>
                        <a:lnSpc>
                          <a:spcPct val="115000"/>
                        </a:lnSpc>
                        <a:spcAft>
                          <a:spcPts val="0"/>
                        </a:spcAft>
                      </a:pPr>
                      <a:r>
                        <a:rPr lang="en-US" sz="1200" b="1">
                          <a:latin typeface="Times New Roman" pitchFamily="18" charset="0"/>
                          <a:ea typeface="Times New Roman"/>
                          <a:cs typeface="Times New Roman" pitchFamily="18" charset="0"/>
                        </a:rPr>
                        <a:t>11</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a:latin typeface="Times New Roman" pitchFamily="18" charset="0"/>
                          <a:ea typeface="Calibri"/>
                          <a:cs typeface="Times New Roman" pitchFamily="18" charset="0"/>
                        </a:rPr>
                        <a:t>User</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r>
                        <a:rPr lang="en-US" sz="1200" dirty="0" smtClean="0">
                          <a:latin typeface="Times New Roman" pitchFamily="18" charset="0"/>
                          <a:cs typeface="Times New Roman" pitchFamily="18" charset="0"/>
                        </a:rPr>
                        <a:t>Check user</a:t>
                      </a:r>
                      <a:r>
                        <a:rPr lang="en-US" sz="1200" baseline="0" dirty="0" smtClean="0">
                          <a:latin typeface="Times New Roman" pitchFamily="18" charset="0"/>
                          <a:cs typeface="Times New Roman" pitchFamily="18" charset="0"/>
                        </a:rPr>
                        <a:t> Decision</a:t>
                      </a:r>
                      <a:endParaRPr lang="en-US" sz="1200" dirty="0">
                        <a:latin typeface="Times New Roman" pitchFamily="18" charset="0"/>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r>
                        <a:rPr lang="en-US" sz="1200" dirty="0" smtClean="0">
                          <a:latin typeface="Times New Roman" pitchFamily="18" charset="0"/>
                          <a:cs typeface="Times New Roman" pitchFamily="18" charset="0"/>
                        </a:rPr>
                        <a:t>Y / N</a:t>
                      </a:r>
                      <a:endParaRPr lang="en-US" sz="1200" dirty="0">
                        <a:latin typeface="Times New Roman" pitchFamily="18" charset="0"/>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390211">
                <a:tc>
                  <a:txBody>
                    <a:bodyPr/>
                    <a:lstStyle/>
                    <a:p>
                      <a:pPr>
                        <a:lnSpc>
                          <a:spcPct val="115000"/>
                        </a:lnSpc>
                        <a:spcAft>
                          <a:spcPts val="0"/>
                        </a:spcAft>
                      </a:pPr>
                      <a:r>
                        <a:rPr lang="en-US" sz="1200" b="1">
                          <a:latin typeface="Times New Roman" pitchFamily="18" charset="0"/>
                          <a:ea typeface="Times New Roman"/>
                          <a:cs typeface="Times New Roman" pitchFamily="18" charset="0"/>
                        </a:rPr>
                        <a:t>12</a:t>
                      </a:r>
                      <a:endParaRPr lang="en-US" sz="120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a:latin typeface="Times New Roman" pitchFamily="18" charset="0"/>
                          <a:ea typeface="Calibri"/>
                          <a:cs typeface="Times New Roman" pitchFamily="18" charset="0"/>
                        </a:rPr>
                        <a:t>User</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r>
                        <a:rPr lang="en-US" sz="1200" dirty="0" smtClean="0">
                          <a:latin typeface="Times New Roman" pitchFamily="18" charset="0"/>
                          <a:cs typeface="Times New Roman" pitchFamily="18" charset="0"/>
                        </a:rPr>
                        <a:t>If Y post</a:t>
                      </a:r>
                      <a:r>
                        <a:rPr lang="en-US" sz="1200" baseline="0" dirty="0" smtClean="0">
                          <a:latin typeface="Times New Roman" pitchFamily="18" charset="0"/>
                          <a:cs typeface="Times New Roman" pitchFamily="18" charset="0"/>
                        </a:rPr>
                        <a:t> The picture Otherwise doesn’t post</a:t>
                      </a:r>
                      <a:endParaRPr lang="en-US" sz="1200" dirty="0">
                        <a:latin typeface="Times New Roman" pitchFamily="18" charset="0"/>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r>
                        <a:rPr lang="en-US" sz="1200" dirty="0" smtClean="0">
                          <a:latin typeface="Times New Roman" pitchFamily="18" charset="0"/>
                          <a:cs typeface="Times New Roman" pitchFamily="18" charset="0"/>
                        </a:rPr>
                        <a:t>Posting to the wall</a:t>
                      </a:r>
                      <a:endParaRPr lang="en-US" sz="1200" dirty="0">
                        <a:latin typeface="Times New Roman" pitchFamily="18" charset="0"/>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85786" y="486802"/>
          <a:ext cx="7500990" cy="6255939"/>
        </p:xfrm>
        <a:graphic>
          <a:graphicData uri="http://schemas.openxmlformats.org/drawingml/2006/table">
            <a:tbl>
              <a:tblPr/>
              <a:tblGrid>
                <a:gridCol w="607202"/>
                <a:gridCol w="1177184"/>
                <a:gridCol w="934157"/>
                <a:gridCol w="858258"/>
                <a:gridCol w="1239947"/>
                <a:gridCol w="851688"/>
                <a:gridCol w="1832554"/>
              </a:tblGrid>
              <a:tr h="609715">
                <a:tc>
                  <a:txBody>
                    <a:bodyPr/>
                    <a:lstStyle/>
                    <a:p>
                      <a:pPr algn="l">
                        <a:lnSpc>
                          <a:spcPct val="115000"/>
                        </a:lnSpc>
                        <a:spcAft>
                          <a:spcPts val="0"/>
                        </a:spcAft>
                      </a:pPr>
                      <a:r>
                        <a:rPr lang="en-US" sz="1200" b="1" dirty="0">
                          <a:latin typeface="Times New Roman" pitchFamily="18" charset="0"/>
                          <a:ea typeface="Times New Roman"/>
                          <a:cs typeface="Times New Roman" pitchFamily="18" charset="0"/>
                        </a:rPr>
                        <a:t>User story</a:t>
                      </a:r>
                      <a:endParaRPr lang="en-US" sz="1200" dirty="0">
                        <a:latin typeface="Times New Roman" pitchFamily="18" charset="0"/>
                        <a:ea typeface="Calibri"/>
                        <a:cs typeface="Times New Roman" pitchFamily="18" charset="0"/>
                      </a:endParaRPr>
                    </a:p>
                    <a:p>
                      <a:pPr algn="l">
                        <a:lnSpc>
                          <a:spcPct val="115000"/>
                        </a:lnSpc>
                        <a:spcAft>
                          <a:spcPts val="0"/>
                        </a:spcAft>
                      </a:pPr>
                      <a:r>
                        <a:rPr lang="en-US" sz="1200" b="1" dirty="0">
                          <a:latin typeface="Times New Roman" pitchFamily="18" charset="0"/>
                          <a:ea typeface="Times New Roman"/>
                          <a:cs typeface="Times New Roman" pitchFamily="18" charset="0"/>
                        </a:rPr>
                        <a:t>ID</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b="1" dirty="0">
                          <a:latin typeface="Times New Roman" pitchFamily="18" charset="0"/>
                          <a:ea typeface="Times New Roman"/>
                          <a:cs typeface="Times New Roman" pitchFamily="18" charset="0"/>
                        </a:rPr>
                        <a:t>Priority&lt;High/</a:t>
                      </a:r>
                      <a:endParaRPr lang="en-US" sz="1200" dirty="0">
                        <a:latin typeface="Times New Roman" pitchFamily="18" charset="0"/>
                        <a:ea typeface="Calibri"/>
                        <a:cs typeface="Times New Roman" pitchFamily="18" charset="0"/>
                      </a:endParaRPr>
                    </a:p>
                    <a:p>
                      <a:pPr algn="l">
                        <a:lnSpc>
                          <a:spcPct val="115000"/>
                        </a:lnSpc>
                        <a:spcAft>
                          <a:spcPts val="0"/>
                        </a:spcAft>
                      </a:pPr>
                      <a:r>
                        <a:rPr lang="en-US" sz="1200" b="1" dirty="0">
                          <a:latin typeface="Times New Roman" pitchFamily="18" charset="0"/>
                          <a:ea typeface="Times New Roman"/>
                          <a:cs typeface="Times New Roman" pitchFamily="18" charset="0"/>
                        </a:rPr>
                        <a:t>medium/Low&gt;</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b="1">
                          <a:latin typeface="Times New Roman" pitchFamily="18" charset="0"/>
                          <a:ea typeface="Times New Roman"/>
                          <a:cs typeface="Times New Roman" pitchFamily="18" charset="0"/>
                        </a:rPr>
                        <a:t>Size(hours)</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b="1">
                          <a:latin typeface="Times New Roman" pitchFamily="18" charset="0"/>
                          <a:ea typeface="Times New Roman"/>
                          <a:cs typeface="Times New Roman" pitchFamily="18" charset="0"/>
                        </a:rPr>
                        <a:t>Sprint&lt;#&gt;</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b="1">
                          <a:latin typeface="Times New Roman" pitchFamily="18" charset="0"/>
                          <a:ea typeface="Times New Roman"/>
                          <a:cs typeface="Times New Roman" pitchFamily="18" charset="0"/>
                        </a:rPr>
                        <a:t>Status&lt;Planned /In progress/</a:t>
                      </a:r>
                      <a:endParaRPr lang="en-US" sz="1200">
                        <a:latin typeface="Times New Roman" pitchFamily="18" charset="0"/>
                        <a:ea typeface="Calibri"/>
                        <a:cs typeface="Times New Roman" pitchFamily="18" charset="0"/>
                      </a:endParaRPr>
                    </a:p>
                    <a:p>
                      <a:pPr algn="l">
                        <a:lnSpc>
                          <a:spcPct val="115000"/>
                        </a:lnSpc>
                        <a:spcAft>
                          <a:spcPts val="0"/>
                        </a:spcAft>
                      </a:pPr>
                      <a:r>
                        <a:rPr lang="en-US" sz="1200" b="1">
                          <a:latin typeface="Times New Roman" pitchFamily="18" charset="0"/>
                          <a:ea typeface="Times New Roman"/>
                          <a:cs typeface="Times New Roman" pitchFamily="18" charset="0"/>
                        </a:rPr>
                        <a:t>Completed&gt;</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b="1">
                          <a:latin typeface="Times New Roman" pitchFamily="18" charset="0"/>
                          <a:ea typeface="Times New Roman"/>
                          <a:cs typeface="Times New Roman" pitchFamily="18" charset="0"/>
                        </a:rPr>
                        <a:t>Release Date</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b="1">
                          <a:latin typeface="Times New Roman" pitchFamily="18" charset="0"/>
                          <a:ea typeface="Times New Roman"/>
                          <a:cs typeface="Times New Roman" pitchFamily="18" charset="0"/>
                        </a:rPr>
                        <a:t>Release Goal</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r>
              <a:tr h="812953">
                <a:tc>
                  <a:txBody>
                    <a:bodyPr/>
                    <a:lstStyle/>
                    <a:p>
                      <a:pPr algn="l">
                        <a:lnSpc>
                          <a:spcPct val="115000"/>
                        </a:lnSpc>
                        <a:spcAft>
                          <a:spcPts val="0"/>
                        </a:spcAft>
                      </a:pPr>
                      <a:r>
                        <a:rPr lang="en-US" sz="1200" b="1">
                          <a:latin typeface="Times New Roman" pitchFamily="18" charset="0"/>
                          <a:ea typeface="Times New Roman"/>
                          <a:cs typeface="Times New Roman" pitchFamily="18" charset="0"/>
                        </a:rPr>
                        <a:t>1</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a:latin typeface="Times New Roman" pitchFamily="18" charset="0"/>
                          <a:ea typeface="Calibri"/>
                          <a:cs typeface="Times New Roman" pitchFamily="18" charset="0"/>
                        </a:rPr>
                        <a:t>Medium</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dirty="0">
                          <a:latin typeface="Times New Roman" pitchFamily="18" charset="0"/>
                          <a:ea typeface="Calibri"/>
                          <a:cs typeface="Times New Roman" pitchFamily="18" charset="0"/>
                        </a:rPr>
                        <a:t>2</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rowSpan="3">
                  <a:txBody>
                    <a:bodyPr/>
                    <a:lstStyle/>
                    <a:p>
                      <a:pPr algn="l">
                        <a:lnSpc>
                          <a:spcPct val="115000"/>
                        </a:lnSpc>
                        <a:spcAft>
                          <a:spcPts val="0"/>
                        </a:spcAft>
                      </a:pPr>
                      <a:endParaRPr lang="en-US" sz="1200" dirty="0">
                        <a:latin typeface="Times New Roman" pitchFamily="18" charset="0"/>
                        <a:ea typeface="Calibri"/>
                        <a:cs typeface="Times New Roman" pitchFamily="18" charset="0"/>
                      </a:endParaRPr>
                    </a:p>
                    <a:p>
                      <a:pPr algn="l">
                        <a:lnSpc>
                          <a:spcPct val="115000"/>
                        </a:lnSpc>
                        <a:spcAft>
                          <a:spcPts val="0"/>
                        </a:spcAft>
                      </a:pPr>
                      <a:r>
                        <a:rPr lang="en-US" sz="1200" dirty="0">
                          <a:latin typeface="Times New Roman" pitchFamily="18" charset="0"/>
                          <a:ea typeface="Calibri"/>
                          <a:cs typeface="Times New Roman" pitchFamily="18" charset="0"/>
                        </a:rPr>
                        <a:t>    1</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dirty="0">
                          <a:latin typeface="Times New Roman" pitchFamily="18" charset="0"/>
                          <a:ea typeface="Calibri"/>
                          <a:cs typeface="Times New Roman" pitchFamily="18" charset="0"/>
                        </a:rPr>
                        <a:t>Completed</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28/05/2022</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a:latin typeface="Times New Roman" pitchFamily="18" charset="0"/>
                          <a:ea typeface="Calibri"/>
                          <a:cs typeface="Times New Roman" pitchFamily="18" charset="0"/>
                        </a:rPr>
                        <a:t>UI Creation</a:t>
                      </a:r>
                    </a:p>
                    <a:p>
                      <a:pPr>
                        <a:lnSpc>
                          <a:spcPct val="115000"/>
                        </a:lnSpc>
                        <a:spcAft>
                          <a:spcPts val="0"/>
                        </a:spcAft>
                      </a:pPr>
                      <a:r>
                        <a:rPr lang="en-US" sz="1200" dirty="0">
                          <a:latin typeface="Times New Roman" pitchFamily="18" charset="0"/>
                          <a:ea typeface="Calibri"/>
                          <a:cs typeface="Times New Roman" pitchFamily="18" charset="0"/>
                        </a:rPr>
                        <a:t>       Model creation(Registration &amp; Login form)</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257027">
                <a:tc>
                  <a:txBody>
                    <a:bodyPr/>
                    <a:lstStyle/>
                    <a:p>
                      <a:pPr algn="l">
                        <a:lnSpc>
                          <a:spcPct val="115000"/>
                        </a:lnSpc>
                        <a:spcAft>
                          <a:spcPts val="0"/>
                        </a:spcAft>
                      </a:pPr>
                      <a:r>
                        <a:rPr lang="en-US" sz="1200" b="1">
                          <a:latin typeface="Times New Roman" pitchFamily="18" charset="0"/>
                          <a:ea typeface="Times New Roman"/>
                          <a:cs typeface="Times New Roman" pitchFamily="18" charset="0"/>
                        </a:rPr>
                        <a:t>2</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a:latin typeface="Times New Roman" pitchFamily="18" charset="0"/>
                          <a:ea typeface="Calibri"/>
                          <a:cs typeface="Times New Roman" pitchFamily="18" charset="0"/>
                        </a:rPr>
                        <a:t>medium</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a:latin typeface="Times New Roman" pitchFamily="18" charset="0"/>
                          <a:ea typeface="Calibri"/>
                          <a:cs typeface="Times New Roman" pitchFamily="18" charset="0"/>
                        </a:rPr>
                        <a:t>5</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gn="l">
                        <a:lnSpc>
                          <a:spcPct val="115000"/>
                        </a:lnSpc>
                        <a:spcAft>
                          <a:spcPts val="0"/>
                        </a:spcAft>
                      </a:pPr>
                      <a:r>
                        <a:rPr lang="en-US" sz="1200" dirty="0">
                          <a:latin typeface="Times New Roman" pitchFamily="18" charset="0"/>
                          <a:ea typeface="Calibri"/>
                          <a:cs typeface="Times New Roman" pitchFamily="18" charset="0"/>
                        </a:rPr>
                        <a:t>Completed</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29/05/2022</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a:latin typeface="Times New Roman" pitchFamily="18" charset="0"/>
                          <a:ea typeface="Calibri"/>
                          <a:cs typeface="Times New Roman" pitchFamily="18" charset="0"/>
                        </a:rPr>
                        <a:t>Home Page Creation</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06477">
                <a:tc>
                  <a:txBody>
                    <a:bodyPr/>
                    <a:lstStyle/>
                    <a:p>
                      <a:pPr algn="l">
                        <a:lnSpc>
                          <a:spcPct val="115000"/>
                        </a:lnSpc>
                        <a:spcAft>
                          <a:spcPts val="0"/>
                        </a:spcAft>
                      </a:pPr>
                      <a:r>
                        <a:rPr lang="en-US" sz="1200" b="1">
                          <a:latin typeface="Times New Roman" pitchFamily="18" charset="0"/>
                          <a:ea typeface="Times New Roman"/>
                          <a:cs typeface="Times New Roman" pitchFamily="18" charset="0"/>
                        </a:rPr>
                        <a:t>3</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a:latin typeface="Times New Roman" pitchFamily="18" charset="0"/>
                          <a:ea typeface="Calibri"/>
                          <a:cs typeface="Times New Roman" pitchFamily="18" charset="0"/>
                        </a:rPr>
                        <a:t>High</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a:latin typeface="Times New Roman" pitchFamily="18" charset="0"/>
                          <a:ea typeface="Calibri"/>
                          <a:cs typeface="Times New Roman" pitchFamily="18" charset="0"/>
                        </a:rPr>
                        <a:t>3</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vMerge="1">
                  <a:txBody>
                    <a:bodyPr/>
                    <a:lstStyle/>
                    <a:p>
                      <a:endParaRPr lang="en-US"/>
                    </a:p>
                  </a:txBody>
                  <a:tcPr/>
                </a:tc>
                <a:tc>
                  <a:txBody>
                    <a:bodyPr/>
                    <a:lstStyle/>
                    <a:p>
                      <a:pPr algn="l">
                        <a:lnSpc>
                          <a:spcPct val="115000"/>
                        </a:lnSpc>
                        <a:spcAft>
                          <a:spcPts val="0"/>
                        </a:spcAft>
                      </a:pPr>
                      <a:r>
                        <a:rPr lang="en-US" sz="1200" dirty="0">
                          <a:latin typeface="Times New Roman" pitchFamily="18" charset="0"/>
                          <a:ea typeface="Calibri"/>
                          <a:cs typeface="Times New Roman" pitchFamily="18" charset="0"/>
                        </a:rPr>
                        <a:t>Completed</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29/05/2022</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a:latin typeface="Times New Roman" pitchFamily="18" charset="0"/>
                          <a:ea typeface="Calibri"/>
                          <a:cs typeface="Times New Roman" pitchFamily="18" charset="0"/>
                        </a:rPr>
                        <a:t>Manage Post</a:t>
                      </a:r>
                    </a:p>
                    <a:p>
                      <a:pPr>
                        <a:lnSpc>
                          <a:spcPct val="115000"/>
                        </a:lnSpc>
                        <a:spcAft>
                          <a:spcPts val="0"/>
                        </a:spcAft>
                      </a:pPr>
                      <a:r>
                        <a:rPr lang="en-US" sz="1200" dirty="0">
                          <a:latin typeface="Times New Roman" pitchFamily="18" charset="0"/>
                          <a:ea typeface="Calibri"/>
                          <a:cs typeface="Times New Roman" pitchFamily="18" charset="0"/>
                        </a:rPr>
                        <a:t>   (Add/Delete/Edit/View)</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769328">
                <a:tc>
                  <a:txBody>
                    <a:bodyPr/>
                    <a:lstStyle/>
                    <a:p>
                      <a:pPr algn="l">
                        <a:lnSpc>
                          <a:spcPct val="115000"/>
                        </a:lnSpc>
                        <a:spcAft>
                          <a:spcPts val="0"/>
                        </a:spcAft>
                      </a:pPr>
                      <a:r>
                        <a:rPr lang="en-US" sz="1200" b="1">
                          <a:latin typeface="Times New Roman" pitchFamily="18" charset="0"/>
                          <a:ea typeface="Times New Roman"/>
                          <a:cs typeface="Times New Roman" pitchFamily="18" charset="0"/>
                        </a:rPr>
                        <a:t>4</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a:latin typeface="Times New Roman" pitchFamily="18" charset="0"/>
                          <a:ea typeface="Calibri"/>
                          <a:cs typeface="Times New Roman" pitchFamily="18" charset="0"/>
                        </a:rPr>
                        <a:t>Medium</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a:latin typeface="Times New Roman" pitchFamily="18" charset="0"/>
                          <a:ea typeface="Calibri"/>
                          <a:cs typeface="Times New Roman" pitchFamily="18" charset="0"/>
                        </a:rPr>
                        <a:t>3</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rowSpan="3">
                  <a:txBody>
                    <a:bodyPr/>
                    <a:lstStyle/>
                    <a:p>
                      <a:pPr algn="l">
                        <a:lnSpc>
                          <a:spcPct val="115000"/>
                        </a:lnSpc>
                        <a:spcAft>
                          <a:spcPts val="0"/>
                        </a:spcAft>
                      </a:pPr>
                      <a:endParaRPr lang="en-US" sz="1200" dirty="0">
                        <a:latin typeface="Times New Roman" pitchFamily="18" charset="0"/>
                        <a:ea typeface="Calibri"/>
                        <a:cs typeface="Times New Roman" pitchFamily="18" charset="0"/>
                      </a:endParaRPr>
                    </a:p>
                    <a:p>
                      <a:pPr algn="l">
                        <a:lnSpc>
                          <a:spcPct val="115000"/>
                        </a:lnSpc>
                        <a:spcAft>
                          <a:spcPts val="0"/>
                        </a:spcAft>
                      </a:pPr>
                      <a:r>
                        <a:rPr lang="en-US" sz="1200" dirty="0">
                          <a:latin typeface="Times New Roman" pitchFamily="18" charset="0"/>
                          <a:ea typeface="Calibri"/>
                          <a:cs typeface="Times New Roman" pitchFamily="18" charset="0"/>
                        </a:rPr>
                        <a:t>     2</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01/05/22</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a:latin typeface="Times New Roman" pitchFamily="18" charset="0"/>
                          <a:ea typeface="Calibri"/>
                          <a:cs typeface="Times New Roman" pitchFamily="18" charset="0"/>
                        </a:rPr>
                        <a:t>UI Creation</a:t>
                      </a:r>
                    </a:p>
                    <a:p>
                      <a:pPr>
                        <a:lnSpc>
                          <a:spcPct val="115000"/>
                        </a:lnSpc>
                        <a:spcAft>
                          <a:spcPts val="0"/>
                        </a:spcAft>
                      </a:pPr>
                      <a:r>
                        <a:rPr lang="en-US" sz="1200" dirty="0">
                          <a:latin typeface="Times New Roman" pitchFamily="18" charset="0"/>
                          <a:ea typeface="Calibri"/>
                          <a:cs typeface="Times New Roman" pitchFamily="18" charset="0"/>
                        </a:rPr>
                        <a:t>     (Send/Manage Friend Request)</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06477">
                <a:tc>
                  <a:txBody>
                    <a:bodyPr/>
                    <a:lstStyle/>
                    <a:p>
                      <a:pPr algn="l">
                        <a:lnSpc>
                          <a:spcPct val="115000"/>
                        </a:lnSpc>
                        <a:spcAft>
                          <a:spcPts val="0"/>
                        </a:spcAft>
                      </a:pPr>
                      <a:r>
                        <a:rPr lang="en-US" sz="1200" b="1">
                          <a:latin typeface="Times New Roman" pitchFamily="18" charset="0"/>
                          <a:ea typeface="Times New Roman"/>
                          <a:cs typeface="Times New Roman" pitchFamily="18" charset="0"/>
                        </a:rPr>
                        <a:t>5</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a:latin typeface="Times New Roman" pitchFamily="18" charset="0"/>
                          <a:ea typeface="Calibri"/>
                          <a:cs typeface="Times New Roman" pitchFamily="18" charset="0"/>
                        </a:rPr>
                        <a:t>Medium</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a:latin typeface="Times New Roman" pitchFamily="18" charset="0"/>
                          <a:ea typeface="Calibri"/>
                          <a:cs typeface="Times New Roman" pitchFamily="18" charset="0"/>
                        </a:rPr>
                        <a:t>2</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vMerge="1">
                  <a:txBody>
                    <a:bodyPr/>
                    <a:lstStyle/>
                    <a:p>
                      <a:endParaRPr lang="en-US"/>
                    </a:p>
                  </a:txBody>
                  <a:tcPr/>
                </a:tc>
                <a:tc>
                  <a:txBody>
                    <a:bodyPr/>
                    <a:lstStyle/>
                    <a:p>
                      <a:pPr algn="l">
                        <a:lnSpc>
                          <a:spcPct val="115000"/>
                        </a:lnSpc>
                        <a:spcAft>
                          <a:spcPts val="0"/>
                        </a:spcAft>
                      </a:pPr>
                      <a:r>
                        <a:rPr lang="en-US" sz="120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02/05/22</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a:latin typeface="Times New Roman" pitchFamily="18" charset="0"/>
                          <a:ea typeface="Calibri"/>
                          <a:cs typeface="Times New Roman" pitchFamily="18" charset="0"/>
                        </a:rPr>
                        <a:t>Manage Post</a:t>
                      </a:r>
                    </a:p>
                    <a:p>
                      <a:pPr>
                        <a:lnSpc>
                          <a:spcPct val="115000"/>
                        </a:lnSpc>
                        <a:spcAft>
                          <a:spcPts val="0"/>
                        </a:spcAft>
                      </a:pPr>
                      <a:r>
                        <a:rPr lang="en-US" sz="1200" dirty="0">
                          <a:latin typeface="Times New Roman" pitchFamily="18" charset="0"/>
                          <a:ea typeface="Calibri"/>
                          <a:cs typeface="Times New Roman" pitchFamily="18" charset="0"/>
                        </a:rPr>
                        <a:t>   (Add/Delete/Edit/View)</a:t>
                      </a: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385542">
                <a:tc>
                  <a:txBody>
                    <a:bodyPr/>
                    <a:lstStyle/>
                    <a:p>
                      <a:pPr algn="l">
                        <a:lnSpc>
                          <a:spcPct val="115000"/>
                        </a:lnSpc>
                        <a:spcAft>
                          <a:spcPts val="0"/>
                        </a:spcAft>
                      </a:pPr>
                      <a:r>
                        <a:rPr lang="en-US" sz="1200" b="1">
                          <a:latin typeface="Times New Roman" pitchFamily="18" charset="0"/>
                          <a:ea typeface="Times New Roman"/>
                          <a:cs typeface="Times New Roman" pitchFamily="18" charset="0"/>
                        </a:rPr>
                        <a:t>6</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a:latin typeface="Times New Roman" pitchFamily="18" charset="0"/>
                          <a:ea typeface="Calibri"/>
                          <a:cs typeface="Times New Roman" pitchFamily="18" charset="0"/>
                        </a:rPr>
                        <a:t>Medium</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dirty="0">
                          <a:latin typeface="Times New Roman" pitchFamily="18" charset="0"/>
                          <a:ea typeface="Calibri"/>
                          <a:cs typeface="Times New Roman" pitchFamily="18" charset="0"/>
                        </a:rPr>
                        <a:t>5</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gn="l">
                        <a:lnSpc>
                          <a:spcPct val="115000"/>
                        </a:lnSpc>
                        <a:spcAft>
                          <a:spcPts val="0"/>
                        </a:spcAft>
                      </a:pPr>
                      <a:r>
                        <a:rPr lang="en-US" sz="120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04/05/22</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r>
                        <a:rPr lang="en-US" sz="1200" dirty="0" smtClean="0">
                          <a:latin typeface="Times New Roman" pitchFamily="18" charset="0"/>
                          <a:cs typeface="Times New Roman" pitchFamily="18" charset="0"/>
                        </a:rPr>
                        <a:t>Prepare Dataset From </a:t>
                      </a:r>
                      <a:r>
                        <a:rPr lang="en-US" sz="1200" baseline="0" dirty="0" smtClean="0">
                          <a:latin typeface="Times New Roman" pitchFamily="18" charset="0"/>
                          <a:cs typeface="Times New Roman" pitchFamily="18" charset="0"/>
                        </a:rPr>
                        <a:t> Profile</a:t>
                      </a:r>
                      <a:endParaRPr lang="en-US" sz="1200" dirty="0">
                        <a:latin typeface="Times New Roman" pitchFamily="18" charset="0"/>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73055">
                <a:tc>
                  <a:txBody>
                    <a:bodyPr/>
                    <a:lstStyle/>
                    <a:p>
                      <a:pPr algn="l">
                        <a:lnSpc>
                          <a:spcPct val="115000"/>
                        </a:lnSpc>
                        <a:spcAft>
                          <a:spcPts val="0"/>
                        </a:spcAft>
                      </a:pPr>
                      <a:r>
                        <a:rPr lang="en-US" sz="1200" b="1">
                          <a:latin typeface="Times New Roman" pitchFamily="18" charset="0"/>
                          <a:ea typeface="Times New Roman"/>
                          <a:cs typeface="Times New Roman" pitchFamily="18" charset="0"/>
                        </a:rPr>
                        <a:t>7</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a:latin typeface="Times New Roman" pitchFamily="18" charset="0"/>
                          <a:ea typeface="Calibri"/>
                          <a:cs typeface="Times New Roman" pitchFamily="18" charset="0"/>
                        </a:rPr>
                        <a:t>Medium</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a:latin typeface="Times New Roman" pitchFamily="18" charset="0"/>
                          <a:ea typeface="Calibri"/>
                          <a:cs typeface="Times New Roman" pitchFamily="18" charset="0"/>
                        </a:rPr>
                        <a:t>5</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rowSpan="2">
                  <a:txBody>
                    <a:bodyPr/>
                    <a:lstStyle/>
                    <a:p>
                      <a:pPr algn="l">
                        <a:lnSpc>
                          <a:spcPct val="115000"/>
                        </a:lnSpc>
                        <a:spcAft>
                          <a:spcPts val="0"/>
                        </a:spcAft>
                      </a:pPr>
                      <a:endParaRPr lang="en-US" sz="1200">
                        <a:latin typeface="Times New Roman" pitchFamily="18" charset="0"/>
                        <a:ea typeface="Calibri"/>
                        <a:cs typeface="Times New Roman" pitchFamily="18" charset="0"/>
                      </a:endParaRPr>
                    </a:p>
                    <a:p>
                      <a:pPr algn="l">
                        <a:lnSpc>
                          <a:spcPct val="115000"/>
                        </a:lnSpc>
                        <a:spcAft>
                          <a:spcPts val="0"/>
                        </a:spcAft>
                      </a:pPr>
                      <a:r>
                        <a:rPr lang="en-US" sz="1200">
                          <a:latin typeface="Times New Roman" pitchFamily="18" charset="0"/>
                          <a:ea typeface="Calibri"/>
                          <a:cs typeface="Times New Roman" pitchFamily="18" charset="0"/>
                        </a:rPr>
                        <a:t>     3</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21/05/22</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r>
                        <a:rPr lang="en-US" sz="1200" dirty="0" smtClean="0">
                          <a:latin typeface="Times New Roman" pitchFamily="18" charset="0"/>
                          <a:cs typeface="Times New Roman" pitchFamily="18" charset="0"/>
                        </a:rPr>
                        <a:t>Front Face</a:t>
                      </a:r>
                      <a:r>
                        <a:rPr lang="en-US" sz="1200" baseline="0" dirty="0" smtClean="0">
                          <a:latin typeface="Times New Roman" pitchFamily="18" charset="0"/>
                          <a:cs typeface="Times New Roman" pitchFamily="18" charset="0"/>
                        </a:rPr>
                        <a:t> Detection &amp; </a:t>
                      </a:r>
                      <a:r>
                        <a:rPr lang="en-US" sz="1200" baseline="0" dirty="0" err="1" smtClean="0">
                          <a:latin typeface="Times New Roman" pitchFamily="18" charset="0"/>
                          <a:cs typeface="Times New Roman" pitchFamily="18" charset="0"/>
                        </a:rPr>
                        <a:t>Recoginition</a:t>
                      </a:r>
                      <a:endParaRPr lang="en-US" sz="1200" dirty="0">
                        <a:latin typeface="Times New Roman" pitchFamily="18" charset="0"/>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376782">
                <a:tc>
                  <a:txBody>
                    <a:bodyPr/>
                    <a:lstStyle/>
                    <a:p>
                      <a:pPr algn="l">
                        <a:lnSpc>
                          <a:spcPct val="115000"/>
                        </a:lnSpc>
                        <a:spcAft>
                          <a:spcPts val="0"/>
                        </a:spcAft>
                      </a:pPr>
                      <a:r>
                        <a:rPr lang="en-US" sz="1200" b="1">
                          <a:latin typeface="Times New Roman" pitchFamily="18" charset="0"/>
                          <a:ea typeface="Times New Roman"/>
                          <a:cs typeface="Times New Roman" pitchFamily="18" charset="0"/>
                        </a:rPr>
                        <a:t>8</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a:latin typeface="Times New Roman" pitchFamily="18" charset="0"/>
                          <a:ea typeface="Calibri"/>
                          <a:cs typeface="Times New Roman" pitchFamily="18" charset="0"/>
                        </a:rPr>
                        <a:t>Medium</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a:latin typeface="Times New Roman" pitchFamily="18" charset="0"/>
                          <a:ea typeface="Calibri"/>
                          <a:cs typeface="Times New Roman" pitchFamily="18" charset="0"/>
                        </a:rPr>
                        <a:t>5</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30/05/22</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Calculate</a:t>
                      </a:r>
                      <a:r>
                        <a:rPr lang="en-US" sz="1200" baseline="0" dirty="0" smtClean="0">
                          <a:latin typeface="Times New Roman" pitchFamily="18" charset="0"/>
                          <a:ea typeface="Calibri"/>
                          <a:cs typeface="Times New Roman" pitchFamily="18" charset="0"/>
                        </a:rPr>
                        <a:t> Eigen Distance</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03238">
                <a:tc>
                  <a:txBody>
                    <a:bodyPr/>
                    <a:lstStyle/>
                    <a:p>
                      <a:pPr algn="l">
                        <a:lnSpc>
                          <a:spcPct val="115000"/>
                        </a:lnSpc>
                        <a:spcAft>
                          <a:spcPts val="0"/>
                        </a:spcAft>
                      </a:pPr>
                      <a:r>
                        <a:rPr lang="en-US" sz="1200" b="1">
                          <a:latin typeface="Times New Roman" pitchFamily="18" charset="0"/>
                          <a:ea typeface="Times New Roman"/>
                          <a:cs typeface="Times New Roman" pitchFamily="18" charset="0"/>
                        </a:rPr>
                        <a:t>9</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a:latin typeface="Times New Roman" pitchFamily="18" charset="0"/>
                          <a:ea typeface="Calibri"/>
                          <a:cs typeface="Times New Roman" pitchFamily="18" charset="0"/>
                        </a:rPr>
                        <a:t>Medium</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a:latin typeface="Times New Roman" pitchFamily="18" charset="0"/>
                          <a:ea typeface="Calibri"/>
                          <a:cs typeface="Times New Roman" pitchFamily="18" charset="0"/>
                        </a:rPr>
                        <a:t>5</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rowSpan="4">
                  <a:txBody>
                    <a:bodyPr/>
                    <a:lstStyle/>
                    <a:p>
                      <a:pPr algn="l">
                        <a:lnSpc>
                          <a:spcPct val="115000"/>
                        </a:lnSpc>
                        <a:spcAft>
                          <a:spcPts val="0"/>
                        </a:spcAft>
                      </a:pPr>
                      <a:endParaRPr lang="en-US" sz="1200">
                        <a:latin typeface="Times New Roman" pitchFamily="18" charset="0"/>
                        <a:ea typeface="Calibri"/>
                        <a:cs typeface="Times New Roman" pitchFamily="18" charset="0"/>
                      </a:endParaRPr>
                    </a:p>
                    <a:p>
                      <a:pPr algn="l">
                        <a:lnSpc>
                          <a:spcPct val="115000"/>
                        </a:lnSpc>
                        <a:spcAft>
                          <a:spcPts val="0"/>
                        </a:spcAft>
                      </a:pPr>
                      <a:r>
                        <a:rPr lang="en-US" sz="1200">
                          <a:latin typeface="Times New Roman" pitchFamily="18" charset="0"/>
                          <a:ea typeface="Calibri"/>
                          <a:cs typeface="Times New Roman" pitchFamily="18" charset="0"/>
                        </a:rPr>
                        <a:t>   4</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03/06/22</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Classification</a:t>
                      </a:r>
                      <a:r>
                        <a:rPr lang="en-US" sz="1200" baseline="0" dirty="0" smtClean="0">
                          <a:latin typeface="Times New Roman" pitchFamily="18" charset="0"/>
                          <a:ea typeface="Calibri"/>
                          <a:cs typeface="Times New Roman" pitchFamily="18" charset="0"/>
                        </a:rPr>
                        <a:t> using SVM</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406477">
                <a:tc>
                  <a:txBody>
                    <a:bodyPr/>
                    <a:lstStyle/>
                    <a:p>
                      <a:pPr algn="l">
                        <a:lnSpc>
                          <a:spcPct val="115000"/>
                        </a:lnSpc>
                        <a:spcAft>
                          <a:spcPts val="0"/>
                        </a:spcAft>
                      </a:pPr>
                      <a:r>
                        <a:rPr lang="en-US" sz="1200" b="1">
                          <a:latin typeface="Times New Roman" pitchFamily="18" charset="0"/>
                          <a:ea typeface="Times New Roman"/>
                          <a:cs typeface="Times New Roman" pitchFamily="18" charset="0"/>
                        </a:rPr>
                        <a:t>10</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a:latin typeface="Times New Roman" pitchFamily="18" charset="0"/>
                          <a:ea typeface="Calibri"/>
                          <a:cs typeface="Times New Roman" pitchFamily="18" charset="0"/>
                        </a:rPr>
                        <a:t>High</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a:latin typeface="Times New Roman" pitchFamily="18" charset="0"/>
                          <a:ea typeface="Calibri"/>
                          <a:cs typeface="Times New Roman" pitchFamily="18" charset="0"/>
                        </a:rPr>
                        <a:t>5</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gn="l">
                        <a:lnSpc>
                          <a:spcPct val="115000"/>
                        </a:lnSpc>
                        <a:spcAft>
                          <a:spcPts val="0"/>
                        </a:spcAft>
                      </a:pPr>
                      <a:r>
                        <a:rPr lang="en-US" sz="120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05/06/22</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Sending Notification to user</a:t>
                      </a:r>
                      <a:endParaRPr lang="en-US" sz="1200" dirty="0">
                        <a:latin typeface="Times New Roman" pitchFamily="18" charset="0"/>
                        <a:ea typeface="Calibri"/>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73055">
                <a:tc>
                  <a:txBody>
                    <a:bodyPr/>
                    <a:lstStyle/>
                    <a:p>
                      <a:pPr algn="l">
                        <a:lnSpc>
                          <a:spcPct val="115000"/>
                        </a:lnSpc>
                        <a:spcAft>
                          <a:spcPts val="0"/>
                        </a:spcAft>
                      </a:pPr>
                      <a:r>
                        <a:rPr lang="en-US" sz="1200" b="1">
                          <a:latin typeface="Times New Roman" pitchFamily="18" charset="0"/>
                          <a:ea typeface="Times New Roman"/>
                          <a:cs typeface="Times New Roman" pitchFamily="18" charset="0"/>
                        </a:rPr>
                        <a:t>11</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a:latin typeface="Times New Roman" pitchFamily="18" charset="0"/>
                          <a:ea typeface="Calibri"/>
                          <a:cs typeface="Times New Roman" pitchFamily="18" charset="0"/>
                        </a:rPr>
                        <a:t>High</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a:latin typeface="Times New Roman" pitchFamily="18" charset="0"/>
                          <a:ea typeface="Calibri"/>
                          <a:cs typeface="Times New Roman" pitchFamily="18" charset="0"/>
                        </a:rPr>
                        <a:t>5</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vMerge="1">
                  <a:txBody>
                    <a:bodyPr/>
                    <a:lstStyle/>
                    <a:p>
                      <a:endParaRPr lang="en-US"/>
                    </a:p>
                  </a:txBody>
                  <a:tcPr/>
                </a:tc>
                <a:tc>
                  <a:txBody>
                    <a:bodyPr/>
                    <a:lstStyle/>
                    <a:p>
                      <a:pPr algn="l">
                        <a:lnSpc>
                          <a:spcPct val="115000"/>
                        </a:lnSpc>
                        <a:spcAft>
                          <a:spcPts val="0"/>
                        </a:spcAft>
                      </a:pPr>
                      <a:r>
                        <a:rPr lang="en-US" sz="120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26/06/22</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r>
                        <a:rPr lang="en-US" sz="1200" dirty="0" smtClean="0">
                          <a:latin typeface="Times New Roman" pitchFamily="18" charset="0"/>
                          <a:cs typeface="Times New Roman" pitchFamily="18" charset="0"/>
                        </a:rPr>
                        <a:t>Check user</a:t>
                      </a:r>
                      <a:r>
                        <a:rPr lang="en-US" sz="1200" baseline="0" dirty="0" smtClean="0">
                          <a:latin typeface="Times New Roman" pitchFamily="18" charset="0"/>
                          <a:cs typeface="Times New Roman" pitchFamily="18" charset="0"/>
                        </a:rPr>
                        <a:t> Decision</a:t>
                      </a:r>
                      <a:endParaRPr lang="en-US" sz="1200" dirty="0">
                        <a:latin typeface="Times New Roman" pitchFamily="18" charset="0"/>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376782">
                <a:tc>
                  <a:txBody>
                    <a:bodyPr/>
                    <a:lstStyle/>
                    <a:p>
                      <a:pPr algn="l">
                        <a:lnSpc>
                          <a:spcPct val="115000"/>
                        </a:lnSpc>
                        <a:spcAft>
                          <a:spcPts val="0"/>
                        </a:spcAft>
                      </a:pPr>
                      <a:r>
                        <a:rPr lang="en-US" sz="1200" b="1">
                          <a:latin typeface="Times New Roman" pitchFamily="18" charset="0"/>
                          <a:ea typeface="Times New Roman"/>
                          <a:cs typeface="Times New Roman" pitchFamily="18" charset="0"/>
                        </a:rPr>
                        <a:t>12</a:t>
                      </a:r>
                      <a:endParaRPr lang="en-US" sz="120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a:latin typeface="Times New Roman" pitchFamily="18" charset="0"/>
                          <a:ea typeface="Calibri"/>
                          <a:cs typeface="Times New Roman" pitchFamily="18" charset="0"/>
                        </a:rPr>
                        <a:t>High</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a:latin typeface="Times New Roman" pitchFamily="18" charset="0"/>
                          <a:ea typeface="Calibri"/>
                          <a:cs typeface="Times New Roman" pitchFamily="18" charset="0"/>
                        </a:rPr>
                        <a:t>5</a:t>
                      </a: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30/06/22</a:t>
                      </a:r>
                      <a:endParaRPr lang="en-US" sz="1200" dirty="0">
                        <a:latin typeface="Times New Roman" pitchFamily="18" charset="0"/>
                        <a:ea typeface="Calibri"/>
                        <a:cs typeface="Times New Roman" pitchFamily="18" charset="0"/>
                      </a:endParaRPr>
                    </a:p>
                  </a:txBody>
                  <a:tcPr marL="48275" marR="4827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r>
                        <a:rPr lang="en-US" sz="1200" dirty="0" smtClean="0">
                          <a:latin typeface="Times New Roman" pitchFamily="18" charset="0"/>
                          <a:cs typeface="Times New Roman" pitchFamily="18" charset="0"/>
                        </a:rPr>
                        <a:t>If Y post</a:t>
                      </a:r>
                      <a:r>
                        <a:rPr lang="en-US" sz="1200" baseline="0" dirty="0" smtClean="0">
                          <a:latin typeface="Times New Roman" pitchFamily="18" charset="0"/>
                          <a:cs typeface="Times New Roman" pitchFamily="18" charset="0"/>
                        </a:rPr>
                        <a:t> The picture Otherwise doesn’t post</a:t>
                      </a:r>
                      <a:endParaRPr lang="en-US" sz="1200" dirty="0">
                        <a:latin typeface="Times New Roman" pitchFamily="18" charset="0"/>
                        <a:cs typeface="Times New Roman" pitchFamily="18" charset="0"/>
                      </a:endParaRPr>
                    </a:p>
                  </a:txBody>
                  <a:tcPr marL="55995" marR="55995"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
        <p:nvSpPr>
          <p:cNvPr id="3" name="Rectangle 2"/>
          <p:cNvSpPr/>
          <p:nvPr/>
        </p:nvSpPr>
        <p:spPr>
          <a:xfrm>
            <a:off x="2428860" y="0"/>
            <a:ext cx="3877985" cy="400110"/>
          </a:xfrm>
          <a:prstGeom prst="rect">
            <a:avLst/>
          </a:prstGeom>
        </p:spPr>
        <p:txBody>
          <a:bodyPr wrap="square">
            <a:spAutoFit/>
          </a:bodyPr>
          <a:lstStyle/>
          <a:p>
            <a:r>
              <a:rPr lang="en-US" sz="2000" b="1" dirty="0" smtClean="0">
                <a:latin typeface="Times New Roman" pitchFamily="18" charset="0"/>
                <a:cs typeface="Times New Roman" pitchFamily="18" charset="0"/>
              </a:rPr>
              <a:t>Product Backlog</a:t>
            </a:r>
            <a:r>
              <a:rPr lang="en-US" b="1"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14415" y="1214426"/>
          <a:ext cx="6858048" cy="4714905"/>
        </p:xfrm>
        <a:graphic>
          <a:graphicData uri="http://schemas.openxmlformats.org/drawingml/2006/table">
            <a:tbl>
              <a:tblPr/>
              <a:tblGrid>
                <a:gridCol w="1245520"/>
                <a:gridCol w="1153259"/>
                <a:gridCol w="1076375"/>
                <a:gridCol w="1153259"/>
                <a:gridCol w="999491"/>
                <a:gridCol w="1230144"/>
              </a:tblGrid>
              <a:tr h="668463">
                <a:tc>
                  <a:txBody>
                    <a:bodyPr/>
                    <a:lstStyle/>
                    <a:p>
                      <a:pPr>
                        <a:lnSpc>
                          <a:spcPct val="115000"/>
                        </a:lnSpc>
                        <a:spcAft>
                          <a:spcPts val="0"/>
                        </a:spcAft>
                      </a:pPr>
                      <a:r>
                        <a:rPr lang="en-US" sz="1200" b="1" dirty="0">
                          <a:latin typeface="Times New Roman" pitchFamily="18" charset="0"/>
                          <a:ea typeface="Times New Roman"/>
                          <a:cs typeface="Times New Roman" pitchFamily="18" charset="0"/>
                        </a:rPr>
                        <a:t>User Story </a:t>
                      </a:r>
                      <a:endParaRPr lang="en-US" sz="1200" dirty="0">
                        <a:latin typeface="Times New Roman" pitchFamily="18" charset="0"/>
                        <a:ea typeface="Calibri"/>
                        <a:cs typeface="Times New Roman" pitchFamily="18" charset="0"/>
                      </a:endParaRPr>
                    </a:p>
                    <a:p>
                      <a:pPr>
                        <a:lnSpc>
                          <a:spcPct val="115000"/>
                        </a:lnSpc>
                        <a:spcAft>
                          <a:spcPts val="0"/>
                        </a:spcAft>
                      </a:pPr>
                      <a:r>
                        <a:rPr lang="en-US" sz="1200" b="1" dirty="0">
                          <a:latin typeface="Times New Roman" pitchFamily="18" charset="0"/>
                          <a:ea typeface="Times New Roman"/>
                          <a:cs typeface="Times New Roman" pitchFamily="18" charset="0"/>
                        </a:rPr>
                        <a:t>ID</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b="1">
                          <a:latin typeface="Times New Roman" pitchFamily="18" charset="0"/>
                          <a:ea typeface="Times New Roman"/>
                          <a:cs typeface="Times New Roman" pitchFamily="18" charset="0"/>
                        </a:rPr>
                        <a:t>Task Name</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b="1">
                          <a:latin typeface="Times New Roman" pitchFamily="18" charset="0"/>
                          <a:ea typeface="Times New Roman"/>
                          <a:cs typeface="Times New Roman" pitchFamily="18" charset="0"/>
                        </a:rPr>
                        <a:t>Start Date</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b="1">
                          <a:latin typeface="Times New Roman" pitchFamily="18" charset="0"/>
                          <a:ea typeface="Times New Roman"/>
                          <a:cs typeface="Times New Roman" pitchFamily="18" charset="0"/>
                        </a:rPr>
                        <a:t>End Date</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b="1">
                          <a:latin typeface="Times New Roman" pitchFamily="18" charset="0"/>
                          <a:ea typeface="Times New Roman"/>
                          <a:cs typeface="Times New Roman" pitchFamily="18" charset="0"/>
                        </a:rPr>
                        <a:t>Days</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b="1">
                          <a:latin typeface="Times New Roman" pitchFamily="18" charset="0"/>
                          <a:ea typeface="Times New Roman"/>
                          <a:cs typeface="Times New Roman" pitchFamily="18" charset="0"/>
                        </a:rPr>
                        <a:t>        Status</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r>
              <a:tr h="334231">
                <a:tc>
                  <a:txBody>
                    <a:bodyPr/>
                    <a:lstStyle/>
                    <a:p>
                      <a:pPr>
                        <a:lnSpc>
                          <a:spcPct val="115000"/>
                        </a:lnSpc>
                        <a:spcAft>
                          <a:spcPts val="0"/>
                        </a:spcAft>
                      </a:pPr>
                      <a:r>
                        <a:rPr lang="en-US" sz="1200" b="1" dirty="0">
                          <a:latin typeface="Times New Roman" pitchFamily="18" charset="0"/>
                          <a:ea typeface="Times New Roman"/>
                          <a:cs typeface="Times New Roman" pitchFamily="18" charset="0"/>
                        </a:rPr>
                        <a:t>1</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rowSpan="3">
                  <a:txBody>
                    <a:bodyPr/>
                    <a:lstStyle/>
                    <a:p>
                      <a:pPr>
                        <a:lnSpc>
                          <a:spcPct val="115000"/>
                        </a:lnSpc>
                        <a:spcAft>
                          <a:spcPts val="0"/>
                        </a:spcAft>
                      </a:pPr>
                      <a:r>
                        <a:rPr lang="en-US" sz="1200">
                          <a:latin typeface="Times New Roman" pitchFamily="18" charset="0"/>
                          <a:ea typeface="Calibri"/>
                          <a:cs typeface="Times New Roman" pitchFamily="18" charset="0"/>
                        </a:rPr>
                        <a:t> </a:t>
                      </a:r>
                    </a:p>
                    <a:p>
                      <a:pPr>
                        <a:lnSpc>
                          <a:spcPct val="115000"/>
                        </a:lnSpc>
                        <a:spcAft>
                          <a:spcPts val="0"/>
                        </a:spcAft>
                      </a:pPr>
                      <a:r>
                        <a:rPr lang="en-US" sz="1200">
                          <a:latin typeface="Times New Roman" pitchFamily="18" charset="0"/>
                          <a:ea typeface="Calibri"/>
                          <a:cs typeface="Times New Roman" pitchFamily="18" charset="0"/>
                        </a:rPr>
                        <a:t>   Sprint  1</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28/04/22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28/04/22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rowSpan="3">
                  <a:txBody>
                    <a:bodyPr/>
                    <a:lstStyle/>
                    <a:p>
                      <a:pPr>
                        <a:lnSpc>
                          <a:spcPct val="115000"/>
                        </a:lnSpc>
                        <a:spcAft>
                          <a:spcPts val="0"/>
                        </a:spcAft>
                      </a:pPr>
                      <a:endParaRPr lang="en-US" sz="1200">
                        <a:latin typeface="Times New Roman" pitchFamily="18" charset="0"/>
                        <a:ea typeface="Calibri"/>
                        <a:cs typeface="Times New Roman" pitchFamily="18" charset="0"/>
                      </a:endParaRPr>
                    </a:p>
                    <a:p>
                      <a:pPr>
                        <a:lnSpc>
                          <a:spcPct val="115000"/>
                        </a:lnSpc>
                        <a:spcAft>
                          <a:spcPts val="0"/>
                        </a:spcAft>
                      </a:pPr>
                      <a:r>
                        <a:rPr lang="en-US" sz="1200">
                          <a:latin typeface="Times New Roman" pitchFamily="18" charset="0"/>
                          <a:ea typeface="Calibri"/>
                          <a:cs typeface="Times New Roman" pitchFamily="18" charset="0"/>
                        </a:rPr>
                        <a:t>   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a:latin typeface="Times New Roman" pitchFamily="18" charset="0"/>
                          <a:ea typeface="Calibri"/>
                          <a:cs typeface="Times New Roman" pitchFamily="18" charset="0"/>
                        </a:rPr>
                        <a:t>completed</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334231">
                <a:tc>
                  <a:txBody>
                    <a:bodyPr/>
                    <a:lstStyle/>
                    <a:p>
                      <a:pPr>
                        <a:lnSpc>
                          <a:spcPct val="115000"/>
                        </a:lnSpc>
                        <a:spcAft>
                          <a:spcPts val="0"/>
                        </a:spcAft>
                      </a:pPr>
                      <a:r>
                        <a:rPr lang="en-US" sz="1200" b="1" dirty="0">
                          <a:latin typeface="Times New Roman" pitchFamily="18" charset="0"/>
                          <a:ea typeface="Times New Roman"/>
                          <a:cs typeface="Times New Roman" pitchFamily="18" charset="0"/>
                        </a:rPr>
                        <a:t>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28/04/22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28/04/22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nSpc>
                          <a:spcPct val="115000"/>
                        </a:lnSpc>
                        <a:spcAft>
                          <a:spcPts val="0"/>
                        </a:spcAft>
                      </a:pPr>
                      <a:r>
                        <a:rPr lang="en-US" sz="1200">
                          <a:latin typeface="Times New Roman" pitchFamily="18" charset="0"/>
                          <a:ea typeface="Calibri"/>
                          <a:cs typeface="Times New Roman" pitchFamily="18" charset="0"/>
                        </a:rPr>
                        <a:t>completed</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40176">
                <a:tc>
                  <a:txBody>
                    <a:bodyPr/>
                    <a:lstStyle/>
                    <a:p>
                      <a:pPr>
                        <a:lnSpc>
                          <a:spcPct val="115000"/>
                        </a:lnSpc>
                        <a:spcAft>
                          <a:spcPts val="0"/>
                        </a:spcAft>
                      </a:pPr>
                      <a:r>
                        <a:rPr lang="en-US" sz="1200" b="1" dirty="0">
                          <a:latin typeface="Times New Roman" pitchFamily="18" charset="0"/>
                          <a:ea typeface="Times New Roman"/>
                          <a:cs typeface="Times New Roman" pitchFamily="18" charset="0"/>
                        </a:rPr>
                        <a:t>3</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vMerge="1">
                  <a:txBody>
                    <a:bodyPr/>
                    <a:lstStyle/>
                    <a:p>
                      <a:endParaRPr lang="en-US"/>
                    </a:p>
                  </a:txBody>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29/04/22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29/04/22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vMerge="1">
                  <a:txBody>
                    <a:bodyPr/>
                    <a:lstStyle/>
                    <a:p>
                      <a:endParaRPr lang="en-US"/>
                    </a:p>
                  </a:txBody>
                  <a:tcPr/>
                </a:tc>
                <a:tc>
                  <a:txBody>
                    <a:bodyPr/>
                    <a:lstStyle/>
                    <a:p>
                      <a:pPr>
                        <a:lnSpc>
                          <a:spcPct val="115000"/>
                        </a:lnSpc>
                        <a:spcAft>
                          <a:spcPts val="0"/>
                        </a:spcAft>
                      </a:pPr>
                      <a:r>
                        <a:rPr lang="en-US" sz="1200">
                          <a:latin typeface="Times New Roman" pitchFamily="18" charset="0"/>
                          <a:ea typeface="Calibri"/>
                          <a:cs typeface="Times New Roman" pitchFamily="18" charset="0"/>
                        </a:rPr>
                        <a:t>completed</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340176">
                <a:tc>
                  <a:txBody>
                    <a:bodyPr/>
                    <a:lstStyle/>
                    <a:p>
                      <a:pPr>
                        <a:lnSpc>
                          <a:spcPct val="115000"/>
                        </a:lnSpc>
                        <a:spcAft>
                          <a:spcPts val="0"/>
                        </a:spcAft>
                      </a:pPr>
                      <a:r>
                        <a:rPr lang="en-US" sz="1200" b="1">
                          <a:latin typeface="Times New Roman" pitchFamily="18" charset="0"/>
                          <a:ea typeface="Times New Roman"/>
                          <a:cs typeface="Times New Roman" pitchFamily="18" charset="0"/>
                        </a:rPr>
                        <a:t>4</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rowSpan="3">
                  <a:txBody>
                    <a:bodyPr/>
                    <a:lstStyle/>
                    <a:p>
                      <a:pPr>
                        <a:lnSpc>
                          <a:spcPct val="115000"/>
                        </a:lnSpc>
                        <a:spcAft>
                          <a:spcPts val="0"/>
                        </a:spcAft>
                      </a:pPr>
                      <a:endParaRPr lang="en-US" sz="1200" dirty="0">
                        <a:latin typeface="Times New Roman" pitchFamily="18" charset="0"/>
                        <a:ea typeface="Calibri"/>
                        <a:cs typeface="Times New Roman" pitchFamily="18" charset="0"/>
                      </a:endParaRPr>
                    </a:p>
                    <a:p>
                      <a:pPr>
                        <a:lnSpc>
                          <a:spcPct val="115000"/>
                        </a:lnSpc>
                        <a:spcAft>
                          <a:spcPts val="0"/>
                        </a:spcAft>
                      </a:pPr>
                      <a:r>
                        <a:rPr lang="en-US" sz="1200" dirty="0">
                          <a:latin typeface="Times New Roman" pitchFamily="18" charset="0"/>
                          <a:ea typeface="Calibri"/>
                          <a:cs typeface="Times New Roman" pitchFamily="18" charset="0"/>
                        </a:rPr>
                        <a:t>   Sprint  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01/05/22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02/05/21</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rowSpan="3">
                  <a:txBody>
                    <a:bodyPr/>
                    <a:lstStyle/>
                    <a:p>
                      <a:pPr>
                        <a:lnSpc>
                          <a:spcPct val="115000"/>
                        </a:lnSpc>
                        <a:spcAft>
                          <a:spcPts val="0"/>
                        </a:spcAft>
                      </a:pPr>
                      <a:endParaRPr lang="en-US" sz="1200">
                        <a:latin typeface="Times New Roman" pitchFamily="18" charset="0"/>
                        <a:ea typeface="Calibri"/>
                        <a:cs typeface="Times New Roman" pitchFamily="18" charset="0"/>
                      </a:endParaRPr>
                    </a:p>
                    <a:p>
                      <a:pPr>
                        <a:lnSpc>
                          <a:spcPct val="115000"/>
                        </a:lnSpc>
                        <a:spcAft>
                          <a:spcPts val="0"/>
                        </a:spcAft>
                      </a:pPr>
                      <a:r>
                        <a:rPr lang="en-US" sz="1200">
                          <a:latin typeface="Times New Roman" pitchFamily="18" charset="0"/>
                          <a:ea typeface="Calibri"/>
                          <a:cs typeface="Times New Roman" pitchFamily="18" charset="0"/>
                        </a:rPr>
                        <a:t>   4</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a:latin typeface="Times New Roman" pitchFamily="18" charset="0"/>
                          <a:ea typeface="Calibri"/>
                          <a:cs typeface="Times New Roman" pitchFamily="18" charset="0"/>
                        </a:rPr>
                        <a:t>completed</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40176">
                <a:tc>
                  <a:txBody>
                    <a:bodyPr/>
                    <a:lstStyle/>
                    <a:p>
                      <a:pPr>
                        <a:lnSpc>
                          <a:spcPct val="115000"/>
                        </a:lnSpc>
                        <a:spcAft>
                          <a:spcPts val="0"/>
                        </a:spcAft>
                      </a:pPr>
                      <a:r>
                        <a:rPr lang="en-US" sz="1200" b="1">
                          <a:latin typeface="Times New Roman" pitchFamily="18" charset="0"/>
                          <a:ea typeface="Times New Roman"/>
                          <a:cs typeface="Times New Roman" pitchFamily="18" charset="0"/>
                        </a:rPr>
                        <a:t>5</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vMerge="1">
                  <a:txBody>
                    <a:bodyPr/>
                    <a:lstStyle/>
                    <a:p>
                      <a:endParaRPr lang="en-US"/>
                    </a:p>
                  </a:txBody>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02/05/22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03/05/22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vMerge="1">
                  <a:txBody>
                    <a:bodyPr/>
                    <a:lstStyle/>
                    <a:p>
                      <a:endParaRPr lang="en-US"/>
                    </a:p>
                  </a:txBody>
                  <a:tcPr/>
                </a:tc>
                <a:tc>
                  <a:txBody>
                    <a:bodyPr/>
                    <a:lstStyle/>
                    <a:p>
                      <a:pPr>
                        <a:lnSpc>
                          <a:spcPct val="115000"/>
                        </a:lnSpc>
                        <a:spcAft>
                          <a:spcPts val="0"/>
                        </a:spcAft>
                      </a:pPr>
                      <a:r>
                        <a:rPr lang="en-US" sz="1200" dirty="0">
                          <a:latin typeface="Times New Roman" pitchFamily="18" charset="0"/>
                          <a:ea typeface="Calibri"/>
                          <a:cs typeface="Times New Roman" pitchFamily="18" charset="0"/>
                        </a:rPr>
                        <a:t>completed</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334231">
                <a:tc>
                  <a:txBody>
                    <a:bodyPr/>
                    <a:lstStyle/>
                    <a:p>
                      <a:pPr>
                        <a:lnSpc>
                          <a:spcPct val="115000"/>
                        </a:lnSpc>
                        <a:spcAft>
                          <a:spcPts val="0"/>
                        </a:spcAft>
                      </a:pPr>
                      <a:r>
                        <a:rPr lang="en-US" sz="1200" b="1">
                          <a:latin typeface="Times New Roman" pitchFamily="18" charset="0"/>
                          <a:ea typeface="Times New Roman"/>
                          <a:cs typeface="Times New Roman" pitchFamily="18" charset="0"/>
                        </a:rPr>
                        <a:t>6</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03/05/22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04/05/22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nSpc>
                          <a:spcPct val="115000"/>
                        </a:lnSpc>
                        <a:spcAft>
                          <a:spcPts val="0"/>
                        </a:spcAft>
                      </a:pPr>
                      <a:r>
                        <a:rPr lang="en-US" sz="120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34231">
                <a:tc>
                  <a:txBody>
                    <a:bodyPr/>
                    <a:lstStyle/>
                    <a:p>
                      <a:pPr>
                        <a:lnSpc>
                          <a:spcPct val="115000"/>
                        </a:lnSpc>
                        <a:spcAft>
                          <a:spcPts val="0"/>
                        </a:spcAft>
                      </a:pPr>
                      <a:r>
                        <a:rPr lang="en-US" sz="1200" b="1">
                          <a:latin typeface="Times New Roman" pitchFamily="18" charset="0"/>
                          <a:ea typeface="Times New Roman"/>
                          <a:cs typeface="Times New Roman" pitchFamily="18" charset="0"/>
                        </a:rPr>
                        <a:t>7</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rowSpan="2">
                  <a:txBody>
                    <a:bodyPr/>
                    <a:lstStyle/>
                    <a:p>
                      <a:pPr>
                        <a:lnSpc>
                          <a:spcPct val="115000"/>
                        </a:lnSpc>
                        <a:spcAft>
                          <a:spcPts val="0"/>
                        </a:spcAft>
                      </a:pPr>
                      <a:r>
                        <a:rPr lang="en-US" sz="1200">
                          <a:latin typeface="Times New Roman" pitchFamily="18" charset="0"/>
                          <a:ea typeface="Calibri"/>
                          <a:cs typeface="Times New Roman" pitchFamily="18" charset="0"/>
                        </a:rPr>
                        <a:t>   Sprint  3</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20/05/22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21/05/22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rowSpan="2">
                  <a:txBody>
                    <a:bodyPr/>
                    <a:lstStyle/>
                    <a:p>
                      <a:pPr>
                        <a:lnSpc>
                          <a:spcPct val="115000"/>
                        </a:lnSpc>
                        <a:spcAft>
                          <a:spcPts val="0"/>
                        </a:spcAft>
                      </a:pPr>
                      <a:r>
                        <a:rPr lang="en-US" sz="1200" dirty="0">
                          <a:latin typeface="Times New Roman" pitchFamily="18" charset="0"/>
                          <a:ea typeface="Calibri"/>
                          <a:cs typeface="Times New Roman" pitchFamily="18" charset="0"/>
                        </a:rPr>
                        <a:t>   4</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340176">
                <a:tc>
                  <a:txBody>
                    <a:bodyPr/>
                    <a:lstStyle/>
                    <a:p>
                      <a:pPr>
                        <a:lnSpc>
                          <a:spcPct val="115000"/>
                        </a:lnSpc>
                        <a:spcAft>
                          <a:spcPts val="0"/>
                        </a:spcAft>
                      </a:pPr>
                      <a:r>
                        <a:rPr lang="en-US" sz="1200" b="1">
                          <a:latin typeface="Times New Roman" pitchFamily="18" charset="0"/>
                          <a:ea typeface="Times New Roman"/>
                          <a:cs typeface="Times New Roman" pitchFamily="18" charset="0"/>
                        </a:rPr>
                        <a:t>8</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29/05/22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30/05/22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40176">
                <a:tc>
                  <a:txBody>
                    <a:bodyPr/>
                    <a:lstStyle/>
                    <a:p>
                      <a:pPr>
                        <a:lnSpc>
                          <a:spcPct val="115000"/>
                        </a:lnSpc>
                        <a:spcAft>
                          <a:spcPts val="0"/>
                        </a:spcAft>
                      </a:pPr>
                      <a:r>
                        <a:rPr lang="en-US" sz="1200" b="1">
                          <a:latin typeface="Times New Roman" pitchFamily="18" charset="0"/>
                          <a:ea typeface="Times New Roman"/>
                          <a:cs typeface="Times New Roman" pitchFamily="18" charset="0"/>
                        </a:rPr>
                        <a:t>9</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rowSpan="4">
                  <a:txBody>
                    <a:bodyPr/>
                    <a:lstStyle/>
                    <a:p>
                      <a:pPr>
                        <a:lnSpc>
                          <a:spcPct val="115000"/>
                        </a:lnSpc>
                        <a:spcAft>
                          <a:spcPts val="0"/>
                        </a:spcAft>
                      </a:pPr>
                      <a:endParaRPr lang="en-US" sz="1200">
                        <a:latin typeface="Times New Roman" pitchFamily="18" charset="0"/>
                        <a:ea typeface="Calibri"/>
                        <a:cs typeface="Times New Roman" pitchFamily="18" charset="0"/>
                      </a:endParaRPr>
                    </a:p>
                    <a:p>
                      <a:pPr>
                        <a:lnSpc>
                          <a:spcPct val="115000"/>
                        </a:lnSpc>
                        <a:spcAft>
                          <a:spcPts val="0"/>
                        </a:spcAft>
                      </a:pPr>
                      <a:r>
                        <a:rPr lang="en-US" sz="1200">
                          <a:latin typeface="Times New Roman" pitchFamily="18" charset="0"/>
                          <a:ea typeface="Calibri"/>
                          <a:cs typeface="Times New Roman" pitchFamily="18" charset="0"/>
                        </a:rPr>
                        <a:t>   Sprint  4</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03/06/22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03/06/22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rowSpan="4">
                  <a:txBody>
                    <a:bodyPr/>
                    <a:lstStyle/>
                    <a:p>
                      <a:pPr>
                        <a:lnSpc>
                          <a:spcPct val="115000"/>
                        </a:lnSpc>
                        <a:spcAft>
                          <a:spcPts val="0"/>
                        </a:spcAft>
                      </a:pPr>
                      <a:endParaRPr lang="en-US" sz="1200" dirty="0">
                        <a:latin typeface="Times New Roman" pitchFamily="18" charset="0"/>
                        <a:ea typeface="Calibri"/>
                        <a:cs typeface="Times New Roman" pitchFamily="18" charset="0"/>
                      </a:endParaRPr>
                    </a:p>
                    <a:p>
                      <a:pPr>
                        <a:lnSpc>
                          <a:spcPct val="115000"/>
                        </a:lnSpc>
                        <a:spcAft>
                          <a:spcPts val="0"/>
                        </a:spcAft>
                      </a:pPr>
                      <a:r>
                        <a:rPr lang="en-US" sz="1200" dirty="0">
                          <a:latin typeface="Times New Roman" pitchFamily="18" charset="0"/>
                          <a:ea typeface="Calibri"/>
                          <a:cs typeface="Times New Roman" pitchFamily="18" charset="0"/>
                        </a:rPr>
                        <a:t>   </a:t>
                      </a:r>
                      <a:r>
                        <a:rPr lang="en-US" sz="1200" dirty="0" smtClean="0">
                          <a:latin typeface="Times New Roman" pitchFamily="18" charset="0"/>
                          <a:ea typeface="Calibri"/>
                          <a:cs typeface="Times New Roman" pitchFamily="18" charset="0"/>
                        </a:rPr>
                        <a:t>6</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gn="l">
                        <a:lnSpc>
                          <a:spcPct val="115000"/>
                        </a:lnSpc>
                        <a:spcAft>
                          <a:spcPts val="0"/>
                        </a:spcAft>
                      </a:pPr>
                      <a:r>
                        <a:rPr lang="en-US" sz="120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334231">
                <a:tc>
                  <a:txBody>
                    <a:bodyPr/>
                    <a:lstStyle/>
                    <a:p>
                      <a:pPr>
                        <a:lnSpc>
                          <a:spcPct val="115000"/>
                        </a:lnSpc>
                        <a:spcAft>
                          <a:spcPts val="0"/>
                        </a:spcAft>
                      </a:pPr>
                      <a:r>
                        <a:rPr lang="en-US" sz="1200" b="1">
                          <a:latin typeface="Times New Roman" pitchFamily="18" charset="0"/>
                          <a:ea typeface="Times New Roman"/>
                          <a:cs typeface="Times New Roman" pitchFamily="18" charset="0"/>
                        </a:rPr>
                        <a:t>10</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05/06/22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05/06/22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gn="l">
                        <a:lnSpc>
                          <a:spcPct val="115000"/>
                        </a:lnSpc>
                        <a:spcAft>
                          <a:spcPts val="0"/>
                        </a:spcAft>
                      </a:pPr>
                      <a:r>
                        <a:rPr lang="en-US" sz="120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40176">
                <a:tc>
                  <a:txBody>
                    <a:bodyPr/>
                    <a:lstStyle/>
                    <a:p>
                      <a:pPr>
                        <a:lnSpc>
                          <a:spcPct val="115000"/>
                        </a:lnSpc>
                        <a:spcAft>
                          <a:spcPts val="0"/>
                        </a:spcAft>
                      </a:pPr>
                      <a:r>
                        <a:rPr lang="en-US" sz="1200" b="1">
                          <a:latin typeface="Times New Roman" pitchFamily="18" charset="0"/>
                          <a:ea typeface="Times New Roman"/>
                          <a:cs typeface="Times New Roman" pitchFamily="18" charset="0"/>
                        </a:rPr>
                        <a:t>11</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vMerge="1">
                  <a:txBody>
                    <a:bodyPr/>
                    <a:lstStyle/>
                    <a:p>
                      <a:endParaRPr lang="en-US"/>
                    </a:p>
                  </a:txBody>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25/06/22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26/06/22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vMerge="1">
                  <a:txBody>
                    <a:bodyPr/>
                    <a:lstStyle/>
                    <a:p>
                      <a:endParaRPr lang="en-US"/>
                    </a:p>
                  </a:txBody>
                  <a:tcPr/>
                </a:tc>
                <a:tc>
                  <a:txBody>
                    <a:bodyPr/>
                    <a:lstStyle/>
                    <a:p>
                      <a:pPr algn="l">
                        <a:lnSpc>
                          <a:spcPct val="115000"/>
                        </a:lnSpc>
                        <a:spcAft>
                          <a:spcPts val="0"/>
                        </a:spcAft>
                      </a:pPr>
                      <a:r>
                        <a:rPr lang="en-US" sz="120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334231">
                <a:tc>
                  <a:txBody>
                    <a:bodyPr/>
                    <a:lstStyle/>
                    <a:p>
                      <a:pPr>
                        <a:lnSpc>
                          <a:spcPct val="115000"/>
                        </a:lnSpc>
                        <a:spcAft>
                          <a:spcPts val="0"/>
                        </a:spcAft>
                      </a:pPr>
                      <a:r>
                        <a:rPr lang="en-US" sz="1200" b="1">
                          <a:latin typeface="Times New Roman" pitchFamily="18" charset="0"/>
                          <a:ea typeface="Times New Roman"/>
                          <a:cs typeface="Times New Roman" pitchFamily="18" charset="0"/>
                        </a:rPr>
                        <a:t>12</a:t>
                      </a:r>
                      <a:endParaRPr lang="en-US" sz="120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29/06/22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nSpc>
                          <a:spcPct val="115000"/>
                        </a:lnSpc>
                        <a:spcAft>
                          <a:spcPts val="0"/>
                        </a:spcAft>
                      </a:pPr>
                      <a:r>
                        <a:rPr lang="en-US" sz="1200" dirty="0" smtClean="0">
                          <a:latin typeface="Times New Roman" pitchFamily="18" charset="0"/>
                          <a:ea typeface="Calibri"/>
                          <a:cs typeface="Times New Roman" pitchFamily="18" charset="0"/>
                        </a:rPr>
                        <a:t>30/06/22</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vMerge="1">
                  <a:txBody>
                    <a:bodyPr/>
                    <a:lstStyle/>
                    <a:p>
                      <a:endParaRPr lang="en-US"/>
                    </a:p>
                  </a:txBody>
                  <a:tcPr/>
                </a:tc>
                <a:tc>
                  <a:txBody>
                    <a:bodyPr/>
                    <a:lstStyle/>
                    <a:p>
                      <a:pPr algn="l">
                        <a:lnSpc>
                          <a:spcPct val="115000"/>
                        </a:lnSpc>
                        <a:spcAft>
                          <a:spcPts val="0"/>
                        </a:spcAft>
                      </a:pPr>
                      <a:r>
                        <a:rPr lang="en-US" sz="1200" dirty="0" smtClean="0">
                          <a:latin typeface="Times New Roman" pitchFamily="18" charset="0"/>
                          <a:ea typeface="Calibri"/>
                          <a:cs typeface="Times New Roman" pitchFamily="18" charset="0"/>
                        </a:rPr>
                        <a:t>Completed</a:t>
                      </a:r>
                      <a:endParaRPr lang="en-US" sz="1200" dirty="0">
                        <a:latin typeface="Times New Roman" pitchFamily="18" charset="0"/>
                        <a:ea typeface="Calibri"/>
                        <a:cs typeface="Times New Roman" pitchFamily="18"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
        <p:nvSpPr>
          <p:cNvPr id="38913" name="Rectangle 1"/>
          <p:cNvSpPr>
            <a:spLocks noChangeArrowheads="1"/>
          </p:cNvSpPr>
          <p:nvPr/>
        </p:nvSpPr>
        <p:spPr bwMode="auto">
          <a:xfrm>
            <a:off x="0" y="0"/>
            <a:ext cx="5395708" cy="8156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30238" algn="l"/>
              </a:tabLst>
            </a:pPr>
            <a:r>
              <a:rPr kumimoji="0" lang="en-US" sz="11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630238" algn="l"/>
              </a:tabLst>
            </a:pPr>
            <a:r>
              <a:rPr kumimoji="0" lang="en-US" sz="3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Project</a:t>
            </a:r>
            <a:r>
              <a:rPr kumimoji="0" lang="en-US" sz="36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Plan</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43240" y="1"/>
            <a:ext cx="2224520" cy="461665"/>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SPRINT PLAN</a:t>
            </a:r>
            <a:endParaRPr lang="en-US" sz="2400" b="1" dirty="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457200" y="914400"/>
          <a:ext cx="8229596" cy="5257799"/>
        </p:xfrm>
        <a:graphic>
          <a:graphicData uri="http://schemas.openxmlformats.org/drawingml/2006/table">
            <a:tbl>
              <a:tblPr/>
              <a:tblGrid>
                <a:gridCol w="665354"/>
                <a:gridCol w="903298"/>
                <a:gridCol w="716387"/>
                <a:gridCol w="483545"/>
                <a:gridCol w="483545"/>
                <a:gridCol w="483545"/>
                <a:gridCol w="483545"/>
                <a:gridCol w="483545"/>
                <a:gridCol w="483545"/>
                <a:gridCol w="483545"/>
                <a:gridCol w="483545"/>
                <a:gridCol w="483545"/>
                <a:gridCol w="483545"/>
                <a:gridCol w="483545"/>
                <a:gridCol w="172438"/>
                <a:gridCol w="172438"/>
                <a:gridCol w="280686"/>
              </a:tblGrid>
              <a:tr h="1464638">
                <a:tc>
                  <a:txBody>
                    <a:bodyPr/>
                    <a:lstStyle/>
                    <a:p>
                      <a:pPr algn="ctr">
                        <a:lnSpc>
                          <a:spcPct val="115000"/>
                        </a:lnSpc>
                        <a:spcAft>
                          <a:spcPts val="0"/>
                        </a:spcAft>
                      </a:pPr>
                      <a:r>
                        <a:rPr lang="en-US" sz="900" b="1">
                          <a:latin typeface="Times New Roman"/>
                          <a:ea typeface="Calibri"/>
                          <a:cs typeface="Times New Roman"/>
                        </a:rPr>
                        <a:t>Backlog Item</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900" b="1">
                          <a:latin typeface="Times New Roman"/>
                          <a:ea typeface="Calibri"/>
                          <a:cs typeface="Times New Roman"/>
                        </a:rPr>
                        <a:t>Status and Completion date</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900" b="1">
                          <a:latin typeface="Times New Roman"/>
                          <a:ea typeface="Calibri"/>
                          <a:cs typeface="Times New Roman"/>
                        </a:rPr>
                        <a:t>Original Estimate in hours</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Times New Roman"/>
                          <a:ea typeface="Calibri"/>
                          <a:cs typeface="Times New Roman"/>
                        </a:rPr>
                        <a:t>Day 1</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Times New Roman"/>
                          <a:ea typeface="Calibri"/>
                          <a:cs typeface="Times New Roman"/>
                        </a:rPr>
                        <a:t>Day 2</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Day 3</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Day 4</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Day 4</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Day 5</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Day 6</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Day 7</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Day 8</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Day 9</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dirty="0">
                          <a:latin typeface="Calibri"/>
                          <a:ea typeface="Calibri"/>
                          <a:cs typeface="Times New Roman"/>
                        </a:rPr>
                        <a:t>Day 8</a:t>
                      </a:r>
                      <a:endParaRPr lang="en-US" sz="800" dirty="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y 11</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292">
                <a:tc>
                  <a:txBody>
                    <a:bodyPr/>
                    <a:lstStyle/>
                    <a:p>
                      <a:pPr algn="l">
                        <a:lnSpc>
                          <a:spcPct val="115000"/>
                        </a:lnSpc>
                        <a:spcAft>
                          <a:spcPts val="0"/>
                        </a:spcAft>
                      </a:pPr>
                      <a:r>
                        <a:rPr lang="en-US" sz="800">
                          <a:latin typeface="Times New Roman"/>
                          <a:ea typeface="Calibri"/>
                          <a:cs typeface="Times New Roman"/>
                        </a:rPr>
                        <a:t>User Story  #1</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dirty="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Hours</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Hours</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Hours</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Hours</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Hours</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Hours</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Hours</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Hours</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Hours</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Hours</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800" b="1">
                          <a:latin typeface="Calibri"/>
                          <a:ea typeface="Calibri"/>
                          <a:cs typeface="Times New Roman"/>
                        </a:rPr>
                        <a:t>Hours</a:t>
                      </a: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47">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47">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47">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47">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47">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47">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47">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47">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6693">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800" dirty="0">
                        <a:latin typeface="Calibri"/>
                        <a:ea typeface="Calibri"/>
                        <a:cs typeface="Times New Roman"/>
                      </a:endParaRPr>
                    </a:p>
                  </a:txBody>
                  <a:tcPr marL="51300" marR="51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4129968304"/>
              </p:ext>
            </p:extLst>
          </p:nvPr>
        </p:nvGraphicFramePr>
        <p:xfrm>
          <a:off x="285720" y="428604"/>
          <a:ext cx="8643591" cy="6065067"/>
        </p:xfrm>
        <a:graphic>
          <a:graphicData uri="http://schemas.openxmlformats.org/drawingml/2006/table">
            <a:tbl>
              <a:tblPr firstRow="1" firstCol="1" bandRow="1">
                <a:tableStyleId>{22838BEF-8BB2-4498-84A7-C5851F593DF1}</a:tableStyleId>
              </a:tblPr>
              <a:tblGrid>
                <a:gridCol w="941418"/>
                <a:gridCol w="941418"/>
                <a:gridCol w="890990"/>
                <a:gridCol w="510037"/>
                <a:gridCol w="534582"/>
                <a:gridCol w="496395"/>
                <a:gridCol w="462304"/>
                <a:gridCol w="539354"/>
                <a:gridCol w="462304"/>
                <a:gridCol w="483446"/>
                <a:gridCol w="472123"/>
                <a:gridCol w="438497"/>
                <a:gridCol w="490241"/>
                <a:gridCol w="490241"/>
                <a:gridCol w="490241"/>
              </a:tblGrid>
              <a:tr h="664438">
                <a:tc>
                  <a:txBody>
                    <a:bodyPr/>
                    <a:lstStyle/>
                    <a:p>
                      <a:pPr marL="0" marR="0">
                        <a:lnSpc>
                          <a:spcPct val="115000"/>
                        </a:lnSpc>
                        <a:spcBef>
                          <a:spcPts val="0"/>
                        </a:spcBef>
                        <a:spcAft>
                          <a:spcPts val="0"/>
                        </a:spcAft>
                      </a:pPr>
                      <a:r>
                        <a:rPr lang="en-US" sz="1200" dirty="0">
                          <a:effectLst/>
                          <a:latin typeface="+mn-lt"/>
                          <a:cs typeface="Times New Roman" pitchFamily="18" charset="0"/>
                        </a:rPr>
                        <a:t>Backlog item</a:t>
                      </a:r>
                      <a:endParaRPr lang="en-US" sz="12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mn-lt"/>
                          <a:cs typeface="Times New Roman" pitchFamily="18" charset="0"/>
                        </a:rPr>
                        <a:t>Status &amp; Completion date</a:t>
                      </a:r>
                      <a:endParaRPr lang="en-US" sz="12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mn-lt"/>
                          <a:cs typeface="Times New Roman" pitchFamily="18" charset="0"/>
                        </a:rPr>
                        <a:t>Original Estimate in hours</a:t>
                      </a:r>
                      <a:endParaRPr lang="en-US" sz="12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cs typeface="Times New Roman" pitchFamily="18" charset="0"/>
                        </a:rPr>
                        <a:t>Day</a:t>
                      </a:r>
                    </a:p>
                    <a:p>
                      <a:pPr marL="0" marR="0">
                        <a:lnSpc>
                          <a:spcPct val="115000"/>
                        </a:lnSpc>
                        <a:spcBef>
                          <a:spcPts val="0"/>
                        </a:spcBef>
                        <a:spcAft>
                          <a:spcPts val="0"/>
                        </a:spcAft>
                      </a:pPr>
                      <a:r>
                        <a:rPr lang="en-US" sz="1000" dirty="0">
                          <a:effectLst/>
                          <a:latin typeface="+mn-lt"/>
                          <a:cs typeface="Times New Roman" pitchFamily="18" charset="0"/>
                        </a:rPr>
                        <a:t>  1</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cs typeface="Times New Roman" pitchFamily="18" charset="0"/>
                        </a:rPr>
                        <a:t>Day</a:t>
                      </a:r>
                    </a:p>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2</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cs typeface="Times New Roman" pitchFamily="18" charset="0"/>
                        </a:rPr>
                        <a:t>Day</a:t>
                      </a:r>
                    </a:p>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3</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cs typeface="Times New Roman" pitchFamily="18" charset="0"/>
                        </a:rPr>
                        <a:t>Day</a:t>
                      </a:r>
                    </a:p>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4</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cs typeface="Times New Roman" pitchFamily="18" charset="0"/>
                        </a:rPr>
                        <a:t>Day</a:t>
                      </a:r>
                    </a:p>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5</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cs typeface="Times New Roman" pitchFamily="18" charset="0"/>
                        </a:rPr>
                        <a:t>Day</a:t>
                      </a:r>
                    </a:p>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6</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cs typeface="Times New Roman" pitchFamily="18" charset="0"/>
                        </a:rPr>
                        <a:t>Day</a:t>
                      </a:r>
                    </a:p>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7</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cs typeface="Times New Roman" pitchFamily="18" charset="0"/>
                        </a:rPr>
                        <a:t>Day</a:t>
                      </a:r>
                    </a:p>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8</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cs typeface="Times New Roman" pitchFamily="18" charset="0"/>
                        </a:rPr>
                        <a:t>Day</a:t>
                      </a:r>
                    </a:p>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9</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cs typeface="Times New Roman" pitchFamily="18" charset="0"/>
                        </a:rPr>
                        <a:t>Day</a:t>
                      </a:r>
                    </a:p>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10</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cs typeface="Times New Roman" pitchFamily="18" charset="0"/>
                        </a:rPr>
                        <a:t>Day</a:t>
                      </a:r>
                    </a:p>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11</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cs typeface="Times New Roman" pitchFamily="18" charset="0"/>
                        </a:rPr>
                        <a:t>Day</a:t>
                      </a:r>
                    </a:p>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12</a:t>
                      </a:r>
                      <a:endParaRPr lang="en-US" sz="1000" dirty="0">
                        <a:solidFill>
                          <a:schemeClr val="tx1"/>
                        </a:solidFill>
                        <a:effectLst/>
                        <a:latin typeface="+mn-lt"/>
                        <a:ea typeface="Calibri"/>
                        <a:cs typeface="Times New Roman" pitchFamily="18" charset="0"/>
                      </a:endParaRPr>
                    </a:p>
                  </a:txBody>
                  <a:tcPr marL="68580" marR="68580" marT="0" marB="0"/>
                </a:tc>
              </a:tr>
              <a:tr h="478571">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200" dirty="0" smtClean="0">
                          <a:effectLst/>
                          <a:latin typeface="+mn-lt"/>
                          <a:cs typeface="Times New Roman" pitchFamily="18" charset="0"/>
                        </a:rPr>
                        <a:t>User </a:t>
                      </a:r>
                      <a:r>
                        <a:rPr lang="en-US" sz="1000" dirty="0" smtClean="0">
                          <a:effectLst/>
                          <a:latin typeface="+mn-lt"/>
                          <a:cs typeface="Times New Roman" pitchFamily="18" charset="0"/>
                        </a:rPr>
                        <a:t>Story#1,2,3</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Hours</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latin typeface="+mn-lt"/>
                        </a:rPr>
                        <a:t>Hours</a:t>
                      </a:r>
                    </a:p>
                    <a:p>
                      <a:pPr marL="0" marR="0">
                        <a:lnSpc>
                          <a:spcPct val="115000"/>
                        </a:lnSpc>
                        <a:spcBef>
                          <a:spcPts val="0"/>
                        </a:spcBef>
                        <a:spcAft>
                          <a:spcPts val="0"/>
                        </a:spcAft>
                      </a:pP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latin typeface="+mn-lt"/>
                        </a:rPr>
                        <a:t>Hours</a:t>
                      </a:r>
                    </a:p>
                    <a:p>
                      <a:pPr marL="0" marR="0">
                        <a:lnSpc>
                          <a:spcPct val="115000"/>
                        </a:lnSpc>
                        <a:spcBef>
                          <a:spcPts val="0"/>
                        </a:spcBef>
                        <a:spcAft>
                          <a:spcPts val="0"/>
                        </a:spcAft>
                      </a:pP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latin typeface="+mn-lt"/>
                        </a:rPr>
                        <a:t>Hours</a:t>
                      </a: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latin typeface="+mn-lt"/>
                        </a:rPr>
                        <a:t>Hours</a:t>
                      </a:r>
                    </a:p>
                    <a:p>
                      <a:pPr marL="0" marR="0">
                        <a:lnSpc>
                          <a:spcPct val="115000"/>
                        </a:lnSpc>
                        <a:spcBef>
                          <a:spcPts val="0"/>
                        </a:spcBef>
                        <a:spcAft>
                          <a:spcPts val="0"/>
                        </a:spcAft>
                      </a:pP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latin typeface="+mn-lt"/>
                        </a:rPr>
                        <a:t>Hours</a:t>
                      </a:r>
                    </a:p>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latin typeface="+mn-lt"/>
                        </a:rPr>
                        <a:t>Hours</a:t>
                      </a:r>
                    </a:p>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latin typeface="+mn-lt"/>
                        </a:rPr>
                        <a:t>Hours</a:t>
                      </a:r>
                    </a:p>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Hours</a:t>
                      </a:r>
                    </a:p>
                    <a:p>
                      <a:pPr marL="0" marR="0">
                        <a:lnSpc>
                          <a:spcPct val="115000"/>
                        </a:lnSpc>
                        <a:spcBef>
                          <a:spcPts val="0"/>
                        </a:spcBef>
                        <a:spcAft>
                          <a:spcPts val="0"/>
                        </a:spcAft>
                      </a:pP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latin typeface="+mn-lt"/>
                        </a:rPr>
                        <a:t>Hours</a:t>
                      </a:r>
                    </a:p>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latin typeface="+mn-lt"/>
                        </a:rPr>
                        <a:t>Hours</a:t>
                      </a:r>
                    </a:p>
                    <a:p>
                      <a:pPr marL="0" marR="0">
                        <a:lnSpc>
                          <a:spcPct val="115000"/>
                        </a:lnSpc>
                        <a:spcBef>
                          <a:spcPts val="0"/>
                        </a:spcBef>
                        <a:spcAft>
                          <a:spcPts val="0"/>
                        </a:spcAft>
                      </a:pP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latin typeface="+mn-lt"/>
                        </a:rPr>
                        <a:t>Hours</a:t>
                      </a:r>
                    </a:p>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609069">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200" dirty="0" smtClean="0">
                          <a:effectLst/>
                          <a:latin typeface="+mn-lt"/>
                          <a:cs typeface="Times New Roman" pitchFamily="18" charset="0"/>
                        </a:rPr>
                        <a:t>Data set</a:t>
                      </a:r>
                      <a:r>
                        <a:rPr lang="en-US" sz="1200" baseline="0" dirty="0" smtClean="0">
                          <a:effectLst/>
                          <a:latin typeface="+mn-lt"/>
                          <a:cs typeface="Times New Roman" pitchFamily="18" charset="0"/>
                        </a:rPr>
                        <a:t> </a:t>
                      </a:r>
                      <a:r>
                        <a:rPr lang="en-US" sz="1100" baseline="0" dirty="0" smtClean="0">
                          <a:effectLst/>
                          <a:latin typeface="+mn-lt"/>
                          <a:cs typeface="Times New Roman" pitchFamily="18" charset="0"/>
                        </a:rPr>
                        <a:t>creation</a:t>
                      </a:r>
                      <a:endParaRPr lang="en-US" sz="11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a:lnSpc>
                          <a:spcPct val="115000"/>
                        </a:lnSpc>
                        <a:spcAft>
                          <a:spcPts val="0"/>
                        </a:spcAft>
                      </a:pPr>
                      <a:r>
                        <a:rPr lang="en-US" sz="1000" dirty="0" smtClean="0">
                          <a:latin typeface="Times New Roman" pitchFamily="18" charset="0"/>
                          <a:ea typeface="Calibri"/>
                          <a:cs typeface="Times New Roman" pitchFamily="18" charset="0"/>
                        </a:rPr>
                        <a:t>29/04/22</a:t>
                      </a:r>
                    </a:p>
                    <a:p>
                      <a:pPr marL="0" marR="0">
                        <a:lnSpc>
                          <a:spcPct val="115000"/>
                        </a:lnSpc>
                        <a:spcBef>
                          <a:spcPts val="0"/>
                        </a:spcBef>
                        <a:spcAft>
                          <a:spcPts val="0"/>
                        </a:spcAft>
                      </a:pP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smtClean="0">
                        <a:latin typeface="+mn-lt"/>
                        <a:ea typeface="Calibri"/>
                        <a:cs typeface="Times New Roman"/>
                      </a:endParaRPr>
                    </a:p>
                    <a:p>
                      <a:pPr algn="ctr">
                        <a:lnSpc>
                          <a:spcPct val="115000"/>
                        </a:lnSpc>
                        <a:spcAft>
                          <a:spcPts val="0"/>
                        </a:spcAft>
                      </a:pPr>
                      <a:r>
                        <a:rPr lang="en-US" sz="1000" dirty="0" smtClean="0">
                          <a:latin typeface="+mn-lt"/>
                          <a:ea typeface="Calibri"/>
                          <a:cs typeface="Times New Roman"/>
                        </a:rPr>
                        <a:t>2</a:t>
                      </a: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a:effectLst/>
                          <a:latin typeface="+mn-lt"/>
                        </a:rPr>
                        <a:t> </a:t>
                      </a:r>
                      <a:r>
                        <a:rPr lang="en-US" sz="1000" baseline="0" dirty="0" smtClean="0">
                          <a:effectLst/>
                          <a:latin typeface="+mn-lt"/>
                        </a:rPr>
                        <a:t>  2</a:t>
                      </a: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smtClean="0">
                          <a:effectLst/>
                          <a:latin typeface="+mn-lt"/>
                        </a:rPr>
                        <a:t>   </a:t>
                      </a:r>
                      <a:r>
                        <a:rPr lang="en-US" sz="1000" dirty="0" smtClean="0">
                          <a:effectLst/>
                          <a:latin typeface="+mn-lt"/>
                        </a:rPr>
                        <a:t>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a:effectLst/>
                          <a:latin typeface="+mn-lt"/>
                        </a:rPr>
                        <a:t> </a:t>
                      </a:r>
                      <a:r>
                        <a:rPr lang="en-US" sz="1000" baseline="0" dirty="0" smtClean="0">
                          <a:effectLst/>
                          <a:latin typeface="+mn-lt"/>
                        </a:rPr>
                        <a:t>   </a:t>
                      </a:r>
                      <a:r>
                        <a:rPr lang="en-US" sz="1000" dirty="0" smtClean="0">
                          <a:effectLst/>
                          <a:latin typeface="+mn-lt"/>
                        </a:rPr>
                        <a:t> 0</a:t>
                      </a: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536071">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solidFill>
                            <a:schemeClr val="tx1"/>
                          </a:solidFill>
                          <a:effectLst/>
                          <a:latin typeface="+mn-lt"/>
                          <a:ea typeface="Calibri"/>
                          <a:cs typeface="Times New Roman" pitchFamily="18" charset="0"/>
                        </a:rPr>
                        <a:t>Ranking</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a:lnSpc>
                          <a:spcPct val="115000"/>
                        </a:lnSpc>
                        <a:spcAft>
                          <a:spcPts val="0"/>
                        </a:spcAft>
                      </a:pPr>
                      <a:r>
                        <a:rPr lang="en-US" sz="1000" dirty="0" smtClean="0">
                          <a:latin typeface="Times New Roman" pitchFamily="18" charset="0"/>
                          <a:ea typeface="Calibri"/>
                          <a:cs typeface="Times New Roman" pitchFamily="18" charset="0"/>
                        </a:rPr>
                        <a:t>04/05/22</a:t>
                      </a:r>
                    </a:p>
                    <a:p>
                      <a:pPr marL="0" marR="0">
                        <a:lnSpc>
                          <a:spcPct val="115000"/>
                        </a:lnSpc>
                        <a:spcBef>
                          <a:spcPts val="0"/>
                        </a:spcBef>
                        <a:spcAft>
                          <a:spcPts val="0"/>
                        </a:spcAft>
                      </a:pP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smtClean="0">
                        <a:latin typeface="+mn-lt"/>
                        <a:ea typeface="Calibri"/>
                        <a:cs typeface="Times New Roman"/>
                      </a:endParaRPr>
                    </a:p>
                    <a:p>
                      <a:pPr algn="ctr">
                        <a:lnSpc>
                          <a:spcPct val="115000"/>
                        </a:lnSpc>
                        <a:spcAft>
                          <a:spcPts val="0"/>
                        </a:spcAft>
                      </a:pPr>
                      <a:r>
                        <a:rPr lang="en-US" sz="1000" dirty="0" smtClean="0">
                          <a:latin typeface="+mn-lt"/>
                          <a:ea typeface="Calibri"/>
                          <a:cs typeface="Times New Roman"/>
                        </a:rPr>
                        <a:t>8</a:t>
                      </a: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a:effectLst/>
                          <a:latin typeface="+mn-lt"/>
                        </a:rPr>
                        <a:t> </a:t>
                      </a:r>
                      <a:r>
                        <a:rPr lang="en-US" sz="1000" baseline="0" dirty="0" smtClean="0">
                          <a:effectLst/>
                          <a:latin typeface="+mn-lt"/>
                        </a:rPr>
                        <a:t>  </a:t>
                      </a:r>
                      <a:r>
                        <a:rPr lang="en-US" sz="1000" dirty="0" smtClean="0">
                          <a:effectLst/>
                          <a:latin typeface="+mn-lt"/>
                        </a:rPr>
                        <a:t> 0</a:t>
                      </a: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416822">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User story #4,5,6</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738266">
                <a:tc>
                  <a:txBody>
                    <a:bodyPr/>
                    <a:lstStyle/>
                    <a:p>
                      <a:pPr marL="0" marR="0">
                        <a:lnSpc>
                          <a:spcPct val="115000"/>
                        </a:lnSpc>
                        <a:spcBef>
                          <a:spcPts val="0"/>
                        </a:spcBef>
                        <a:spcAft>
                          <a:spcPts val="0"/>
                        </a:spcAft>
                      </a:pPr>
                      <a:r>
                        <a:rPr lang="en-US" sz="1000" dirty="0">
                          <a:effectLst/>
                          <a:latin typeface="+mn-lt"/>
                          <a:cs typeface="Times New Roman" pitchFamily="18" charset="0"/>
                        </a:rPr>
                        <a:t> </a:t>
                      </a:r>
                      <a:endParaRPr lang="en-US" sz="1000" dirty="0" smtClean="0">
                        <a:effectLst/>
                        <a:latin typeface="+mn-lt"/>
                        <a:cs typeface="Times New Roman" pitchFamily="18" charset="0"/>
                      </a:endParaRPr>
                    </a:p>
                    <a:p>
                      <a:pPr marL="0" marR="0">
                        <a:lnSpc>
                          <a:spcPct val="115000"/>
                        </a:lnSpc>
                        <a:spcBef>
                          <a:spcPts val="0"/>
                        </a:spcBef>
                        <a:spcAft>
                          <a:spcPts val="0"/>
                        </a:spcAft>
                      </a:pPr>
                      <a:r>
                        <a:rPr lang="en-IN" sz="1000" dirty="0" smtClean="0">
                          <a:solidFill>
                            <a:schemeClr val="tx1"/>
                          </a:solidFill>
                          <a:effectLst/>
                          <a:latin typeface="+mn-lt"/>
                          <a:ea typeface="Calibri"/>
                          <a:cs typeface="Times New Roman" pitchFamily="18" charset="0"/>
                        </a:rPr>
                        <a:t>UI</a:t>
                      </a:r>
                      <a:r>
                        <a:rPr lang="en-IN" sz="1000" baseline="0" dirty="0" smtClean="0">
                          <a:solidFill>
                            <a:schemeClr val="tx1"/>
                          </a:solidFill>
                          <a:effectLst/>
                          <a:latin typeface="+mn-lt"/>
                          <a:ea typeface="Calibri"/>
                          <a:cs typeface="Times New Roman" pitchFamily="18" charset="0"/>
                        </a:rPr>
                        <a:t> designing &amp; </a:t>
                      </a:r>
                    </a:p>
                    <a:p>
                      <a:pPr marL="0" marR="0">
                        <a:lnSpc>
                          <a:spcPct val="115000"/>
                        </a:lnSpc>
                        <a:spcBef>
                          <a:spcPts val="0"/>
                        </a:spcBef>
                        <a:spcAft>
                          <a:spcPts val="0"/>
                        </a:spcAft>
                      </a:pPr>
                      <a:r>
                        <a:rPr lang="en-IN" sz="1000" baseline="0" dirty="0" smtClean="0">
                          <a:solidFill>
                            <a:schemeClr val="tx1"/>
                          </a:solidFill>
                          <a:effectLst/>
                          <a:latin typeface="+mn-lt"/>
                          <a:ea typeface="Calibri"/>
                          <a:cs typeface="Times New Roman" pitchFamily="18" charset="0"/>
                        </a:rPr>
                        <a:t>Manage post</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smtClean="0">
                          <a:effectLst/>
                          <a:latin typeface="+mn-lt"/>
                        </a:rPr>
                        <a:t> </a:t>
                      </a:r>
                    </a:p>
                    <a:p>
                      <a:pPr>
                        <a:lnSpc>
                          <a:spcPct val="115000"/>
                        </a:lnSpc>
                        <a:spcAft>
                          <a:spcPts val="0"/>
                        </a:spcAft>
                      </a:pPr>
                      <a:r>
                        <a:rPr lang="en-US" sz="1000" dirty="0" smtClean="0">
                          <a:latin typeface="Times New Roman" pitchFamily="18" charset="0"/>
                          <a:ea typeface="Calibri"/>
                          <a:cs typeface="Times New Roman" pitchFamily="18" charset="0"/>
                        </a:rPr>
                        <a:t>30/05/22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endParaRPr lang="en-IN" sz="1000" dirty="0" smtClean="0">
                        <a:latin typeface="+mn-lt"/>
                      </a:endParaRPr>
                    </a:p>
                    <a:p>
                      <a:pPr algn="ctr">
                        <a:lnSpc>
                          <a:spcPct val="115000"/>
                        </a:lnSpc>
                        <a:spcAft>
                          <a:spcPts val="0"/>
                        </a:spcAft>
                      </a:pPr>
                      <a:r>
                        <a:rPr lang="en-IN" sz="1000" dirty="0" smtClean="0">
                          <a:latin typeface="+mn-lt"/>
                        </a:rPr>
                        <a:t>10</a:t>
                      </a:r>
                      <a:endParaRPr lang="en-US" sz="1000" dirty="0" smtClean="0">
                        <a:latin typeface="+mn-lt"/>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a:effectLst/>
                          <a:latin typeface="+mn-lt"/>
                        </a:rPr>
                        <a:t> </a:t>
                      </a:r>
                      <a:r>
                        <a:rPr lang="en-US" sz="1000" baseline="0" dirty="0" smtClean="0">
                          <a:effectLst/>
                          <a:latin typeface="+mn-lt"/>
                        </a:rPr>
                        <a:t>  </a:t>
                      </a:r>
                      <a:r>
                        <a:rPr lang="en-US" sz="1000" dirty="0" smtClean="0">
                          <a:effectLst/>
                          <a:latin typeface="+mn-lt"/>
                        </a:rPr>
                        <a:t> 1</a:t>
                      </a: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369132">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User story #7,8</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latin typeface="+mn-lt"/>
                        </a:rPr>
                        <a:t> </a:t>
                      </a:r>
                      <a:endParaRPr lang="en-US" sz="100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latin typeface="+mn-lt"/>
                        </a:rPr>
                        <a:t> </a:t>
                      </a:r>
                      <a:endParaRPr lang="en-US" sz="100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latin typeface="+mn-lt"/>
                        </a:rPr>
                        <a:t> </a:t>
                      </a:r>
                      <a:endParaRPr lang="en-US" sz="100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latin typeface="+mn-lt"/>
                        </a:rPr>
                        <a:t> </a:t>
                      </a:r>
                      <a:endParaRPr lang="en-US" sz="100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latin typeface="+mn-lt"/>
                        </a:rPr>
                        <a:t> </a:t>
                      </a:r>
                      <a:endParaRPr lang="en-US" sz="100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738266">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IN" sz="1000" dirty="0" smtClean="0">
                          <a:solidFill>
                            <a:schemeClr val="tx1"/>
                          </a:solidFill>
                          <a:effectLst/>
                          <a:latin typeface="+mn-lt"/>
                          <a:ea typeface="Calibri"/>
                          <a:cs typeface="Times New Roman" pitchFamily="18" charset="0"/>
                        </a:rPr>
                        <a:t>Design</a:t>
                      </a:r>
                      <a:r>
                        <a:rPr lang="en-IN" sz="1000" baseline="0" dirty="0" smtClean="0">
                          <a:solidFill>
                            <a:schemeClr val="tx1"/>
                          </a:solidFill>
                          <a:effectLst/>
                          <a:latin typeface="+mn-lt"/>
                          <a:ea typeface="Calibri"/>
                          <a:cs typeface="Times New Roman" pitchFamily="18" charset="0"/>
                        </a:rPr>
                        <a:t> Correction after Integration</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mn-lt"/>
                        </a:rPr>
                        <a:t> </a:t>
                      </a:r>
                      <a:r>
                        <a:rPr lang="en-US" sz="1000" dirty="0" smtClean="0">
                          <a:latin typeface="+mn-lt"/>
                        </a:rPr>
                        <a:t>26/06/2022</a:t>
                      </a:r>
                      <a:endParaRPr lang="en-US" sz="1000" dirty="0" smtClean="0">
                        <a:latin typeface="+mn-lt"/>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smtClean="0">
                        <a:latin typeface="+mn-lt"/>
                        <a:ea typeface="Calibri"/>
                        <a:cs typeface="Times New Roman"/>
                      </a:endParaRPr>
                    </a:p>
                    <a:p>
                      <a:pPr algn="ctr">
                        <a:lnSpc>
                          <a:spcPct val="115000"/>
                        </a:lnSpc>
                        <a:spcAft>
                          <a:spcPts val="0"/>
                        </a:spcAft>
                      </a:pPr>
                      <a:r>
                        <a:rPr lang="en-IN" sz="1000" dirty="0" smtClean="0">
                          <a:latin typeface="+mn-lt"/>
                          <a:ea typeface="Calibri"/>
                          <a:cs typeface="Times New Roman"/>
                        </a:rPr>
                        <a:t>10</a:t>
                      </a: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369132">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User</a:t>
                      </a:r>
                      <a:r>
                        <a:rPr lang="en-US" sz="1000" baseline="0" dirty="0" smtClean="0">
                          <a:effectLst/>
                          <a:latin typeface="+mn-lt"/>
                          <a:cs typeface="Times New Roman" pitchFamily="18" charset="0"/>
                        </a:rPr>
                        <a:t> story #9,10,11</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a:effectLst/>
                          <a:latin typeface="+mn-lt"/>
                        </a:rPr>
                        <a:t> </a:t>
                      </a:r>
                      <a:endParaRPr lang="en-US" sz="100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latin typeface="+mn-lt"/>
                        </a:rPr>
                        <a:t> </a:t>
                      </a:r>
                      <a:endParaRPr lang="en-US" sz="100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553699">
                <a:tc>
                  <a:txBody>
                    <a:bodyPr/>
                    <a:lstStyle/>
                    <a:p>
                      <a:pPr marL="0" marR="0">
                        <a:lnSpc>
                          <a:spcPct val="115000"/>
                        </a:lnSpc>
                        <a:spcBef>
                          <a:spcPts val="0"/>
                        </a:spcBef>
                        <a:spcAft>
                          <a:spcPts val="0"/>
                        </a:spcAft>
                      </a:pPr>
                      <a:r>
                        <a:rPr lang="en-US" sz="1000" dirty="0">
                          <a:effectLst/>
                          <a:latin typeface="+mn-lt"/>
                          <a:cs typeface="Times New Roman" pitchFamily="18" charset="0"/>
                        </a:rPr>
                        <a:t> </a:t>
                      </a:r>
                      <a:endParaRPr lang="en-US" sz="1000" dirty="0" smtClean="0">
                        <a:effectLst/>
                        <a:latin typeface="+mn-lt"/>
                        <a:cs typeface="Times New Roman" pitchFamily="18" charset="0"/>
                      </a:endParaRPr>
                    </a:p>
                    <a:p>
                      <a:pPr marL="0" marR="0">
                        <a:lnSpc>
                          <a:spcPct val="115000"/>
                        </a:lnSpc>
                        <a:spcBef>
                          <a:spcPts val="0"/>
                        </a:spcBef>
                        <a:spcAft>
                          <a:spcPts val="0"/>
                        </a:spcAft>
                      </a:pPr>
                      <a:r>
                        <a:rPr lang="en-US" sz="1000" dirty="0" smtClean="0">
                          <a:effectLst/>
                          <a:latin typeface="+mn-lt"/>
                          <a:cs typeface="Times New Roman" pitchFamily="18" charset="0"/>
                        </a:rPr>
                        <a:t>  Output</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mn-lt"/>
                        </a:rPr>
                        <a:t> </a:t>
                      </a:r>
                      <a:endParaRPr lang="en-US" sz="1000" dirty="0" smtClean="0">
                        <a:effectLst/>
                        <a:latin typeface="+mn-lt"/>
                      </a:endParaRPr>
                    </a:p>
                    <a:p>
                      <a:pPr>
                        <a:lnSpc>
                          <a:spcPct val="115000"/>
                        </a:lnSpc>
                        <a:spcAft>
                          <a:spcPts val="0"/>
                        </a:spcAft>
                      </a:pPr>
                      <a:r>
                        <a:rPr lang="en-US" sz="1000" dirty="0" smtClean="0">
                          <a:latin typeface="Times New Roman" pitchFamily="18" charset="0"/>
                          <a:ea typeface="Calibri"/>
                          <a:cs typeface="Times New Roman" pitchFamily="18" charset="0"/>
                        </a:rPr>
                        <a:t>30/06/22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endParaRPr lang="en-IN" sz="1000" dirty="0" smtClean="0">
                        <a:latin typeface="+mn-lt"/>
                        <a:ea typeface="Calibri"/>
                        <a:cs typeface="Times New Roman"/>
                      </a:endParaRPr>
                    </a:p>
                    <a:p>
                      <a:pPr algn="ctr">
                        <a:lnSpc>
                          <a:spcPct val="115000"/>
                        </a:lnSpc>
                        <a:spcAft>
                          <a:spcPts val="0"/>
                        </a:spcAft>
                      </a:pPr>
                      <a:r>
                        <a:rPr lang="en-IN" sz="1000" dirty="0" smtClean="0">
                          <a:latin typeface="+mn-lt"/>
                          <a:ea typeface="Calibri"/>
                          <a:cs typeface="Times New Roman"/>
                        </a:rPr>
                        <a:t>20</a:t>
                      </a: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    </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369132">
                <a:tc>
                  <a:txBody>
                    <a:bodyPr/>
                    <a:lstStyle/>
                    <a:p>
                      <a:pPr marL="0" marR="0">
                        <a:lnSpc>
                          <a:spcPct val="115000"/>
                        </a:lnSpc>
                        <a:spcBef>
                          <a:spcPts val="0"/>
                        </a:spcBef>
                        <a:spcAft>
                          <a:spcPts val="0"/>
                        </a:spcAft>
                      </a:pPr>
                      <a:r>
                        <a:rPr lang="en-US" sz="1000" dirty="0">
                          <a:effectLst/>
                          <a:latin typeface="+mn-lt"/>
                          <a:cs typeface="Times New Roman" pitchFamily="18" charset="0"/>
                        </a:rPr>
                        <a:t> </a:t>
                      </a:r>
                      <a:endParaRPr lang="en-US" sz="1000" dirty="0" smtClean="0">
                        <a:effectLst/>
                        <a:latin typeface="+mn-lt"/>
                        <a:cs typeface="Times New Roman" pitchFamily="18" charset="0"/>
                      </a:endParaRPr>
                    </a:p>
                    <a:p>
                      <a:pPr marL="0" marR="0">
                        <a:lnSpc>
                          <a:spcPct val="115000"/>
                        </a:lnSpc>
                        <a:spcBef>
                          <a:spcPts val="0"/>
                        </a:spcBef>
                        <a:spcAft>
                          <a:spcPts val="0"/>
                        </a:spcAft>
                      </a:pPr>
                      <a:r>
                        <a:rPr lang="en-US" sz="1000" dirty="0" smtClean="0">
                          <a:effectLst/>
                          <a:latin typeface="+mn-lt"/>
                          <a:cs typeface="Times New Roman" pitchFamily="18" charset="0"/>
                        </a:rPr>
                        <a:t>Total</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50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r>
                        <a:rPr lang="en-US" sz="1000" dirty="0" smtClean="0">
                          <a:effectLst/>
                          <a:latin typeface="+mn-lt"/>
                        </a:rPr>
                        <a:t>   </a:t>
                      </a:r>
                    </a:p>
                    <a:p>
                      <a:pPr marL="0" marR="0">
                        <a:lnSpc>
                          <a:spcPct val="115000"/>
                        </a:lnSpc>
                        <a:spcBef>
                          <a:spcPts val="0"/>
                        </a:spcBef>
                        <a:spcAft>
                          <a:spcPts val="0"/>
                        </a:spcAft>
                      </a:pPr>
                      <a:r>
                        <a:rPr lang="en-US" sz="1000" dirty="0" smtClean="0">
                          <a:effectLst/>
                          <a:latin typeface="+mn-lt"/>
                        </a:rPr>
                        <a:t>   10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4</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7</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6</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228600"/>
            <a:ext cx="2670795" cy="461665"/>
          </a:xfrm>
          <a:prstGeom prst="rect">
            <a:avLst/>
          </a:prstGeom>
          <a:noFill/>
        </p:spPr>
        <p:txBody>
          <a:bodyPr wrap="none" rtlCol="0">
            <a:spAutoFit/>
          </a:bodyPr>
          <a:lstStyle/>
          <a:p>
            <a:pPr algn="ctr"/>
            <a:r>
              <a:rPr lang="en-IN" sz="2400" b="1" dirty="0" smtClean="0">
                <a:latin typeface="Times New Roman" pitchFamily="18" charset="0"/>
                <a:cs typeface="Times New Roman" pitchFamily="18" charset="0"/>
              </a:rPr>
              <a:t>SPRINT ACTUAL</a:t>
            </a:r>
            <a:endParaRPr lang="en-US" sz="2400" b="1"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228600" y="762000"/>
          <a:ext cx="8610601" cy="5431185"/>
        </p:xfrm>
        <a:graphic>
          <a:graphicData uri="http://schemas.openxmlformats.org/drawingml/2006/table">
            <a:tbl>
              <a:tblPr firstRow="1" firstCol="1" bandRow="1">
                <a:tableStyleId>{22838BEF-8BB2-4498-84A7-C5851F593DF1}</a:tableStyleId>
              </a:tblPr>
              <a:tblGrid>
                <a:gridCol w="939337"/>
                <a:gridCol w="939337"/>
                <a:gridCol w="889020"/>
                <a:gridCol w="508909"/>
                <a:gridCol w="533400"/>
                <a:gridCol w="495297"/>
                <a:gridCol w="461282"/>
                <a:gridCol w="538162"/>
                <a:gridCol w="461282"/>
                <a:gridCol w="482377"/>
                <a:gridCol w="457200"/>
                <a:gridCol w="437527"/>
                <a:gridCol w="489157"/>
                <a:gridCol w="489157"/>
                <a:gridCol w="489157"/>
              </a:tblGrid>
              <a:tr h="464227">
                <a:tc>
                  <a:txBody>
                    <a:bodyPr/>
                    <a:lstStyle/>
                    <a:p>
                      <a:pPr marL="0" marR="0">
                        <a:lnSpc>
                          <a:spcPct val="115000"/>
                        </a:lnSpc>
                        <a:spcBef>
                          <a:spcPts val="0"/>
                        </a:spcBef>
                        <a:spcAft>
                          <a:spcPts val="0"/>
                        </a:spcAft>
                      </a:pPr>
                      <a:r>
                        <a:rPr lang="en-US" sz="1200" dirty="0">
                          <a:effectLst/>
                          <a:latin typeface="Times New Roman" pitchFamily="18" charset="0"/>
                          <a:cs typeface="Times New Roman" pitchFamily="18" charset="0"/>
                        </a:rPr>
                        <a:t>Backlog item</a:t>
                      </a:r>
                      <a:endParaRPr lang="en-US" sz="12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itchFamily="18" charset="0"/>
                          <a:cs typeface="Times New Roman" pitchFamily="18" charset="0"/>
                        </a:rPr>
                        <a:t>Status &amp; Completion date</a:t>
                      </a:r>
                      <a:endParaRPr lang="en-US" sz="12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itchFamily="18" charset="0"/>
                          <a:cs typeface="Times New Roman" pitchFamily="18" charset="0"/>
                        </a:rPr>
                        <a:t>Original Estimate in hours</a:t>
                      </a:r>
                      <a:endParaRPr lang="en-US" sz="12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1</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2</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3</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4</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5</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6</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7</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8</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9</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10</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11</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12</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r>
              <a:tr h="521596">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200" dirty="0" smtClean="0">
                          <a:effectLst/>
                          <a:latin typeface="+mn-lt"/>
                          <a:cs typeface="Times New Roman" pitchFamily="18" charset="0"/>
                        </a:rPr>
                        <a:t>User </a:t>
                      </a:r>
                      <a:r>
                        <a:rPr lang="en-US" sz="1000" dirty="0" smtClean="0">
                          <a:effectLst/>
                          <a:latin typeface="+mn-lt"/>
                          <a:cs typeface="Times New Roman" pitchFamily="18" charset="0"/>
                        </a:rPr>
                        <a:t>Story#1,2,3</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428702">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200" dirty="0" smtClean="0">
                          <a:effectLst/>
                          <a:latin typeface="+mn-lt"/>
                          <a:cs typeface="Times New Roman" pitchFamily="18" charset="0"/>
                        </a:rPr>
                        <a:t>Data set</a:t>
                      </a:r>
                      <a:r>
                        <a:rPr lang="en-US" sz="1200" baseline="0" dirty="0" smtClean="0">
                          <a:effectLst/>
                          <a:latin typeface="+mn-lt"/>
                          <a:cs typeface="Times New Roman" pitchFamily="18" charset="0"/>
                        </a:rPr>
                        <a:t> </a:t>
                      </a:r>
                      <a:r>
                        <a:rPr lang="en-US" sz="1100" baseline="0" dirty="0" smtClean="0">
                          <a:effectLst/>
                          <a:latin typeface="+mn-lt"/>
                          <a:cs typeface="Times New Roman" pitchFamily="18" charset="0"/>
                        </a:rPr>
                        <a:t>creation</a:t>
                      </a:r>
                      <a:endParaRPr lang="en-US" sz="11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mn-lt"/>
                        </a:rPr>
                        <a:t>28/12/2021</a:t>
                      </a:r>
                    </a:p>
                  </a:txBody>
                  <a:tcPr marL="68580" marR="68580" marT="0" marB="0"/>
                </a:tc>
                <a:tc>
                  <a:txBody>
                    <a:bodyPr/>
                    <a:lstStyle/>
                    <a:p>
                      <a:pPr algn="ctr">
                        <a:lnSpc>
                          <a:spcPct val="115000"/>
                        </a:lnSpc>
                        <a:spcAft>
                          <a:spcPts val="0"/>
                        </a:spcAft>
                      </a:pPr>
                      <a:endParaRPr lang="en-US" sz="1000" dirty="0" smtClean="0">
                        <a:latin typeface="+mn-lt"/>
                        <a:ea typeface="Calibri"/>
                        <a:cs typeface="Times New Roman"/>
                      </a:endParaRPr>
                    </a:p>
                    <a:p>
                      <a:pPr algn="ctr">
                        <a:lnSpc>
                          <a:spcPct val="115000"/>
                        </a:lnSpc>
                        <a:spcAft>
                          <a:spcPts val="0"/>
                        </a:spcAft>
                      </a:pPr>
                      <a:r>
                        <a:rPr lang="en-US" sz="1000" dirty="0" smtClean="0">
                          <a:latin typeface="+mn-lt"/>
                          <a:ea typeface="Calibri"/>
                          <a:cs typeface="Times New Roman"/>
                        </a:rPr>
                        <a:t>2</a:t>
                      </a: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a:effectLst/>
                          <a:latin typeface="+mn-lt"/>
                        </a:rPr>
                        <a:t> </a:t>
                      </a:r>
                      <a:r>
                        <a:rPr lang="en-US" sz="1000" baseline="0" dirty="0" smtClean="0">
                          <a:effectLst/>
                          <a:latin typeface="+mn-lt"/>
                        </a:rPr>
                        <a:t>  2</a:t>
                      </a: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smtClean="0">
                          <a:effectLst/>
                          <a:latin typeface="+mn-lt"/>
                        </a:rPr>
                        <a:t>   </a:t>
                      </a:r>
                      <a:r>
                        <a:rPr lang="en-US" sz="1000" dirty="0" smtClean="0">
                          <a:effectLst/>
                          <a:latin typeface="+mn-lt"/>
                        </a:rPr>
                        <a:t>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a:effectLst/>
                          <a:latin typeface="+mn-lt"/>
                        </a:rPr>
                        <a:t> </a:t>
                      </a:r>
                      <a:r>
                        <a:rPr lang="en-US" sz="1000" baseline="0" dirty="0" smtClean="0">
                          <a:effectLst/>
                          <a:latin typeface="+mn-lt"/>
                        </a:rPr>
                        <a:t>   </a:t>
                      </a:r>
                      <a:r>
                        <a:rPr lang="en-US" sz="1000" dirty="0" smtClean="0">
                          <a:effectLst/>
                          <a:latin typeface="+mn-lt"/>
                        </a:rPr>
                        <a:t> 0</a:t>
                      </a: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386888">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solidFill>
                            <a:schemeClr val="tx1"/>
                          </a:solidFill>
                          <a:effectLst/>
                          <a:latin typeface="+mn-lt"/>
                          <a:ea typeface="Calibri"/>
                          <a:cs typeface="Times New Roman" pitchFamily="18" charset="0"/>
                        </a:rPr>
                        <a:t>Ranking&amp;</a:t>
                      </a:r>
                      <a:r>
                        <a:rPr lang="en-US" sz="1000" baseline="0" dirty="0" smtClean="0">
                          <a:solidFill>
                            <a:schemeClr val="tx1"/>
                          </a:solidFill>
                          <a:effectLst/>
                          <a:latin typeface="+mn-lt"/>
                          <a:ea typeface="Calibri"/>
                          <a:cs typeface="Times New Roman" pitchFamily="18" charset="0"/>
                        </a:rPr>
                        <a:t> find C S</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mn-lt"/>
                        </a:rPr>
                        <a:t>10/01/2022</a:t>
                      </a:r>
                    </a:p>
                  </a:txBody>
                  <a:tcPr marL="68580" marR="68580" marT="0" marB="0"/>
                </a:tc>
                <a:tc>
                  <a:txBody>
                    <a:bodyPr/>
                    <a:lstStyle/>
                    <a:p>
                      <a:pPr algn="ctr">
                        <a:lnSpc>
                          <a:spcPct val="115000"/>
                        </a:lnSpc>
                        <a:spcAft>
                          <a:spcPts val="0"/>
                        </a:spcAft>
                      </a:pPr>
                      <a:endParaRPr lang="en-US" sz="1000" dirty="0" smtClean="0">
                        <a:latin typeface="+mn-lt"/>
                        <a:ea typeface="Calibri"/>
                        <a:cs typeface="Times New Roman"/>
                      </a:endParaRPr>
                    </a:p>
                    <a:p>
                      <a:pPr algn="ctr">
                        <a:lnSpc>
                          <a:spcPct val="115000"/>
                        </a:lnSpc>
                        <a:spcAft>
                          <a:spcPts val="0"/>
                        </a:spcAft>
                      </a:pPr>
                      <a:r>
                        <a:rPr lang="en-US" sz="1000" dirty="0" smtClean="0">
                          <a:latin typeface="+mn-lt"/>
                          <a:ea typeface="Calibri"/>
                          <a:cs typeface="Times New Roman"/>
                        </a:rPr>
                        <a:t>8</a:t>
                      </a: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a:effectLst/>
                          <a:latin typeface="+mn-lt"/>
                        </a:rPr>
                        <a:t> </a:t>
                      </a:r>
                      <a:r>
                        <a:rPr lang="en-US" sz="1000" baseline="0" dirty="0" smtClean="0">
                          <a:effectLst/>
                          <a:latin typeface="+mn-lt"/>
                        </a:rPr>
                        <a:t>  </a:t>
                      </a:r>
                      <a:r>
                        <a:rPr lang="en-US" sz="1000" dirty="0" smtClean="0">
                          <a:effectLst/>
                          <a:latin typeface="+mn-lt"/>
                        </a:rPr>
                        <a:t> 0</a:t>
                      </a: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306366">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User story #4,5,6</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654719">
                <a:tc>
                  <a:txBody>
                    <a:bodyPr/>
                    <a:lstStyle/>
                    <a:p>
                      <a:pPr marL="0" marR="0">
                        <a:lnSpc>
                          <a:spcPct val="115000"/>
                        </a:lnSpc>
                        <a:spcBef>
                          <a:spcPts val="0"/>
                        </a:spcBef>
                        <a:spcAft>
                          <a:spcPts val="0"/>
                        </a:spcAft>
                      </a:pPr>
                      <a:r>
                        <a:rPr lang="en-US" sz="1000" dirty="0">
                          <a:effectLst/>
                          <a:latin typeface="+mn-lt"/>
                          <a:cs typeface="Times New Roman" pitchFamily="18" charset="0"/>
                        </a:rPr>
                        <a:t> </a:t>
                      </a:r>
                      <a:endParaRPr lang="en-US" sz="1000" dirty="0" smtClean="0">
                        <a:effectLst/>
                        <a:latin typeface="+mn-lt"/>
                        <a:cs typeface="Times New Roman" pitchFamily="18" charset="0"/>
                      </a:endParaRPr>
                    </a:p>
                    <a:p>
                      <a:pPr marL="0" marR="0">
                        <a:lnSpc>
                          <a:spcPct val="115000"/>
                        </a:lnSpc>
                        <a:spcBef>
                          <a:spcPts val="0"/>
                        </a:spcBef>
                        <a:spcAft>
                          <a:spcPts val="0"/>
                        </a:spcAft>
                      </a:pPr>
                      <a:r>
                        <a:rPr lang="en-IN" sz="1000" dirty="0" smtClean="0">
                          <a:solidFill>
                            <a:schemeClr val="tx1"/>
                          </a:solidFill>
                          <a:effectLst/>
                          <a:latin typeface="+mn-lt"/>
                          <a:ea typeface="Calibri"/>
                          <a:cs typeface="Times New Roman" pitchFamily="18" charset="0"/>
                        </a:rPr>
                        <a:t>UI</a:t>
                      </a:r>
                      <a:r>
                        <a:rPr lang="en-IN" sz="1000" baseline="0" dirty="0" smtClean="0">
                          <a:solidFill>
                            <a:schemeClr val="tx1"/>
                          </a:solidFill>
                          <a:effectLst/>
                          <a:latin typeface="+mn-lt"/>
                          <a:ea typeface="Calibri"/>
                          <a:cs typeface="Times New Roman" pitchFamily="18" charset="0"/>
                        </a:rPr>
                        <a:t> designing &amp; </a:t>
                      </a:r>
                    </a:p>
                    <a:p>
                      <a:pPr marL="0" marR="0">
                        <a:lnSpc>
                          <a:spcPct val="115000"/>
                        </a:lnSpc>
                        <a:spcBef>
                          <a:spcPts val="0"/>
                        </a:spcBef>
                        <a:spcAft>
                          <a:spcPts val="0"/>
                        </a:spcAft>
                      </a:pPr>
                      <a:r>
                        <a:rPr lang="en-IN" sz="1000" baseline="0" dirty="0" smtClean="0">
                          <a:solidFill>
                            <a:schemeClr val="tx1"/>
                          </a:solidFill>
                          <a:effectLst/>
                          <a:latin typeface="+mn-lt"/>
                          <a:ea typeface="Calibri"/>
                          <a:cs typeface="Times New Roman" pitchFamily="18" charset="0"/>
                        </a:rPr>
                        <a:t>Manage post</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smtClean="0">
                          <a:effectLst/>
                          <a:latin typeface="+mn-lt"/>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mn-lt"/>
                        </a:rPr>
                        <a:t>16/01/2022</a:t>
                      </a:r>
                      <a:endParaRPr lang="en-US" sz="1000" dirty="0" smtClean="0">
                        <a:latin typeface="+mn-lt"/>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smtClean="0"/>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baseline="0" dirty="0">
                          <a:effectLst/>
                        </a:rPr>
                        <a:t> </a:t>
                      </a:r>
                      <a:r>
                        <a:rPr lang="en-US" sz="1000" baseline="0" dirty="0" smtClean="0">
                          <a:effectLst/>
                        </a:rPr>
                        <a:t>  </a:t>
                      </a:r>
                      <a:r>
                        <a:rPr lang="en-US" sz="1000" dirty="0" smtClean="0">
                          <a:effectLst/>
                        </a:rPr>
                        <a:t> </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dirty="0"/>
                    </a:p>
                  </a:txBody>
                  <a:tcPr marL="68580" marR="68580" marT="0" marB="0"/>
                </a:tc>
              </a:tr>
              <a:tr h="306366">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User story #7,8</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522220">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IN" sz="1000" dirty="0" smtClean="0">
                          <a:solidFill>
                            <a:schemeClr val="tx1"/>
                          </a:solidFill>
                          <a:effectLst/>
                          <a:latin typeface="+mn-lt"/>
                          <a:ea typeface="Calibri"/>
                          <a:cs typeface="Times New Roman" pitchFamily="18" charset="0"/>
                        </a:rPr>
                        <a:t>Design</a:t>
                      </a:r>
                      <a:r>
                        <a:rPr lang="en-IN" sz="1000" baseline="0" dirty="0" smtClean="0">
                          <a:solidFill>
                            <a:schemeClr val="tx1"/>
                          </a:solidFill>
                          <a:effectLst/>
                          <a:latin typeface="+mn-lt"/>
                          <a:ea typeface="Calibri"/>
                          <a:cs typeface="Times New Roman" pitchFamily="18" charset="0"/>
                        </a:rPr>
                        <a:t> Correction after Integration</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mn-lt"/>
                        </a:rPr>
                        <a:t> </a:t>
                      </a:r>
                      <a:r>
                        <a:rPr lang="en-US" sz="1000" dirty="0" smtClean="0">
                          <a:latin typeface="+mn-lt"/>
                        </a:rPr>
                        <a:t>23/01/2022</a:t>
                      </a:r>
                      <a:endParaRPr lang="en-US" sz="1000" dirty="0" smtClean="0">
                        <a:latin typeface="+mn-lt"/>
                        <a:cs typeface="Times New Roman" panose="02020603050405020304" pitchFamily="18" charset="0"/>
                      </a:endParaRPr>
                    </a:p>
                  </a:txBody>
                  <a:tcPr marL="68580" marR="68580" marT="0" marB="0"/>
                </a:tc>
                <a:tc>
                  <a:txBody>
                    <a:bodyPr/>
                    <a:lstStyle/>
                    <a:p>
                      <a:endParaRPr lang="en-US"/>
                    </a:p>
                  </a:txBody>
                  <a:tcPr marL="61564" marR="61564"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r>
              <a:tr h="306366">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User</a:t>
                      </a:r>
                      <a:r>
                        <a:rPr lang="en-US" sz="1000" baseline="0" dirty="0" smtClean="0">
                          <a:effectLst/>
                          <a:latin typeface="+mn-lt"/>
                          <a:cs typeface="Times New Roman" pitchFamily="18" charset="0"/>
                        </a:rPr>
                        <a:t> story #9,10,11</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endParaRPr lang="en-US"/>
                    </a:p>
                  </a:txBody>
                  <a:tcPr marL="61564" marR="61564"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r>
              <a:tr h="389720">
                <a:tc>
                  <a:txBody>
                    <a:bodyPr/>
                    <a:lstStyle/>
                    <a:p>
                      <a:pPr marL="0" marR="0">
                        <a:lnSpc>
                          <a:spcPct val="115000"/>
                        </a:lnSpc>
                        <a:spcBef>
                          <a:spcPts val="0"/>
                        </a:spcBef>
                        <a:spcAft>
                          <a:spcPts val="0"/>
                        </a:spcAft>
                      </a:pPr>
                      <a:r>
                        <a:rPr lang="en-US" sz="1000" dirty="0">
                          <a:effectLst/>
                          <a:latin typeface="+mn-lt"/>
                          <a:cs typeface="Times New Roman" pitchFamily="18" charset="0"/>
                        </a:rPr>
                        <a:t> </a:t>
                      </a:r>
                      <a:endParaRPr lang="en-US" sz="1000" dirty="0" smtClean="0">
                        <a:effectLst/>
                        <a:latin typeface="+mn-lt"/>
                        <a:cs typeface="Times New Roman" pitchFamily="18" charset="0"/>
                      </a:endParaRPr>
                    </a:p>
                    <a:p>
                      <a:pPr marL="0" marR="0">
                        <a:lnSpc>
                          <a:spcPct val="115000"/>
                        </a:lnSpc>
                        <a:spcBef>
                          <a:spcPts val="0"/>
                        </a:spcBef>
                        <a:spcAft>
                          <a:spcPts val="0"/>
                        </a:spcAft>
                      </a:pPr>
                      <a:r>
                        <a:rPr lang="en-US" sz="1000" dirty="0" smtClean="0">
                          <a:effectLst/>
                          <a:latin typeface="+mn-lt"/>
                          <a:cs typeface="Times New Roman" pitchFamily="18" charset="0"/>
                        </a:rPr>
                        <a:t>Chatbot &amp; Output</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mn-lt"/>
                        </a:rPr>
                        <a:t> </a:t>
                      </a: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mn-lt"/>
                        </a:rPr>
                        <a:t>12/02/2022</a:t>
                      </a:r>
                      <a:endParaRPr lang="en-US" sz="1000" dirty="0" smtClean="0">
                        <a:latin typeface="+mn-lt"/>
                        <a:cs typeface="Times New Roman" panose="02020603050405020304" pitchFamily="18" charset="0"/>
                      </a:endParaRPr>
                    </a:p>
                  </a:txBody>
                  <a:tcPr marL="68580" marR="68580" marT="0" marB="0"/>
                </a:tc>
                <a:tc>
                  <a:txBody>
                    <a:bodyPr/>
                    <a:lstStyle/>
                    <a:p>
                      <a:endParaRPr lang="en-US"/>
                    </a:p>
                  </a:txBody>
                  <a:tcPr marL="61564" marR="61564"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r>
              <a:tr h="257221">
                <a:tc>
                  <a:txBody>
                    <a:bodyPr/>
                    <a:lstStyle/>
                    <a:p>
                      <a:pPr marL="0" marR="0">
                        <a:lnSpc>
                          <a:spcPct val="115000"/>
                        </a:lnSpc>
                        <a:spcBef>
                          <a:spcPts val="0"/>
                        </a:spcBef>
                        <a:spcAft>
                          <a:spcPts val="0"/>
                        </a:spcAft>
                      </a:pPr>
                      <a:r>
                        <a:rPr lang="en-US" sz="1000" dirty="0">
                          <a:effectLst/>
                          <a:latin typeface="+mn-lt"/>
                          <a:cs typeface="Times New Roman" pitchFamily="18" charset="0"/>
                        </a:rPr>
                        <a:t> </a:t>
                      </a:r>
                      <a:endParaRPr lang="en-US" sz="1000" dirty="0" smtClean="0">
                        <a:effectLst/>
                        <a:latin typeface="+mn-lt"/>
                        <a:cs typeface="Times New Roman" pitchFamily="18" charset="0"/>
                      </a:endParaRPr>
                    </a:p>
                    <a:p>
                      <a:pPr marL="0" marR="0">
                        <a:lnSpc>
                          <a:spcPct val="115000"/>
                        </a:lnSpc>
                        <a:spcBef>
                          <a:spcPts val="0"/>
                        </a:spcBef>
                        <a:spcAft>
                          <a:spcPts val="0"/>
                        </a:spcAft>
                      </a:pPr>
                      <a:r>
                        <a:rPr lang="en-US" sz="1000" dirty="0" smtClean="0">
                          <a:effectLst/>
                          <a:latin typeface="+mn-lt"/>
                          <a:cs typeface="Times New Roman" pitchFamily="18" charset="0"/>
                        </a:rPr>
                        <a:t>Total</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50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r>
                        <a:rPr lang="en-US" sz="1000" dirty="0" smtClean="0">
                          <a:effectLst/>
                        </a:rPr>
                        <a:t>   </a:t>
                      </a:r>
                    </a:p>
                    <a:p>
                      <a:pPr marL="0" marR="0">
                        <a:lnSpc>
                          <a:spcPct val="115000"/>
                        </a:lnSpc>
                        <a:spcBef>
                          <a:spcPts val="0"/>
                        </a:spcBef>
                        <a:spcAft>
                          <a:spcPts val="0"/>
                        </a:spcAft>
                      </a:pPr>
                      <a:r>
                        <a:rPr lang="en-US" sz="1000" dirty="0" smtClean="0">
                          <a:effectLst/>
                        </a:rPr>
                        <a:t>   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endParaRPr lang="en-US" sz="1000" dirty="0" smtClean="0"/>
                    </a:p>
                    <a:p>
                      <a:r>
                        <a:rPr lang="en-US" sz="1000" dirty="0" smtClean="0"/>
                        <a:t>     3</a:t>
                      </a:r>
                      <a:endParaRPr lang="en-US" sz="1000" dirty="0"/>
                    </a:p>
                  </a:txBody>
                  <a:tcPr marL="68580" marR="68580" marT="0" marB="0"/>
                </a:tc>
                <a:tc>
                  <a:txBody>
                    <a:bodyPr/>
                    <a:lstStyle/>
                    <a:p>
                      <a:endParaRPr lang="en-US" sz="1000" dirty="0" smtClean="0"/>
                    </a:p>
                    <a:p>
                      <a:r>
                        <a:rPr lang="en-US" sz="1000" dirty="0" smtClean="0"/>
                        <a:t>   0</a:t>
                      </a:r>
                      <a:endParaRPr lang="en-US" sz="1000" dirty="0"/>
                    </a:p>
                  </a:txBody>
                  <a:tcPr marL="68580" marR="68580" marT="0" marB="0"/>
                </a:tc>
                <a:tc>
                  <a:txBody>
                    <a:bodyPr/>
                    <a:lstStyle/>
                    <a:p>
                      <a:endParaRPr lang="en-US" sz="1000" dirty="0" smtClean="0"/>
                    </a:p>
                    <a:p>
                      <a:r>
                        <a:rPr lang="en-US" sz="1000" dirty="0" smtClean="0"/>
                        <a:t>   2</a:t>
                      </a:r>
                      <a:endParaRPr lang="en-US" sz="1000"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r>
            </a:tbl>
          </a:graphicData>
        </a:graphic>
      </p:graphicFrame>
      <p:graphicFrame>
        <p:nvGraphicFramePr>
          <p:cNvPr id="4" name="Table 3"/>
          <p:cNvGraphicFramePr>
            <a:graphicFrameLocks noGrp="1"/>
          </p:cNvGraphicFramePr>
          <p:nvPr/>
        </p:nvGraphicFramePr>
        <p:xfrm>
          <a:off x="214282" y="785795"/>
          <a:ext cx="8610601" cy="5405265"/>
        </p:xfrm>
        <a:graphic>
          <a:graphicData uri="http://schemas.openxmlformats.org/drawingml/2006/table">
            <a:tbl>
              <a:tblPr firstRow="1" firstCol="1" bandRow="1">
                <a:tableStyleId>{22838BEF-8BB2-4498-84A7-C5851F593DF1}</a:tableStyleId>
              </a:tblPr>
              <a:tblGrid>
                <a:gridCol w="939337"/>
                <a:gridCol w="939337"/>
                <a:gridCol w="889020"/>
                <a:gridCol w="508909"/>
                <a:gridCol w="533400"/>
                <a:gridCol w="495297"/>
                <a:gridCol w="461282"/>
                <a:gridCol w="538162"/>
                <a:gridCol w="461282"/>
                <a:gridCol w="482377"/>
                <a:gridCol w="457200"/>
                <a:gridCol w="437527"/>
                <a:gridCol w="489157"/>
                <a:gridCol w="489157"/>
                <a:gridCol w="489157"/>
              </a:tblGrid>
              <a:tr h="589221">
                <a:tc>
                  <a:txBody>
                    <a:bodyPr/>
                    <a:lstStyle/>
                    <a:p>
                      <a:pPr marL="0" marR="0">
                        <a:lnSpc>
                          <a:spcPct val="115000"/>
                        </a:lnSpc>
                        <a:spcBef>
                          <a:spcPts val="0"/>
                        </a:spcBef>
                        <a:spcAft>
                          <a:spcPts val="0"/>
                        </a:spcAft>
                      </a:pPr>
                      <a:r>
                        <a:rPr lang="en-US" sz="1200" dirty="0">
                          <a:effectLst/>
                          <a:latin typeface="Times New Roman" pitchFamily="18" charset="0"/>
                          <a:cs typeface="Times New Roman" pitchFamily="18" charset="0"/>
                        </a:rPr>
                        <a:t>Backlog item</a:t>
                      </a:r>
                      <a:endParaRPr lang="en-US" sz="12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itchFamily="18" charset="0"/>
                          <a:cs typeface="Times New Roman" pitchFamily="18" charset="0"/>
                        </a:rPr>
                        <a:t>Status &amp; Completion date</a:t>
                      </a:r>
                      <a:endParaRPr lang="en-US" sz="12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itchFamily="18" charset="0"/>
                          <a:cs typeface="Times New Roman" pitchFamily="18" charset="0"/>
                        </a:rPr>
                        <a:t>Original Estimate in hours</a:t>
                      </a:r>
                      <a:endParaRPr lang="en-US" sz="12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1</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2</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3</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4</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5</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6</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7</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8</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9</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10</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11</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12</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r>
              <a:tr h="654690">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200" dirty="0" smtClean="0">
                          <a:effectLst/>
                          <a:latin typeface="+mn-lt"/>
                          <a:cs typeface="Times New Roman" pitchFamily="18" charset="0"/>
                        </a:rPr>
                        <a:t>User </a:t>
                      </a:r>
                      <a:r>
                        <a:rPr lang="en-US" sz="1000" dirty="0" smtClean="0">
                          <a:effectLst/>
                          <a:latin typeface="+mn-lt"/>
                          <a:cs typeface="Times New Roman" pitchFamily="18" charset="0"/>
                        </a:rPr>
                        <a:t>Story#1,2,3</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400358">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200" dirty="0" smtClean="0">
                          <a:effectLst/>
                          <a:latin typeface="+mn-lt"/>
                          <a:cs typeface="Times New Roman" pitchFamily="18" charset="0"/>
                        </a:rPr>
                        <a:t>Data set</a:t>
                      </a:r>
                      <a:r>
                        <a:rPr lang="en-US" sz="1200" baseline="0" dirty="0" smtClean="0">
                          <a:effectLst/>
                          <a:latin typeface="+mn-lt"/>
                          <a:cs typeface="Times New Roman" pitchFamily="18" charset="0"/>
                        </a:rPr>
                        <a:t> </a:t>
                      </a:r>
                      <a:r>
                        <a:rPr lang="en-US" sz="1100" baseline="0" dirty="0" smtClean="0">
                          <a:effectLst/>
                          <a:latin typeface="+mn-lt"/>
                          <a:cs typeface="Times New Roman" pitchFamily="18" charset="0"/>
                        </a:rPr>
                        <a:t>creation</a:t>
                      </a:r>
                      <a:endParaRPr lang="en-US" sz="11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a:lnSpc>
                          <a:spcPct val="115000"/>
                        </a:lnSpc>
                        <a:spcAft>
                          <a:spcPts val="0"/>
                        </a:spcAft>
                      </a:pPr>
                      <a:r>
                        <a:rPr lang="en-US" sz="1000" dirty="0" smtClean="0">
                          <a:latin typeface="Times New Roman" pitchFamily="18" charset="0"/>
                          <a:ea typeface="Calibri"/>
                          <a:cs typeface="Times New Roman" pitchFamily="18" charset="0"/>
                        </a:rPr>
                        <a:t>29/04/22</a:t>
                      </a:r>
                    </a:p>
                  </a:txBody>
                  <a:tcPr marL="68580" marR="68580" marT="0" marB="0"/>
                </a:tc>
                <a:tc>
                  <a:txBody>
                    <a:bodyPr/>
                    <a:lstStyle/>
                    <a:p>
                      <a:pPr algn="ctr">
                        <a:lnSpc>
                          <a:spcPct val="115000"/>
                        </a:lnSpc>
                        <a:spcAft>
                          <a:spcPts val="0"/>
                        </a:spcAft>
                      </a:pPr>
                      <a:endParaRPr lang="en-US" sz="1000" dirty="0" smtClean="0">
                        <a:latin typeface="+mn-lt"/>
                        <a:ea typeface="Calibri"/>
                        <a:cs typeface="Times New Roman"/>
                      </a:endParaRPr>
                    </a:p>
                    <a:p>
                      <a:pPr algn="ctr">
                        <a:lnSpc>
                          <a:spcPct val="115000"/>
                        </a:lnSpc>
                        <a:spcAft>
                          <a:spcPts val="0"/>
                        </a:spcAft>
                      </a:pPr>
                      <a:r>
                        <a:rPr lang="en-US" sz="1000" dirty="0" smtClean="0">
                          <a:latin typeface="+mn-lt"/>
                          <a:ea typeface="Calibri"/>
                          <a:cs typeface="Times New Roman"/>
                        </a:rPr>
                        <a:t>2</a:t>
                      </a: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a:effectLst/>
                          <a:latin typeface="+mn-lt"/>
                        </a:rPr>
                        <a:t> </a:t>
                      </a:r>
                      <a:r>
                        <a:rPr lang="en-US" sz="1000" baseline="0" dirty="0" smtClean="0">
                          <a:effectLst/>
                          <a:latin typeface="+mn-lt"/>
                        </a:rPr>
                        <a:t>  2</a:t>
                      </a: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smtClean="0">
                          <a:effectLst/>
                          <a:latin typeface="+mn-lt"/>
                        </a:rPr>
                        <a:t>   </a:t>
                      </a:r>
                      <a:r>
                        <a:rPr lang="en-US" sz="1000" dirty="0" smtClean="0">
                          <a:effectLst/>
                          <a:latin typeface="+mn-lt"/>
                        </a:rPr>
                        <a:t>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a:effectLst/>
                          <a:latin typeface="+mn-lt"/>
                        </a:rPr>
                        <a:t> </a:t>
                      </a:r>
                      <a:r>
                        <a:rPr lang="en-US" sz="1000" baseline="0" dirty="0" smtClean="0">
                          <a:effectLst/>
                          <a:latin typeface="+mn-lt"/>
                        </a:rPr>
                        <a:t>   </a:t>
                      </a:r>
                      <a:r>
                        <a:rPr lang="en-US" sz="1000" dirty="0" smtClean="0">
                          <a:effectLst/>
                          <a:latin typeface="+mn-lt"/>
                        </a:rPr>
                        <a:t> 0</a:t>
                      </a: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361309">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solidFill>
                            <a:schemeClr val="tx1"/>
                          </a:solidFill>
                          <a:effectLst/>
                          <a:latin typeface="+mn-lt"/>
                          <a:ea typeface="Calibri"/>
                          <a:cs typeface="Times New Roman" pitchFamily="18" charset="0"/>
                        </a:rPr>
                        <a:t>Rankin</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a:lnSpc>
                          <a:spcPct val="115000"/>
                        </a:lnSpc>
                        <a:spcAft>
                          <a:spcPts val="0"/>
                        </a:spcAft>
                      </a:pPr>
                      <a:r>
                        <a:rPr lang="en-US" sz="1000" dirty="0" smtClean="0">
                          <a:latin typeface="Times New Roman" pitchFamily="18" charset="0"/>
                          <a:ea typeface="Calibri"/>
                          <a:cs typeface="Times New Roman" pitchFamily="18" charset="0"/>
                        </a:rPr>
                        <a:t>04/05/22</a:t>
                      </a:r>
                    </a:p>
                  </a:txBody>
                  <a:tcPr marL="68580" marR="68580" marT="0" marB="0"/>
                </a:tc>
                <a:tc>
                  <a:txBody>
                    <a:bodyPr/>
                    <a:lstStyle/>
                    <a:p>
                      <a:pPr algn="ctr">
                        <a:lnSpc>
                          <a:spcPct val="115000"/>
                        </a:lnSpc>
                        <a:spcAft>
                          <a:spcPts val="0"/>
                        </a:spcAft>
                      </a:pPr>
                      <a:endParaRPr lang="en-US" sz="1000" dirty="0" smtClean="0">
                        <a:latin typeface="+mn-lt"/>
                        <a:ea typeface="Calibri"/>
                        <a:cs typeface="Times New Roman"/>
                      </a:endParaRPr>
                    </a:p>
                    <a:p>
                      <a:pPr algn="ctr">
                        <a:lnSpc>
                          <a:spcPct val="115000"/>
                        </a:lnSpc>
                        <a:spcAft>
                          <a:spcPts val="0"/>
                        </a:spcAft>
                      </a:pPr>
                      <a:r>
                        <a:rPr lang="en-US" sz="1000" dirty="0" smtClean="0">
                          <a:latin typeface="+mn-lt"/>
                          <a:ea typeface="Calibri"/>
                          <a:cs typeface="Times New Roman"/>
                        </a:rPr>
                        <a:t>8</a:t>
                      </a: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a:effectLst/>
                          <a:latin typeface="+mn-lt"/>
                        </a:rPr>
                        <a:t> </a:t>
                      </a:r>
                      <a:r>
                        <a:rPr lang="en-US" sz="1000" baseline="0" dirty="0" smtClean="0">
                          <a:effectLst/>
                          <a:latin typeface="+mn-lt"/>
                        </a:rPr>
                        <a:t>  </a:t>
                      </a:r>
                      <a:r>
                        <a:rPr lang="en-US" sz="1000" dirty="0" smtClean="0">
                          <a:effectLst/>
                          <a:latin typeface="+mn-lt"/>
                        </a:rPr>
                        <a:t> 0</a:t>
                      </a: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327345">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User story #4,5,6</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611432">
                <a:tc>
                  <a:txBody>
                    <a:bodyPr/>
                    <a:lstStyle/>
                    <a:p>
                      <a:pPr marL="0" marR="0">
                        <a:lnSpc>
                          <a:spcPct val="115000"/>
                        </a:lnSpc>
                        <a:spcBef>
                          <a:spcPts val="0"/>
                        </a:spcBef>
                        <a:spcAft>
                          <a:spcPts val="0"/>
                        </a:spcAft>
                      </a:pPr>
                      <a:r>
                        <a:rPr lang="en-US" sz="1000" dirty="0">
                          <a:effectLst/>
                          <a:latin typeface="+mn-lt"/>
                          <a:cs typeface="Times New Roman" pitchFamily="18" charset="0"/>
                        </a:rPr>
                        <a:t> </a:t>
                      </a:r>
                      <a:endParaRPr lang="en-US" sz="1000" dirty="0" smtClean="0">
                        <a:effectLst/>
                        <a:latin typeface="+mn-lt"/>
                        <a:cs typeface="Times New Roman" pitchFamily="18" charset="0"/>
                      </a:endParaRPr>
                    </a:p>
                    <a:p>
                      <a:pPr marL="0" marR="0">
                        <a:lnSpc>
                          <a:spcPct val="115000"/>
                        </a:lnSpc>
                        <a:spcBef>
                          <a:spcPts val="0"/>
                        </a:spcBef>
                        <a:spcAft>
                          <a:spcPts val="0"/>
                        </a:spcAft>
                      </a:pPr>
                      <a:r>
                        <a:rPr lang="en-IN" sz="1000" dirty="0" smtClean="0">
                          <a:solidFill>
                            <a:schemeClr val="tx1"/>
                          </a:solidFill>
                          <a:effectLst/>
                          <a:latin typeface="+mn-lt"/>
                          <a:ea typeface="Calibri"/>
                          <a:cs typeface="Times New Roman" pitchFamily="18" charset="0"/>
                        </a:rPr>
                        <a:t>UI</a:t>
                      </a:r>
                      <a:r>
                        <a:rPr lang="en-IN" sz="1000" baseline="0" dirty="0" smtClean="0">
                          <a:solidFill>
                            <a:schemeClr val="tx1"/>
                          </a:solidFill>
                          <a:effectLst/>
                          <a:latin typeface="+mn-lt"/>
                          <a:ea typeface="Calibri"/>
                          <a:cs typeface="Times New Roman" pitchFamily="18" charset="0"/>
                        </a:rPr>
                        <a:t> designing &amp; </a:t>
                      </a:r>
                    </a:p>
                    <a:p>
                      <a:pPr marL="0" marR="0">
                        <a:lnSpc>
                          <a:spcPct val="115000"/>
                        </a:lnSpc>
                        <a:spcBef>
                          <a:spcPts val="0"/>
                        </a:spcBef>
                        <a:spcAft>
                          <a:spcPts val="0"/>
                        </a:spcAft>
                      </a:pPr>
                      <a:r>
                        <a:rPr lang="en-IN" sz="1000" baseline="0" dirty="0" smtClean="0">
                          <a:solidFill>
                            <a:schemeClr val="tx1"/>
                          </a:solidFill>
                          <a:effectLst/>
                          <a:latin typeface="+mn-lt"/>
                          <a:ea typeface="Calibri"/>
                          <a:cs typeface="Times New Roman" pitchFamily="18" charset="0"/>
                        </a:rPr>
                        <a:t>Manage post</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smtClean="0">
                          <a:effectLst/>
                          <a:latin typeface="+mn-lt"/>
                        </a:rPr>
                        <a:t> </a:t>
                      </a:r>
                    </a:p>
                    <a:p>
                      <a:pPr>
                        <a:lnSpc>
                          <a:spcPct val="115000"/>
                        </a:lnSpc>
                        <a:spcAft>
                          <a:spcPts val="0"/>
                        </a:spcAft>
                      </a:pPr>
                      <a:r>
                        <a:rPr lang="en-US" sz="1000" dirty="0" smtClean="0">
                          <a:latin typeface="Times New Roman" pitchFamily="18" charset="0"/>
                          <a:ea typeface="Calibri"/>
                          <a:cs typeface="Times New Roman" pitchFamily="18" charset="0"/>
                        </a:rPr>
                        <a:t>30/05/22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endParaRPr lang="en-IN" sz="1000" dirty="0" smtClean="0">
                        <a:latin typeface="+mn-lt"/>
                      </a:endParaRPr>
                    </a:p>
                    <a:p>
                      <a:pPr algn="ctr">
                        <a:lnSpc>
                          <a:spcPct val="115000"/>
                        </a:lnSpc>
                        <a:spcAft>
                          <a:spcPts val="0"/>
                        </a:spcAft>
                      </a:pPr>
                      <a:r>
                        <a:rPr lang="en-IN" sz="1000" dirty="0" smtClean="0">
                          <a:latin typeface="+mn-lt"/>
                        </a:rPr>
                        <a:t>10</a:t>
                      </a:r>
                      <a:endParaRPr lang="en-US" sz="1000" dirty="0" smtClean="0">
                        <a:latin typeface="+mn-lt"/>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baseline="0" dirty="0">
                          <a:effectLst/>
                          <a:latin typeface="+mn-lt"/>
                        </a:rPr>
                        <a:t> </a:t>
                      </a:r>
                      <a:r>
                        <a:rPr lang="en-US" sz="1000" baseline="0" dirty="0" smtClean="0">
                          <a:effectLst/>
                          <a:latin typeface="+mn-lt"/>
                        </a:rPr>
                        <a:t>  </a:t>
                      </a:r>
                      <a:r>
                        <a:rPr lang="en-US" sz="1000" dirty="0" smtClean="0">
                          <a:effectLst/>
                          <a:latin typeface="+mn-lt"/>
                        </a:rPr>
                        <a:t> 1</a:t>
                      </a:r>
                      <a:endParaRPr lang="en-US" sz="1000" dirty="0" smtClean="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327345">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User story #7,8</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654690">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IN" sz="1000" dirty="0" smtClean="0">
                          <a:solidFill>
                            <a:schemeClr val="tx1"/>
                          </a:solidFill>
                          <a:effectLst/>
                          <a:latin typeface="+mn-lt"/>
                          <a:ea typeface="Calibri"/>
                          <a:cs typeface="Times New Roman" pitchFamily="18" charset="0"/>
                        </a:rPr>
                        <a:t>Design</a:t>
                      </a:r>
                      <a:r>
                        <a:rPr lang="en-IN" sz="1000" baseline="0" dirty="0" smtClean="0">
                          <a:solidFill>
                            <a:schemeClr val="tx1"/>
                          </a:solidFill>
                          <a:effectLst/>
                          <a:latin typeface="+mn-lt"/>
                          <a:ea typeface="Calibri"/>
                          <a:cs typeface="Times New Roman" pitchFamily="18" charset="0"/>
                        </a:rPr>
                        <a:t> Correction after Integration</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effectLst/>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mn-lt"/>
                        </a:rPr>
                        <a:t> </a:t>
                      </a:r>
                      <a:r>
                        <a:rPr lang="en-US" sz="1000" dirty="0" smtClean="0">
                          <a:latin typeface="+mn-lt"/>
                        </a:rPr>
                        <a:t>26/06/2022</a:t>
                      </a:r>
                      <a:endParaRPr lang="en-US" sz="1000" dirty="0" smtClean="0">
                        <a:latin typeface="+mn-lt"/>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smtClean="0">
                        <a:latin typeface="+mn-lt"/>
                        <a:ea typeface="Calibri"/>
                        <a:cs typeface="Times New Roman"/>
                      </a:endParaRPr>
                    </a:p>
                    <a:p>
                      <a:pPr algn="ctr">
                        <a:lnSpc>
                          <a:spcPct val="115000"/>
                        </a:lnSpc>
                        <a:spcAft>
                          <a:spcPts val="0"/>
                        </a:spcAft>
                      </a:pPr>
                      <a:r>
                        <a:rPr lang="en-IN" sz="1000" dirty="0" smtClean="0">
                          <a:latin typeface="+mn-lt"/>
                          <a:ea typeface="Calibri"/>
                          <a:cs typeface="Times New Roman"/>
                        </a:rPr>
                        <a:t>10</a:t>
                      </a: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327345">
                <a:tc>
                  <a:txBody>
                    <a:bodyPr/>
                    <a:lstStyle/>
                    <a:p>
                      <a:pPr marL="0" marR="0">
                        <a:lnSpc>
                          <a:spcPct val="115000"/>
                        </a:lnSpc>
                        <a:spcBef>
                          <a:spcPts val="0"/>
                        </a:spcBef>
                        <a:spcAft>
                          <a:spcPts val="0"/>
                        </a:spcAft>
                      </a:pPr>
                      <a:r>
                        <a:rPr lang="en-US" sz="1000" dirty="0">
                          <a:effectLst/>
                          <a:latin typeface="+mn-lt"/>
                          <a:cs typeface="Times New Roman" pitchFamily="18" charset="0"/>
                        </a:rPr>
                        <a:t> </a:t>
                      </a:r>
                      <a:r>
                        <a:rPr lang="en-US" sz="1000" dirty="0" smtClean="0">
                          <a:effectLst/>
                          <a:latin typeface="+mn-lt"/>
                          <a:cs typeface="Times New Roman" pitchFamily="18" charset="0"/>
                        </a:rPr>
                        <a:t>User</a:t>
                      </a:r>
                      <a:r>
                        <a:rPr lang="en-US" sz="1000" baseline="0" dirty="0" smtClean="0">
                          <a:effectLst/>
                          <a:latin typeface="+mn-lt"/>
                          <a:cs typeface="Times New Roman" pitchFamily="18" charset="0"/>
                        </a:rPr>
                        <a:t> story #9,10,11</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endParaRPr lang="en-US"/>
                    </a:p>
                  </a:txBody>
                  <a:tcPr marL="61564" marR="61564"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r>
              <a:tr h="491018">
                <a:tc>
                  <a:txBody>
                    <a:bodyPr/>
                    <a:lstStyle/>
                    <a:p>
                      <a:pPr marL="0" marR="0">
                        <a:lnSpc>
                          <a:spcPct val="115000"/>
                        </a:lnSpc>
                        <a:spcBef>
                          <a:spcPts val="0"/>
                        </a:spcBef>
                        <a:spcAft>
                          <a:spcPts val="0"/>
                        </a:spcAft>
                      </a:pPr>
                      <a:r>
                        <a:rPr lang="en-US" sz="1000" dirty="0">
                          <a:effectLst/>
                          <a:latin typeface="+mn-lt"/>
                          <a:cs typeface="Times New Roman" pitchFamily="18" charset="0"/>
                        </a:rPr>
                        <a:t> </a:t>
                      </a:r>
                      <a:endParaRPr lang="en-US" sz="1000" dirty="0" smtClean="0">
                        <a:effectLst/>
                        <a:latin typeface="+mn-lt"/>
                        <a:cs typeface="Times New Roman" pitchFamily="18" charset="0"/>
                      </a:endParaRPr>
                    </a:p>
                    <a:p>
                      <a:pPr marL="0" marR="0">
                        <a:lnSpc>
                          <a:spcPct val="115000"/>
                        </a:lnSpc>
                        <a:spcBef>
                          <a:spcPts val="0"/>
                        </a:spcBef>
                        <a:spcAft>
                          <a:spcPts val="0"/>
                        </a:spcAft>
                      </a:pPr>
                      <a:r>
                        <a:rPr lang="en-US" sz="1000" dirty="0" smtClean="0">
                          <a:effectLst/>
                          <a:latin typeface="+mn-lt"/>
                          <a:cs typeface="Times New Roman" pitchFamily="18" charset="0"/>
                        </a:rPr>
                        <a:t> Output</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mn-lt"/>
                        </a:rPr>
                        <a:t> </a:t>
                      </a:r>
                      <a:endParaRPr lang="en-US" sz="1000" dirty="0" smtClean="0">
                        <a:effectLst/>
                        <a:latin typeface="+mn-lt"/>
                      </a:endParaRPr>
                    </a:p>
                    <a:p>
                      <a:pPr>
                        <a:lnSpc>
                          <a:spcPct val="115000"/>
                        </a:lnSpc>
                        <a:spcAft>
                          <a:spcPts val="0"/>
                        </a:spcAft>
                      </a:pPr>
                      <a:r>
                        <a:rPr lang="en-US" sz="1000" dirty="0" smtClean="0">
                          <a:latin typeface="Times New Roman" pitchFamily="18" charset="0"/>
                          <a:ea typeface="Calibri"/>
                          <a:cs typeface="Times New Roman" pitchFamily="18" charset="0"/>
                        </a:rPr>
                        <a:t>30/06/22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endParaRPr lang="en-IN" sz="1000" dirty="0" smtClean="0">
                        <a:latin typeface="+mn-lt"/>
                        <a:ea typeface="Calibri"/>
                        <a:cs typeface="Times New Roman"/>
                      </a:endParaRPr>
                    </a:p>
                    <a:p>
                      <a:pPr algn="ctr">
                        <a:lnSpc>
                          <a:spcPct val="115000"/>
                        </a:lnSpc>
                        <a:spcAft>
                          <a:spcPts val="0"/>
                        </a:spcAft>
                      </a:pPr>
                      <a:r>
                        <a:rPr lang="en-IN" sz="1000" dirty="0" smtClean="0">
                          <a:latin typeface="+mn-lt"/>
                          <a:ea typeface="Calibri"/>
                          <a:cs typeface="Times New Roman"/>
                        </a:rPr>
                        <a:t>20</a:t>
                      </a:r>
                      <a:endParaRPr lang="en-US" sz="1000" dirty="0">
                        <a:latin typeface="+mn-lt"/>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  </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1    </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r h="453832">
                <a:tc>
                  <a:txBody>
                    <a:bodyPr/>
                    <a:lstStyle/>
                    <a:p>
                      <a:pPr marL="0" marR="0">
                        <a:lnSpc>
                          <a:spcPct val="115000"/>
                        </a:lnSpc>
                        <a:spcBef>
                          <a:spcPts val="0"/>
                        </a:spcBef>
                        <a:spcAft>
                          <a:spcPts val="0"/>
                        </a:spcAft>
                      </a:pPr>
                      <a:r>
                        <a:rPr lang="en-US" sz="1000" dirty="0">
                          <a:effectLst/>
                          <a:latin typeface="+mn-lt"/>
                          <a:cs typeface="Times New Roman" pitchFamily="18" charset="0"/>
                        </a:rPr>
                        <a:t> </a:t>
                      </a:r>
                      <a:endParaRPr lang="en-US" sz="1000" dirty="0" smtClean="0">
                        <a:effectLst/>
                        <a:latin typeface="+mn-lt"/>
                        <a:cs typeface="Times New Roman" pitchFamily="18" charset="0"/>
                      </a:endParaRPr>
                    </a:p>
                    <a:p>
                      <a:pPr marL="0" marR="0">
                        <a:lnSpc>
                          <a:spcPct val="115000"/>
                        </a:lnSpc>
                        <a:spcBef>
                          <a:spcPts val="0"/>
                        </a:spcBef>
                        <a:spcAft>
                          <a:spcPts val="0"/>
                        </a:spcAft>
                      </a:pPr>
                      <a:r>
                        <a:rPr lang="en-US" sz="1000" dirty="0" smtClean="0">
                          <a:effectLst/>
                          <a:latin typeface="+mn-lt"/>
                          <a:cs typeface="Times New Roman" pitchFamily="18" charset="0"/>
                        </a:rPr>
                        <a:t>Total</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50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r>
                        <a:rPr lang="en-US" sz="1000" dirty="0" smtClean="0">
                          <a:effectLst/>
                          <a:latin typeface="+mn-lt"/>
                        </a:rPr>
                        <a:t>   </a:t>
                      </a:r>
                    </a:p>
                    <a:p>
                      <a:pPr marL="0" marR="0">
                        <a:lnSpc>
                          <a:spcPct val="115000"/>
                        </a:lnSpc>
                        <a:spcBef>
                          <a:spcPts val="0"/>
                        </a:spcBef>
                        <a:spcAft>
                          <a:spcPts val="0"/>
                        </a:spcAft>
                      </a:pPr>
                      <a:r>
                        <a:rPr lang="en-US" sz="1000" dirty="0" smtClean="0">
                          <a:effectLst/>
                          <a:latin typeface="+mn-lt"/>
                        </a:rPr>
                        <a:t>   10</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4</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7</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6</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3</a:t>
                      </a:r>
                      <a:endParaRPr lang="en-US" sz="1000" dirty="0">
                        <a:solidFill>
                          <a:schemeClr val="tx1"/>
                        </a:solidFill>
                        <a:effectLst/>
                        <a:latin typeface="+mn-lt"/>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latin typeface="+mn-lt"/>
                        </a:rPr>
                        <a:t> </a:t>
                      </a:r>
                      <a:endParaRPr lang="en-US" sz="1000" dirty="0" smtClean="0">
                        <a:effectLst/>
                        <a:latin typeface="+mn-lt"/>
                      </a:endParaRPr>
                    </a:p>
                    <a:p>
                      <a:pPr marL="0" marR="0">
                        <a:lnSpc>
                          <a:spcPct val="115000"/>
                        </a:lnSpc>
                        <a:spcBef>
                          <a:spcPts val="0"/>
                        </a:spcBef>
                        <a:spcAft>
                          <a:spcPts val="0"/>
                        </a:spcAft>
                      </a:pPr>
                      <a:r>
                        <a:rPr lang="en-US" sz="1000" dirty="0" smtClean="0">
                          <a:effectLst/>
                          <a:latin typeface="+mn-lt"/>
                        </a:rPr>
                        <a:t>      2</a:t>
                      </a:r>
                      <a:endParaRPr lang="en-US" sz="1000" dirty="0">
                        <a:solidFill>
                          <a:schemeClr val="tx1"/>
                        </a:solidFill>
                        <a:effectLst/>
                        <a:latin typeface="+mn-lt"/>
                        <a:ea typeface="Calibri"/>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57610" cy="1143000"/>
          </a:xfrm>
        </p:spPr>
        <p:txBody>
          <a:bodyPr>
            <a:normAutofit/>
          </a:bodyPr>
          <a:lstStyle/>
          <a:p>
            <a:r>
              <a:rPr lang="en-US" sz="2800" dirty="0" smtClean="0">
                <a:latin typeface="Times New Roman" pitchFamily="18" charset="0"/>
                <a:cs typeface="Times New Roman" pitchFamily="18" charset="0"/>
              </a:rPr>
              <a:t>Screenshots</a:t>
            </a:r>
            <a:endParaRPr lang="en-US" sz="2800" dirty="0">
              <a:latin typeface="Times New Roman" pitchFamily="18" charset="0"/>
              <a:cs typeface="Times New Roman" pitchFamily="18" charset="0"/>
            </a:endParaRPr>
          </a:p>
        </p:txBody>
      </p:sp>
      <p:pic>
        <p:nvPicPr>
          <p:cNvPr id="2050" name="Picture 2"/>
          <p:cNvPicPr>
            <a:picLocks noGrp="1" noChangeAspect="1" noChangeArrowheads="1"/>
          </p:cNvPicPr>
          <p:nvPr>
            <p:ph sz="half" idx="1"/>
          </p:nvPr>
        </p:nvPicPr>
        <p:blipFill>
          <a:blip r:embed="rId2"/>
          <a:srcRect/>
          <a:stretch>
            <a:fillRect/>
          </a:stretch>
        </p:blipFill>
        <p:spPr bwMode="auto">
          <a:xfrm>
            <a:off x="285750" y="1571612"/>
            <a:ext cx="6929456" cy="4643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half" idx="1"/>
          </p:nvPr>
        </p:nvPicPr>
        <p:blipFill>
          <a:blip r:embed="rId2"/>
          <a:srcRect/>
          <a:stretch>
            <a:fillRect/>
          </a:stretch>
        </p:blipFill>
        <p:spPr bwMode="auto">
          <a:xfrm>
            <a:off x="642910" y="571480"/>
            <a:ext cx="7543824" cy="47863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sz="half" idx="1"/>
          </p:nvPr>
        </p:nvPicPr>
        <p:blipFill>
          <a:blip r:embed="rId2"/>
          <a:srcRect/>
          <a:stretch>
            <a:fillRect/>
          </a:stretch>
        </p:blipFill>
        <p:spPr bwMode="auto">
          <a:xfrm>
            <a:off x="2357438" y="1219667"/>
            <a:ext cx="5572125" cy="31327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357166"/>
            <a:ext cx="7772400" cy="5000660"/>
          </a:xfrm>
        </p:spPr>
        <p:txBody>
          <a:bodyPr>
            <a:normAutofit fontScale="77500" lnSpcReduction="20000"/>
          </a:bodyPr>
          <a:lstStyle/>
          <a:p>
            <a:pPr marL="45720" indent="0">
              <a:buNone/>
            </a:pPr>
            <a:r>
              <a:rPr lang="en-US" sz="5100" dirty="0" smtClean="0">
                <a:latin typeface="Times New Roman" panose="02020603050405020304" pitchFamily="18" charset="0"/>
                <a:cs typeface="Times New Roman" panose="02020603050405020304" pitchFamily="18" charset="0"/>
              </a:rPr>
              <a:t>Table Of Contents:</a:t>
            </a:r>
          </a:p>
          <a:p>
            <a:pPr marL="45720" indent="0">
              <a:buNone/>
            </a:pPr>
            <a:endParaRPr lang="en-US" dirty="0" smtClean="0"/>
          </a:p>
          <a:p>
            <a:pPr marL="45720" indent="0">
              <a:buNone/>
            </a:pPr>
            <a:r>
              <a:rPr lang="en-US" dirty="0" smtClean="0">
                <a:latin typeface="Times New Roman" panose="02020603050405020304" pitchFamily="18" charset="0"/>
                <a:cs typeface="Times New Roman" panose="02020603050405020304" pitchFamily="18" charset="0"/>
              </a:rPr>
              <a:t>1. Introduction</a:t>
            </a:r>
          </a:p>
          <a:p>
            <a:pPr marL="45720" indent="0">
              <a:buNone/>
            </a:pPr>
            <a:r>
              <a:rPr lang="en-US" dirty="0" smtClean="0">
                <a:latin typeface="Times New Roman" panose="02020603050405020304" pitchFamily="18" charset="0"/>
                <a:cs typeface="Times New Roman" panose="02020603050405020304" pitchFamily="18" charset="0"/>
              </a:rPr>
              <a:t>2. Modules</a:t>
            </a:r>
          </a:p>
          <a:p>
            <a:pPr marL="45720" indent="0">
              <a:buNone/>
            </a:pPr>
            <a:r>
              <a:rPr lang="en-US" dirty="0" smtClean="0">
                <a:latin typeface="Times New Roman" panose="02020603050405020304" pitchFamily="18" charset="0"/>
                <a:cs typeface="Times New Roman" panose="02020603050405020304" pitchFamily="18" charset="0"/>
              </a:rPr>
              <a:t>3.Methodology</a:t>
            </a:r>
          </a:p>
          <a:p>
            <a:pPr marL="45720" indent="0">
              <a:buNone/>
            </a:pPr>
            <a:r>
              <a:rPr lang="en-US" dirty="0" smtClean="0">
                <a:latin typeface="Times New Roman" panose="02020603050405020304" pitchFamily="18" charset="0"/>
                <a:cs typeface="Times New Roman" panose="02020603050405020304" pitchFamily="18" charset="0"/>
              </a:rPr>
              <a:t>4. Developing Environment</a:t>
            </a:r>
          </a:p>
          <a:p>
            <a:pPr marL="45720" indent="0">
              <a:buNone/>
            </a:pPr>
            <a:r>
              <a:rPr lang="en-US" dirty="0" smtClean="0">
                <a:latin typeface="Times New Roman" panose="02020603050405020304" pitchFamily="18" charset="0"/>
                <a:cs typeface="Times New Roman" panose="02020603050405020304" pitchFamily="18" charset="0"/>
              </a:rPr>
              <a:t>5.Project plan</a:t>
            </a:r>
          </a:p>
          <a:p>
            <a:pPr marL="45720" indent="0">
              <a:buNone/>
            </a:pPr>
            <a:r>
              <a:rPr lang="en-US" dirty="0" smtClean="0">
                <a:latin typeface="Times New Roman" panose="02020603050405020304" pitchFamily="18" charset="0"/>
                <a:cs typeface="Times New Roman" panose="02020603050405020304" pitchFamily="18" charset="0"/>
              </a:rPr>
              <a:t>6.User story</a:t>
            </a:r>
          </a:p>
          <a:p>
            <a:pPr marL="45720" indent="0">
              <a:buNone/>
            </a:pPr>
            <a:r>
              <a:rPr lang="en-US" dirty="0" smtClean="0">
                <a:latin typeface="Times New Roman" panose="02020603050405020304" pitchFamily="18" charset="0"/>
                <a:cs typeface="Times New Roman" panose="02020603050405020304" pitchFamily="18" charset="0"/>
              </a:rPr>
              <a:t>7. Product backlog</a:t>
            </a:r>
          </a:p>
          <a:p>
            <a:pPr marL="45720" indent="0">
              <a:buNone/>
            </a:pPr>
            <a:r>
              <a:rPr lang="en-US" dirty="0" smtClean="0">
                <a:latin typeface="Times New Roman" panose="02020603050405020304" pitchFamily="18" charset="0"/>
                <a:cs typeface="Times New Roman" panose="02020603050405020304" pitchFamily="18" charset="0"/>
              </a:rPr>
              <a:t>8. Sprint plan</a:t>
            </a:r>
          </a:p>
          <a:p>
            <a:pPr marL="45720" indent="0">
              <a:buNone/>
            </a:pPr>
            <a:r>
              <a:rPr lang="en-US" dirty="0" smtClean="0">
                <a:latin typeface="Times New Roman" panose="02020603050405020304" pitchFamily="18" charset="0"/>
                <a:cs typeface="Times New Roman" panose="02020603050405020304" pitchFamily="18" charset="0"/>
              </a:rPr>
              <a:t>9.Sprint Actual</a:t>
            </a:r>
          </a:p>
          <a:p>
            <a:pPr marL="45720" indent="0">
              <a:buNone/>
            </a:pPr>
            <a:r>
              <a:rPr lang="en-US" dirty="0" smtClean="0">
                <a:latin typeface="Times New Roman" panose="02020603050405020304" pitchFamily="18" charset="0"/>
                <a:cs typeface="Times New Roman" panose="02020603050405020304" pitchFamily="18" charset="0"/>
              </a:rPr>
              <a:t>10. Screenshots</a:t>
            </a:r>
          </a:p>
          <a:p>
            <a:pPr marL="45720" indent="0">
              <a:buNone/>
            </a:pPr>
            <a:endParaRPr lang="en-US"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My Privacy My Decision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7298"/>
            <a:ext cx="8229600" cy="4768865"/>
          </a:xfrm>
        </p:spPr>
        <p:txBody>
          <a:bodyPr>
            <a:normAutofit/>
          </a:bodyPr>
          <a:lstStyle/>
          <a:p>
            <a:pPr>
              <a:lnSpc>
                <a:spcPct val="170000"/>
              </a:lnSpc>
              <a:buFont typeface="Wingdings" pitchFamily="2" charset="2"/>
              <a:buChar char="q"/>
            </a:pPr>
            <a:r>
              <a:rPr lang="en-US" sz="1800" dirty="0" smtClean="0">
                <a:latin typeface="Times New Roman" pitchFamily="18" charset="0"/>
                <a:cs typeface="Times New Roman" pitchFamily="18" charset="0"/>
              </a:rPr>
              <a:t>Photo sharing is an attractive feature which popularizes online social networks (OSNs).</a:t>
            </a:r>
          </a:p>
          <a:p>
            <a:pPr>
              <a:buFont typeface="Wingdings" pitchFamily="2" charset="2"/>
              <a:buChar char="q"/>
            </a:pPr>
            <a:r>
              <a:rPr lang="en-US" sz="1800" dirty="0" smtClean="0">
                <a:latin typeface="Times New Roman" pitchFamily="18" charset="0"/>
                <a:cs typeface="Times New Roman" pitchFamily="18" charset="0"/>
              </a:rPr>
              <a:t> Unfortunately, it may leak users’ privacy if they are allowed to post, comment, and tag a photo freely. </a:t>
            </a:r>
          </a:p>
          <a:p>
            <a:pPr>
              <a:buFont typeface="Wingdings" pitchFamily="2" charset="2"/>
              <a:buChar char="q"/>
            </a:pPr>
            <a:r>
              <a:rPr lang="en-US" sz="1800" dirty="0" smtClean="0">
                <a:latin typeface="Times New Roman" pitchFamily="18" charset="0"/>
                <a:cs typeface="Times New Roman" pitchFamily="18" charset="0"/>
              </a:rPr>
              <a:t>In this project, we attempt to address this issue and study the scenario when a user shares a photo containing individuals other than himself/herself (termed co-photo for short)</a:t>
            </a:r>
          </a:p>
          <a:p>
            <a:pPr>
              <a:buFont typeface="Wingdings" pitchFamily="2" charset="2"/>
              <a:buChar char="q"/>
            </a:pPr>
            <a:r>
              <a:rPr lang="en-US" sz="1800" dirty="0" smtClean="0">
                <a:latin typeface="Times New Roman" pitchFamily="18" charset="0"/>
                <a:cs typeface="Times New Roman" pitchFamily="18" charset="0"/>
              </a:rPr>
              <a:t>we design a mechanism to enable each individual in a photo be aware of the posting activity and participate in the decision making on the photo posting</a:t>
            </a:r>
          </a:p>
          <a:p>
            <a:pPr>
              <a:buFont typeface="Wingdings" pitchFamily="2" charset="2"/>
              <a:buChar char="q"/>
            </a:pPr>
            <a:r>
              <a:rPr lang="en-US" sz="1800" dirty="0" smtClean="0">
                <a:latin typeface="Times New Roman" pitchFamily="18" charset="0"/>
                <a:cs typeface="Times New Roman" pitchFamily="18" charset="0"/>
              </a:rPr>
              <a:t> we need an efficient facial recognition (FR) system that can recognize everyone in the photo</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28"/>
            <a:ext cx="7772400" cy="914400"/>
          </a:xfrm>
        </p:spPr>
        <p:txBody>
          <a:bodyPr/>
          <a:lstStyle/>
          <a:p>
            <a:r>
              <a:rPr lang="en-US" b="1" dirty="0" smtClean="0">
                <a:latin typeface="Times New Roman" pitchFamily="18" charset="0"/>
                <a:cs typeface="Times New Roman" pitchFamily="18" charset="0"/>
              </a:rPr>
              <a:t>MODULES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714348" y="1142984"/>
            <a:ext cx="7772400" cy="4572000"/>
          </a:xfrm>
        </p:spPr>
        <p:txBody>
          <a:bodyPr>
            <a:normAutofit/>
          </a:bodyPr>
          <a:lstStyle/>
          <a:p>
            <a:pPr marL="45720" indent="0">
              <a:buNone/>
            </a:pPr>
            <a:r>
              <a:rPr lang="en-US" sz="2400" b="1" dirty="0" smtClean="0">
                <a:latin typeface="Times New Roman" pitchFamily="18" charset="0"/>
                <a:cs typeface="Times New Roman" pitchFamily="18" charset="0"/>
              </a:rPr>
              <a:t>1.Admin</a:t>
            </a:r>
          </a:p>
          <a:p>
            <a:pPr marL="45720" indent="0">
              <a:buFont typeface="Wingdings" pitchFamily="2" charset="2"/>
              <a:buChar char="§"/>
            </a:pPr>
            <a:r>
              <a:rPr lang="en-US" sz="1600" dirty="0" smtClean="0">
                <a:latin typeface="Times New Roman" pitchFamily="18" charset="0"/>
                <a:cs typeface="Times New Roman" pitchFamily="18" charset="0"/>
              </a:rPr>
              <a:t>     Registration</a:t>
            </a:r>
          </a:p>
          <a:p>
            <a:pPr marL="45720" indent="0">
              <a:buFont typeface="Wingdings" pitchFamily="2" charset="2"/>
              <a:buChar char="§"/>
            </a:pPr>
            <a:r>
              <a:rPr lang="en-US" sz="1600" dirty="0" smtClean="0">
                <a:latin typeface="Times New Roman" pitchFamily="18" charset="0"/>
                <a:cs typeface="Times New Roman" pitchFamily="18" charset="0"/>
              </a:rPr>
              <a:t>     Login</a:t>
            </a:r>
          </a:p>
          <a:p>
            <a:pPr marL="45720" indent="0">
              <a:buFont typeface="Wingdings" pitchFamily="2" charset="2"/>
              <a:buChar char="§"/>
            </a:pPr>
            <a:r>
              <a:rPr lang="en-US" sz="1600" dirty="0" smtClean="0">
                <a:latin typeface="Times New Roman" pitchFamily="18" charset="0"/>
                <a:cs typeface="Times New Roman" pitchFamily="18" charset="0"/>
              </a:rPr>
              <a:t>    Administration</a:t>
            </a:r>
          </a:p>
          <a:p>
            <a:pPr>
              <a:buNone/>
            </a:pPr>
            <a:r>
              <a:rPr lang="en-US" sz="2400" b="1" dirty="0" smtClean="0">
                <a:latin typeface="Times New Roman" pitchFamily="18" charset="0"/>
                <a:cs typeface="Times New Roman" pitchFamily="18" charset="0"/>
              </a:rPr>
              <a:t>2. User</a:t>
            </a:r>
            <a:endParaRPr lang="en-US" sz="2400" dirty="0" smtClean="0">
              <a:latin typeface="Times New Roman" pitchFamily="18" charset="0"/>
              <a:cs typeface="Times New Roman" pitchFamily="18" charset="0"/>
            </a:endParaRPr>
          </a:p>
          <a:p>
            <a:pPr lvl="0">
              <a:buFont typeface="Wingdings" pitchFamily="2" charset="2"/>
              <a:buChar char="§"/>
            </a:pPr>
            <a:r>
              <a:rPr lang="en-US" sz="1600" dirty="0" smtClean="0">
                <a:latin typeface="Times New Roman" pitchFamily="18" charset="0"/>
                <a:cs typeface="Times New Roman" pitchFamily="18" charset="0"/>
              </a:rPr>
              <a:t>Registration</a:t>
            </a:r>
          </a:p>
          <a:p>
            <a:pPr lvl="0">
              <a:buFont typeface="Wingdings" pitchFamily="2" charset="2"/>
              <a:buChar char="§"/>
            </a:pPr>
            <a:r>
              <a:rPr lang="en-US" sz="1600" dirty="0" smtClean="0">
                <a:latin typeface="Times New Roman" pitchFamily="18" charset="0"/>
                <a:cs typeface="Times New Roman" pitchFamily="18" charset="0"/>
              </a:rPr>
              <a:t>Login</a:t>
            </a:r>
          </a:p>
          <a:p>
            <a:pPr lvl="0">
              <a:buFont typeface="Wingdings" pitchFamily="2" charset="2"/>
              <a:buChar char="§"/>
            </a:pPr>
            <a:r>
              <a:rPr lang="en-US" sz="1600" dirty="0" smtClean="0">
                <a:latin typeface="Times New Roman" pitchFamily="18" charset="0"/>
                <a:cs typeface="Times New Roman" pitchFamily="18" charset="0"/>
              </a:rPr>
              <a:t>Manage profile , Post &amp; Friends</a:t>
            </a:r>
          </a:p>
          <a:p>
            <a:pPr lvl="0">
              <a:buFont typeface="Wingdings" pitchFamily="2" charset="2"/>
              <a:buChar char="§"/>
            </a:pPr>
            <a:r>
              <a:rPr lang="en-US" sz="1600" dirty="0" smtClean="0">
                <a:latin typeface="Times New Roman" pitchFamily="18" charset="0"/>
                <a:cs typeface="Times New Roman" pitchFamily="18" charset="0"/>
              </a:rPr>
              <a:t>Chat</a:t>
            </a:r>
          </a:p>
          <a:p>
            <a:pPr lvl="0">
              <a:buFont typeface="Wingdings" pitchFamily="2" charset="2"/>
              <a:buChar char="§"/>
            </a:pPr>
            <a:r>
              <a:rPr lang="en-US" sz="1600" dirty="0" smtClean="0">
                <a:latin typeface="Times New Roman" pitchFamily="18" charset="0"/>
                <a:cs typeface="Times New Roman" pitchFamily="18" charset="0"/>
              </a:rPr>
              <a:t>Can Decide their Photo Privacy</a:t>
            </a:r>
          </a:p>
          <a:p>
            <a:endParaRPr lang="en-US" sz="18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Font typeface="Arial" panose="020B0604020202020204" pitchFamily="34" charset="0"/>
              <a:buChar char="•"/>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pPr lvl="0">
              <a:spcBef>
                <a:spcPts val="0"/>
              </a:spcBef>
            </a:pPr>
            <a:r>
              <a:rPr lang="en-US" sz="2200" b="1" u="sng" dirty="0" smtClean="0">
                <a:solidFill>
                  <a:prstClr val="black"/>
                </a:solidFill>
                <a:latin typeface="Times New Roman" panose="02020603050405020304" pitchFamily="18" charset="0"/>
                <a:ea typeface="+mn-ea"/>
                <a:cs typeface="Times New Roman" panose="02020603050405020304" pitchFamily="18" charset="0"/>
              </a:rPr>
              <a:t>METHODOLOGY</a:t>
            </a:r>
            <a:r>
              <a:rPr lang="en-US" sz="1800" b="1" u="sng" dirty="0" smtClean="0">
                <a:solidFill>
                  <a:prstClr val="black"/>
                </a:solidFill>
                <a:latin typeface="Times New Roman" panose="02020603050405020304" pitchFamily="18" charset="0"/>
                <a:ea typeface="+mn-ea"/>
                <a:cs typeface="Times New Roman" panose="02020603050405020304" pitchFamily="18" charset="0"/>
              </a:rPr>
              <a:t/>
            </a:r>
            <a:br>
              <a:rPr lang="en-US" sz="1800" b="1" u="sng" dirty="0" smtClean="0">
                <a:solidFill>
                  <a:prstClr val="black"/>
                </a:solidFill>
                <a:latin typeface="Times New Roman" panose="02020603050405020304" pitchFamily="18" charset="0"/>
                <a:ea typeface="+mn-ea"/>
                <a:cs typeface="Times New Roman" panose="02020603050405020304" pitchFamily="18" charset="0"/>
              </a:rPr>
            </a:br>
            <a:endParaRPr lang="en-US" dirty="0"/>
          </a:p>
        </p:txBody>
      </p:sp>
      <p:sp>
        <p:nvSpPr>
          <p:cNvPr id="3" name="Content Placeholder 2"/>
          <p:cNvSpPr>
            <a:spLocks noGrp="1"/>
          </p:cNvSpPr>
          <p:nvPr>
            <p:ph idx="1"/>
          </p:nvPr>
        </p:nvSpPr>
        <p:spPr>
          <a:xfrm>
            <a:off x="457200" y="1142984"/>
            <a:ext cx="8229600" cy="4983179"/>
          </a:xfrm>
        </p:spPr>
        <p:txBody>
          <a:bodyPr>
            <a:normAutofit/>
          </a:bodyPr>
          <a:lstStyle/>
          <a:p>
            <a:pPr marL="0" indent="0" algn="just">
              <a:spcBef>
                <a:spcPts val="0"/>
              </a:spcBef>
              <a:buNone/>
            </a:pPr>
            <a:endParaRPr lang="en-US" sz="1600" dirty="0" smtClean="0">
              <a:solidFill>
                <a:prstClr val="black"/>
              </a:solidFill>
              <a:latin typeface="Times New Roman" panose="02020603050405020304" pitchFamily="18" charset="0"/>
              <a:cs typeface="Times New Roman" panose="02020603050405020304" pitchFamily="18" charset="0"/>
            </a:endParaRPr>
          </a:p>
          <a:p>
            <a:pPr marL="0" lvl="0" indent="0" algn="just">
              <a:spcBef>
                <a:spcPts val="0"/>
              </a:spcBef>
              <a:buNone/>
            </a:pPr>
            <a:endParaRPr lang="en-US" sz="1600" dirty="0" smtClean="0">
              <a:solidFill>
                <a:prstClr val="black"/>
              </a:solidFill>
              <a:latin typeface="Times New Roman" panose="02020603050405020304" pitchFamily="18" charset="0"/>
              <a:cs typeface="Times New Roman" panose="02020603050405020304" pitchFamily="18" charset="0"/>
            </a:endParaRPr>
          </a:p>
          <a:p>
            <a:pPr marL="0" lvl="0" indent="0" algn="just">
              <a:spcBef>
                <a:spcPts val="0"/>
              </a:spcBef>
              <a:buNone/>
            </a:pPr>
            <a:endParaRPr lang="en-US" sz="1600" dirty="0" smtClean="0">
              <a:solidFill>
                <a:prstClr val="black"/>
              </a:solidFill>
              <a:latin typeface="Times New Roman" panose="02020603050405020304" pitchFamily="18" charset="0"/>
              <a:cs typeface="Times New Roman" panose="02020603050405020304" pitchFamily="18" charset="0"/>
            </a:endParaRPr>
          </a:p>
        </p:txBody>
      </p:sp>
      <p:pic>
        <p:nvPicPr>
          <p:cNvPr id="4" name="Picture 5"/>
          <p:cNvPicPr>
            <a:picLocks noChangeAspect="1" noChangeArrowheads="1"/>
          </p:cNvPicPr>
          <p:nvPr/>
        </p:nvPicPr>
        <p:blipFill>
          <a:blip r:embed="rId2"/>
          <a:srcRect l="13034" r="13034"/>
          <a:stretch>
            <a:fillRect/>
          </a:stretch>
        </p:blipFill>
        <p:spPr bwMode="auto">
          <a:xfrm>
            <a:off x="1214414" y="1214422"/>
            <a:ext cx="6000792"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smtClean="0">
                <a:latin typeface="Times New Roman" pitchFamily="18" charset="0"/>
                <a:cs typeface="Times New Roman" pitchFamily="18" charset="0"/>
              </a:rPr>
              <a:t>General Working</a:t>
            </a:r>
            <a:endParaRPr lang="en-US"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500166" y="1714488"/>
            <a:ext cx="6643733" cy="2827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latin typeface="Times New Roman" pitchFamily="18" charset="0"/>
                <a:cs typeface="Times New Roman" pitchFamily="18" charset="0"/>
              </a:rPr>
              <a:t>Technical Steps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2984"/>
            <a:ext cx="8229600" cy="4983179"/>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Dataset </a:t>
            </a:r>
            <a:r>
              <a:rPr lang="en-US" sz="2400" dirty="0" err="1" smtClean="0">
                <a:latin typeface="Times New Roman" pitchFamily="18" charset="0"/>
                <a:cs typeface="Times New Roman" pitchFamily="18" charset="0"/>
              </a:rPr>
              <a:t>Preperation</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Preprocessing</a:t>
            </a:r>
          </a:p>
          <a:p>
            <a:pPr>
              <a:buFont typeface="Wingdings" pitchFamily="2" charset="2"/>
              <a:buChar char="Ø"/>
            </a:pPr>
            <a:r>
              <a:rPr lang="en-US" sz="2400" dirty="0" smtClean="0">
                <a:latin typeface="Times New Roman" pitchFamily="18" charset="0"/>
                <a:cs typeface="Times New Roman" pitchFamily="18" charset="0"/>
              </a:rPr>
              <a:t>Face Detection using </a:t>
            </a:r>
            <a:r>
              <a:rPr lang="en-US" sz="2400" dirty="0" err="1" smtClean="0">
                <a:latin typeface="Times New Roman" pitchFamily="18" charset="0"/>
                <a:cs typeface="Times New Roman" pitchFamily="18" charset="0"/>
              </a:rPr>
              <a:t>Haarcascade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FrontFace</a:t>
            </a:r>
            <a:r>
              <a:rPr lang="en-US" sz="2400" dirty="0" smtClean="0">
                <a:latin typeface="Times New Roman" pitchFamily="18" charset="0"/>
                <a:cs typeface="Times New Roman" pitchFamily="18" charset="0"/>
              </a:rPr>
              <a:t> Detection (Feature Extraction Method)</a:t>
            </a:r>
          </a:p>
          <a:p>
            <a:pPr>
              <a:buFont typeface="Wingdings" pitchFamily="2" charset="2"/>
              <a:buChar char="Ø"/>
            </a:pPr>
            <a:r>
              <a:rPr lang="en-US" sz="2400" dirty="0" smtClean="0">
                <a:latin typeface="Times New Roman" pitchFamily="18" charset="0"/>
                <a:cs typeface="Times New Roman" pitchFamily="18" charset="0"/>
              </a:rPr>
              <a:t>Face </a:t>
            </a:r>
            <a:r>
              <a:rPr lang="en-US" sz="2400" dirty="0" err="1" smtClean="0">
                <a:latin typeface="Times New Roman" pitchFamily="18" charset="0"/>
                <a:cs typeface="Times New Roman" pitchFamily="18" charset="0"/>
              </a:rPr>
              <a:t>Recoginition</a:t>
            </a:r>
            <a:r>
              <a:rPr lang="en-US" sz="2400" dirty="0" smtClean="0">
                <a:latin typeface="Times New Roman" pitchFamily="18" charset="0"/>
                <a:cs typeface="Times New Roman" pitchFamily="18" charset="0"/>
              </a:rPr>
              <a:t> Using  CNN [</a:t>
            </a:r>
            <a:r>
              <a:rPr lang="en-US" sz="2400" dirty="0" err="1" smtClean="0">
                <a:latin typeface="Times New Roman" pitchFamily="18" charset="0"/>
                <a:cs typeface="Times New Roman" pitchFamily="18" charset="0"/>
              </a:rPr>
              <a:t>Periocular</a:t>
            </a:r>
            <a:r>
              <a:rPr lang="en-US" sz="2400" dirty="0" smtClean="0">
                <a:latin typeface="Times New Roman" pitchFamily="18" charset="0"/>
                <a:cs typeface="Times New Roman" pitchFamily="18" charset="0"/>
              </a:rPr>
              <a:t> Based Approach (Extract Feature Points)]</a:t>
            </a:r>
          </a:p>
          <a:p>
            <a:pPr>
              <a:buFont typeface="Wingdings" pitchFamily="2" charset="2"/>
              <a:buChar char="Ø"/>
            </a:pPr>
            <a:r>
              <a:rPr lang="en-US" sz="2400" dirty="0" smtClean="0">
                <a:latin typeface="Times New Roman" pitchFamily="18" charset="0"/>
                <a:cs typeface="Times New Roman" pitchFamily="18" charset="0"/>
              </a:rPr>
              <a:t>Calculating  &amp; Comparing Eigen Distance Using SVM classification</a:t>
            </a:r>
          </a:p>
          <a:p>
            <a:pPr>
              <a:buFont typeface="Wingdings" pitchFamily="2" charset="2"/>
              <a:buChar char="Ø"/>
            </a:pPr>
            <a:r>
              <a:rPr lang="en-US" sz="2400" dirty="0" smtClean="0">
                <a:latin typeface="Times New Roman" pitchFamily="18" charset="0"/>
                <a:cs typeface="Times New Roman" pitchFamily="18" charset="0"/>
              </a:rPr>
              <a:t>Labeling Match Profile</a:t>
            </a:r>
          </a:p>
          <a:p>
            <a:pPr>
              <a:buFont typeface="Wingdings" pitchFamily="2" charset="2"/>
              <a:buChar char="Ø"/>
            </a:pPr>
            <a:r>
              <a:rPr lang="en-US" sz="2400" dirty="0" smtClean="0">
                <a:latin typeface="Times New Roman" pitchFamily="18" charset="0"/>
                <a:cs typeface="Times New Roman" pitchFamily="18" charset="0"/>
              </a:rPr>
              <a:t>Triggering Notification</a:t>
            </a:r>
          </a:p>
          <a:p>
            <a:pPr>
              <a:buFont typeface="Wingdings" pitchFamily="2" charset="2"/>
              <a:buChar char="Ø"/>
            </a:pPr>
            <a:r>
              <a:rPr lang="en-US" sz="2400" dirty="0" smtClean="0">
                <a:latin typeface="Times New Roman" pitchFamily="18" charset="0"/>
                <a:cs typeface="Times New Roman" pitchFamily="18" charset="0"/>
              </a:rPr>
              <a:t>Post Photo Based on User Decision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err="1" smtClean="0">
                <a:latin typeface="Times New Roman" pitchFamily="18" charset="0"/>
                <a:cs typeface="Times New Roman" pitchFamily="18" charset="0"/>
              </a:rPr>
              <a:t>Haar</a:t>
            </a:r>
            <a:r>
              <a:rPr lang="en-US" dirty="0" smtClean="0">
                <a:latin typeface="Times New Roman" pitchFamily="18" charset="0"/>
                <a:cs typeface="Times New Roman" pitchFamily="18" charset="0"/>
              </a:rPr>
              <a:t> Cascade Face Detection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71546"/>
            <a:ext cx="8229600" cy="5054617"/>
          </a:xfrm>
        </p:spPr>
        <p:txBody>
          <a:bodyPr>
            <a:normAutofit/>
          </a:bodyPr>
          <a:lstStyle/>
          <a:p>
            <a:r>
              <a:rPr lang="en-US" sz="2000" dirty="0" err="1" smtClean="0">
                <a:latin typeface="Times New Roman" pitchFamily="18" charset="0"/>
                <a:cs typeface="Times New Roman" pitchFamily="18" charset="0"/>
              </a:rPr>
              <a:t>Haar</a:t>
            </a:r>
            <a:r>
              <a:rPr lang="en-US" sz="2000" dirty="0" smtClean="0">
                <a:latin typeface="Times New Roman" pitchFamily="18" charset="0"/>
                <a:cs typeface="Times New Roman" pitchFamily="18" charset="0"/>
              </a:rPr>
              <a:t> Cascade is a machine learning-based approach where a lot of positive and negative images are used to train the classifier. Positive images – These images contain the images which we want our classifier to identify. Negative Images – Images of everything else, which do not contain the object we want to detect</a:t>
            </a:r>
          </a:p>
          <a:p>
            <a:r>
              <a:rPr lang="en-US" sz="2000" dirty="0" smtClean="0">
                <a:latin typeface="Times New Roman" pitchFamily="18" charset="0"/>
                <a:cs typeface="Times New Roman" pitchFamily="18" charset="0"/>
              </a:rPr>
              <a:t>It is an Object Detection Algorithm used to identify faces in an image or a real time video.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8229600" cy="1143000"/>
          </a:xfrm>
        </p:spPr>
        <p:txBody>
          <a:bodyPr/>
          <a:lstStyle/>
          <a:p>
            <a:r>
              <a:rPr lang="en-US" dirty="0" smtClean="0">
                <a:latin typeface="Times New Roman" pitchFamily="18" charset="0"/>
                <a:cs typeface="Times New Roman" pitchFamily="18" charset="0"/>
              </a:rPr>
              <a:t>CNN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rmAutofit/>
          </a:bodyPr>
          <a:lstStyle/>
          <a:p>
            <a:r>
              <a:rPr lang="en-US" sz="2000" dirty="0" smtClean="0">
                <a:latin typeface="Times New Roman" pitchFamily="18" charset="0"/>
                <a:cs typeface="Times New Roman" pitchFamily="18" charset="0"/>
              </a:rPr>
              <a:t>A </a:t>
            </a:r>
            <a:r>
              <a:rPr lang="en-US" sz="2000" b="1" dirty="0" err="1" smtClean="0">
                <a:latin typeface="Times New Roman" pitchFamily="18" charset="0"/>
                <a:cs typeface="Times New Roman" pitchFamily="18" charset="0"/>
              </a:rPr>
              <a:t>Convolutional</a:t>
            </a:r>
            <a:r>
              <a:rPr lang="en-US" sz="2000" b="1" dirty="0" smtClean="0">
                <a:latin typeface="Times New Roman" pitchFamily="18" charset="0"/>
                <a:cs typeface="Times New Roman" pitchFamily="18" charset="0"/>
              </a:rPr>
              <a:t> Neural Network (</a:t>
            </a:r>
            <a:r>
              <a:rPr lang="en-US" sz="2000" b="1" dirty="0" err="1" smtClean="0">
                <a:latin typeface="Times New Roman" pitchFamily="18" charset="0"/>
                <a:cs typeface="Times New Roman" pitchFamily="18" charset="0"/>
              </a:rPr>
              <a:t>ConvNet</a:t>
            </a:r>
            <a:r>
              <a:rPr lang="en-US" sz="2000" b="1" dirty="0" smtClean="0">
                <a:latin typeface="Times New Roman" pitchFamily="18" charset="0"/>
                <a:cs typeface="Times New Roman" pitchFamily="18" charset="0"/>
              </a:rPr>
              <a:t>/CNN)</a:t>
            </a:r>
            <a:r>
              <a:rPr lang="en-US" sz="2000" dirty="0" smtClean="0">
                <a:latin typeface="Times New Roman" pitchFamily="18" charset="0"/>
                <a:cs typeface="Times New Roman" pitchFamily="18" charset="0"/>
              </a:rPr>
              <a:t> is a Deep Learning algorithm which can take in an input image, assign importance (learnable weights and biases) to various aspects/objects in the image and be able to differentiate one from the other. The pre-processing required in a </a:t>
            </a:r>
            <a:r>
              <a:rPr lang="en-US" sz="2000" dirty="0" err="1" smtClean="0">
                <a:latin typeface="Times New Roman" pitchFamily="18" charset="0"/>
                <a:cs typeface="Times New Roman" pitchFamily="18" charset="0"/>
              </a:rPr>
              <a:t>ConvNet</a:t>
            </a:r>
            <a:r>
              <a:rPr lang="en-US" sz="2000" dirty="0" smtClean="0">
                <a:latin typeface="Times New Roman" pitchFamily="18" charset="0"/>
                <a:cs typeface="Times New Roman" pitchFamily="18" charset="0"/>
              </a:rPr>
              <a:t> is much lower as compared to other classification algorithms. While in primitive methods filters are hand-engineered, with enough training, </a:t>
            </a:r>
            <a:r>
              <a:rPr lang="en-US" sz="2000" dirty="0" err="1" smtClean="0">
                <a:latin typeface="Times New Roman" pitchFamily="18" charset="0"/>
                <a:cs typeface="Times New Roman" pitchFamily="18" charset="0"/>
              </a:rPr>
              <a:t>ConvNets</a:t>
            </a:r>
            <a:r>
              <a:rPr lang="en-US" sz="2000" dirty="0" smtClean="0">
                <a:latin typeface="Times New Roman" pitchFamily="18" charset="0"/>
                <a:cs typeface="Times New Roman" pitchFamily="18" charset="0"/>
              </a:rPr>
              <a:t> have the ability to learn these filters/characteristics.</a:t>
            </a:r>
          </a:p>
          <a:p>
            <a:r>
              <a:rPr lang="en-US" sz="2000" dirty="0" smtClean="0">
                <a:latin typeface="Times New Roman" pitchFamily="18" charset="0"/>
                <a:cs typeface="Times New Roman" pitchFamily="18" charset="0"/>
              </a:rPr>
              <a:t>Image classification involves the extraction of features from the image to observe some patterns in the dataset. Using an ANN for the purpose of image classification would end up being very costly in terms of computation since the trainable parameters become extremely large.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4359</TotalTime>
  <Words>1170</Words>
  <Application>Microsoft Office PowerPoint</Application>
  <PresentationFormat>On-screen Show (4:3)</PresentationFormat>
  <Paragraphs>1058</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MY PRIVACY MY DECISION:</vt:lpstr>
      <vt:lpstr>Slide 2</vt:lpstr>
      <vt:lpstr>My Privacy My Decision</vt:lpstr>
      <vt:lpstr>MODULES</vt:lpstr>
      <vt:lpstr>METHODOLOGY </vt:lpstr>
      <vt:lpstr>General Working</vt:lpstr>
      <vt:lpstr>Technical Steps</vt:lpstr>
      <vt:lpstr>Haar Cascade Face Detection</vt:lpstr>
      <vt:lpstr>CNN</vt:lpstr>
      <vt:lpstr>SVM</vt:lpstr>
      <vt:lpstr>Developing Environment</vt:lpstr>
      <vt:lpstr>Slide 12</vt:lpstr>
      <vt:lpstr>Slide 13</vt:lpstr>
      <vt:lpstr>Slide 14</vt:lpstr>
      <vt:lpstr>Slide 15</vt:lpstr>
      <vt:lpstr>Slide 16</vt:lpstr>
      <vt:lpstr>Screenshots</vt:lpstr>
      <vt:lpstr>Slide 18</vt:lpstr>
      <vt:lpstr>Slide 19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USING          CHATBOT</dc:title>
  <dc:creator>LENOVO</dc:creator>
  <cp:lastModifiedBy>LENOVO</cp:lastModifiedBy>
  <cp:revision>109</cp:revision>
  <dcterms:created xsi:type="dcterms:W3CDTF">2022-01-09T16:03:45Z</dcterms:created>
  <dcterms:modified xsi:type="dcterms:W3CDTF">2022-06-30T17:44:40Z</dcterms:modified>
</cp:coreProperties>
</file>