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3"/>
  </p:notesMasterIdLst>
  <p:sldIdLst>
    <p:sldId id="256" r:id="rId2"/>
    <p:sldId id="257" r:id="rId3"/>
    <p:sldId id="260" r:id="rId4"/>
    <p:sldId id="328" r:id="rId5"/>
    <p:sldId id="326" r:id="rId6"/>
    <p:sldId id="327" r:id="rId7"/>
    <p:sldId id="330" r:id="rId8"/>
    <p:sldId id="331" r:id="rId9"/>
    <p:sldId id="333" r:id="rId10"/>
    <p:sldId id="332" r:id="rId11"/>
    <p:sldId id="259" r:id="rId12"/>
  </p:sldIdLst>
  <p:sldSz cx="9144000" cy="5143500" type="screen16x9"/>
  <p:notesSz cx="6858000" cy="9144000"/>
  <p:embeddedFontLst>
    <p:embeddedFont>
      <p:font typeface="Hind Madurai" panose="02000000000000000000" pitchFamily="2" charset="0"/>
      <p:regular r:id="rId14"/>
      <p:bold r:id="rId15"/>
    </p:embeddedFont>
    <p:embeddedFont>
      <p:font typeface="Lexend Deca" panose="020B0604020202020204" charset="0"/>
      <p:regular r:id="rId16"/>
      <p:bold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EA32F4-A7D0-48B7-8FBA-491DC9FF605E}">
  <a:tblStyle styleId="{82EA32F4-A7D0-48B7-8FBA-491DC9FF60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3f572be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3f572be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0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78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809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781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67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478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376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419225" y="1222475"/>
            <a:ext cx="4922100" cy="2122200"/>
          </a:xfrm>
          <a:prstGeom prst="rect">
            <a:avLst/>
          </a:prstGeom>
          <a:solidFill>
            <a:schemeClr val="dk1"/>
          </a:solidFill>
        </p:spPr>
        <p:txBody>
          <a:bodyPr spcFirstLastPara="1" wrap="square" lIns="91425" tIns="91425" rIns="91425" bIns="91425" anchor="ctr" anchorCtr="0">
            <a:noAutofit/>
          </a:bodyPr>
          <a:lstStyle>
            <a:lvl1pPr lvl="0" rtl="0">
              <a:lnSpc>
                <a:spcPct val="90000"/>
              </a:lnSpc>
              <a:spcBef>
                <a:spcPts val="0"/>
              </a:spcBef>
              <a:spcAft>
                <a:spcPts val="0"/>
              </a:spcAft>
              <a:buSzPts val="8500"/>
              <a:buNone/>
              <a:defRPr sz="4000">
                <a:solidFill>
                  <a:schemeClr val="lt1"/>
                </a:solidFill>
              </a:defRPr>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3419225" y="3463873"/>
            <a:ext cx="4922100" cy="457200"/>
          </a:xfrm>
          <a:prstGeom prst="rect">
            <a:avLst/>
          </a:prstGeom>
          <a:solidFill>
            <a:schemeClr val="dk1"/>
          </a:solidFill>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2">
    <p:spTree>
      <p:nvGrpSpPr>
        <p:cNvPr id="1" name="Shape 166"/>
        <p:cNvGrpSpPr/>
        <p:nvPr/>
      </p:nvGrpSpPr>
      <p:grpSpPr>
        <a:xfrm>
          <a:off x="0" y="0"/>
          <a:ext cx="0" cy="0"/>
          <a:chOff x="0" y="0"/>
          <a:chExt cx="0" cy="0"/>
        </a:xfrm>
      </p:grpSpPr>
      <p:sp>
        <p:nvSpPr>
          <p:cNvPr id="167" name="Google Shape;167;p28"/>
          <p:cNvSpPr/>
          <p:nvPr/>
        </p:nvSpPr>
        <p:spPr>
          <a:xfrm>
            <a:off x="0" y="3655625"/>
            <a:ext cx="9144000" cy="148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p:nvPr/>
        </p:nvSpPr>
        <p:spPr>
          <a:xfrm>
            <a:off x="0" y="0"/>
            <a:ext cx="9144000" cy="205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4041125" y="2412311"/>
            <a:ext cx="4388700" cy="1525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4041125" y="535975"/>
            <a:ext cx="1828800" cy="1223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0000"/>
              <a:buNone/>
              <a:defRPr sz="10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5" name="Google Shape;15;p3"/>
          <p:cNvSpPr txBox="1">
            <a:spLocks noGrp="1"/>
          </p:cNvSpPr>
          <p:nvPr>
            <p:ph type="subTitle" idx="1"/>
          </p:nvPr>
        </p:nvSpPr>
        <p:spPr>
          <a:xfrm>
            <a:off x="4041125" y="3937634"/>
            <a:ext cx="4389000" cy="492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p:nvPr/>
        </p:nvSpPr>
        <p:spPr>
          <a:xfrm>
            <a:off x="0" y="0"/>
            <a:ext cx="9144000" cy="914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720000" y="36576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Clr>
                <a:schemeClr val="lt1"/>
              </a:buClr>
              <a:buSzPts val="2500"/>
              <a:buNone/>
              <a:defRPr>
                <a:solidFill>
                  <a:schemeClr val="lt1"/>
                </a:solidFill>
              </a:defRPr>
            </a:lvl2pPr>
            <a:lvl3pPr lvl="2" rtl="0">
              <a:spcBef>
                <a:spcPts val="0"/>
              </a:spcBef>
              <a:spcAft>
                <a:spcPts val="0"/>
              </a:spcAft>
              <a:buClr>
                <a:schemeClr val="lt1"/>
              </a:buClr>
              <a:buSzPts val="2500"/>
              <a:buNone/>
              <a:defRPr>
                <a:solidFill>
                  <a:schemeClr val="lt1"/>
                </a:solidFill>
              </a:defRPr>
            </a:lvl3pPr>
            <a:lvl4pPr lvl="3" rtl="0">
              <a:spcBef>
                <a:spcPts val="0"/>
              </a:spcBef>
              <a:spcAft>
                <a:spcPts val="0"/>
              </a:spcAft>
              <a:buClr>
                <a:schemeClr val="lt1"/>
              </a:buClr>
              <a:buSzPts val="2500"/>
              <a:buNone/>
              <a:defRPr>
                <a:solidFill>
                  <a:schemeClr val="lt1"/>
                </a:solidFill>
              </a:defRPr>
            </a:lvl4pPr>
            <a:lvl5pPr lvl="4" rtl="0">
              <a:spcBef>
                <a:spcPts val="0"/>
              </a:spcBef>
              <a:spcAft>
                <a:spcPts val="0"/>
              </a:spcAft>
              <a:buClr>
                <a:schemeClr val="lt1"/>
              </a:buClr>
              <a:buSzPts val="2500"/>
              <a:buNone/>
              <a:defRPr>
                <a:solidFill>
                  <a:schemeClr val="lt1"/>
                </a:solidFill>
              </a:defRPr>
            </a:lvl5pPr>
            <a:lvl6pPr lvl="5" rtl="0">
              <a:spcBef>
                <a:spcPts val="0"/>
              </a:spcBef>
              <a:spcAft>
                <a:spcPts val="0"/>
              </a:spcAft>
              <a:buClr>
                <a:schemeClr val="lt1"/>
              </a:buClr>
              <a:buSzPts val="2500"/>
              <a:buNone/>
              <a:defRPr>
                <a:solidFill>
                  <a:schemeClr val="lt1"/>
                </a:solidFill>
              </a:defRPr>
            </a:lvl6pPr>
            <a:lvl7pPr lvl="6" rtl="0">
              <a:spcBef>
                <a:spcPts val="0"/>
              </a:spcBef>
              <a:spcAft>
                <a:spcPts val="0"/>
              </a:spcAft>
              <a:buClr>
                <a:schemeClr val="lt1"/>
              </a:buClr>
              <a:buSzPts val="2500"/>
              <a:buNone/>
              <a:defRPr>
                <a:solidFill>
                  <a:schemeClr val="lt1"/>
                </a:solidFill>
              </a:defRPr>
            </a:lvl7pPr>
            <a:lvl8pPr lvl="7" rtl="0">
              <a:spcBef>
                <a:spcPts val="0"/>
              </a:spcBef>
              <a:spcAft>
                <a:spcPts val="0"/>
              </a:spcAft>
              <a:buClr>
                <a:schemeClr val="lt1"/>
              </a:buClr>
              <a:buSzPts val="2500"/>
              <a:buNone/>
              <a:defRPr>
                <a:solidFill>
                  <a:schemeClr val="lt1"/>
                </a:solidFill>
              </a:defRPr>
            </a:lvl8pPr>
            <a:lvl9pPr lvl="8" rtl="0">
              <a:spcBef>
                <a:spcPts val="0"/>
              </a:spcBef>
              <a:spcAft>
                <a:spcPts val="0"/>
              </a:spcAft>
              <a:buClr>
                <a:schemeClr val="lt1"/>
              </a:buClr>
              <a:buSzPts val="25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1846325" y="1407438"/>
            <a:ext cx="6583800" cy="132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subTitle" idx="1"/>
          </p:nvPr>
        </p:nvSpPr>
        <p:spPr>
          <a:xfrm>
            <a:off x="1846325" y="2730138"/>
            <a:ext cx="6583800" cy="1005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13825" y="535975"/>
            <a:ext cx="7716300" cy="407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1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296800" y="4187375"/>
            <a:ext cx="4550400" cy="4200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6"/>
          <p:cNvSpPr txBox="1">
            <a:spLocks noGrp="1"/>
          </p:cNvSpPr>
          <p:nvPr>
            <p:ph type="subTitle" idx="1"/>
          </p:nvPr>
        </p:nvSpPr>
        <p:spPr>
          <a:xfrm>
            <a:off x="713875" y="809450"/>
            <a:ext cx="7716300" cy="203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3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62"/>
        <p:cNvGrpSpPr/>
        <p:nvPr/>
      </p:nvGrpSpPr>
      <p:grpSpPr>
        <a:xfrm>
          <a:off x="0" y="0"/>
          <a:ext cx="0" cy="0"/>
          <a:chOff x="0" y="0"/>
          <a:chExt cx="0" cy="0"/>
        </a:xfrm>
      </p:grpSpPr>
      <p:sp>
        <p:nvSpPr>
          <p:cNvPr id="163" name="Google Shape;163;p26"/>
          <p:cNvSpPr/>
          <p:nvPr/>
        </p:nvSpPr>
        <p:spPr>
          <a:xfrm>
            <a:off x="0" y="0"/>
            <a:ext cx="9144000" cy="914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4"/>
        <p:cNvGrpSpPr/>
        <p:nvPr/>
      </p:nvGrpSpPr>
      <p:grpSpPr>
        <a:xfrm>
          <a:off x="0" y="0"/>
          <a:ext cx="0" cy="0"/>
          <a:chOff x="0" y="0"/>
          <a:chExt cx="0" cy="0"/>
        </a:xfrm>
      </p:grpSpPr>
      <p:sp>
        <p:nvSpPr>
          <p:cNvPr id="165" name="Google Shape;165;p27"/>
          <p:cNvSpPr/>
          <p:nvPr/>
        </p:nvSpPr>
        <p:spPr>
          <a:xfrm>
            <a:off x="0" y="-150"/>
            <a:ext cx="5477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875" y="374258"/>
            <a:ext cx="77163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1pPr>
            <a:lvl2pPr lvl="1">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2pPr>
            <a:lvl3pPr lvl="2">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3pPr>
            <a:lvl4pPr lvl="3">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4pPr>
            <a:lvl5pPr lvl="4">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5pPr>
            <a:lvl6pPr lvl="5">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6pPr>
            <a:lvl7pPr lvl="6">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7pPr>
            <a:lvl8pPr lvl="7">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8pPr>
            <a:lvl9pPr lvl="8">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875" y="1152475"/>
            <a:ext cx="77163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1pPr>
            <a:lvl2pPr marL="914400" lvl="1"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2pPr>
            <a:lvl3pPr marL="1371600" lvl="2"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3pPr>
            <a:lvl4pPr marL="1828800" lvl="3"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4pPr>
            <a:lvl5pPr marL="2286000" lvl="4"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5pPr>
            <a:lvl6pPr marL="2743200" lvl="5"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6pPr>
            <a:lvl7pPr marL="3200400" lvl="6"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7pPr>
            <a:lvl8pPr marL="3657600" lvl="7"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8pPr>
            <a:lvl9pPr marL="4114800" lvl="8"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62" r:id="rId7"/>
    <p:sldLayoutId id="2147483672"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www.linkedin.com/in/ummukalsumfn"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mailto:ummukalsum1297@gmail.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X8q6e4B94mZsTf_gJDYzdK5l0rdFaJZU/view?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hbr.org/2020/02/present-your-data-like-a-pro" TargetMode="External"/><Relationship Id="rId4" Type="http://schemas.openxmlformats.org/officeDocument/2006/relationships/hyperlink" Target="https://docs.google.com/spreadsheets/d/1iWCNJcSutYqpULSQHlNyGInUvHg2BoUGoNRIGa6Szc4/edit#gid=98231089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2"/>
          <p:cNvPicPr preferRelativeResize="0"/>
          <p:nvPr/>
        </p:nvPicPr>
        <p:blipFill rotWithShape="1">
          <a:blip r:embed="rId3">
            <a:alphaModFix/>
          </a:blip>
          <a:srcRect l="12760" r="13351"/>
          <a:stretch/>
        </p:blipFill>
        <p:spPr>
          <a:xfrm>
            <a:off x="272550" y="245550"/>
            <a:ext cx="5156276" cy="4652400"/>
          </a:xfrm>
          <a:prstGeom prst="rect">
            <a:avLst/>
          </a:prstGeom>
          <a:noFill/>
          <a:ln>
            <a:noFill/>
          </a:ln>
        </p:spPr>
      </p:pic>
      <p:sp>
        <p:nvSpPr>
          <p:cNvPr id="179" name="Google Shape;179;p32"/>
          <p:cNvSpPr/>
          <p:nvPr/>
        </p:nvSpPr>
        <p:spPr>
          <a:xfrm>
            <a:off x="2940100" y="869425"/>
            <a:ext cx="6204000" cy="340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just" rtl="0">
              <a:spcBef>
                <a:spcPts val="0"/>
              </a:spcBef>
              <a:spcAft>
                <a:spcPts val="0"/>
              </a:spcAft>
              <a:buNone/>
            </a:pPr>
            <a:endParaRPr lang="en-US" sz="1800" dirty="0"/>
          </a:p>
          <a:p>
            <a:pPr marL="0" lvl="0" indent="0" rtl="0">
              <a:spcBef>
                <a:spcPts val="0"/>
              </a:spcBef>
              <a:spcAft>
                <a:spcPts val="0"/>
              </a:spcAft>
              <a:buNone/>
            </a:pPr>
            <a:r>
              <a:rPr lang="en-US" sz="1800" dirty="0">
                <a:solidFill>
                  <a:schemeClr val="tx2"/>
                </a:solidFill>
                <a:latin typeface="Hind Madurai" panose="02000000000000000000" pitchFamily="2" charset="0"/>
                <a:cs typeface="Hind Madurai" panose="02000000000000000000" pitchFamily="2" charset="0"/>
              </a:rPr>
              <a:t>					</a:t>
            </a:r>
            <a:r>
              <a:rPr lang="en-US" sz="1600" dirty="0">
                <a:solidFill>
                  <a:schemeClr val="tx2"/>
                </a:solidFill>
                <a:latin typeface="Lexend Deca" panose="020B0604020202020204" charset="0"/>
                <a:cs typeface="Hind Madurai" panose="02000000000000000000" pitchFamily="2" charset="0"/>
              </a:rPr>
              <a:t>Ummu </a:t>
            </a:r>
            <a:r>
              <a:rPr lang="en-US" sz="1600" dirty="0" err="1">
                <a:solidFill>
                  <a:schemeClr val="tx2"/>
                </a:solidFill>
                <a:latin typeface="Lexend Deca" panose="020B0604020202020204" charset="0"/>
                <a:cs typeface="Hind Madurai" panose="02000000000000000000" pitchFamily="2" charset="0"/>
              </a:rPr>
              <a:t>Kalsum</a:t>
            </a:r>
            <a:endParaRPr lang="en-US" sz="1800" dirty="0">
              <a:solidFill>
                <a:schemeClr val="tx2"/>
              </a:solidFill>
              <a:latin typeface="Lexend Deca" panose="020B0604020202020204" charset="0"/>
              <a:cs typeface="Hind Madurai" panose="02000000000000000000" pitchFamily="2" charset="0"/>
            </a:endParaRPr>
          </a:p>
          <a:p>
            <a:pPr marL="0" lvl="0" indent="0" algn="l" rtl="0">
              <a:spcBef>
                <a:spcPts val="0"/>
              </a:spcBef>
              <a:spcAft>
                <a:spcPts val="0"/>
              </a:spcAft>
              <a:buNone/>
            </a:pPr>
            <a:endParaRPr dirty="0"/>
          </a:p>
        </p:txBody>
      </p:sp>
      <p:sp>
        <p:nvSpPr>
          <p:cNvPr id="180" name="Google Shape;180;p32"/>
          <p:cNvSpPr txBox="1">
            <a:spLocks noGrp="1"/>
          </p:cNvSpPr>
          <p:nvPr>
            <p:ph type="ctrTitle"/>
          </p:nvPr>
        </p:nvSpPr>
        <p:spPr>
          <a:xfrm>
            <a:off x="3533949" y="1090825"/>
            <a:ext cx="4922100" cy="212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Case Study</a:t>
            </a:r>
            <a:br>
              <a:rPr lang="en" dirty="0"/>
            </a:br>
            <a:r>
              <a:rPr lang="en" dirty="0"/>
              <a:t>NYC AirBnb</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1758082" y="0"/>
            <a:ext cx="6583800" cy="119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Tools</a:t>
            </a:r>
            <a:endParaRPr dirty="0"/>
          </a:p>
        </p:txBody>
      </p:sp>
      <p:sp>
        <p:nvSpPr>
          <p:cNvPr id="229" name="Google Shape;229;p37"/>
          <p:cNvSpPr/>
          <p:nvPr/>
        </p:nvSpPr>
        <p:spPr>
          <a:xfrm>
            <a:off x="0" y="0"/>
            <a:ext cx="12801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656E337A-97A9-27FB-6EE5-E690DB9599E8}"/>
              </a:ext>
            </a:extLst>
          </p:cNvPr>
          <p:cNvPicPr>
            <a:picLocks noChangeAspect="1"/>
          </p:cNvPicPr>
          <p:nvPr/>
        </p:nvPicPr>
        <p:blipFill>
          <a:blip r:embed="rId3"/>
          <a:stretch>
            <a:fillRect/>
          </a:stretch>
        </p:blipFill>
        <p:spPr>
          <a:xfrm>
            <a:off x="2833147" y="1739618"/>
            <a:ext cx="1873935" cy="832132"/>
          </a:xfrm>
          <a:prstGeom prst="rect">
            <a:avLst/>
          </a:prstGeom>
        </p:spPr>
      </p:pic>
      <p:pic>
        <p:nvPicPr>
          <p:cNvPr id="13" name="Picture 12">
            <a:extLst>
              <a:ext uri="{FF2B5EF4-FFF2-40B4-BE49-F238E27FC236}">
                <a16:creationId xmlns:a16="http://schemas.microsoft.com/office/drawing/2014/main" id="{C11C5B14-7647-9985-16B1-EC44CFB1306C}"/>
              </a:ext>
            </a:extLst>
          </p:cNvPr>
          <p:cNvPicPr>
            <a:picLocks noChangeAspect="1"/>
          </p:cNvPicPr>
          <p:nvPr/>
        </p:nvPicPr>
        <p:blipFill>
          <a:blip r:embed="rId4"/>
          <a:stretch>
            <a:fillRect/>
          </a:stretch>
        </p:blipFill>
        <p:spPr>
          <a:xfrm>
            <a:off x="5151618" y="1556258"/>
            <a:ext cx="2390164" cy="1198852"/>
          </a:xfrm>
          <a:prstGeom prst="rect">
            <a:avLst/>
          </a:prstGeom>
        </p:spPr>
      </p:pic>
    </p:spTree>
    <p:extLst>
      <p:ext uri="{BB962C8B-B14F-4D97-AF65-F5344CB8AC3E}">
        <p14:creationId xmlns:p14="http://schemas.microsoft.com/office/powerpoint/2010/main" val="3192926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p:nvPr/>
        </p:nvSpPr>
        <p:spPr>
          <a:xfrm>
            <a:off x="0" y="3651500"/>
            <a:ext cx="9144000" cy="1491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TextBox 12">
            <a:extLst>
              <a:ext uri="{FF2B5EF4-FFF2-40B4-BE49-F238E27FC236}">
                <a16:creationId xmlns:a16="http://schemas.microsoft.com/office/drawing/2014/main" id="{FA9CEC43-322B-2A1A-FA59-D213E457A4F8}"/>
              </a:ext>
            </a:extLst>
          </p:cNvPr>
          <p:cNvSpPr txBox="1"/>
          <p:nvPr/>
        </p:nvSpPr>
        <p:spPr>
          <a:xfrm>
            <a:off x="2286000" y="474762"/>
            <a:ext cx="4572000" cy="1323439"/>
          </a:xfrm>
          <a:prstGeom prst="rect">
            <a:avLst/>
          </a:prstGeom>
          <a:noFill/>
        </p:spPr>
        <p:txBody>
          <a:bodyPr wrap="square">
            <a:spAutoFit/>
          </a:bodyPr>
          <a:lstStyle/>
          <a:p>
            <a:r>
              <a:rPr lang="en" sz="8000" dirty="0">
                <a:latin typeface="Lexend Deca" panose="020B0604020202020204" charset="0"/>
              </a:rPr>
              <a:t>THANKS</a:t>
            </a:r>
            <a:endParaRPr lang="en-US" sz="8000" dirty="0">
              <a:latin typeface="Lexend Deca" panose="020B0604020202020204" charset="0"/>
            </a:endParaRPr>
          </a:p>
        </p:txBody>
      </p:sp>
      <p:sp>
        <p:nvSpPr>
          <p:cNvPr id="9" name="TextBox 8">
            <a:extLst>
              <a:ext uri="{FF2B5EF4-FFF2-40B4-BE49-F238E27FC236}">
                <a16:creationId xmlns:a16="http://schemas.microsoft.com/office/drawing/2014/main" id="{C9887139-2FE6-89C8-4DE8-24F46E8C552C}"/>
              </a:ext>
            </a:extLst>
          </p:cNvPr>
          <p:cNvSpPr txBox="1"/>
          <p:nvPr/>
        </p:nvSpPr>
        <p:spPr>
          <a:xfrm>
            <a:off x="3510043" y="2384577"/>
            <a:ext cx="3071675" cy="523220"/>
          </a:xfrm>
          <a:prstGeom prst="rect">
            <a:avLst/>
          </a:prstGeom>
          <a:noFill/>
        </p:spPr>
        <p:txBody>
          <a:bodyPr wrap="none" rtlCol="0">
            <a:spAutoFit/>
          </a:bodyPr>
          <a:lstStyle/>
          <a:p>
            <a:r>
              <a:rPr lang="de-DE" sz="1400" u="sng" dirty="0">
                <a:solidFill>
                  <a:schemeClr val="tx1"/>
                </a:solidFill>
                <a:latin typeface="+mj-lt"/>
                <a:ea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www.linkedin.com/in/ummukalsumfn</a:t>
            </a:r>
            <a:endParaRPr lang="de-DE" sz="1400" dirty="0">
              <a:solidFill>
                <a:schemeClr val="tx1"/>
              </a:solidFill>
              <a:latin typeface="+mj-lt"/>
            </a:endParaRPr>
          </a:p>
          <a:p>
            <a:endParaRPr lang="en-US" dirty="0"/>
          </a:p>
        </p:txBody>
      </p:sp>
      <p:sp>
        <p:nvSpPr>
          <p:cNvPr id="10" name="TextBox 9">
            <a:extLst>
              <a:ext uri="{FF2B5EF4-FFF2-40B4-BE49-F238E27FC236}">
                <a16:creationId xmlns:a16="http://schemas.microsoft.com/office/drawing/2014/main" id="{C690195E-508C-4EC8-74B6-C36064C8CB72}"/>
              </a:ext>
            </a:extLst>
          </p:cNvPr>
          <p:cNvSpPr txBox="1"/>
          <p:nvPr/>
        </p:nvSpPr>
        <p:spPr>
          <a:xfrm>
            <a:off x="7678882" y="571500"/>
            <a:ext cx="184731" cy="307777"/>
          </a:xfrm>
          <a:prstGeom prst="rect">
            <a:avLst/>
          </a:prstGeom>
          <a:noFill/>
        </p:spPr>
        <p:txBody>
          <a:bodyPr wrap="none" rtlCol="0">
            <a:spAutoFit/>
          </a:bodyPr>
          <a:lstStyle/>
          <a:p>
            <a:endParaRPr lang="en-US" dirty="0"/>
          </a:p>
        </p:txBody>
      </p:sp>
      <p:sp>
        <p:nvSpPr>
          <p:cNvPr id="18" name="TextBox 17">
            <a:extLst>
              <a:ext uri="{FF2B5EF4-FFF2-40B4-BE49-F238E27FC236}">
                <a16:creationId xmlns:a16="http://schemas.microsoft.com/office/drawing/2014/main" id="{DBB8354B-4FB4-FE73-98B0-14CD6DF583C2}"/>
              </a:ext>
            </a:extLst>
          </p:cNvPr>
          <p:cNvSpPr txBox="1"/>
          <p:nvPr/>
        </p:nvSpPr>
        <p:spPr>
          <a:xfrm>
            <a:off x="3520434" y="1912889"/>
            <a:ext cx="2645276" cy="523220"/>
          </a:xfrm>
          <a:prstGeom prst="rect">
            <a:avLst/>
          </a:prstGeom>
          <a:noFill/>
        </p:spPr>
        <p:txBody>
          <a:bodyPr wrap="none" rtlCol="0">
            <a:spAutoFit/>
          </a:bodyPr>
          <a:lstStyle/>
          <a:p>
            <a:r>
              <a:rPr lang="en-US" sz="1400" dirty="0">
                <a:latin typeface="+mj-lt"/>
                <a:hlinkClick r:id="rId4"/>
              </a:rPr>
              <a:t>ummukalsum1297@gmail.com</a:t>
            </a:r>
            <a:endParaRPr lang="en-US" sz="1400" dirty="0">
              <a:latin typeface="+mj-lt"/>
            </a:endParaRPr>
          </a:p>
          <a:p>
            <a:endParaRPr lang="en-US" dirty="0"/>
          </a:p>
        </p:txBody>
      </p:sp>
      <p:pic>
        <p:nvPicPr>
          <p:cNvPr id="25" name="Picture 24">
            <a:extLst>
              <a:ext uri="{FF2B5EF4-FFF2-40B4-BE49-F238E27FC236}">
                <a16:creationId xmlns:a16="http://schemas.microsoft.com/office/drawing/2014/main" id="{32DE15B6-6304-7345-154E-4E2004B40006}"/>
              </a:ext>
            </a:extLst>
          </p:cNvPr>
          <p:cNvPicPr>
            <a:picLocks noChangeAspect="1"/>
          </p:cNvPicPr>
          <p:nvPr/>
        </p:nvPicPr>
        <p:blipFill>
          <a:blip r:embed="rId5"/>
          <a:stretch>
            <a:fillRect/>
          </a:stretch>
        </p:blipFill>
        <p:spPr>
          <a:xfrm>
            <a:off x="2808127" y="2332255"/>
            <a:ext cx="726935" cy="544499"/>
          </a:xfrm>
          <a:prstGeom prst="rect">
            <a:avLst/>
          </a:prstGeom>
        </p:spPr>
      </p:pic>
      <p:pic>
        <p:nvPicPr>
          <p:cNvPr id="27" name="Picture 26">
            <a:extLst>
              <a:ext uri="{FF2B5EF4-FFF2-40B4-BE49-F238E27FC236}">
                <a16:creationId xmlns:a16="http://schemas.microsoft.com/office/drawing/2014/main" id="{ECCEC020-2BD0-542B-80D9-F3CB38F82766}"/>
              </a:ext>
            </a:extLst>
          </p:cNvPr>
          <p:cNvPicPr>
            <a:picLocks noChangeAspect="1"/>
          </p:cNvPicPr>
          <p:nvPr/>
        </p:nvPicPr>
        <p:blipFill>
          <a:blip r:embed="rId6"/>
          <a:stretch>
            <a:fillRect/>
          </a:stretch>
        </p:blipFill>
        <p:spPr>
          <a:xfrm>
            <a:off x="2906466" y="1846562"/>
            <a:ext cx="492434" cy="4924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720000" y="2098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Questions</a:t>
            </a:r>
            <a:endParaRPr dirty="0"/>
          </a:p>
        </p:txBody>
      </p:sp>
      <p:sp>
        <p:nvSpPr>
          <p:cNvPr id="188" name="Google Shape;188;p33"/>
          <p:cNvSpPr txBox="1"/>
          <p:nvPr/>
        </p:nvSpPr>
        <p:spPr>
          <a:xfrm>
            <a:off x="481009" y="1258747"/>
            <a:ext cx="7704000" cy="479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b="1" dirty="0">
                <a:solidFill>
                  <a:schemeClr val="dk1"/>
                </a:solidFill>
                <a:latin typeface="Hind Madurai"/>
                <a:ea typeface="Hind Madurai"/>
                <a:cs typeface="Hind Madurai"/>
                <a:sym typeface="Hind Madurai"/>
              </a:rPr>
              <a:t>Table of Interest : </a:t>
            </a:r>
            <a:r>
              <a:rPr lang="en-US" sz="1200" b="1" dirty="0">
                <a:solidFill>
                  <a:schemeClr val="dk1"/>
                </a:solidFill>
                <a:latin typeface="Hind Madurai"/>
                <a:ea typeface="Hind Madurai"/>
                <a:cs typeface="Hind Madurai"/>
                <a:sym typeface="Hind Madurai"/>
                <a:hlinkClick r:id="rId3"/>
              </a:rPr>
              <a:t>NYC </a:t>
            </a:r>
            <a:r>
              <a:rPr lang="en-US" sz="1200" b="1" dirty="0" err="1">
                <a:solidFill>
                  <a:schemeClr val="dk1"/>
                </a:solidFill>
                <a:latin typeface="Hind Madurai"/>
                <a:ea typeface="Hind Madurai"/>
                <a:cs typeface="Hind Madurai"/>
                <a:sym typeface="Hind Madurai"/>
                <a:hlinkClick r:id="rId3"/>
              </a:rPr>
              <a:t>AirBnB</a:t>
            </a:r>
            <a:r>
              <a:rPr lang="en-US" sz="1200" b="1" dirty="0">
                <a:solidFill>
                  <a:schemeClr val="dk1"/>
                </a:solidFill>
                <a:latin typeface="Hind Madurai"/>
                <a:ea typeface="Hind Madurai"/>
                <a:cs typeface="Hind Madurai"/>
                <a:sym typeface="Hind Madurai"/>
                <a:hlinkClick r:id="rId3"/>
              </a:rPr>
              <a:t> Dummy Data</a:t>
            </a:r>
            <a:endParaRPr lang="en-US" sz="1200" b="1" dirty="0">
              <a:solidFill>
                <a:schemeClr val="dk1"/>
              </a:solidFill>
              <a:latin typeface="Hind Madurai"/>
              <a:ea typeface="Hind Madurai"/>
              <a:cs typeface="Hind Madurai"/>
              <a:sym typeface="Hind Madurai"/>
            </a:endParaRPr>
          </a:p>
          <a:p>
            <a:pPr marL="0" lvl="0" indent="0" algn="l" rtl="0">
              <a:spcBef>
                <a:spcPts val="0"/>
              </a:spcBef>
              <a:spcAft>
                <a:spcPts val="0"/>
              </a:spcAft>
              <a:buNone/>
            </a:pPr>
            <a:endParaRPr lang="en-US" sz="1200" b="1" dirty="0">
              <a:solidFill>
                <a:schemeClr val="dk1"/>
              </a:solidFill>
              <a:latin typeface="Hind Madurai"/>
              <a:ea typeface="Hind Madurai"/>
              <a:cs typeface="Hind Madurai"/>
              <a:sym typeface="Hind Madurai"/>
            </a:endParaRPr>
          </a:p>
          <a:p>
            <a:pPr marL="0" lvl="0" indent="0" algn="l" rtl="0">
              <a:spcBef>
                <a:spcPts val="0"/>
              </a:spcBef>
              <a:spcAft>
                <a:spcPts val="0"/>
              </a:spcAft>
              <a:buNone/>
            </a:pPr>
            <a:endParaRPr lang="en-US" sz="1200" b="1" dirty="0">
              <a:solidFill>
                <a:schemeClr val="dk1"/>
              </a:solidFill>
              <a:latin typeface="Hind Madurai"/>
              <a:ea typeface="Hind Madurai"/>
              <a:cs typeface="Hind Madurai"/>
              <a:sym typeface="Hind Madurai"/>
            </a:endParaRPr>
          </a:p>
          <a:p>
            <a:pPr marL="0" lvl="0" indent="0" algn="l" rtl="0">
              <a:spcBef>
                <a:spcPts val="0"/>
              </a:spcBef>
              <a:spcAft>
                <a:spcPts val="0"/>
              </a:spcAft>
              <a:buNone/>
            </a:pPr>
            <a:r>
              <a:rPr lang="en-US" sz="1200" b="1" dirty="0">
                <a:solidFill>
                  <a:schemeClr val="dk1"/>
                </a:solidFill>
                <a:latin typeface="Hind Madurai"/>
                <a:ea typeface="Hind Madurai"/>
                <a:cs typeface="Hind Madurai"/>
                <a:sym typeface="Hind Madurai"/>
              </a:rPr>
              <a:t>Dataset </a:t>
            </a:r>
            <a:r>
              <a:rPr lang="en-US" sz="1200" b="1" dirty="0" err="1">
                <a:solidFill>
                  <a:schemeClr val="dk1"/>
                </a:solidFill>
                <a:latin typeface="Hind Madurai"/>
                <a:ea typeface="Hind Madurai"/>
                <a:cs typeface="Hind Madurai"/>
                <a:sym typeface="Hind Madurai"/>
              </a:rPr>
              <a:t>Explenation</a:t>
            </a:r>
            <a:r>
              <a:rPr lang="en-US" sz="1200" b="1" dirty="0">
                <a:solidFill>
                  <a:schemeClr val="dk1"/>
                </a:solidFill>
                <a:latin typeface="Hind Madurai"/>
                <a:ea typeface="Hind Madurai"/>
                <a:cs typeface="Hind Madurai"/>
                <a:sym typeface="Hind Madurai"/>
              </a:rPr>
              <a:t> : </a:t>
            </a:r>
            <a:r>
              <a:rPr lang="en-US" sz="1200" b="1" dirty="0">
                <a:solidFill>
                  <a:schemeClr val="dk1"/>
                </a:solidFill>
                <a:latin typeface="Hind Madurai"/>
                <a:ea typeface="Hind Madurai"/>
                <a:cs typeface="Hind Madurai"/>
                <a:sym typeface="Hind Madurai"/>
                <a:hlinkClick r:id="rId4"/>
              </a:rPr>
              <a:t>Link</a:t>
            </a:r>
            <a:endParaRPr lang="en-US" sz="1200" b="1" dirty="0">
              <a:solidFill>
                <a:schemeClr val="dk1"/>
              </a:solidFill>
              <a:latin typeface="Hind Madurai"/>
              <a:ea typeface="Hind Madurai"/>
              <a:cs typeface="Hind Madurai"/>
              <a:sym typeface="Hind Madurai"/>
            </a:endParaRPr>
          </a:p>
          <a:p>
            <a:pPr marL="0" lvl="0" indent="0" algn="l" rtl="0">
              <a:spcBef>
                <a:spcPts val="0"/>
              </a:spcBef>
              <a:spcAft>
                <a:spcPts val="0"/>
              </a:spcAft>
              <a:buNone/>
            </a:pPr>
            <a:endParaRPr lang="en-US" sz="1200" b="1" dirty="0">
              <a:solidFill>
                <a:schemeClr val="dk1"/>
              </a:solidFill>
              <a:latin typeface="Hind Madurai"/>
              <a:ea typeface="Hind Madurai"/>
              <a:cs typeface="Hind Madurai"/>
              <a:sym typeface="Hind Madurai"/>
            </a:endParaRPr>
          </a:p>
        </p:txBody>
      </p:sp>
      <p:sp>
        <p:nvSpPr>
          <p:cNvPr id="2" name="TextBox 1">
            <a:extLst>
              <a:ext uri="{FF2B5EF4-FFF2-40B4-BE49-F238E27FC236}">
                <a16:creationId xmlns:a16="http://schemas.microsoft.com/office/drawing/2014/main" id="{470AEE88-1473-982C-7976-07A190032094}"/>
              </a:ext>
            </a:extLst>
          </p:cNvPr>
          <p:cNvSpPr txBox="1"/>
          <p:nvPr/>
        </p:nvSpPr>
        <p:spPr>
          <a:xfrm>
            <a:off x="338461" y="2295135"/>
            <a:ext cx="8467077" cy="2219838"/>
          </a:xfrm>
          <a:prstGeom prst="rect">
            <a:avLst/>
          </a:prstGeom>
          <a:noFill/>
        </p:spPr>
        <p:txBody>
          <a:bodyPr wrap="square" rtlCol="0">
            <a:spAutoFit/>
          </a:bodyPr>
          <a:lstStyle/>
          <a:p>
            <a:r>
              <a:rPr lang="en-US" dirty="0">
                <a:latin typeface="Hind Madurai" panose="02000000000000000000" pitchFamily="2" charset="0"/>
                <a:cs typeface="Hind Madurai" panose="02000000000000000000" pitchFamily="2" charset="0"/>
              </a:rPr>
              <a:t>Please answer the questions below.</a:t>
            </a:r>
          </a:p>
          <a:p>
            <a:pPr algn="just">
              <a:lnSpc>
                <a:spcPct val="150000"/>
              </a:lnSpc>
            </a:pPr>
            <a:r>
              <a:rPr lang="en-US" dirty="0">
                <a:latin typeface="Hind Madurai" panose="02000000000000000000" pitchFamily="2" charset="0"/>
                <a:cs typeface="Hind Madurai" panose="02000000000000000000" pitchFamily="2" charset="0"/>
              </a:rPr>
              <a:t>1. Look at this data and start thinking. List down 3 trends/point that you want to show.</a:t>
            </a:r>
          </a:p>
          <a:p>
            <a:pPr algn="just">
              <a:lnSpc>
                <a:spcPct val="150000"/>
              </a:lnSpc>
            </a:pPr>
            <a:r>
              <a:rPr lang="en-US" dirty="0">
                <a:latin typeface="Hind Madurai" panose="02000000000000000000" pitchFamily="2" charset="0"/>
                <a:cs typeface="Hind Madurai" panose="02000000000000000000" pitchFamily="2" charset="0"/>
              </a:rPr>
              <a:t>2. From here, try to explore the data and make </a:t>
            </a:r>
            <a:r>
              <a:rPr lang="en-US" dirty="0" err="1">
                <a:latin typeface="Hind Madurai" panose="02000000000000000000" pitchFamily="2" charset="0"/>
                <a:cs typeface="Hind Madurai" panose="02000000000000000000" pitchFamily="2" charset="0"/>
              </a:rPr>
              <a:t>changes,filter</a:t>
            </a:r>
            <a:r>
              <a:rPr lang="en-US" dirty="0">
                <a:latin typeface="Hind Madurai" panose="02000000000000000000" pitchFamily="2" charset="0"/>
                <a:cs typeface="Hind Madurai" panose="02000000000000000000" pitchFamily="2" charset="0"/>
              </a:rPr>
              <a:t> do the data preparation and cleaning as needed. You could use any tools as you wish, it’s not limited only to the tools that you have been taught throughout the mini course.</a:t>
            </a:r>
          </a:p>
          <a:p>
            <a:pPr algn="just">
              <a:lnSpc>
                <a:spcPct val="150000"/>
              </a:lnSpc>
            </a:pPr>
            <a:r>
              <a:rPr lang="en-US" dirty="0">
                <a:latin typeface="Hind Madurai" panose="02000000000000000000" pitchFamily="2" charset="0"/>
                <a:cs typeface="Hind Madurai" panose="02000000000000000000" pitchFamily="2" charset="0"/>
              </a:rPr>
              <a:t>3. Create some </a:t>
            </a:r>
            <a:r>
              <a:rPr lang="en-US" dirty="0" err="1">
                <a:latin typeface="Hind Madurai" panose="02000000000000000000" pitchFamily="2" charset="0"/>
                <a:cs typeface="Hind Madurai" panose="02000000000000000000" pitchFamily="2" charset="0"/>
              </a:rPr>
              <a:t>vizualizations</a:t>
            </a:r>
            <a:r>
              <a:rPr lang="en-US" dirty="0">
                <a:latin typeface="Hind Madurai" panose="02000000000000000000" pitchFamily="2" charset="0"/>
                <a:cs typeface="Hind Madurai" panose="02000000000000000000" pitchFamily="2" charset="0"/>
              </a:rPr>
              <a:t> from the data and make 1-2 slide from each visualizations with the insight you got to present your findings to the stakeholders (read this </a:t>
            </a:r>
            <a:r>
              <a:rPr lang="en-US" dirty="0">
                <a:latin typeface="Hind Madurai" panose="02000000000000000000" pitchFamily="2" charset="0"/>
                <a:cs typeface="Hind Madurai" panose="02000000000000000000" pitchFamily="2" charset="0"/>
                <a:hlinkClick r:id="rId5"/>
              </a:rPr>
              <a:t>article</a:t>
            </a:r>
            <a:r>
              <a:rPr lang="en-US" dirty="0">
                <a:latin typeface="Hind Madurai" panose="02000000000000000000" pitchFamily="2" charset="0"/>
                <a:cs typeface="Hind Madurai" panose="02000000000000000000" pitchFamily="2" charset="0"/>
              </a:rPr>
              <a:t> from HBR).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8"/>
        <p:cNvGrpSpPr/>
        <p:nvPr/>
      </p:nvGrpSpPr>
      <p:grpSpPr>
        <a:xfrm>
          <a:off x="0" y="0"/>
          <a:ext cx="0" cy="0"/>
          <a:chOff x="0" y="0"/>
          <a:chExt cx="0" cy="0"/>
        </a:xfrm>
      </p:grpSpPr>
      <p:pic>
        <p:nvPicPr>
          <p:cNvPr id="219" name="Google Shape;219;p36"/>
          <p:cNvPicPr preferRelativeResize="0"/>
          <p:nvPr/>
        </p:nvPicPr>
        <p:blipFill rotWithShape="1">
          <a:blip r:embed="rId3">
            <a:alphaModFix/>
          </a:blip>
          <a:srcRect r="1332" b="9543"/>
          <a:stretch/>
        </p:blipFill>
        <p:spPr>
          <a:xfrm>
            <a:off x="272550" y="245550"/>
            <a:ext cx="3383274" cy="4652401"/>
          </a:xfrm>
          <a:prstGeom prst="rect">
            <a:avLst/>
          </a:prstGeom>
          <a:noFill/>
          <a:ln>
            <a:noFill/>
          </a:ln>
        </p:spPr>
      </p:pic>
      <p:sp>
        <p:nvSpPr>
          <p:cNvPr id="220" name="Google Shape;220;p36"/>
          <p:cNvSpPr txBox="1">
            <a:spLocks noGrp="1"/>
          </p:cNvSpPr>
          <p:nvPr>
            <p:ph type="title"/>
          </p:nvPr>
        </p:nvSpPr>
        <p:spPr>
          <a:xfrm>
            <a:off x="4041125" y="2412311"/>
            <a:ext cx="4388700" cy="15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Defining the Problems</a:t>
            </a:r>
            <a:endParaRPr dirty="0"/>
          </a:p>
        </p:txBody>
      </p:sp>
      <p:sp>
        <p:nvSpPr>
          <p:cNvPr id="221" name="Google Shape;221;p36"/>
          <p:cNvSpPr txBox="1">
            <a:spLocks noGrp="1"/>
          </p:cNvSpPr>
          <p:nvPr>
            <p:ph type="title" idx="2"/>
          </p:nvPr>
        </p:nvSpPr>
        <p:spPr>
          <a:xfrm>
            <a:off x="4041125" y="535975"/>
            <a:ext cx="1828800" cy="122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720000" y="3345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Defining the Problems</a:t>
            </a:r>
            <a:endParaRPr dirty="0"/>
          </a:p>
        </p:txBody>
      </p:sp>
      <p:sp>
        <p:nvSpPr>
          <p:cNvPr id="5" name="Google Shape;228;p37">
            <a:extLst>
              <a:ext uri="{FF2B5EF4-FFF2-40B4-BE49-F238E27FC236}">
                <a16:creationId xmlns:a16="http://schemas.microsoft.com/office/drawing/2014/main" id="{7E8C096B-6771-4146-EFA5-680C9BF5F034}"/>
              </a:ext>
            </a:extLst>
          </p:cNvPr>
          <p:cNvSpPr txBox="1">
            <a:spLocks/>
          </p:cNvSpPr>
          <p:nvPr/>
        </p:nvSpPr>
        <p:spPr>
          <a:xfrm>
            <a:off x="1037463" y="1895182"/>
            <a:ext cx="8004256" cy="100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GB" b="1" i="0" dirty="0">
                <a:solidFill>
                  <a:srgbClr val="000000"/>
                </a:solidFill>
                <a:effectLst/>
                <a:latin typeface="Hind Madurai" panose="02000000000000000000" pitchFamily="2" charset="0"/>
                <a:cs typeface="Hind Madurai" panose="02000000000000000000" pitchFamily="2" charset="0"/>
              </a:rPr>
              <a:t>1. what is Airbnb largest segment of rented properties ?</a:t>
            </a:r>
          </a:p>
          <a:p>
            <a:pPr algn="just">
              <a:lnSpc>
                <a:spcPct val="150000"/>
              </a:lnSpc>
            </a:pPr>
            <a:r>
              <a:rPr lang="en-GB" b="1" i="0" dirty="0">
                <a:solidFill>
                  <a:srgbClr val="000000"/>
                </a:solidFill>
                <a:effectLst/>
                <a:latin typeface="Hind Madurai" panose="02000000000000000000" pitchFamily="2" charset="0"/>
                <a:cs typeface="Hind Madurai" panose="02000000000000000000" pitchFamily="2" charset="0"/>
              </a:rPr>
              <a:t>2. How many properties are there in each borough?</a:t>
            </a:r>
          </a:p>
          <a:p>
            <a:pPr algn="just">
              <a:lnSpc>
                <a:spcPct val="150000"/>
              </a:lnSpc>
            </a:pPr>
            <a:r>
              <a:rPr lang="en-GB" b="1" i="0" dirty="0">
                <a:solidFill>
                  <a:srgbClr val="000000"/>
                </a:solidFill>
                <a:effectLst/>
                <a:latin typeface="Hind Madurai" panose="02000000000000000000" pitchFamily="2" charset="0"/>
                <a:cs typeface="Hind Madurai" panose="02000000000000000000" pitchFamily="2" charset="0"/>
              </a:rPr>
              <a:t>3. How is the rental price distribution for each room type?</a:t>
            </a:r>
          </a:p>
        </p:txBody>
      </p:sp>
    </p:spTree>
    <p:extLst>
      <p:ext uri="{BB962C8B-B14F-4D97-AF65-F5344CB8AC3E}">
        <p14:creationId xmlns:p14="http://schemas.microsoft.com/office/powerpoint/2010/main" val="239306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8"/>
        <p:cNvGrpSpPr/>
        <p:nvPr/>
      </p:nvGrpSpPr>
      <p:grpSpPr>
        <a:xfrm>
          <a:off x="0" y="0"/>
          <a:ext cx="0" cy="0"/>
          <a:chOff x="0" y="0"/>
          <a:chExt cx="0" cy="0"/>
        </a:xfrm>
      </p:grpSpPr>
      <p:sp>
        <p:nvSpPr>
          <p:cNvPr id="220" name="Google Shape;220;p36"/>
          <p:cNvSpPr txBox="1">
            <a:spLocks noGrp="1"/>
          </p:cNvSpPr>
          <p:nvPr>
            <p:ph type="title"/>
          </p:nvPr>
        </p:nvSpPr>
        <p:spPr>
          <a:xfrm>
            <a:off x="4041125" y="2412311"/>
            <a:ext cx="4388700" cy="15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Data Cleaning</a:t>
            </a:r>
            <a:endParaRPr dirty="0"/>
          </a:p>
        </p:txBody>
      </p:sp>
      <p:sp>
        <p:nvSpPr>
          <p:cNvPr id="221" name="Google Shape;221;p36"/>
          <p:cNvSpPr txBox="1">
            <a:spLocks noGrp="1"/>
          </p:cNvSpPr>
          <p:nvPr>
            <p:ph type="title" idx="2"/>
          </p:nvPr>
        </p:nvSpPr>
        <p:spPr>
          <a:xfrm>
            <a:off x="4041125" y="535975"/>
            <a:ext cx="1828800" cy="122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pic>
        <p:nvPicPr>
          <p:cNvPr id="5" name="Google Shape;678;p61">
            <a:extLst>
              <a:ext uri="{FF2B5EF4-FFF2-40B4-BE49-F238E27FC236}">
                <a16:creationId xmlns:a16="http://schemas.microsoft.com/office/drawing/2014/main" id="{4BB1636F-D2C7-0235-B1DB-B595B57E4167}"/>
              </a:ext>
            </a:extLst>
          </p:cNvPr>
          <p:cNvPicPr preferRelativeResize="0"/>
          <p:nvPr/>
        </p:nvPicPr>
        <p:blipFill rotWithShape="1">
          <a:blip r:embed="rId3">
            <a:alphaModFix/>
          </a:blip>
          <a:srcRect l="10411" r="50912"/>
          <a:stretch/>
        </p:blipFill>
        <p:spPr>
          <a:xfrm>
            <a:off x="488372" y="245550"/>
            <a:ext cx="3200400" cy="4652399"/>
          </a:xfrm>
          <a:prstGeom prst="rect">
            <a:avLst/>
          </a:prstGeom>
          <a:noFill/>
          <a:ln>
            <a:noFill/>
          </a:ln>
        </p:spPr>
      </p:pic>
    </p:spTree>
    <p:extLst>
      <p:ext uri="{BB962C8B-B14F-4D97-AF65-F5344CB8AC3E}">
        <p14:creationId xmlns:p14="http://schemas.microsoft.com/office/powerpoint/2010/main" val="428953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720000" y="32419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a:t>
            </a:r>
            <a:endParaRPr dirty="0"/>
          </a:p>
        </p:txBody>
      </p:sp>
      <p:sp>
        <p:nvSpPr>
          <p:cNvPr id="5" name="Google Shape;228;p37">
            <a:extLst>
              <a:ext uri="{FF2B5EF4-FFF2-40B4-BE49-F238E27FC236}">
                <a16:creationId xmlns:a16="http://schemas.microsoft.com/office/drawing/2014/main" id="{7E8C096B-6771-4146-EFA5-680C9BF5F034}"/>
              </a:ext>
            </a:extLst>
          </p:cNvPr>
          <p:cNvSpPr txBox="1">
            <a:spLocks/>
          </p:cNvSpPr>
          <p:nvPr/>
        </p:nvSpPr>
        <p:spPr>
          <a:xfrm>
            <a:off x="569872" y="1378814"/>
            <a:ext cx="8004256" cy="100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buClr>
                <a:schemeClr val="dk1"/>
              </a:buClr>
              <a:buSzPts val="1100"/>
            </a:pPr>
            <a:r>
              <a:rPr lang="en-US" b="1" dirty="0">
                <a:latin typeface="Hind Madurai" panose="02000000000000000000" pitchFamily="2" charset="0"/>
                <a:cs typeface="Hind Madurai" panose="02000000000000000000" pitchFamily="2" charset="0"/>
              </a:rPr>
              <a:t>Messy data is a common problem you’d likely face when you have data from sources like spreadsheets. It is important to clean your data before doing any </a:t>
            </a:r>
            <a:r>
              <a:rPr lang="en-US" b="1" dirty="0" err="1">
                <a:latin typeface="Hind Madurai" panose="02000000000000000000" pitchFamily="2" charset="0"/>
                <a:cs typeface="Hind Madurai" panose="02000000000000000000" pitchFamily="2" charset="0"/>
              </a:rPr>
              <a:t>anlysis</a:t>
            </a:r>
            <a:r>
              <a:rPr lang="en-US" b="1" dirty="0">
                <a:latin typeface="Hind Madurai" panose="02000000000000000000" pitchFamily="2" charset="0"/>
                <a:cs typeface="Hind Madurai" panose="02000000000000000000" pitchFamily="2" charset="0"/>
              </a:rPr>
              <a:t>.</a:t>
            </a:r>
          </a:p>
          <a:p>
            <a:pPr algn="just">
              <a:lnSpc>
                <a:spcPct val="150000"/>
              </a:lnSpc>
              <a:buClr>
                <a:schemeClr val="dk1"/>
              </a:buClr>
              <a:buSzPts val="1100"/>
            </a:pPr>
            <a:r>
              <a:rPr lang="en-US" b="1" dirty="0">
                <a:latin typeface="Hind Madurai" panose="02000000000000000000" pitchFamily="2" charset="0"/>
                <a:cs typeface="Hind Madurai" panose="02000000000000000000" pitchFamily="2" charset="0"/>
              </a:rPr>
              <a:t>Things to do in data cleaning :</a:t>
            </a:r>
          </a:p>
          <a:p>
            <a:pPr marL="342900" indent="-342900" algn="just">
              <a:lnSpc>
                <a:spcPct val="150000"/>
              </a:lnSpc>
              <a:buClr>
                <a:schemeClr val="dk1"/>
              </a:buClr>
              <a:buSzPts val="1100"/>
              <a:buAutoNum type="arabicPeriod"/>
            </a:pPr>
            <a:r>
              <a:rPr lang="en-US" b="1" dirty="0">
                <a:latin typeface="Hind Madurai" panose="02000000000000000000" pitchFamily="2" charset="0"/>
                <a:cs typeface="Hind Madurai" panose="02000000000000000000" pitchFamily="2" charset="0"/>
              </a:rPr>
              <a:t>Change datatype</a:t>
            </a:r>
          </a:p>
          <a:p>
            <a:pPr marL="342900" indent="-342900" algn="just">
              <a:lnSpc>
                <a:spcPct val="150000"/>
              </a:lnSpc>
              <a:buClr>
                <a:schemeClr val="dk1"/>
              </a:buClr>
              <a:buSzPts val="1100"/>
              <a:buAutoNum type="arabicPeriod"/>
            </a:pPr>
            <a:r>
              <a:rPr lang="en-US" b="1" dirty="0">
                <a:latin typeface="Hind Madurai" panose="02000000000000000000" pitchFamily="2" charset="0"/>
                <a:cs typeface="Hind Madurai" panose="02000000000000000000" pitchFamily="2" charset="0"/>
              </a:rPr>
              <a:t>Remove duplicated data</a:t>
            </a:r>
          </a:p>
          <a:p>
            <a:pPr marL="342900" indent="-342900" algn="just">
              <a:lnSpc>
                <a:spcPct val="150000"/>
              </a:lnSpc>
              <a:buClr>
                <a:schemeClr val="dk1"/>
              </a:buClr>
              <a:buSzPts val="1100"/>
              <a:buAutoNum type="arabicPeriod"/>
            </a:pPr>
            <a:r>
              <a:rPr lang="en-US" b="1" dirty="0">
                <a:latin typeface="Hind Madurai" panose="02000000000000000000" pitchFamily="2" charset="0"/>
                <a:cs typeface="Hind Madurai" panose="02000000000000000000" pitchFamily="2" charset="0"/>
              </a:rPr>
              <a:t>Remove empty data</a:t>
            </a:r>
          </a:p>
          <a:p>
            <a:pPr marL="342900" indent="-342900" algn="just">
              <a:lnSpc>
                <a:spcPct val="150000"/>
              </a:lnSpc>
              <a:buClr>
                <a:schemeClr val="dk1"/>
              </a:buClr>
              <a:buSzPts val="1100"/>
              <a:buAutoNum type="arabicPeriod"/>
            </a:pPr>
            <a:r>
              <a:rPr lang="en-US" b="1" dirty="0">
                <a:latin typeface="Hind Madurai" panose="02000000000000000000" pitchFamily="2" charset="0"/>
                <a:cs typeface="Hind Madurai" panose="02000000000000000000" pitchFamily="2" charset="0"/>
              </a:rPr>
              <a:t>Remove outliers</a:t>
            </a:r>
          </a:p>
          <a:p>
            <a:pPr marL="342900" indent="-342900" algn="just">
              <a:lnSpc>
                <a:spcPct val="150000"/>
              </a:lnSpc>
              <a:buClr>
                <a:schemeClr val="dk1"/>
              </a:buClr>
              <a:buSzPts val="1100"/>
              <a:buAutoNum type="arabicPeriod"/>
            </a:pPr>
            <a:r>
              <a:rPr lang="en-US" b="1" dirty="0">
                <a:latin typeface="Hind Madurai" panose="02000000000000000000" pitchFamily="2" charset="0"/>
                <a:cs typeface="Hind Madurai" panose="02000000000000000000" pitchFamily="2" charset="0"/>
              </a:rPr>
              <a:t>Remove unnecessary data</a:t>
            </a:r>
          </a:p>
        </p:txBody>
      </p:sp>
    </p:spTree>
    <p:extLst>
      <p:ext uri="{BB962C8B-B14F-4D97-AF65-F5344CB8AC3E}">
        <p14:creationId xmlns:p14="http://schemas.microsoft.com/office/powerpoint/2010/main" val="354468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8"/>
        <p:cNvGrpSpPr/>
        <p:nvPr/>
      </p:nvGrpSpPr>
      <p:grpSpPr>
        <a:xfrm>
          <a:off x="0" y="0"/>
          <a:ext cx="0" cy="0"/>
          <a:chOff x="0" y="0"/>
          <a:chExt cx="0" cy="0"/>
        </a:xfrm>
      </p:grpSpPr>
      <p:pic>
        <p:nvPicPr>
          <p:cNvPr id="6" name="Google Shape;590;p56">
            <a:extLst>
              <a:ext uri="{FF2B5EF4-FFF2-40B4-BE49-F238E27FC236}">
                <a16:creationId xmlns:a16="http://schemas.microsoft.com/office/drawing/2014/main" id="{E233D86B-A105-D25E-1393-C87E5C646CF9}"/>
              </a:ext>
            </a:extLst>
          </p:cNvPr>
          <p:cNvPicPr preferRelativeResize="0"/>
          <p:nvPr/>
        </p:nvPicPr>
        <p:blipFill rotWithShape="1">
          <a:blip r:embed="rId3">
            <a:alphaModFix/>
          </a:blip>
          <a:srcRect t="6111" b="33738"/>
          <a:stretch/>
        </p:blipFill>
        <p:spPr>
          <a:xfrm>
            <a:off x="322118" y="245549"/>
            <a:ext cx="3532909" cy="4555051"/>
          </a:xfrm>
          <a:prstGeom prst="rect">
            <a:avLst/>
          </a:prstGeom>
          <a:noFill/>
          <a:ln>
            <a:noFill/>
          </a:ln>
        </p:spPr>
      </p:pic>
      <p:sp>
        <p:nvSpPr>
          <p:cNvPr id="220" name="Google Shape;220;p36"/>
          <p:cNvSpPr txBox="1">
            <a:spLocks noGrp="1"/>
          </p:cNvSpPr>
          <p:nvPr>
            <p:ph type="title"/>
          </p:nvPr>
        </p:nvSpPr>
        <p:spPr>
          <a:xfrm>
            <a:off x="4041125" y="2412311"/>
            <a:ext cx="4697630" cy="15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Data Visualization</a:t>
            </a:r>
            <a:endParaRPr dirty="0"/>
          </a:p>
        </p:txBody>
      </p:sp>
      <p:sp>
        <p:nvSpPr>
          <p:cNvPr id="221" name="Google Shape;221;p36"/>
          <p:cNvSpPr txBox="1">
            <a:spLocks noGrp="1"/>
          </p:cNvSpPr>
          <p:nvPr>
            <p:ph type="title" idx="2"/>
          </p:nvPr>
        </p:nvSpPr>
        <p:spPr>
          <a:xfrm>
            <a:off x="4041124" y="535975"/>
            <a:ext cx="1881693" cy="122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77283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720000" y="3345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Visualization with Insight</a:t>
            </a:r>
            <a:endParaRPr dirty="0"/>
          </a:p>
        </p:txBody>
      </p:sp>
      <p:sp>
        <p:nvSpPr>
          <p:cNvPr id="5" name="Google Shape;228;p37">
            <a:extLst>
              <a:ext uri="{FF2B5EF4-FFF2-40B4-BE49-F238E27FC236}">
                <a16:creationId xmlns:a16="http://schemas.microsoft.com/office/drawing/2014/main" id="{7E8C096B-6771-4146-EFA5-680C9BF5F034}"/>
              </a:ext>
            </a:extLst>
          </p:cNvPr>
          <p:cNvSpPr txBox="1">
            <a:spLocks/>
          </p:cNvSpPr>
          <p:nvPr/>
        </p:nvSpPr>
        <p:spPr>
          <a:xfrm>
            <a:off x="569872" y="1583455"/>
            <a:ext cx="8004256" cy="100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endParaRPr lang="en-GB" b="1" i="0" dirty="0">
              <a:solidFill>
                <a:srgbClr val="000000"/>
              </a:solidFill>
              <a:effectLst/>
              <a:latin typeface="Hind Madurai" panose="02000000000000000000" pitchFamily="2" charset="0"/>
              <a:cs typeface="Hind Madurai" panose="02000000000000000000" pitchFamily="2" charset="0"/>
            </a:endParaRPr>
          </a:p>
        </p:txBody>
      </p:sp>
      <p:pic>
        <p:nvPicPr>
          <p:cNvPr id="3" name="Picture 2">
            <a:extLst>
              <a:ext uri="{FF2B5EF4-FFF2-40B4-BE49-F238E27FC236}">
                <a16:creationId xmlns:a16="http://schemas.microsoft.com/office/drawing/2014/main" id="{B24BD208-58B1-F5BC-27CA-06F3F4C5373D}"/>
              </a:ext>
            </a:extLst>
          </p:cNvPr>
          <p:cNvPicPr>
            <a:picLocks noChangeAspect="1"/>
          </p:cNvPicPr>
          <p:nvPr/>
        </p:nvPicPr>
        <p:blipFill>
          <a:blip r:embed="rId3"/>
          <a:stretch>
            <a:fillRect/>
          </a:stretch>
        </p:blipFill>
        <p:spPr>
          <a:xfrm>
            <a:off x="190500" y="2290037"/>
            <a:ext cx="4142077" cy="2639725"/>
          </a:xfrm>
          <a:prstGeom prst="rect">
            <a:avLst/>
          </a:prstGeom>
        </p:spPr>
      </p:pic>
      <p:pic>
        <p:nvPicPr>
          <p:cNvPr id="6" name="Picture 5">
            <a:extLst>
              <a:ext uri="{FF2B5EF4-FFF2-40B4-BE49-F238E27FC236}">
                <a16:creationId xmlns:a16="http://schemas.microsoft.com/office/drawing/2014/main" id="{8148BB52-C86B-2B82-992D-0C913B60CA1B}"/>
              </a:ext>
            </a:extLst>
          </p:cNvPr>
          <p:cNvPicPr>
            <a:picLocks noChangeAspect="1"/>
          </p:cNvPicPr>
          <p:nvPr/>
        </p:nvPicPr>
        <p:blipFill>
          <a:blip r:embed="rId4"/>
          <a:stretch>
            <a:fillRect/>
          </a:stretch>
        </p:blipFill>
        <p:spPr>
          <a:xfrm>
            <a:off x="4937760" y="2290037"/>
            <a:ext cx="3829050" cy="2476500"/>
          </a:xfrm>
          <a:prstGeom prst="rect">
            <a:avLst/>
          </a:prstGeom>
        </p:spPr>
      </p:pic>
      <p:sp>
        <p:nvSpPr>
          <p:cNvPr id="9" name="TextBox 8">
            <a:extLst>
              <a:ext uri="{FF2B5EF4-FFF2-40B4-BE49-F238E27FC236}">
                <a16:creationId xmlns:a16="http://schemas.microsoft.com/office/drawing/2014/main" id="{6C3A9775-6556-2D97-BDD4-00FA1D7A6907}"/>
              </a:ext>
            </a:extLst>
          </p:cNvPr>
          <p:cNvSpPr txBox="1"/>
          <p:nvPr/>
        </p:nvSpPr>
        <p:spPr>
          <a:xfrm>
            <a:off x="190500" y="1261086"/>
            <a:ext cx="8797636" cy="523220"/>
          </a:xfrm>
          <a:prstGeom prst="rect">
            <a:avLst/>
          </a:prstGeom>
          <a:noFill/>
        </p:spPr>
        <p:txBody>
          <a:bodyPr wrap="square">
            <a:spAutoFit/>
          </a:bodyPr>
          <a:lstStyle/>
          <a:p>
            <a:r>
              <a:rPr lang="en-GB" b="1" i="0" dirty="0">
                <a:solidFill>
                  <a:srgbClr val="000000"/>
                </a:solidFill>
                <a:effectLst/>
                <a:latin typeface="Roboto" panose="02000000000000000000" pitchFamily="2" charset="0"/>
              </a:rPr>
              <a:t>With total of almost 46K listing, the biggest segment of rented </a:t>
            </a:r>
            <a:r>
              <a:rPr lang="en-GB" b="1" i="0" dirty="0" err="1">
                <a:solidFill>
                  <a:srgbClr val="000000"/>
                </a:solidFill>
                <a:effectLst/>
                <a:latin typeface="Roboto" panose="02000000000000000000" pitchFamily="2" charset="0"/>
              </a:rPr>
              <a:t>AirBnB</a:t>
            </a:r>
            <a:r>
              <a:rPr lang="en-GB" b="1" i="0" dirty="0">
                <a:solidFill>
                  <a:srgbClr val="000000"/>
                </a:solidFill>
                <a:effectLst/>
                <a:latin typeface="Roboto" panose="02000000000000000000" pitchFamily="2" charset="0"/>
              </a:rPr>
              <a:t> properties in NYC is "Entire Home/Apartment". Most properties are located in Manhattan and Brooklyn.</a:t>
            </a:r>
            <a:endParaRPr lang="en-US" dirty="0"/>
          </a:p>
        </p:txBody>
      </p:sp>
      <p:sp>
        <p:nvSpPr>
          <p:cNvPr id="11" name="TextBox 10">
            <a:extLst>
              <a:ext uri="{FF2B5EF4-FFF2-40B4-BE49-F238E27FC236}">
                <a16:creationId xmlns:a16="http://schemas.microsoft.com/office/drawing/2014/main" id="{DB7CDBFA-08E7-E765-613E-CC9EBED2A671}"/>
              </a:ext>
            </a:extLst>
          </p:cNvPr>
          <p:cNvSpPr txBox="1"/>
          <p:nvPr/>
        </p:nvSpPr>
        <p:spPr>
          <a:xfrm>
            <a:off x="0" y="2004286"/>
            <a:ext cx="4572000" cy="276999"/>
          </a:xfrm>
          <a:prstGeom prst="rect">
            <a:avLst/>
          </a:prstGeom>
          <a:noFill/>
        </p:spPr>
        <p:txBody>
          <a:bodyPr wrap="square">
            <a:spAutoFit/>
          </a:bodyPr>
          <a:lstStyle/>
          <a:p>
            <a:pPr algn="ctr"/>
            <a:r>
              <a:rPr lang="en-GB" sz="1200" b="1" i="0" dirty="0">
                <a:solidFill>
                  <a:srgbClr val="000000"/>
                </a:solidFill>
                <a:effectLst/>
                <a:latin typeface="Roboto" panose="02000000000000000000" pitchFamily="2" charset="0"/>
              </a:rPr>
              <a:t>Percent of Rented Properties by Room Type</a:t>
            </a:r>
            <a:endParaRPr lang="en-US" sz="1200" dirty="0"/>
          </a:p>
        </p:txBody>
      </p:sp>
      <p:sp>
        <p:nvSpPr>
          <p:cNvPr id="10" name="TextBox 9">
            <a:extLst>
              <a:ext uri="{FF2B5EF4-FFF2-40B4-BE49-F238E27FC236}">
                <a16:creationId xmlns:a16="http://schemas.microsoft.com/office/drawing/2014/main" id="{D2049194-42F1-6728-8A1D-D329DA7070A6}"/>
              </a:ext>
            </a:extLst>
          </p:cNvPr>
          <p:cNvSpPr txBox="1"/>
          <p:nvPr/>
        </p:nvSpPr>
        <p:spPr>
          <a:xfrm>
            <a:off x="4711949" y="2004286"/>
            <a:ext cx="4379318" cy="461665"/>
          </a:xfrm>
          <a:prstGeom prst="rect">
            <a:avLst/>
          </a:prstGeom>
          <a:noFill/>
        </p:spPr>
        <p:txBody>
          <a:bodyPr wrap="square" rtlCol="0">
            <a:spAutoFit/>
          </a:bodyPr>
          <a:lstStyle/>
          <a:p>
            <a:pPr algn="ctr"/>
            <a:r>
              <a:rPr lang="en-GB" sz="1200" b="1" i="0" dirty="0">
                <a:solidFill>
                  <a:srgbClr val="000000"/>
                </a:solidFill>
                <a:effectLst/>
                <a:latin typeface="Roboto" panose="02000000000000000000" pitchFamily="2" charset="0"/>
              </a:rPr>
              <a:t>Number of Rented Properties by Neighbourhood Group</a:t>
            </a:r>
            <a:endParaRPr lang="en-GB" sz="1200" b="0" i="0" dirty="0">
              <a:solidFill>
                <a:srgbClr val="000000"/>
              </a:solidFill>
              <a:effectLst/>
              <a:latin typeface="Roboto" panose="02000000000000000000" pitchFamily="2" charset="0"/>
            </a:endParaRPr>
          </a:p>
          <a:p>
            <a:endParaRPr lang="en-US" sz="1200" dirty="0"/>
          </a:p>
        </p:txBody>
      </p:sp>
      <p:sp>
        <p:nvSpPr>
          <p:cNvPr id="2" name="TextBox 1">
            <a:extLst>
              <a:ext uri="{FF2B5EF4-FFF2-40B4-BE49-F238E27FC236}">
                <a16:creationId xmlns:a16="http://schemas.microsoft.com/office/drawing/2014/main" id="{393C5C3A-6E9A-9788-8D6C-B27AC9DA60F0}"/>
              </a:ext>
            </a:extLst>
          </p:cNvPr>
          <p:cNvSpPr txBox="1"/>
          <p:nvPr/>
        </p:nvSpPr>
        <p:spPr>
          <a:xfrm>
            <a:off x="1920355" y="3266677"/>
            <a:ext cx="731290" cy="523220"/>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id</a:t>
            </a:r>
          </a:p>
          <a:p>
            <a:r>
              <a:rPr lang="en-US" dirty="0">
                <a:latin typeface="Roboto" panose="02000000000000000000" pitchFamily="2" charset="0"/>
                <a:ea typeface="Roboto" panose="02000000000000000000" pitchFamily="2" charset="0"/>
              </a:rPr>
              <a:t>45,897</a:t>
            </a:r>
          </a:p>
        </p:txBody>
      </p:sp>
    </p:spTree>
    <p:extLst>
      <p:ext uri="{BB962C8B-B14F-4D97-AF65-F5344CB8AC3E}">
        <p14:creationId xmlns:p14="http://schemas.microsoft.com/office/powerpoint/2010/main" val="49661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4" name="Picture 3">
            <a:extLst>
              <a:ext uri="{FF2B5EF4-FFF2-40B4-BE49-F238E27FC236}">
                <a16:creationId xmlns:a16="http://schemas.microsoft.com/office/drawing/2014/main" id="{F05C69A6-BCB0-AF45-98C1-8AC200441969}"/>
              </a:ext>
            </a:extLst>
          </p:cNvPr>
          <p:cNvPicPr>
            <a:picLocks noChangeAspect="1"/>
          </p:cNvPicPr>
          <p:nvPr/>
        </p:nvPicPr>
        <p:blipFill>
          <a:blip r:embed="rId3"/>
          <a:stretch>
            <a:fillRect/>
          </a:stretch>
        </p:blipFill>
        <p:spPr>
          <a:xfrm>
            <a:off x="187037" y="309995"/>
            <a:ext cx="5268190" cy="2350077"/>
          </a:xfrm>
          <a:prstGeom prst="rect">
            <a:avLst/>
          </a:prstGeom>
        </p:spPr>
      </p:pic>
      <p:sp>
        <p:nvSpPr>
          <p:cNvPr id="5" name="TextBox 4">
            <a:extLst>
              <a:ext uri="{FF2B5EF4-FFF2-40B4-BE49-F238E27FC236}">
                <a16:creationId xmlns:a16="http://schemas.microsoft.com/office/drawing/2014/main" id="{2C4D4627-9DAD-E567-A168-29514527C1AB}"/>
              </a:ext>
            </a:extLst>
          </p:cNvPr>
          <p:cNvSpPr txBox="1"/>
          <p:nvPr/>
        </p:nvSpPr>
        <p:spPr>
          <a:xfrm>
            <a:off x="363568" y="68066"/>
            <a:ext cx="4915128" cy="276999"/>
          </a:xfrm>
          <a:prstGeom prst="rect">
            <a:avLst/>
          </a:prstGeom>
          <a:noFill/>
        </p:spPr>
        <p:txBody>
          <a:bodyPr wrap="none" rtlCol="0">
            <a:spAutoFit/>
          </a:bodyPr>
          <a:lstStyle/>
          <a:p>
            <a:pPr algn="ctr"/>
            <a:r>
              <a:rPr lang="en-GB" sz="1200" b="1" i="0" dirty="0">
                <a:solidFill>
                  <a:srgbClr val="000000"/>
                </a:solidFill>
                <a:effectLst/>
                <a:latin typeface="Roboto" panose="02000000000000000000" pitchFamily="2" charset="0"/>
              </a:rPr>
              <a:t>Number of Rented Properties by Room Type by </a:t>
            </a:r>
            <a:r>
              <a:rPr lang="en-GB" sz="1200" b="1" i="0" dirty="0" err="1">
                <a:solidFill>
                  <a:srgbClr val="000000"/>
                </a:solidFill>
                <a:effectLst/>
                <a:latin typeface="Roboto" panose="02000000000000000000" pitchFamily="2" charset="0"/>
              </a:rPr>
              <a:t>Neighborhood</a:t>
            </a:r>
            <a:r>
              <a:rPr lang="en-GB" sz="1200" b="1" i="0" dirty="0">
                <a:solidFill>
                  <a:srgbClr val="000000"/>
                </a:solidFill>
                <a:effectLst/>
                <a:latin typeface="Roboto" panose="02000000000000000000" pitchFamily="2" charset="0"/>
              </a:rPr>
              <a:t> Group</a:t>
            </a:r>
            <a:endParaRPr lang="en-US" sz="1200" dirty="0"/>
          </a:p>
        </p:txBody>
      </p:sp>
      <p:pic>
        <p:nvPicPr>
          <p:cNvPr id="8" name="Picture 7">
            <a:extLst>
              <a:ext uri="{FF2B5EF4-FFF2-40B4-BE49-F238E27FC236}">
                <a16:creationId xmlns:a16="http://schemas.microsoft.com/office/drawing/2014/main" id="{4882215E-69C8-B8B8-FBBE-B3FB0DF7B29C}"/>
              </a:ext>
            </a:extLst>
          </p:cNvPr>
          <p:cNvPicPr>
            <a:picLocks noChangeAspect="1"/>
          </p:cNvPicPr>
          <p:nvPr/>
        </p:nvPicPr>
        <p:blipFill>
          <a:blip r:embed="rId4"/>
          <a:stretch>
            <a:fillRect/>
          </a:stretch>
        </p:blipFill>
        <p:spPr>
          <a:xfrm>
            <a:off x="187037" y="2922443"/>
            <a:ext cx="5268190" cy="2207946"/>
          </a:xfrm>
          <a:prstGeom prst="rect">
            <a:avLst/>
          </a:prstGeom>
        </p:spPr>
      </p:pic>
      <p:sp>
        <p:nvSpPr>
          <p:cNvPr id="9" name="TextBox 8">
            <a:extLst>
              <a:ext uri="{FF2B5EF4-FFF2-40B4-BE49-F238E27FC236}">
                <a16:creationId xmlns:a16="http://schemas.microsoft.com/office/drawing/2014/main" id="{E24B8834-127B-D7A4-C3D8-3C0BAE35CE34}"/>
              </a:ext>
            </a:extLst>
          </p:cNvPr>
          <p:cNvSpPr txBox="1"/>
          <p:nvPr/>
        </p:nvSpPr>
        <p:spPr>
          <a:xfrm>
            <a:off x="558333" y="2660072"/>
            <a:ext cx="4525598" cy="276999"/>
          </a:xfrm>
          <a:prstGeom prst="rect">
            <a:avLst/>
          </a:prstGeom>
          <a:noFill/>
        </p:spPr>
        <p:txBody>
          <a:bodyPr wrap="none" rtlCol="0">
            <a:spAutoFit/>
          </a:bodyPr>
          <a:lstStyle/>
          <a:p>
            <a:r>
              <a:rPr lang="en-GB" sz="1200" b="1" i="0" dirty="0">
                <a:solidFill>
                  <a:srgbClr val="000000"/>
                </a:solidFill>
                <a:effectLst/>
                <a:latin typeface="Roboto" panose="02000000000000000000" pitchFamily="2" charset="0"/>
              </a:rPr>
              <a:t>Average Price of Rented Properties by Room Type by </a:t>
            </a:r>
            <a:r>
              <a:rPr lang="en-GB" sz="1200" b="1" i="0" dirty="0">
                <a:solidFill>
                  <a:srgbClr val="000000"/>
                </a:solidFill>
                <a:effectLst/>
                <a:latin typeface="Hind Madurai" panose="02000000000000000000" pitchFamily="2" charset="0"/>
                <a:cs typeface="Hind Madurai" panose="02000000000000000000" pitchFamily="2" charset="0"/>
              </a:rPr>
              <a:t>borough</a:t>
            </a:r>
            <a:r>
              <a:rPr lang="en-GB" sz="1200" b="1" i="0" dirty="0">
                <a:solidFill>
                  <a:srgbClr val="000000"/>
                </a:solidFill>
                <a:effectLst/>
                <a:latin typeface="Roboto" panose="02000000000000000000" pitchFamily="2" charset="0"/>
              </a:rPr>
              <a:t> </a:t>
            </a:r>
            <a:endParaRPr lang="en-US" sz="1200" dirty="0"/>
          </a:p>
        </p:txBody>
      </p:sp>
      <p:sp>
        <p:nvSpPr>
          <p:cNvPr id="10" name="TextBox 9">
            <a:extLst>
              <a:ext uri="{FF2B5EF4-FFF2-40B4-BE49-F238E27FC236}">
                <a16:creationId xmlns:a16="http://schemas.microsoft.com/office/drawing/2014/main" id="{06498ECD-104E-04F4-122E-1D774D9193C2}"/>
              </a:ext>
            </a:extLst>
          </p:cNvPr>
          <p:cNvSpPr txBox="1"/>
          <p:nvPr/>
        </p:nvSpPr>
        <p:spPr>
          <a:xfrm>
            <a:off x="5538355" y="915408"/>
            <a:ext cx="3501736" cy="2246769"/>
          </a:xfrm>
          <a:prstGeom prst="rect">
            <a:avLst/>
          </a:prstGeom>
          <a:noFill/>
        </p:spPr>
        <p:txBody>
          <a:bodyPr wrap="square" rtlCol="0">
            <a:spAutoFit/>
          </a:bodyPr>
          <a:lstStyle/>
          <a:p>
            <a:pPr algn="just"/>
            <a:r>
              <a:rPr lang="en-US" b="1" dirty="0"/>
              <a:t>Generally, the price of the entire home/apt property type is highest compared to private room type and shared room type.</a:t>
            </a:r>
          </a:p>
          <a:p>
            <a:pPr algn="just"/>
            <a:r>
              <a:rPr lang="en-US" dirty="0"/>
              <a:t>The properties having the highest rental price are those located in Manhattan (even the average shared room rental price in Manhattan is slightly higher than private room in Brooklyn!)</a:t>
            </a:r>
          </a:p>
          <a:p>
            <a:endParaRPr lang="en-US" dirty="0"/>
          </a:p>
        </p:txBody>
      </p:sp>
    </p:spTree>
    <p:extLst>
      <p:ext uri="{BB962C8B-B14F-4D97-AF65-F5344CB8AC3E}">
        <p14:creationId xmlns:p14="http://schemas.microsoft.com/office/powerpoint/2010/main" val="3711455746"/>
      </p:ext>
    </p:extLst>
  </p:cSld>
  <p:clrMapOvr>
    <a:masterClrMapping/>
  </p:clrMapOvr>
</p:sld>
</file>

<file path=ppt/theme/theme1.xml><?xml version="1.0" encoding="utf-8"?>
<a:theme xmlns:a="http://schemas.openxmlformats.org/drawingml/2006/main" name="Basic Customizable Consulting Toolkit by Slidesgo">
  <a:themeElements>
    <a:clrScheme name="Simple Light">
      <a:dk1>
        <a:srgbClr val="242424"/>
      </a:dk1>
      <a:lt1>
        <a:srgbClr val="EFEFEF"/>
      </a:lt1>
      <a:dk2>
        <a:srgbClr val="B7B7B7"/>
      </a:dk2>
      <a:lt2>
        <a:srgbClr val="FFFFFF"/>
      </a:lt2>
      <a:accent1>
        <a:srgbClr val="FFFFFF"/>
      </a:accent1>
      <a:accent2>
        <a:srgbClr val="FFFFFF"/>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380</Words>
  <Application>Microsoft Office PowerPoint</Application>
  <PresentationFormat>On-screen Show (16:9)</PresentationFormat>
  <Paragraphs>57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vt:lpstr>
      <vt:lpstr>Lexend Deca</vt:lpstr>
      <vt:lpstr>Hind Madurai</vt:lpstr>
      <vt:lpstr>Arial</vt:lpstr>
      <vt:lpstr>Basic Customizable Consulting Toolkit by Slidesgo</vt:lpstr>
      <vt:lpstr>Case Study NYC AirBnb</vt:lpstr>
      <vt:lpstr>Questions</vt:lpstr>
      <vt:lpstr>Defining the Problems</vt:lpstr>
      <vt:lpstr>Defining the Problems</vt:lpstr>
      <vt:lpstr>Data Cleaning</vt:lpstr>
      <vt:lpstr>Data Cleaning</vt:lpstr>
      <vt:lpstr>Data Visualization</vt:lpstr>
      <vt:lpstr>Data Visualization with Insight</vt:lpstr>
      <vt:lpstr>PowerPoint Presentation</vt:lpstr>
      <vt:lpstr>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NYC AirBnb</dc:title>
  <cp:lastModifiedBy>UMMU KALSUM</cp:lastModifiedBy>
  <cp:revision>6</cp:revision>
  <dcterms:modified xsi:type="dcterms:W3CDTF">2022-06-26T12:35:24Z</dcterms:modified>
</cp:coreProperties>
</file>