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13716000" cx="2438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6C8696-6115-416D-979C-937823CBE163}">
  <a:tblStyle styleId="{606C8696-6115-416D-979C-937823CBE163}" styleName="Table_0">
    <a:wholeTbl>
      <a:tcTxStyle b="off" i="off">
        <a:font>
          <a:latin typeface="Helvetica Neue"/>
          <a:ea typeface="Helvetica Neue"/>
          <a:cs typeface="Helvetica Neue"/>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80" name="Shape 24580"/>
        <p:cNvGrpSpPr/>
        <p:nvPr/>
      </p:nvGrpSpPr>
      <p:grpSpPr>
        <a:xfrm>
          <a:off x="0" y="0"/>
          <a:ext cx="0" cy="0"/>
          <a:chOff x="0" y="0"/>
          <a:chExt cx="0" cy="0"/>
        </a:xfrm>
      </p:grpSpPr>
      <p:sp>
        <p:nvSpPr>
          <p:cNvPr id="24581" name="Google Shape;24581;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82" name="Google Shape;24582;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50" name="Shape 24650"/>
        <p:cNvGrpSpPr/>
        <p:nvPr/>
      </p:nvGrpSpPr>
      <p:grpSpPr>
        <a:xfrm>
          <a:off x="0" y="0"/>
          <a:ext cx="0" cy="0"/>
          <a:chOff x="0" y="0"/>
          <a:chExt cx="0" cy="0"/>
        </a:xfrm>
      </p:grpSpPr>
      <p:sp>
        <p:nvSpPr>
          <p:cNvPr id="24651" name="Google Shape;246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52" name="Google Shape;246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17" name="Shape 24717"/>
        <p:cNvGrpSpPr/>
        <p:nvPr/>
      </p:nvGrpSpPr>
      <p:grpSpPr>
        <a:xfrm>
          <a:off x="0" y="0"/>
          <a:ext cx="0" cy="0"/>
          <a:chOff x="0" y="0"/>
          <a:chExt cx="0" cy="0"/>
        </a:xfrm>
      </p:grpSpPr>
      <p:sp>
        <p:nvSpPr>
          <p:cNvPr id="24718" name="Google Shape;2471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19" name="Google Shape;2471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4" name="Shape 24724"/>
        <p:cNvGrpSpPr/>
        <p:nvPr/>
      </p:nvGrpSpPr>
      <p:grpSpPr>
        <a:xfrm>
          <a:off x="0" y="0"/>
          <a:ext cx="0" cy="0"/>
          <a:chOff x="0" y="0"/>
          <a:chExt cx="0" cy="0"/>
        </a:xfrm>
      </p:grpSpPr>
      <p:sp>
        <p:nvSpPr>
          <p:cNvPr id="24725" name="Google Shape;2472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26" name="Google Shape;2472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31" name="Shape 24731"/>
        <p:cNvGrpSpPr/>
        <p:nvPr/>
      </p:nvGrpSpPr>
      <p:grpSpPr>
        <a:xfrm>
          <a:off x="0" y="0"/>
          <a:ext cx="0" cy="0"/>
          <a:chOff x="0" y="0"/>
          <a:chExt cx="0" cy="0"/>
        </a:xfrm>
      </p:grpSpPr>
      <p:sp>
        <p:nvSpPr>
          <p:cNvPr id="24732" name="Google Shape;24732;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33" name="Google Shape;2473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38" name="Shape 24738"/>
        <p:cNvGrpSpPr/>
        <p:nvPr/>
      </p:nvGrpSpPr>
      <p:grpSpPr>
        <a:xfrm>
          <a:off x="0" y="0"/>
          <a:ext cx="0" cy="0"/>
          <a:chOff x="0" y="0"/>
          <a:chExt cx="0" cy="0"/>
        </a:xfrm>
      </p:grpSpPr>
      <p:sp>
        <p:nvSpPr>
          <p:cNvPr id="24739" name="Google Shape;2473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40" name="Google Shape;247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45" name="Shape 24745"/>
        <p:cNvGrpSpPr/>
        <p:nvPr/>
      </p:nvGrpSpPr>
      <p:grpSpPr>
        <a:xfrm>
          <a:off x="0" y="0"/>
          <a:ext cx="0" cy="0"/>
          <a:chOff x="0" y="0"/>
          <a:chExt cx="0" cy="0"/>
        </a:xfrm>
      </p:grpSpPr>
      <p:sp>
        <p:nvSpPr>
          <p:cNvPr id="24746" name="Google Shape;24746;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47" name="Google Shape;2474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2" name="Shape 24752"/>
        <p:cNvGrpSpPr/>
        <p:nvPr/>
      </p:nvGrpSpPr>
      <p:grpSpPr>
        <a:xfrm>
          <a:off x="0" y="0"/>
          <a:ext cx="0" cy="0"/>
          <a:chOff x="0" y="0"/>
          <a:chExt cx="0" cy="0"/>
        </a:xfrm>
      </p:grpSpPr>
      <p:sp>
        <p:nvSpPr>
          <p:cNvPr id="24753" name="Google Shape;2475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54" name="Google Shape;247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63" name="Shape 24763"/>
        <p:cNvGrpSpPr/>
        <p:nvPr/>
      </p:nvGrpSpPr>
      <p:grpSpPr>
        <a:xfrm>
          <a:off x="0" y="0"/>
          <a:ext cx="0" cy="0"/>
          <a:chOff x="0" y="0"/>
          <a:chExt cx="0" cy="0"/>
        </a:xfrm>
      </p:grpSpPr>
      <p:sp>
        <p:nvSpPr>
          <p:cNvPr id="24764" name="Google Shape;2476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65" name="Google Shape;247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71" name="Shape 24771"/>
        <p:cNvGrpSpPr/>
        <p:nvPr/>
      </p:nvGrpSpPr>
      <p:grpSpPr>
        <a:xfrm>
          <a:off x="0" y="0"/>
          <a:ext cx="0" cy="0"/>
          <a:chOff x="0" y="0"/>
          <a:chExt cx="0" cy="0"/>
        </a:xfrm>
      </p:grpSpPr>
      <p:sp>
        <p:nvSpPr>
          <p:cNvPr id="24772" name="Google Shape;24772;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73" name="Google Shape;2477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78" name="Shape 24778"/>
        <p:cNvGrpSpPr/>
        <p:nvPr/>
      </p:nvGrpSpPr>
      <p:grpSpPr>
        <a:xfrm>
          <a:off x="0" y="0"/>
          <a:ext cx="0" cy="0"/>
          <a:chOff x="0" y="0"/>
          <a:chExt cx="0" cy="0"/>
        </a:xfrm>
      </p:grpSpPr>
      <p:sp>
        <p:nvSpPr>
          <p:cNvPr id="24779" name="Google Shape;24779;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80" name="Google Shape;2478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85" name="Shape 24785"/>
        <p:cNvGrpSpPr/>
        <p:nvPr/>
      </p:nvGrpSpPr>
      <p:grpSpPr>
        <a:xfrm>
          <a:off x="0" y="0"/>
          <a:ext cx="0" cy="0"/>
          <a:chOff x="0" y="0"/>
          <a:chExt cx="0" cy="0"/>
        </a:xfrm>
      </p:grpSpPr>
      <p:sp>
        <p:nvSpPr>
          <p:cNvPr id="24786" name="Google Shape;24786;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87" name="Google Shape;247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59" name="Shape 24659"/>
        <p:cNvGrpSpPr/>
        <p:nvPr/>
      </p:nvGrpSpPr>
      <p:grpSpPr>
        <a:xfrm>
          <a:off x="0" y="0"/>
          <a:ext cx="0" cy="0"/>
          <a:chOff x="0" y="0"/>
          <a:chExt cx="0" cy="0"/>
        </a:xfrm>
      </p:grpSpPr>
      <p:sp>
        <p:nvSpPr>
          <p:cNvPr id="24660" name="Google Shape;2466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61" name="Google Shape;246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92" name="Shape 24792"/>
        <p:cNvGrpSpPr/>
        <p:nvPr/>
      </p:nvGrpSpPr>
      <p:grpSpPr>
        <a:xfrm>
          <a:off x="0" y="0"/>
          <a:ext cx="0" cy="0"/>
          <a:chOff x="0" y="0"/>
          <a:chExt cx="0" cy="0"/>
        </a:xfrm>
      </p:grpSpPr>
      <p:sp>
        <p:nvSpPr>
          <p:cNvPr id="24793" name="Google Shape;24793;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94" name="Google Shape;2479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99" name="Shape 24799"/>
        <p:cNvGrpSpPr/>
        <p:nvPr/>
      </p:nvGrpSpPr>
      <p:grpSpPr>
        <a:xfrm>
          <a:off x="0" y="0"/>
          <a:ext cx="0" cy="0"/>
          <a:chOff x="0" y="0"/>
          <a:chExt cx="0" cy="0"/>
        </a:xfrm>
      </p:grpSpPr>
      <p:sp>
        <p:nvSpPr>
          <p:cNvPr id="24800" name="Google Shape;24800;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01" name="Google Shape;2480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6" name="Shape 24806"/>
        <p:cNvGrpSpPr/>
        <p:nvPr/>
      </p:nvGrpSpPr>
      <p:grpSpPr>
        <a:xfrm>
          <a:off x="0" y="0"/>
          <a:ext cx="0" cy="0"/>
          <a:chOff x="0" y="0"/>
          <a:chExt cx="0" cy="0"/>
        </a:xfrm>
      </p:grpSpPr>
      <p:sp>
        <p:nvSpPr>
          <p:cNvPr id="24807" name="Google Shape;24807;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08" name="Google Shape;2480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13" name="Shape 24813"/>
        <p:cNvGrpSpPr/>
        <p:nvPr/>
      </p:nvGrpSpPr>
      <p:grpSpPr>
        <a:xfrm>
          <a:off x="0" y="0"/>
          <a:ext cx="0" cy="0"/>
          <a:chOff x="0" y="0"/>
          <a:chExt cx="0" cy="0"/>
        </a:xfrm>
      </p:grpSpPr>
      <p:sp>
        <p:nvSpPr>
          <p:cNvPr id="24814" name="Google Shape;24814;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15" name="Google Shape;2481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20" name="Shape 24820"/>
        <p:cNvGrpSpPr/>
        <p:nvPr/>
      </p:nvGrpSpPr>
      <p:grpSpPr>
        <a:xfrm>
          <a:off x="0" y="0"/>
          <a:ext cx="0" cy="0"/>
          <a:chOff x="0" y="0"/>
          <a:chExt cx="0" cy="0"/>
        </a:xfrm>
      </p:grpSpPr>
      <p:sp>
        <p:nvSpPr>
          <p:cNvPr id="24821" name="Google Shape;24821;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22" name="Google Shape;2482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27" name="Shape 24827"/>
        <p:cNvGrpSpPr/>
        <p:nvPr/>
      </p:nvGrpSpPr>
      <p:grpSpPr>
        <a:xfrm>
          <a:off x="0" y="0"/>
          <a:ext cx="0" cy="0"/>
          <a:chOff x="0" y="0"/>
          <a:chExt cx="0" cy="0"/>
        </a:xfrm>
      </p:grpSpPr>
      <p:sp>
        <p:nvSpPr>
          <p:cNvPr id="24828" name="Google Shape;24828;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29" name="Google Shape;2482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34" name="Shape 24834"/>
        <p:cNvGrpSpPr/>
        <p:nvPr/>
      </p:nvGrpSpPr>
      <p:grpSpPr>
        <a:xfrm>
          <a:off x="0" y="0"/>
          <a:ext cx="0" cy="0"/>
          <a:chOff x="0" y="0"/>
          <a:chExt cx="0" cy="0"/>
        </a:xfrm>
      </p:grpSpPr>
      <p:sp>
        <p:nvSpPr>
          <p:cNvPr id="24835" name="Google Shape;24835;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36" name="Google Shape;2483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41" name="Shape 24841"/>
        <p:cNvGrpSpPr/>
        <p:nvPr/>
      </p:nvGrpSpPr>
      <p:grpSpPr>
        <a:xfrm>
          <a:off x="0" y="0"/>
          <a:ext cx="0" cy="0"/>
          <a:chOff x="0" y="0"/>
          <a:chExt cx="0" cy="0"/>
        </a:xfrm>
      </p:grpSpPr>
      <p:sp>
        <p:nvSpPr>
          <p:cNvPr id="24842" name="Google Shape;24842;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43" name="Google Shape;2484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48" name="Shape 24848"/>
        <p:cNvGrpSpPr/>
        <p:nvPr/>
      </p:nvGrpSpPr>
      <p:grpSpPr>
        <a:xfrm>
          <a:off x="0" y="0"/>
          <a:ext cx="0" cy="0"/>
          <a:chOff x="0" y="0"/>
          <a:chExt cx="0" cy="0"/>
        </a:xfrm>
      </p:grpSpPr>
      <p:sp>
        <p:nvSpPr>
          <p:cNvPr id="24849" name="Google Shape;24849;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50" name="Google Shape;2485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55" name="Shape 24855"/>
        <p:cNvGrpSpPr/>
        <p:nvPr/>
      </p:nvGrpSpPr>
      <p:grpSpPr>
        <a:xfrm>
          <a:off x="0" y="0"/>
          <a:ext cx="0" cy="0"/>
          <a:chOff x="0" y="0"/>
          <a:chExt cx="0" cy="0"/>
        </a:xfrm>
      </p:grpSpPr>
      <p:sp>
        <p:nvSpPr>
          <p:cNvPr id="24856" name="Google Shape;24856;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57" name="Google Shape;2485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66" name="Shape 24666"/>
        <p:cNvGrpSpPr/>
        <p:nvPr/>
      </p:nvGrpSpPr>
      <p:grpSpPr>
        <a:xfrm>
          <a:off x="0" y="0"/>
          <a:ext cx="0" cy="0"/>
          <a:chOff x="0" y="0"/>
          <a:chExt cx="0" cy="0"/>
        </a:xfrm>
      </p:grpSpPr>
      <p:sp>
        <p:nvSpPr>
          <p:cNvPr id="24667" name="Google Shape;2466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68" name="Google Shape;246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63" name="Shape 24863"/>
        <p:cNvGrpSpPr/>
        <p:nvPr/>
      </p:nvGrpSpPr>
      <p:grpSpPr>
        <a:xfrm>
          <a:off x="0" y="0"/>
          <a:ext cx="0" cy="0"/>
          <a:chOff x="0" y="0"/>
          <a:chExt cx="0" cy="0"/>
        </a:xfrm>
      </p:grpSpPr>
      <p:sp>
        <p:nvSpPr>
          <p:cNvPr id="24864" name="Google Shape;24864;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65" name="Google Shape;2486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71" name="Shape 24871"/>
        <p:cNvGrpSpPr/>
        <p:nvPr/>
      </p:nvGrpSpPr>
      <p:grpSpPr>
        <a:xfrm>
          <a:off x="0" y="0"/>
          <a:ext cx="0" cy="0"/>
          <a:chOff x="0" y="0"/>
          <a:chExt cx="0" cy="0"/>
        </a:xfrm>
      </p:grpSpPr>
      <p:sp>
        <p:nvSpPr>
          <p:cNvPr id="24872" name="Google Shape;24872;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73" name="Google Shape;2487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78" name="Shape 24878"/>
        <p:cNvGrpSpPr/>
        <p:nvPr/>
      </p:nvGrpSpPr>
      <p:grpSpPr>
        <a:xfrm>
          <a:off x="0" y="0"/>
          <a:ext cx="0" cy="0"/>
          <a:chOff x="0" y="0"/>
          <a:chExt cx="0" cy="0"/>
        </a:xfrm>
      </p:grpSpPr>
      <p:sp>
        <p:nvSpPr>
          <p:cNvPr id="24879" name="Google Shape;24879;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80" name="Google Shape;2488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86" name="Shape 24886"/>
        <p:cNvGrpSpPr/>
        <p:nvPr/>
      </p:nvGrpSpPr>
      <p:grpSpPr>
        <a:xfrm>
          <a:off x="0" y="0"/>
          <a:ext cx="0" cy="0"/>
          <a:chOff x="0" y="0"/>
          <a:chExt cx="0" cy="0"/>
        </a:xfrm>
      </p:grpSpPr>
      <p:sp>
        <p:nvSpPr>
          <p:cNvPr id="24887" name="Google Shape;24887;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88" name="Google Shape;2488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3" name="Shape 24893"/>
        <p:cNvGrpSpPr/>
        <p:nvPr/>
      </p:nvGrpSpPr>
      <p:grpSpPr>
        <a:xfrm>
          <a:off x="0" y="0"/>
          <a:ext cx="0" cy="0"/>
          <a:chOff x="0" y="0"/>
          <a:chExt cx="0" cy="0"/>
        </a:xfrm>
      </p:grpSpPr>
      <p:sp>
        <p:nvSpPr>
          <p:cNvPr id="24894" name="Google Shape;24894;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95" name="Google Shape;2489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0" name="Shape 24900"/>
        <p:cNvGrpSpPr/>
        <p:nvPr/>
      </p:nvGrpSpPr>
      <p:grpSpPr>
        <a:xfrm>
          <a:off x="0" y="0"/>
          <a:ext cx="0" cy="0"/>
          <a:chOff x="0" y="0"/>
          <a:chExt cx="0" cy="0"/>
        </a:xfrm>
      </p:grpSpPr>
      <p:sp>
        <p:nvSpPr>
          <p:cNvPr id="24901" name="Google Shape;24901;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02" name="Google Shape;2490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73" name="Shape 24673"/>
        <p:cNvGrpSpPr/>
        <p:nvPr/>
      </p:nvGrpSpPr>
      <p:grpSpPr>
        <a:xfrm>
          <a:off x="0" y="0"/>
          <a:ext cx="0" cy="0"/>
          <a:chOff x="0" y="0"/>
          <a:chExt cx="0" cy="0"/>
        </a:xfrm>
      </p:grpSpPr>
      <p:sp>
        <p:nvSpPr>
          <p:cNvPr id="24674" name="Google Shape;2467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75" name="Google Shape;2467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80" name="Shape 24680"/>
        <p:cNvGrpSpPr/>
        <p:nvPr/>
      </p:nvGrpSpPr>
      <p:grpSpPr>
        <a:xfrm>
          <a:off x="0" y="0"/>
          <a:ext cx="0" cy="0"/>
          <a:chOff x="0" y="0"/>
          <a:chExt cx="0" cy="0"/>
        </a:xfrm>
      </p:grpSpPr>
      <p:sp>
        <p:nvSpPr>
          <p:cNvPr id="24681" name="Google Shape;2468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82" name="Google Shape;2468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89" name="Shape 24689"/>
        <p:cNvGrpSpPr/>
        <p:nvPr/>
      </p:nvGrpSpPr>
      <p:grpSpPr>
        <a:xfrm>
          <a:off x="0" y="0"/>
          <a:ext cx="0" cy="0"/>
          <a:chOff x="0" y="0"/>
          <a:chExt cx="0" cy="0"/>
        </a:xfrm>
      </p:grpSpPr>
      <p:sp>
        <p:nvSpPr>
          <p:cNvPr id="24690" name="Google Shape;2469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91" name="Google Shape;2469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96" name="Shape 24696"/>
        <p:cNvGrpSpPr/>
        <p:nvPr/>
      </p:nvGrpSpPr>
      <p:grpSpPr>
        <a:xfrm>
          <a:off x="0" y="0"/>
          <a:ext cx="0" cy="0"/>
          <a:chOff x="0" y="0"/>
          <a:chExt cx="0" cy="0"/>
        </a:xfrm>
      </p:grpSpPr>
      <p:sp>
        <p:nvSpPr>
          <p:cNvPr id="24697" name="Google Shape;2469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98" name="Google Shape;246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03" name="Shape 24703"/>
        <p:cNvGrpSpPr/>
        <p:nvPr/>
      </p:nvGrpSpPr>
      <p:grpSpPr>
        <a:xfrm>
          <a:off x="0" y="0"/>
          <a:ext cx="0" cy="0"/>
          <a:chOff x="0" y="0"/>
          <a:chExt cx="0" cy="0"/>
        </a:xfrm>
      </p:grpSpPr>
      <p:sp>
        <p:nvSpPr>
          <p:cNvPr id="24704" name="Google Shape;2470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05" name="Google Shape;2470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10" name="Shape 24710"/>
        <p:cNvGrpSpPr/>
        <p:nvPr/>
      </p:nvGrpSpPr>
      <p:grpSpPr>
        <a:xfrm>
          <a:off x="0" y="0"/>
          <a:ext cx="0" cy="0"/>
          <a:chOff x="0" y="0"/>
          <a:chExt cx="0" cy="0"/>
        </a:xfrm>
      </p:grpSpPr>
      <p:sp>
        <p:nvSpPr>
          <p:cNvPr id="24711" name="Google Shape;2471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12" name="Google Shape;247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24587" name="Shape 24587"/>
        <p:cNvGrpSpPr/>
        <p:nvPr/>
      </p:nvGrpSpPr>
      <p:grpSpPr>
        <a:xfrm>
          <a:off x="0" y="0"/>
          <a:ext cx="0" cy="0"/>
          <a:chOff x="0" y="0"/>
          <a:chExt cx="0" cy="0"/>
        </a:xfrm>
      </p:grpSpPr>
      <p:sp>
        <p:nvSpPr>
          <p:cNvPr id="24588" name="Google Shape;24588;p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625" name="Shape 24625"/>
        <p:cNvGrpSpPr/>
        <p:nvPr/>
      </p:nvGrpSpPr>
      <p:grpSpPr>
        <a:xfrm>
          <a:off x="0" y="0"/>
          <a:ext cx="0" cy="0"/>
          <a:chOff x="0" y="0"/>
          <a:chExt cx="0" cy="0"/>
        </a:xfrm>
      </p:grpSpPr>
      <p:sp>
        <p:nvSpPr>
          <p:cNvPr id="24626" name="Google Shape;24626;p11"/>
          <p:cNvSpPr txBox="1"/>
          <p:nvPr>
            <p:ph type="title"/>
          </p:nvPr>
        </p:nvSpPr>
        <p:spPr>
          <a:xfrm>
            <a:off x="1206500" y="1079500"/>
            <a:ext cx="21971100" cy="14349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4627" name="Google Shape;24627;p11"/>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28" name="Google Shape;24628;p1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4629" name="Shape 24629"/>
        <p:cNvGrpSpPr/>
        <p:nvPr/>
      </p:nvGrpSpPr>
      <p:grpSpPr>
        <a:xfrm>
          <a:off x="0" y="0"/>
          <a:ext cx="0" cy="0"/>
          <a:chOff x="0" y="0"/>
          <a:chExt cx="0" cy="0"/>
        </a:xfrm>
      </p:grpSpPr>
      <p:sp>
        <p:nvSpPr>
          <p:cNvPr id="24630" name="Google Shape;24630;p12"/>
          <p:cNvSpPr txBox="1"/>
          <p:nvPr>
            <p:ph type="title"/>
          </p:nvPr>
        </p:nvSpPr>
        <p:spPr>
          <a:xfrm>
            <a:off x="1206500" y="1079500"/>
            <a:ext cx="21971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4631" name="Google Shape;24631;p12"/>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32" name="Google Shape;24632;p12"/>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1800"/>
              </a:spcBef>
              <a:spcAft>
                <a:spcPts val="0"/>
              </a:spcAft>
              <a:buClr>
                <a:srgbClr val="000000"/>
              </a:buClr>
              <a:buSzPts val="5500"/>
              <a:buFont typeface="Helvetica Neue"/>
              <a:buNone/>
              <a:defRPr sz="5500"/>
            </a:lvl1pPr>
            <a:lvl2pPr indent="-228600" lvl="1" marL="914400" rtl="0" algn="l">
              <a:lnSpc>
                <a:spcPct val="100000"/>
              </a:lnSpc>
              <a:spcBef>
                <a:spcPts val="1800"/>
              </a:spcBef>
              <a:spcAft>
                <a:spcPts val="0"/>
              </a:spcAft>
              <a:buClr>
                <a:srgbClr val="000000"/>
              </a:buClr>
              <a:buSzPts val="5500"/>
              <a:buFont typeface="Helvetica Neue"/>
              <a:buNone/>
              <a:defRPr sz="5500"/>
            </a:lvl2pPr>
            <a:lvl3pPr indent="-228600" lvl="2" marL="1371600" rtl="0" algn="l">
              <a:lnSpc>
                <a:spcPct val="100000"/>
              </a:lnSpc>
              <a:spcBef>
                <a:spcPts val="1800"/>
              </a:spcBef>
              <a:spcAft>
                <a:spcPts val="0"/>
              </a:spcAft>
              <a:buClr>
                <a:srgbClr val="000000"/>
              </a:buClr>
              <a:buSzPts val="5500"/>
              <a:buFont typeface="Helvetica Neue"/>
              <a:buNone/>
              <a:defRPr sz="5500"/>
            </a:lvl3pPr>
            <a:lvl4pPr indent="-228600" lvl="3" marL="1828800" rtl="0" algn="l">
              <a:lnSpc>
                <a:spcPct val="100000"/>
              </a:lnSpc>
              <a:spcBef>
                <a:spcPts val="1800"/>
              </a:spcBef>
              <a:spcAft>
                <a:spcPts val="0"/>
              </a:spcAft>
              <a:buClr>
                <a:srgbClr val="000000"/>
              </a:buClr>
              <a:buSzPts val="5500"/>
              <a:buFont typeface="Helvetica Neue"/>
              <a:buNone/>
              <a:defRPr sz="5500"/>
            </a:lvl4pPr>
            <a:lvl5pPr indent="-228600" lvl="4" marL="2286000" rtl="0" algn="l">
              <a:lnSpc>
                <a:spcPct val="100000"/>
              </a:lnSpc>
              <a:spcBef>
                <a:spcPts val="1800"/>
              </a:spcBef>
              <a:spcAft>
                <a:spcPts val="0"/>
              </a:spcAft>
              <a:buClr>
                <a:srgbClr val="000000"/>
              </a:buClr>
              <a:buSzPts val="5500"/>
              <a:buFont typeface="Helvetica Neue"/>
              <a:buNone/>
              <a:defRPr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33" name="Google Shape;24633;p1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24634" name="Shape 24634"/>
        <p:cNvGrpSpPr/>
        <p:nvPr/>
      </p:nvGrpSpPr>
      <p:grpSpPr>
        <a:xfrm>
          <a:off x="0" y="0"/>
          <a:ext cx="0" cy="0"/>
          <a:chOff x="0" y="0"/>
          <a:chExt cx="0" cy="0"/>
        </a:xfrm>
      </p:grpSpPr>
      <p:sp>
        <p:nvSpPr>
          <p:cNvPr id="24635" name="Google Shape;24635;p13"/>
          <p:cNvSpPr txBox="1"/>
          <p:nvPr>
            <p:ph idx="1" type="body"/>
          </p:nvPr>
        </p:nvSpPr>
        <p:spPr>
          <a:xfrm>
            <a:off x="1206500" y="1075927"/>
            <a:ext cx="21971100" cy="7241700"/>
          </a:xfrm>
          <a:prstGeom prst="rect">
            <a:avLst/>
          </a:prstGeom>
          <a:noFill/>
          <a:ln>
            <a:noFill/>
          </a:ln>
        </p:spPr>
        <p:txBody>
          <a:bodyPr anchorCtr="0" anchor="b"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25000"/>
              <a:buFont typeface="Helvetica Neue"/>
              <a:buNone/>
              <a:defRPr b="1" sz="25000"/>
            </a:lvl1pPr>
            <a:lvl2pPr indent="-228600" lvl="1" marL="914400" rtl="0" algn="ctr">
              <a:lnSpc>
                <a:spcPct val="80000"/>
              </a:lnSpc>
              <a:spcBef>
                <a:spcPts val="0"/>
              </a:spcBef>
              <a:spcAft>
                <a:spcPts val="0"/>
              </a:spcAft>
              <a:buClr>
                <a:srgbClr val="000000"/>
              </a:buClr>
              <a:buSzPts val="25000"/>
              <a:buFont typeface="Helvetica Neue"/>
              <a:buNone/>
              <a:defRPr b="1" sz="25000"/>
            </a:lvl2pPr>
            <a:lvl3pPr indent="-228600" lvl="2" marL="1371600" rtl="0" algn="ctr">
              <a:lnSpc>
                <a:spcPct val="80000"/>
              </a:lnSpc>
              <a:spcBef>
                <a:spcPts val="0"/>
              </a:spcBef>
              <a:spcAft>
                <a:spcPts val="0"/>
              </a:spcAft>
              <a:buClr>
                <a:srgbClr val="000000"/>
              </a:buClr>
              <a:buSzPts val="25000"/>
              <a:buFont typeface="Helvetica Neue"/>
              <a:buNone/>
              <a:defRPr b="1" sz="25000"/>
            </a:lvl3pPr>
            <a:lvl4pPr indent="-228600" lvl="3" marL="1828800" rtl="0" algn="ctr">
              <a:lnSpc>
                <a:spcPct val="80000"/>
              </a:lnSpc>
              <a:spcBef>
                <a:spcPts val="0"/>
              </a:spcBef>
              <a:spcAft>
                <a:spcPts val="0"/>
              </a:spcAft>
              <a:buClr>
                <a:srgbClr val="000000"/>
              </a:buClr>
              <a:buSzPts val="25000"/>
              <a:buFont typeface="Helvetica Neue"/>
              <a:buNone/>
              <a:defRPr b="1" sz="25000"/>
            </a:lvl4pPr>
            <a:lvl5pPr indent="-228600" lvl="4" marL="2286000" rtl="0" algn="ctr">
              <a:lnSpc>
                <a:spcPct val="80000"/>
              </a:lnSpc>
              <a:spcBef>
                <a:spcPts val="0"/>
              </a:spcBef>
              <a:spcAft>
                <a:spcPts val="0"/>
              </a:spcAft>
              <a:buClr>
                <a:srgbClr val="000000"/>
              </a:buClr>
              <a:buSzPts val="25000"/>
              <a:buFont typeface="Helvetica Neue"/>
              <a:buNone/>
              <a:defRPr b="1" sz="250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36" name="Google Shape;24636;p13"/>
          <p:cNvSpPr txBox="1"/>
          <p:nvPr>
            <p:ph idx="2" type="body"/>
          </p:nvPr>
        </p:nvSpPr>
        <p:spPr>
          <a:xfrm>
            <a:off x="1206500" y="8262180"/>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ctr">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37" name="Google Shape;24637;p1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4638" name="Shape 24638"/>
        <p:cNvGrpSpPr/>
        <p:nvPr/>
      </p:nvGrpSpPr>
      <p:grpSpPr>
        <a:xfrm>
          <a:off x="0" y="0"/>
          <a:ext cx="0" cy="0"/>
          <a:chOff x="0" y="0"/>
          <a:chExt cx="0" cy="0"/>
        </a:xfrm>
      </p:grpSpPr>
      <p:sp>
        <p:nvSpPr>
          <p:cNvPr id="24639" name="Google Shape;24639;p14"/>
          <p:cNvSpPr txBox="1"/>
          <p:nvPr>
            <p:ph idx="1" type="body"/>
          </p:nvPr>
        </p:nvSpPr>
        <p:spPr>
          <a:xfrm>
            <a:off x="2430025" y="10675453"/>
            <a:ext cx="202002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40" name="Google Shape;24640;p14"/>
          <p:cNvSpPr txBox="1"/>
          <p:nvPr>
            <p:ph idx="2" type="body"/>
          </p:nvPr>
        </p:nvSpPr>
        <p:spPr>
          <a:xfrm>
            <a:off x="1753923" y="4939860"/>
            <a:ext cx="20876100" cy="3836400"/>
          </a:xfrm>
          <a:prstGeom prst="rect">
            <a:avLst/>
          </a:prstGeom>
          <a:noFill/>
          <a:ln>
            <a:noFill/>
          </a:ln>
        </p:spPr>
        <p:txBody>
          <a:bodyPr anchorCtr="0" anchor="t" bIns="50800" lIns="50800" spcFirstLastPara="1" rIns="50800" wrap="square" tIns="50800">
            <a:normAutofit/>
          </a:bodyPr>
          <a:lstStyle>
            <a:lvl1pPr indent="-228600" lvl="0" marL="4572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41" name="Google Shape;24641;p14"/>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24642" name="Shape 24642"/>
        <p:cNvGrpSpPr/>
        <p:nvPr/>
      </p:nvGrpSpPr>
      <p:grpSpPr>
        <a:xfrm>
          <a:off x="0" y="0"/>
          <a:ext cx="0" cy="0"/>
          <a:chOff x="0" y="0"/>
          <a:chExt cx="0" cy="0"/>
        </a:xfrm>
      </p:grpSpPr>
      <p:sp>
        <p:nvSpPr>
          <p:cNvPr id="24643" name="Google Shape;24643;p15"/>
          <p:cNvSpPr/>
          <p:nvPr>
            <p:ph idx="2" type="pic"/>
          </p:nvPr>
        </p:nvSpPr>
        <p:spPr>
          <a:xfrm>
            <a:off x="15760700" y="1016000"/>
            <a:ext cx="7439100" cy="5949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24644" name="Google Shape;24644;p15"/>
          <p:cNvSpPr/>
          <p:nvPr>
            <p:ph idx="3" type="pic"/>
          </p:nvPr>
        </p:nvSpPr>
        <p:spPr>
          <a:xfrm>
            <a:off x="13500100" y="3978275"/>
            <a:ext cx="10439400" cy="121503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24645" name="Google Shape;24645;p15"/>
          <p:cNvSpPr/>
          <p:nvPr>
            <p:ph idx="4" type="pic"/>
          </p:nvPr>
        </p:nvSpPr>
        <p:spPr>
          <a:xfrm>
            <a:off x="-139700" y="495300"/>
            <a:ext cx="16611600" cy="12458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24646" name="Google Shape;24646;p1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24647" name="Shape 24647"/>
        <p:cNvGrpSpPr/>
        <p:nvPr/>
      </p:nvGrpSpPr>
      <p:grpSpPr>
        <a:xfrm>
          <a:off x="0" y="0"/>
          <a:ext cx="0" cy="0"/>
          <a:chOff x="0" y="0"/>
          <a:chExt cx="0" cy="0"/>
        </a:xfrm>
      </p:grpSpPr>
      <p:sp>
        <p:nvSpPr>
          <p:cNvPr id="24648" name="Google Shape;24648;p16"/>
          <p:cNvSpPr/>
          <p:nvPr>
            <p:ph idx="2" type="pic"/>
          </p:nvPr>
        </p:nvSpPr>
        <p:spPr>
          <a:xfrm>
            <a:off x="-1333500" y="-5524500"/>
            <a:ext cx="27051000" cy="21640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24649" name="Google Shape;24649;p1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rtl="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rtl="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rtl="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rtl="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rtl="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rtl="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rtl="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rtl="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b="0" i="0" sz="1800" u="none" cap="none" strike="noStrike">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24589" name="Shape 24589"/>
        <p:cNvGrpSpPr/>
        <p:nvPr/>
      </p:nvGrpSpPr>
      <p:grpSpPr>
        <a:xfrm>
          <a:off x="0" y="0"/>
          <a:ext cx="0" cy="0"/>
          <a:chOff x="0" y="0"/>
          <a:chExt cx="0" cy="0"/>
        </a:xfrm>
      </p:grpSpPr>
      <p:sp>
        <p:nvSpPr>
          <p:cNvPr id="24590" name="Google Shape;24590;p3"/>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591" name="Google Shape;24591;p3"/>
          <p:cNvSpPr txBox="1"/>
          <p:nvPr>
            <p:ph type="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4592" name="Google Shape;24592;p3"/>
          <p:cNvSpPr txBox="1"/>
          <p:nvPr>
            <p:ph idx="2" type="body"/>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593" name="Google Shape;24593;p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4594" name="Shape 24594"/>
        <p:cNvGrpSpPr/>
        <p:nvPr/>
      </p:nvGrpSpPr>
      <p:grpSpPr>
        <a:xfrm>
          <a:off x="0" y="0"/>
          <a:ext cx="0" cy="0"/>
          <a:chOff x="0" y="0"/>
          <a:chExt cx="0" cy="0"/>
        </a:xfrm>
      </p:grpSpPr>
      <p:sp>
        <p:nvSpPr>
          <p:cNvPr id="24595" name="Google Shape;24595;p4"/>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4596" name="Google Shape;24596;p4"/>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597" name="Google Shape;24597;p4"/>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598" name="Google Shape;24598;p4"/>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24599" name="Shape 24599"/>
        <p:cNvGrpSpPr/>
        <p:nvPr/>
      </p:nvGrpSpPr>
      <p:grpSpPr>
        <a:xfrm>
          <a:off x="0" y="0"/>
          <a:ext cx="0" cy="0"/>
          <a:chOff x="0" y="0"/>
          <a:chExt cx="0" cy="0"/>
        </a:xfrm>
      </p:grpSpPr>
      <p:sp>
        <p:nvSpPr>
          <p:cNvPr id="24600" name="Google Shape;24600;p5"/>
          <p:cNvSpPr txBox="1"/>
          <p:nvPr>
            <p:ph idx="1" type="body"/>
          </p:nvPr>
        </p:nvSpPr>
        <p:spPr>
          <a:xfrm>
            <a:off x="1206500" y="4248504"/>
            <a:ext cx="21971100" cy="8256000"/>
          </a:xfrm>
          <a:prstGeom prst="rect">
            <a:avLst/>
          </a:prstGeom>
          <a:noFill/>
          <a:ln>
            <a:noFill/>
          </a:ln>
        </p:spPr>
        <p:txBody>
          <a:bodyPr anchorCtr="0" anchor="t" bIns="50800" lIns="50800" numCol="2" spcFirstLastPara="1" rIns="50800" spcCol="109855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01" name="Google Shape;24601;p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24602" name="Shape 24602"/>
        <p:cNvGrpSpPr/>
        <p:nvPr/>
      </p:nvGrpSpPr>
      <p:grpSpPr>
        <a:xfrm>
          <a:off x="0" y="0"/>
          <a:ext cx="0" cy="0"/>
          <a:chOff x="0" y="0"/>
          <a:chExt cx="0" cy="0"/>
        </a:xfrm>
      </p:grpSpPr>
      <p:sp>
        <p:nvSpPr>
          <p:cNvPr id="24603" name="Google Shape;24603;p6"/>
          <p:cNvSpPr txBox="1"/>
          <p:nvPr>
            <p:ph idx="1" type="body"/>
          </p:nvPr>
        </p:nvSpPr>
        <p:spPr>
          <a:xfrm>
            <a:off x="1206500" y="4920843"/>
            <a:ext cx="21971100" cy="3874200"/>
          </a:xfrm>
          <a:prstGeom prst="rect">
            <a:avLst/>
          </a:prstGeom>
          <a:noFill/>
          <a:ln>
            <a:noFill/>
          </a:ln>
        </p:spPr>
        <p:txBody>
          <a:bodyPr anchorCtr="0" anchor="ctr"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04" name="Google Shape;24604;p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24605" name="Shape 24605"/>
        <p:cNvGrpSpPr/>
        <p:nvPr/>
      </p:nvGrpSpPr>
      <p:grpSpPr>
        <a:xfrm>
          <a:off x="0" y="0"/>
          <a:ext cx="0" cy="0"/>
          <a:chOff x="0" y="0"/>
          <a:chExt cx="0" cy="0"/>
        </a:xfrm>
      </p:grpSpPr>
      <p:sp>
        <p:nvSpPr>
          <p:cNvPr id="24606" name="Google Shape;24606;p7"/>
          <p:cNvSpPr/>
          <p:nvPr>
            <p:ph idx="2" type="pic"/>
          </p:nvPr>
        </p:nvSpPr>
        <p:spPr>
          <a:xfrm>
            <a:off x="-1155700" y="-1295400"/>
            <a:ext cx="26746200" cy="16018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24607" name="Google Shape;24607;p7"/>
          <p:cNvSpPr txBox="1"/>
          <p:nvPr>
            <p:ph type="title"/>
          </p:nvPr>
        </p:nvSpPr>
        <p:spPr>
          <a:xfrm>
            <a:off x="1206500" y="7124700"/>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4608" name="Google Shape;24608;p7"/>
          <p:cNvSpPr txBox="1"/>
          <p:nvPr>
            <p:ph idx="1" type="body"/>
          </p:nvPr>
        </p:nvSpPr>
        <p:spPr>
          <a:xfrm>
            <a:off x="1207690" y="1106137"/>
            <a:ext cx="219687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09" name="Google Shape;24609;p7"/>
          <p:cNvSpPr txBox="1"/>
          <p:nvPr>
            <p:ph idx="3" type="body"/>
          </p:nvPr>
        </p:nvSpPr>
        <p:spPr>
          <a:xfrm>
            <a:off x="1206500" y="11609910"/>
            <a:ext cx="21971100" cy="11169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10" name="Google Shape;24610;p7"/>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4611" name="Shape 24611"/>
        <p:cNvGrpSpPr/>
        <p:nvPr/>
      </p:nvGrpSpPr>
      <p:grpSpPr>
        <a:xfrm>
          <a:off x="0" y="0"/>
          <a:ext cx="0" cy="0"/>
          <a:chOff x="0" y="0"/>
          <a:chExt cx="0" cy="0"/>
        </a:xfrm>
      </p:grpSpPr>
      <p:sp>
        <p:nvSpPr>
          <p:cNvPr id="24612" name="Google Shape;24612;p8"/>
          <p:cNvSpPr/>
          <p:nvPr>
            <p:ph idx="2" type="pic"/>
          </p:nvPr>
        </p:nvSpPr>
        <p:spPr>
          <a:xfrm>
            <a:off x="10972800" y="-203200"/>
            <a:ext cx="12144900" cy="141351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24613" name="Google Shape;24613;p8"/>
          <p:cNvSpPr txBox="1"/>
          <p:nvPr>
            <p:ph type="title"/>
          </p:nvPr>
        </p:nvSpPr>
        <p:spPr>
          <a:xfrm>
            <a:off x="1206500" y="1270000"/>
            <a:ext cx="9779100" cy="58824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4614" name="Google Shape;24614;p8"/>
          <p:cNvSpPr txBox="1"/>
          <p:nvPr>
            <p:ph idx="1" type="body"/>
          </p:nvPr>
        </p:nvSpPr>
        <p:spPr>
          <a:xfrm>
            <a:off x="1206500" y="7060576"/>
            <a:ext cx="9779100" cy="53853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15" name="Google Shape;24615;p8"/>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24616" name="Shape 24616"/>
        <p:cNvGrpSpPr/>
        <p:nvPr/>
      </p:nvGrpSpPr>
      <p:grpSpPr>
        <a:xfrm>
          <a:off x="0" y="0"/>
          <a:ext cx="0" cy="0"/>
          <a:chOff x="0" y="0"/>
          <a:chExt cx="0" cy="0"/>
        </a:xfrm>
      </p:grpSpPr>
      <p:sp>
        <p:nvSpPr>
          <p:cNvPr id="24617" name="Google Shape;24617;p9"/>
          <p:cNvSpPr txBox="1"/>
          <p:nvPr>
            <p:ph idx="1" type="body"/>
          </p:nvPr>
        </p:nvSpPr>
        <p:spPr>
          <a:xfrm>
            <a:off x="1206500" y="2372962"/>
            <a:ext cx="9779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18" name="Google Shape;24618;p9"/>
          <p:cNvSpPr txBox="1"/>
          <p:nvPr>
            <p:ph idx="2" type="body"/>
          </p:nvPr>
        </p:nvSpPr>
        <p:spPr>
          <a:xfrm>
            <a:off x="1206500" y="4248504"/>
            <a:ext cx="9779100" cy="82566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619" name="Google Shape;24619;p9"/>
          <p:cNvSpPr/>
          <p:nvPr>
            <p:ph idx="3" type="pic"/>
          </p:nvPr>
        </p:nvSpPr>
        <p:spPr>
          <a:xfrm>
            <a:off x="12192000" y="-407266"/>
            <a:ext cx="10917000" cy="14555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lvl="1"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lvl="2"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lvl="3"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lvl="4"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lvl="5"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lvl="6"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lvl="7"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lvl="8"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24620" name="Google Shape;24620;p9"/>
          <p:cNvSpPr txBox="1"/>
          <p:nvPr>
            <p:ph type="title"/>
          </p:nvPr>
        </p:nvSpPr>
        <p:spPr>
          <a:xfrm>
            <a:off x="1206500" y="1079500"/>
            <a:ext cx="9779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4621" name="Google Shape;24621;p9"/>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24622" name="Shape 24622"/>
        <p:cNvGrpSpPr/>
        <p:nvPr/>
      </p:nvGrpSpPr>
      <p:grpSpPr>
        <a:xfrm>
          <a:off x="0" y="0"/>
          <a:ext cx="0" cy="0"/>
          <a:chOff x="0" y="0"/>
          <a:chExt cx="0" cy="0"/>
        </a:xfrm>
      </p:grpSpPr>
      <p:sp>
        <p:nvSpPr>
          <p:cNvPr id="24623" name="Google Shape;24623;p10"/>
          <p:cNvSpPr txBox="1"/>
          <p:nvPr>
            <p:ph type="title"/>
          </p:nvPr>
        </p:nvSpPr>
        <p:spPr>
          <a:xfrm>
            <a:off x="1206496" y="4533900"/>
            <a:ext cx="21971100" cy="4648200"/>
          </a:xfrm>
          <a:prstGeom prst="rect">
            <a:avLst/>
          </a:prstGeom>
          <a:noFill/>
          <a:ln>
            <a:noFill/>
          </a:ln>
        </p:spPr>
        <p:txBody>
          <a:bodyPr anchorCtr="0" anchor="ctr"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4624" name="Google Shape;24624;p10"/>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583" name="Shape 24583"/>
        <p:cNvGrpSpPr/>
        <p:nvPr/>
      </p:nvGrpSpPr>
      <p:grpSpPr>
        <a:xfrm>
          <a:off x="0" y="0"/>
          <a:ext cx="0" cy="0"/>
          <a:chOff x="0" y="0"/>
          <a:chExt cx="0" cy="0"/>
        </a:xfrm>
      </p:grpSpPr>
      <p:sp>
        <p:nvSpPr>
          <p:cNvPr id="24584" name="Google Shape;24584;p1"/>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24585" name="Google Shape;24585;p1"/>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24586" name="Google Shape;24586;p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53" name="Shape 24653"/>
        <p:cNvGrpSpPr/>
        <p:nvPr/>
      </p:nvGrpSpPr>
      <p:grpSpPr>
        <a:xfrm>
          <a:off x="0" y="0"/>
          <a:ext cx="0" cy="0"/>
          <a:chOff x="0" y="0"/>
          <a:chExt cx="0" cy="0"/>
        </a:xfrm>
      </p:grpSpPr>
      <p:pic>
        <p:nvPicPr>
          <p:cNvPr id="24654" name="Google Shape;24654;p17"/>
          <p:cNvPicPr preferRelativeResize="0"/>
          <p:nvPr/>
        </p:nvPicPr>
        <p:blipFill rotWithShape="1">
          <a:blip r:embed="rId3">
            <a:alphaModFix/>
          </a:blip>
          <a:srcRect b="0" l="0" r="0" t="0"/>
          <a:stretch/>
        </p:blipFill>
        <p:spPr>
          <a:xfrm>
            <a:off x="0" y="0"/>
            <a:ext cx="6961239" cy="6961239"/>
          </a:xfrm>
          <a:prstGeom prst="rect">
            <a:avLst/>
          </a:prstGeom>
          <a:noFill/>
          <a:ln>
            <a:noFill/>
          </a:ln>
        </p:spPr>
      </p:pic>
      <p:sp>
        <p:nvSpPr>
          <p:cNvPr id="24655" name="Google Shape;24655;p17"/>
          <p:cNvSpPr txBox="1"/>
          <p:nvPr/>
        </p:nvSpPr>
        <p:spPr>
          <a:xfrm>
            <a:off x="11430966" y="780948"/>
            <a:ext cx="11115600" cy="19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60606"/>
              </a:buClr>
              <a:buSzPts val="6000"/>
              <a:buFont typeface="Helvetica Neue"/>
              <a:buNone/>
            </a:pPr>
            <a:r>
              <a:rPr b="1" i="0" lang="en-US" sz="6000" u="none" cap="none" strike="noStrike">
                <a:solidFill>
                  <a:srgbClr val="060606"/>
                </a:solidFill>
                <a:latin typeface="Helvetica Neue"/>
                <a:ea typeface="Helvetica Neue"/>
                <a:cs typeface="Helvetica Neue"/>
                <a:sym typeface="Helvetica Neue"/>
              </a:rPr>
              <a:t>Cohort 1 Bootcamp : </a:t>
            </a:r>
            <a:endParaRPr/>
          </a:p>
          <a:p>
            <a:pPr indent="0" lvl="0" marL="0" marR="0" rtl="0" algn="ctr">
              <a:lnSpc>
                <a:spcPct val="100000"/>
              </a:lnSpc>
              <a:spcBef>
                <a:spcPts val="0"/>
              </a:spcBef>
              <a:spcAft>
                <a:spcPts val="0"/>
              </a:spcAft>
              <a:buClr>
                <a:srgbClr val="060606"/>
              </a:buClr>
              <a:buSzPts val="6000"/>
              <a:buFont typeface="Helvetica Neue"/>
              <a:buNone/>
            </a:pPr>
            <a:r>
              <a:rPr b="1" i="0" lang="en-US" sz="6000" u="none" cap="none" strike="noStrike">
                <a:solidFill>
                  <a:srgbClr val="060606"/>
                </a:solidFill>
                <a:latin typeface="Helvetica Neue"/>
                <a:ea typeface="Helvetica Neue"/>
                <a:cs typeface="Helvetica Neue"/>
                <a:sym typeface="Helvetica Neue"/>
              </a:rPr>
              <a:t>Data Science Track (Project)</a:t>
            </a:r>
            <a:endParaRPr/>
          </a:p>
        </p:txBody>
      </p:sp>
      <p:sp>
        <p:nvSpPr>
          <p:cNvPr id="24656" name="Google Shape;24656;p17"/>
          <p:cNvSpPr txBox="1"/>
          <p:nvPr/>
        </p:nvSpPr>
        <p:spPr>
          <a:xfrm>
            <a:off x="10495587" y="4006340"/>
            <a:ext cx="12187200" cy="19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60606"/>
              </a:buClr>
              <a:buSzPts val="6000"/>
              <a:buFont typeface="Helvetica Neue"/>
              <a:buNone/>
            </a:pPr>
            <a:r>
              <a:rPr b="1" i="0" lang="en-US" sz="6000" u="none" cap="none" strike="noStrike">
                <a:solidFill>
                  <a:srgbClr val="060606"/>
                </a:solidFill>
                <a:latin typeface="Helvetica Neue"/>
                <a:ea typeface="Helvetica Neue"/>
                <a:cs typeface="Helvetica Neue"/>
                <a:sym typeface="Helvetica Neue"/>
              </a:rPr>
              <a:t>GROUP ONE:</a:t>
            </a:r>
            <a:endParaRPr/>
          </a:p>
          <a:p>
            <a:pPr indent="0" lvl="0" marL="0" marR="0" rtl="0" algn="ctr">
              <a:lnSpc>
                <a:spcPct val="100000"/>
              </a:lnSpc>
              <a:spcBef>
                <a:spcPts val="0"/>
              </a:spcBef>
              <a:spcAft>
                <a:spcPts val="0"/>
              </a:spcAft>
              <a:buClr>
                <a:srgbClr val="060606"/>
              </a:buClr>
              <a:buSzPts val="6000"/>
              <a:buFont typeface="Helvetica Neue"/>
              <a:buNone/>
            </a:pPr>
            <a:r>
              <a:rPr b="1" i="0" lang="en-US" sz="6000" u="none" cap="none" strike="noStrike">
                <a:solidFill>
                  <a:srgbClr val="060606"/>
                </a:solidFill>
                <a:latin typeface="Helvetica Neue"/>
                <a:ea typeface="Helvetica Neue"/>
                <a:cs typeface="Helvetica Neue"/>
                <a:sym typeface="Helvetica Neue"/>
              </a:rPr>
              <a:t>Data Tech Titans (DTT)</a:t>
            </a:r>
            <a:endParaRPr/>
          </a:p>
        </p:txBody>
      </p:sp>
      <p:pic>
        <p:nvPicPr>
          <p:cNvPr id="24657" name="Google Shape;24657;p17"/>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
        <p:nvSpPr>
          <p:cNvPr id="24658" name="Google Shape;24658;p17"/>
          <p:cNvSpPr txBox="1"/>
          <p:nvPr/>
        </p:nvSpPr>
        <p:spPr>
          <a:xfrm>
            <a:off x="6786540" y="7898822"/>
            <a:ext cx="11728500" cy="13338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2F2F2F"/>
              </a:buClr>
              <a:buSzPts val="8000"/>
              <a:buFont typeface="Helvetica Neue"/>
              <a:buNone/>
            </a:pPr>
            <a:r>
              <a:rPr b="1" i="0" lang="en-US" sz="8000" u="none" cap="none" strike="noStrike">
                <a:solidFill>
                  <a:srgbClr val="2F2F2F"/>
                </a:solidFill>
                <a:latin typeface="Helvetica Neue"/>
                <a:ea typeface="Helvetica Neue"/>
                <a:cs typeface="Helvetica Neue"/>
                <a:sym typeface="Helvetica Neue"/>
              </a:rPr>
              <a:t>SDG: NO POVERTY</a:t>
            </a:r>
            <a:endParaRPr b="1" i="0" sz="8000" u="none" cap="none" strike="noStrike">
              <a:solidFill>
                <a:srgbClr val="2F2F2F"/>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20" name="Shape 24720"/>
        <p:cNvGrpSpPr/>
        <p:nvPr/>
      </p:nvGrpSpPr>
      <p:grpSpPr>
        <a:xfrm>
          <a:off x="0" y="0"/>
          <a:ext cx="0" cy="0"/>
          <a:chOff x="0" y="0"/>
          <a:chExt cx="0" cy="0"/>
        </a:xfrm>
      </p:grpSpPr>
      <p:sp>
        <p:nvSpPr>
          <p:cNvPr id="24721" name="Google Shape;24721;p26"/>
          <p:cNvSpPr txBox="1"/>
          <p:nvPr>
            <p:ph idx="1" type="body"/>
          </p:nvPr>
        </p:nvSpPr>
        <p:spPr>
          <a:xfrm>
            <a:off x="1114424" y="1800224"/>
            <a:ext cx="22945800" cy="11915700"/>
          </a:xfrm>
          <a:prstGeom prst="rect">
            <a:avLst/>
          </a:prstGeom>
          <a:noFill/>
          <a:ln>
            <a:noFill/>
          </a:ln>
        </p:spPr>
        <p:txBody>
          <a:bodyPr anchorCtr="0" anchor="t" bIns="50800" lIns="50800" numCol="2" spcFirstLastPara="1" rIns="50800" spcCol="109855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Most of the respondents have access to cellphones.</a:t>
            </a:r>
            <a:endParaRPr/>
          </a:p>
          <a:p>
            <a:pPr indent="0" lvl="0" marL="0" rtl="0" algn="l">
              <a:lnSpc>
                <a:spcPct val="90000"/>
              </a:lnSpc>
              <a:spcBef>
                <a:spcPts val="4500"/>
              </a:spcBef>
              <a:spcAft>
                <a:spcPts val="0"/>
              </a:spcAft>
              <a:buClr>
                <a:srgbClr val="000000"/>
              </a:buClr>
              <a:buSzPts val="5904"/>
              <a:buFont typeface="Helvetica Neue"/>
              <a:buNone/>
            </a:pPr>
            <a:r>
              <a:t/>
            </a:r>
            <a:endParaRPr/>
          </a:p>
        </p:txBody>
      </p:sp>
      <p:pic>
        <p:nvPicPr>
          <p:cNvPr id="24722" name="Google Shape;24722;p26"/>
          <p:cNvPicPr preferRelativeResize="0"/>
          <p:nvPr/>
        </p:nvPicPr>
        <p:blipFill rotWithShape="1">
          <a:blip r:embed="rId3">
            <a:alphaModFix/>
          </a:blip>
          <a:srcRect b="0" l="0" r="0" t="0"/>
          <a:stretch/>
        </p:blipFill>
        <p:spPr>
          <a:xfrm>
            <a:off x="2905124" y="4171949"/>
            <a:ext cx="17154526" cy="9097097"/>
          </a:xfrm>
          <a:prstGeom prst="rect">
            <a:avLst/>
          </a:prstGeom>
          <a:noFill/>
          <a:ln>
            <a:noFill/>
          </a:ln>
        </p:spPr>
      </p:pic>
      <p:pic>
        <p:nvPicPr>
          <p:cNvPr id="24723" name="Google Shape;24723;p26"/>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27" name="Shape 24727"/>
        <p:cNvGrpSpPr/>
        <p:nvPr/>
      </p:nvGrpSpPr>
      <p:grpSpPr>
        <a:xfrm>
          <a:off x="0" y="0"/>
          <a:ext cx="0" cy="0"/>
          <a:chOff x="0" y="0"/>
          <a:chExt cx="0" cy="0"/>
        </a:xfrm>
      </p:grpSpPr>
      <p:sp>
        <p:nvSpPr>
          <p:cNvPr id="24728" name="Google Shape;24728;p27"/>
          <p:cNvSpPr txBox="1"/>
          <p:nvPr>
            <p:ph idx="1" type="body"/>
          </p:nvPr>
        </p:nvSpPr>
        <p:spPr>
          <a:xfrm>
            <a:off x="1114424" y="1800224"/>
            <a:ext cx="22945800" cy="11915700"/>
          </a:xfrm>
          <a:prstGeom prst="rect">
            <a:avLst/>
          </a:prstGeom>
          <a:noFill/>
          <a:ln>
            <a:noFill/>
          </a:ln>
        </p:spPr>
        <p:txBody>
          <a:bodyPr anchorCtr="0" anchor="t" bIns="50800" lIns="50800" numCol="2" spcFirstLastPara="1" rIns="50800" spcCol="109855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The household size of most respondents is two.</a:t>
            </a:r>
            <a:endParaRPr/>
          </a:p>
          <a:p>
            <a:pPr indent="0" lvl="0" marL="0" rtl="0" algn="l">
              <a:lnSpc>
                <a:spcPct val="90000"/>
              </a:lnSpc>
              <a:spcBef>
                <a:spcPts val="4500"/>
              </a:spcBef>
              <a:spcAft>
                <a:spcPts val="0"/>
              </a:spcAft>
              <a:buClr>
                <a:srgbClr val="000000"/>
              </a:buClr>
              <a:buSzPts val="5904"/>
              <a:buFont typeface="Helvetica Neue"/>
              <a:buNone/>
            </a:pPr>
            <a:r>
              <a:t/>
            </a:r>
            <a:endParaRPr/>
          </a:p>
        </p:txBody>
      </p:sp>
      <p:pic>
        <p:nvPicPr>
          <p:cNvPr id="24729" name="Google Shape;24729;p27"/>
          <p:cNvPicPr preferRelativeResize="0"/>
          <p:nvPr/>
        </p:nvPicPr>
        <p:blipFill rotWithShape="1">
          <a:blip r:embed="rId3">
            <a:alphaModFix/>
          </a:blip>
          <a:srcRect b="0" l="0" r="0" t="0"/>
          <a:stretch/>
        </p:blipFill>
        <p:spPr>
          <a:xfrm>
            <a:off x="2247899" y="3724928"/>
            <a:ext cx="18697574" cy="9991071"/>
          </a:xfrm>
          <a:prstGeom prst="rect">
            <a:avLst/>
          </a:prstGeom>
          <a:noFill/>
          <a:ln>
            <a:noFill/>
          </a:ln>
        </p:spPr>
      </p:pic>
      <p:pic>
        <p:nvPicPr>
          <p:cNvPr id="24730" name="Google Shape;24730;p27"/>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34" name="Shape 24734"/>
        <p:cNvGrpSpPr/>
        <p:nvPr/>
      </p:nvGrpSpPr>
      <p:grpSpPr>
        <a:xfrm>
          <a:off x="0" y="0"/>
          <a:ext cx="0" cy="0"/>
          <a:chOff x="0" y="0"/>
          <a:chExt cx="0" cy="0"/>
        </a:xfrm>
      </p:grpSpPr>
      <p:sp>
        <p:nvSpPr>
          <p:cNvPr id="24735" name="Google Shape;24735;p28"/>
          <p:cNvSpPr txBox="1"/>
          <p:nvPr>
            <p:ph idx="1" type="body"/>
          </p:nvPr>
        </p:nvSpPr>
        <p:spPr>
          <a:xfrm>
            <a:off x="1114424" y="1800224"/>
            <a:ext cx="22945800" cy="11915700"/>
          </a:xfrm>
          <a:prstGeom prst="rect">
            <a:avLst/>
          </a:prstGeom>
          <a:noFill/>
          <a:ln>
            <a:noFill/>
          </a:ln>
        </p:spPr>
        <p:txBody>
          <a:bodyPr anchorCtr="0" anchor="t" bIns="50800" lIns="50800" numCol="2" spcFirstLastPara="1" rIns="50800" spcCol="109855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Most of the respondents are head of their households.</a:t>
            </a:r>
            <a:endParaRPr/>
          </a:p>
          <a:p>
            <a:pPr indent="0" lvl="0" marL="0" rtl="0" algn="l">
              <a:lnSpc>
                <a:spcPct val="90000"/>
              </a:lnSpc>
              <a:spcBef>
                <a:spcPts val="4500"/>
              </a:spcBef>
              <a:spcAft>
                <a:spcPts val="0"/>
              </a:spcAft>
              <a:buClr>
                <a:srgbClr val="000000"/>
              </a:buClr>
              <a:buSzPts val="5904"/>
              <a:buFont typeface="Helvetica Neue"/>
              <a:buNone/>
            </a:pPr>
            <a:r>
              <a:t/>
            </a:r>
            <a:endParaRPr/>
          </a:p>
        </p:txBody>
      </p:sp>
      <p:pic>
        <p:nvPicPr>
          <p:cNvPr id="24736" name="Google Shape;24736;p28"/>
          <p:cNvPicPr preferRelativeResize="0"/>
          <p:nvPr/>
        </p:nvPicPr>
        <p:blipFill rotWithShape="1">
          <a:blip r:embed="rId3">
            <a:alphaModFix/>
          </a:blip>
          <a:srcRect b="0" l="0" r="0" t="0"/>
          <a:stretch/>
        </p:blipFill>
        <p:spPr>
          <a:xfrm>
            <a:off x="4281485" y="3522518"/>
            <a:ext cx="16611600" cy="10193482"/>
          </a:xfrm>
          <a:prstGeom prst="rect">
            <a:avLst/>
          </a:prstGeom>
          <a:noFill/>
          <a:ln>
            <a:noFill/>
          </a:ln>
        </p:spPr>
      </p:pic>
      <p:pic>
        <p:nvPicPr>
          <p:cNvPr id="24737" name="Google Shape;24737;p28"/>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41" name="Shape 24741"/>
        <p:cNvGrpSpPr/>
        <p:nvPr/>
      </p:nvGrpSpPr>
      <p:grpSpPr>
        <a:xfrm>
          <a:off x="0" y="0"/>
          <a:ext cx="0" cy="0"/>
          <a:chOff x="0" y="0"/>
          <a:chExt cx="0" cy="0"/>
        </a:xfrm>
      </p:grpSpPr>
      <p:pic>
        <p:nvPicPr>
          <p:cNvPr id="24742" name="Google Shape;24742;p29"/>
          <p:cNvPicPr preferRelativeResize="0"/>
          <p:nvPr/>
        </p:nvPicPr>
        <p:blipFill rotWithShape="1">
          <a:blip r:embed="rId3">
            <a:alphaModFix/>
          </a:blip>
          <a:srcRect b="0" l="0" r="0" t="0"/>
          <a:stretch/>
        </p:blipFill>
        <p:spPr>
          <a:xfrm>
            <a:off x="1206499" y="4298330"/>
            <a:ext cx="21991420" cy="7846045"/>
          </a:xfrm>
          <a:prstGeom prst="rect">
            <a:avLst/>
          </a:prstGeom>
          <a:noFill/>
          <a:ln>
            <a:noFill/>
          </a:ln>
        </p:spPr>
      </p:pic>
      <p:sp>
        <p:nvSpPr>
          <p:cNvPr id="24743" name="Google Shape;24743;p29"/>
          <p:cNvSpPr txBox="1"/>
          <p:nvPr>
            <p:ph idx="1" type="body"/>
          </p:nvPr>
        </p:nvSpPr>
        <p:spPr>
          <a:xfrm>
            <a:off x="1428750" y="1914524"/>
            <a:ext cx="21748800" cy="10590000"/>
          </a:xfrm>
          <a:prstGeom prst="rect">
            <a:avLst/>
          </a:prstGeom>
          <a:noFill/>
          <a:ln>
            <a:noFill/>
          </a:ln>
        </p:spPr>
        <p:txBody>
          <a:bodyPr anchorCtr="0" anchor="t" bIns="50800" lIns="50800" numCol="2" spcFirstLastPara="1" rIns="50800" spcCol="109855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Most of the respondents are self employed.</a:t>
            </a:r>
            <a:endParaRPr/>
          </a:p>
        </p:txBody>
      </p:sp>
      <p:pic>
        <p:nvPicPr>
          <p:cNvPr id="24744" name="Google Shape;24744;p29"/>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48" name="Shape 24748"/>
        <p:cNvGrpSpPr/>
        <p:nvPr/>
      </p:nvGrpSpPr>
      <p:grpSpPr>
        <a:xfrm>
          <a:off x="0" y="0"/>
          <a:ext cx="0" cy="0"/>
          <a:chOff x="0" y="0"/>
          <a:chExt cx="0" cy="0"/>
        </a:xfrm>
      </p:grpSpPr>
      <p:pic>
        <p:nvPicPr>
          <p:cNvPr id="24749" name="Google Shape;24749;p30"/>
          <p:cNvPicPr preferRelativeResize="0"/>
          <p:nvPr/>
        </p:nvPicPr>
        <p:blipFill rotWithShape="1">
          <a:blip r:embed="rId3">
            <a:alphaModFix/>
          </a:blip>
          <a:srcRect b="0" l="0" r="0" t="0"/>
          <a:stretch/>
        </p:blipFill>
        <p:spPr>
          <a:xfrm>
            <a:off x="2069008" y="3960669"/>
            <a:ext cx="17819191" cy="8182503"/>
          </a:xfrm>
          <a:prstGeom prst="rect">
            <a:avLst/>
          </a:prstGeom>
          <a:noFill/>
          <a:ln>
            <a:noFill/>
          </a:ln>
        </p:spPr>
      </p:pic>
      <p:sp>
        <p:nvSpPr>
          <p:cNvPr id="24750" name="Google Shape;24750;p30"/>
          <p:cNvSpPr txBox="1"/>
          <p:nvPr>
            <p:ph idx="1" type="body"/>
          </p:nvPr>
        </p:nvSpPr>
        <p:spPr>
          <a:xfrm>
            <a:off x="1314450" y="1572828"/>
            <a:ext cx="21863100" cy="10931700"/>
          </a:xfrm>
          <a:prstGeom prst="rect">
            <a:avLst/>
          </a:prstGeom>
          <a:noFill/>
          <a:ln>
            <a:noFill/>
          </a:ln>
        </p:spPr>
        <p:txBody>
          <a:bodyPr anchorCtr="0" anchor="t" bIns="50800" lIns="50800" numCol="2" spcFirstLastPara="1" rIns="50800" spcCol="109855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Few of the respondents have reached tertiary level of education.</a:t>
            </a:r>
            <a:endParaRPr/>
          </a:p>
        </p:txBody>
      </p:sp>
      <p:pic>
        <p:nvPicPr>
          <p:cNvPr id="24751" name="Google Shape;24751;p30"/>
          <p:cNvPicPr preferRelativeResize="0"/>
          <p:nvPr/>
        </p:nvPicPr>
        <p:blipFill rotWithShape="1">
          <a:blip r:embed="rId4">
            <a:alphaModFix/>
          </a:blip>
          <a:srcRect b="0" l="0" r="0" t="0"/>
          <a:stretch/>
        </p:blipFill>
        <p:spPr>
          <a:xfrm>
            <a:off x="23082422" y="88492"/>
            <a:ext cx="1301578" cy="15618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5" name="Shape 24755"/>
        <p:cNvGrpSpPr/>
        <p:nvPr/>
      </p:nvGrpSpPr>
      <p:grpSpPr>
        <a:xfrm>
          <a:off x="0" y="0"/>
          <a:ext cx="0" cy="0"/>
          <a:chOff x="0" y="0"/>
          <a:chExt cx="0" cy="0"/>
        </a:xfrm>
      </p:grpSpPr>
      <p:pic>
        <p:nvPicPr>
          <p:cNvPr id="24756" name="Google Shape;24756;p31"/>
          <p:cNvPicPr preferRelativeResize="0"/>
          <p:nvPr/>
        </p:nvPicPr>
        <p:blipFill rotWithShape="1">
          <a:blip r:embed="rId3">
            <a:alphaModFix/>
          </a:blip>
          <a:srcRect b="0" l="0" r="0" t="3147"/>
          <a:stretch/>
        </p:blipFill>
        <p:spPr>
          <a:xfrm>
            <a:off x="7357289" y="3716594"/>
            <a:ext cx="14283854" cy="9999406"/>
          </a:xfrm>
          <a:prstGeom prst="rect">
            <a:avLst/>
          </a:prstGeom>
          <a:noFill/>
          <a:ln>
            <a:noFill/>
          </a:ln>
        </p:spPr>
      </p:pic>
      <p:sp>
        <p:nvSpPr>
          <p:cNvPr id="24757" name="Google Shape;24757;p31"/>
          <p:cNvSpPr txBox="1"/>
          <p:nvPr/>
        </p:nvSpPr>
        <p:spPr>
          <a:xfrm>
            <a:off x="13338065" y="6927301"/>
            <a:ext cx="1537200" cy="4719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353535"/>
              </a:buClr>
              <a:buSzPts val="2400"/>
              <a:buFont typeface="Helvetica Neue"/>
              <a:buNone/>
            </a:pPr>
            <a:r>
              <a:rPr b="1" i="0" lang="en-US" sz="2400" u="none" cap="none" strike="noStrike">
                <a:solidFill>
                  <a:srgbClr val="353535"/>
                </a:solidFill>
                <a:latin typeface="Helvetica Neue"/>
                <a:ea typeface="Helvetica Neue"/>
                <a:cs typeface="Helvetica Neue"/>
                <a:sym typeface="Helvetica Neue"/>
              </a:rPr>
              <a:t>45.7%</a:t>
            </a:r>
            <a:endParaRPr/>
          </a:p>
        </p:txBody>
      </p:sp>
      <p:sp>
        <p:nvSpPr>
          <p:cNvPr id="24758" name="Google Shape;24758;p31"/>
          <p:cNvSpPr txBox="1"/>
          <p:nvPr/>
        </p:nvSpPr>
        <p:spPr>
          <a:xfrm>
            <a:off x="11785693" y="10122543"/>
            <a:ext cx="1051500" cy="4719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353535"/>
              </a:buClr>
              <a:buSzPts val="2400"/>
              <a:buFont typeface="Helvetica Neue"/>
              <a:buNone/>
            </a:pPr>
            <a:r>
              <a:rPr b="1" i="0" lang="en-US" sz="2400" u="none" cap="none" strike="noStrike">
                <a:solidFill>
                  <a:srgbClr val="353535"/>
                </a:solidFill>
                <a:latin typeface="Helvetica Neue"/>
                <a:ea typeface="Helvetica Neue"/>
                <a:cs typeface="Helvetica Neue"/>
                <a:sym typeface="Helvetica Neue"/>
              </a:rPr>
              <a:t>33.9%</a:t>
            </a:r>
            <a:endParaRPr/>
          </a:p>
        </p:txBody>
      </p:sp>
      <p:sp>
        <p:nvSpPr>
          <p:cNvPr id="24759" name="Google Shape;24759;p31"/>
          <p:cNvSpPr txBox="1"/>
          <p:nvPr/>
        </p:nvSpPr>
        <p:spPr>
          <a:xfrm>
            <a:off x="14870357" y="10993416"/>
            <a:ext cx="1054500" cy="4719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353535"/>
              </a:buClr>
              <a:buSzPts val="2400"/>
              <a:buFont typeface="Helvetica Neue"/>
              <a:buNone/>
            </a:pPr>
            <a:r>
              <a:rPr b="1" i="0" lang="en-US" sz="2400" u="none" cap="none" strike="noStrike">
                <a:solidFill>
                  <a:srgbClr val="353535"/>
                </a:solidFill>
                <a:latin typeface="Helvetica Neue"/>
                <a:ea typeface="Helvetica Neue"/>
                <a:cs typeface="Helvetica Neue"/>
                <a:sym typeface="Helvetica Neue"/>
              </a:rPr>
              <a:t>11.5%</a:t>
            </a:r>
            <a:endParaRPr/>
          </a:p>
        </p:txBody>
      </p:sp>
      <p:sp>
        <p:nvSpPr>
          <p:cNvPr id="24760" name="Google Shape;24760;p31"/>
          <p:cNvSpPr txBox="1"/>
          <p:nvPr/>
        </p:nvSpPr>
        <p:spPr>
          <a:xfrm>
            <a:off x="16024710" y="9650619"/>
            <a:ext cx="809700" cy="4719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353535"/>
              </a:buClr>
              <a:buSzPts val="2400"/>
              <a:buFont typeface="Helvetica Neue"/>
              <a:buNone/>
            </a:pPr>
            <a:r>
              <a:rPr b="1" i="0" lang="en-US" sz="2400" u="none" cap="none" strike="noStrike">
                <a:solidFill>
                  <a:srgbClr val="353535"/>
                </a:solidFill>
                <a:latin typeface="Helvetica Neue"/>
                <a:ea typeface="Helvetica Neue"/>
                <a:cs typeface="Helvetica Neue"/>
                <a:sym typeface="Helvetica Neue"/>
              </a:rPr>
              <a:t>8.8%</a:t>
            </a:r>
            <a:endParaRPr/>
          </a:p>
        </p:txBody>
      </p:sp>
      <p:pic>
        <p:nvPicPr>
          <p:cNvPr id="24761" name="Google Shape;24761;p31"/>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
        <p:nvSpPr>
          <p:cNvPr id="24762" name="Google Shape;24762;p31"/>
          <p:cNvSpPr txBox="1"/>
          <p:nvPr>
            <p:ph idx="1" type="body"/>
          </p:nvPr>
        </p:nvSpPr>
        <p:spPr>
          <a:xfrm>
            <a:off x="1445342" y="2064773"/>
            <a:ext cx="21732300" cy="11651100"/>
          </a:xfrm>
          <a:prstGeom prst="rect">
            <a:avLst/>
          </a:prstGeom>
          <a:noFill/>
          <a:ln>
            <a:noFill/>
          </a:ln>
        </p:spPr>
        <p:txBody>
          <a:bodyPr anchorCtr="0" anchor="t" bIns="50800" lIns="50800" numCol="2" spcFirstLastPara="1" rIns="50800" spcCol="109855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Pie chart visualization of respondents marital status.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66" name="Shape 24766"/>
        <p:cNvGrpSpPr/>
        <p:nvPr/>
      </p:nvGrpSpPr>
      <p:grpSpPr>
        <a:xfrm>
          <a:off x="0" y="0"/>
          <a:ext cx="0" cy="0"/>
          <a:chOff x="0" y="0"/>
          <a:chExt cx="0" cy="0"/>
        </a:xfrm>
      </p:grpSpPr>
      <p:sp>
        <p:nvSpPr>
          <p:cNvPr id="24767" name="Google Shape;24767;p32"/>
          <p:cNvSpPr txBox="1"/>
          <p:nvPr>
            <p:ph idx="1" type="body"/>
          </p:nvPr>
        </p:nvSpPr>
        <p:spPr>
          <a:xfrm>
            <a:off x="1206500" y="2082879"/>
            <a:ext cx="21971100" cy="934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Bivariate analysis.</a:t>
            </a:r>
            <a:endParaRPr/>
          </a:p>
        </p:txBody>
      </p:sp>
      <p:sp>
        <p:nvSpPr>
          <p:cNvPr id="24768" name="Google Shape;24768;p32"/>
          <p:cNvSpPr txBox="1"/>
          <p:nvPr>
            <p:ph idx="2" type="body"/>
          </p:nvPr>
        </p:nvSpPr>
        <p:spPr>
          <a:xfrm>
            <a:off x="1206500" y="3314700"/>
            <a:ext cx="21971100" cy="918990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The analysis shows relationships between owning a bank account and other variables.</a:t>
            </a:r>
            <a:endParaRPr/>
          </a:p>
          <a:p>
            <a:pPr indent="0" lvl="0" marL="0" rtl="0" algn="l">
              <a:lnSpc>
                <a:spcPct val="90000"/>
              </a:lnSpc>
              <a:spcBef>
                <a:spcPts val="4500"/>
              </a:spcBef>
              <a:spcAft>
                <a:spcPts val="0"/>
              </a:spcAft>
              <a:buClr>
                <a:srgbClr val="000000"/>
              </a:buClr>
              <a:buSzPts val="5904"/>
              <a:buFont typeface="Helvetica Neue"/>
              <a:buNone/>
            </a:pPr>
            <a:r>
              <a:t/>
            </a:r>
            <a:endParaRPr/>
          </a:p>
        </p:txBody>
      </p:sp>
      <p:pic>
        <p:nvPicPr>
          <p:cNvPr id="24769" name="Google Shape;24769;p32"/>
          <p:cNvPicPr preferRelativeResize="0"/>
          <p:nvPr/>
        </p:nvPicPr>
        <p:blipFill rotWithShape="1">
          <a:blip r:embed="rId3">
            <a:alphaModFix/>
          </a:blip>
          <a:srcRect b="0" l="0" r="0" t="0"/>
          <a:stretch/>
        </p:blipFill>
        <p:spPr>
          <a:xfrm>
            <a:off x="2085975" y="5051299"/>
            <a:ext cx="20212050" cy="8664702"/>
          </a:xfrm>
          <a:prstGeom prst="rect">
            <a:avLst/>
          </a:prstGeom>
          <a:noFill/>
          <a:ln>
            <a:noFill/>
          </a:ln>
        </p:spPr>
      </p:pic>
      <p:pic>
        <p:nvPicPr>
          <p:cNvPr id="24770" name="Google Shape;24770;p32"/>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74" name="Shape 24774"/>
        <p:cNvGrpSpPr/>
        <p:nvPr/>
      </p:nvGrpSpPr>
      <p:grpSpPr>
        <a:xfrm>
          <a:off x="0" y="0"/>
          <a:ext cx="0" cy="0"/>
          <a:chOff x="0" y="0"/>
          <a:chExt cx="0" cy="0"/>
        </a:xfrm>
      </p:grpSpPr>
      <p:sp>
        <p:nvSpPr>
          <p:cNvPr id="24775" name="Google Shape;24775;p33"/>
          <p:cNvSpPr txBox="1"/>
          <p:nvPr>
            <p:ph idx="2" type="body"/>
          </p:nvPr>
        </p:nvSpPr>
        <p:spPr>
          <a:xfrm>
            <a:off x="1206500" y="772444"/>
            <a:ext cx="21971100" cy="11732100"/>
          </a:xfrm>
          <a:prstGeom prst="rect">
            <a:avLst/>
          </a:prstGeom>
          <a:noFill/>
          <a:ln>
            <a:noFill/>
          </a:ln>
        </p:spPr>
        <p:txBody>
          <a:bodyPr anchorCtr="0" anchor="t" bIns="50800" lIns="50800" spcFirstLastPara="1" rIns="50800" wrap="square" tIns="50800">
            <a:normAutofit/>
          </a:bodyPr>
          <a:lstStyle/>
          <a:p>
            <a:pPr indent="-234696" lvl="0" marL="609600" rtl="0" algn="l">
              <a:lnSpc>
                <a:spcPct val="90000"/>
              </a:lnSpc>
              <a:spcBef>
                <a:spcPts val="0"/>
              </a:spcBef>
              <a:spcAft>
                <a:spcPts val="0"/>
              </a:spcAft>
              <a:buClr>
                <a:srgbClr val="000000"/>
              </a:buClr>
              <a:buSzPts val="5904"/>
              <a:buFont typeface="Helvetica Neue"/>
              <a:buNone/>
            </a:pPr>
            <a:r>
              <a:t/>
            </a:r>
            <a:endParaRPr/>
          </a:p>
          <a:p>
            <a:pPr indent="-609600" lvl="0" marL="609600" rtl="0" algn="l">
              <a:lnSpc>
                <a:spcPct val="90000"/>
              </a:lnSpc>
              <a:spcBef>
                <a:spcPts val="4500"/>
              </a:spcBef>
              <a:spcAft>
                <a:spcPts val="0"/>
              </a:spcAft>
              <a:buClr>
                <a:srgbClr val="000000"/>
              </a:buClr>
              <a:buSzPts val="5904"/>
              <a:buFont typeface="Helvetica Neue"/>
              <a:buChar char="•"/>
            </a:pPr>
            <a:r>
              <a:rPr lang="en-US"/>
              <a:t>Respondents’ location type and cellphone access.</a:t>
            </a:r>
            <a:endParaRPr/>
          </a:p>
        </p:txBody>
      </p:sp>
      <p:pic>
        <p:nvPicPr>
          <p:cNvPr id="24776" name="Google Shape;24776;p33"/>
          <p:cNvPicPr preferRelativeResize="0"/>
          <p:nvPr/>
        </p:nvPicPr>
        <p:blipFill rotWithShape="1">
          <a:blip r:embed="rId3">
            <a:alphaModFix/>
          </a:blip>
          <a:srcRect b="0" l="0" r="0" t="0"/>
          <a:stretch/>
        </p:blipFill>
        <p:spPr>
          <a:xfrm>
            <a:off x="815258" y="4286249"/>
            <a:ext cx="22753484" cy="7829551"/>
          </a:xfrm>
          <a:prstGeom prst="rect">
            <a:avLst/>
          </a:prstGeom>
          <a:noFill/>
          <a:ln>
            <a:noFill/>
          </a:ln>
        </p:spPr>
      </p:pic>
      <p:pic>
        <p:nvPicPr>
          <p:cNvPr id="24777" name="Google Shape;24777;p33"/>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1" name="Shape 24781"/>
        <p:cNvGrpSpPr/>
        <p:nvPr/>
      </p:nvGrpSpPr>
      <p:grpSpPr>
        <a:xfrm>
          <a:off x="0" y="0"/>
          <a:ext cx="0" cy="0"/>
          <a:chOff x="0" y="0"/>
          <a:chExt cx="0" cy="0"/>
        </a:xfrm>
      </p:grpSpPr>
      <p:sp>
        <p:nvSpPr>
          <p:cNvPr id="24782" name="Google Shape;24782;p34"/>
          <p:cNvSpPr txBox="1"/>
          <p:nvPr>
            <p:ph idx="2" type="body"/>
          </p:nvPr>
        </p:nvSpPr>
        <p:spPr>
          <a:xfrm>
            <a:off x="1206500" y="772444"/>
            <a:ext cx="21971100" cy="11732100"/>
          </a:xfrm>
          <a:prstGeom prst="rect">
            <a:avLst/>
          </a:prstGeom>
          <a:noFill/>
          <a:ln>
            <a:noFill/>
          </a:ln>
        </p:spPr>
        <p:txBody>
          <a:bodyPr anchorCtr="0" anchor="t" bIns="50800" lIns="50800" numCol="2" spcFirstLastPara="1" rIns="50800" wrap="square" tIns="50800">
            <a:normAutofit/>
          </a:bodyPr>
          <a:lstStyle/>
          <a:p>
            <a:pPr indent="-234696" lvl="0" marL="609600" rtl="0" algn="l">
              <a:lnSpc>
                <a:spcPct val="90000"/>
              </a:lnSpc>
              <a:spcBef>
                <a:spcPts val="0"/>
              </a:spcBef>
              <a:spcAft>
                <a:spcPts val="0"/>
              </a:spcAft>
              <a:buClr>
                <a:srgbClr val="000000"/>
              </a:buClr>
              <a:buSzPts val="5904"/>
              <a:buFont typeface="Helvetica Neue"/>
              <a:buNone/>
            </a:pPr>
            <a:r>
              <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The number of respondents without a bank account is higher in the rural areas.</a:t>
            </a:r>
            <a:endParaRPr/>
          </a:p>
        </p:txBody>
      </p:sp>
      <p:pic>
        <p:nvPicPr>
          <p:cNvPr id="24783" name="Google Shape;24783;p34"/>
          <p:cNvPicPr preferRelativeResize="0"/>
          <p:nvPr/>
        </p:nvPicPr>
        <p:blipFill rotWithShape="1">
          <a:blip r:embed="rId3">
            <a:alphaModFix/>
          </a:blip>
          <a:srcRect b="85833" l="0" r="0" t="0"/>
          <a:stretch/>
        </p:blipFill>
        <p:spPr>
          <a:xfrm>
            <a:off x="2003783" y="4858669"/>
            <a:ext cx="20513318" cy="7697207"/>
          </a:xfrm>
          <a:prstGeom prst="rect">
            <a:avLst/>
          </a:prstGeom>
          <a:noFill/>
          <a:ln>
            <a:noFill/>
          </a:ln>
        </p:spPr>
      </p:pic>
      <p:pic>
        <p:nvPicPr>
          <p:cNvPr id="24784" name="Google Shape;24784;p34"/>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8" name="Shape 24788"/>
        <p:cNvGrpSpPr/>
        <p:nvPr/>
      </p:nvGrpSpPr>
      <p:grpSpPr>
        <a:xfrm>
          <a:off x="0" y="0"/>
          <a:ext cx="0" cy="0"/>
          <a:chOff x="0" y="0"/>
          <a:chExt cx="0" cy="0"/>
        </a:xfrm>
      </p:grpSpPr>
      <p:sp>
        <p:nvSpPr>
          <p:cNvPr id="24789" name="Google Shape;24789;p35"/>
          <p:cNvSpPr txBox="1"/>
          <p:nvPr>
            <p:ph idx="2" type="body"/>
          </p:nvPr>
        </p:nvSpPr>
        <p:spPr>
          <a:xfrm>
            <a:off x="1206500" y="772444"/>
            <a:ext cx="21971100" cy="11732100"/>
          </a:xfrm>
          <a:prstGeom prst="rect">
            <a:avLst/>
          </a:prstGeom>
          <a:noFill/>
          <a:ln>
            <a:noFill/>
          </a:ln>
        </p:spPr>
        <p:txBody>
          <a:bodyPr anchorCtr="0" anchor="t" bIns="50800" lIns="50800" numCol="2" spcFirstLastPara="1" rIns="50800" wrap="square" tIns="50800">
            <a:normAutofit/>
          </a:bodyPr>
          <a:lstStyle/>
          <a:p>
            <a:pPr indent="-234696" lvl="0" marL="609600" rtl="0" algn="l">
              <a:lnSpc>
                <a:spcPct val="90000"/>
              </a:lnSpc>
              <a:spcBef>
                <a:spcPts val="0"/>
              </a:spcBef>
              <a:spcAft>
                <a:spcPts val="0"/>
              </a:spcAft>
              <a:buClr>
                <a:srgbClr val="000000"/>
              </a:buClr>
              <a:buSzPts val="5904"/>
              <a:buFont typeface="Helvetica Neue"/>
              <a:buNone/>
            </a:pPr>
            <a:r>
              <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The number of female respondents without a bank account is higher.</a:t>
            </a:r>
            <a:endParaRPr/>
          </a:p>
        </p:txBody>
      </p:sp>
      <p:pic>
        <p:nvPicPr>
          <p:cNvPr id="24790" name="Google Shape;24790;p35"/>
          <p:cNvPicPr preferRelativeResize="0"/>
          <p:nvPr/>
        </p:nvPicPr>
        <p:blipFill rotWithShape="1">
          <a:blip r:embed="rId3">
            <a:alphaModFix/>
          </a:blip>
          <a:srcRect b="71457" l="0" r="0" t="13958"/>
          <a:stretch/>
        </p:blipFill>
        <p:spPr>
          <a:xfrm>
            <a:off x="1059580" y="4343399"/>
            <a:ext cx="22264838" cy="8600157"/>
          </a:xfrm>
          <a:prstGeom prst="rect">
            <a:avLst/>
          </a:prstGeom>
          <a:noFill/>
          <a:ln>
            <a:noFill/>
          </a:ln>
        </p:spPr>
      </p:pic>
      <p:pic>
        <p:nvPicPr>
          <p:cNvPr id="24791" name="Google Shape;24791;p35"/>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62" name="Shape 24662"/>
        <p:cNvGrpSpPr/>
        <p:nvPr/>
      </p:nvGrpSpPr>
      <p:grpSpPr>
        <a:xfrm>
          <a:off x="0" y="0"/>
          <a:ext cx="0" cy="0"/>
          <a:chOff x="0" y="0"/>
          <a:chExt cx="0" cy="0"/>
        </a:xfrm>
      </p:grpSpPr>
      <p:sp>
        <p:nvSpPr>
          <p:cNvPr id="24663" name="Google Shape;24663;p18"/>
          <p:cNvSpPr txBox="1"/>
          <p:nvPr>
            <p:ph idx="4294967295" type="ctrTitle"/>
          </p:nvPr>
        </p:nvSpPr>
        <p:spPr>
          <a:xfrm>
            <a:off x="1244600" y="3100382"/>
            <a:ext cx="22472700" cy="5488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000000"/>
              </a:buClr>
              <a:buSzPts val="11600"/>
              <a:buFont typeface="Helvetica Neue"/>
              <a:buNone/>
            </a:pPr>
            <a:r>
              <a:rPr b="1" i="0" lang="en-US" sz="11600" u="none" cap="none" strike="noStrike">
                <a:solidFill>
                  <a:srgbClr val="000000"/>
                </a:solidFill>
                <a:latin typeface="Helvetica Neue"/>
                <a:ea typeface="Helvetica Neue"/>
                <a:cs typeface="Helvetica Neue"/>
                <a:sym typeface="Helvetica Neue"/>
              </a:rPr>
              <a:t>Prediction On Financial Inclusion In Africa.</a:t>
            </a:r>
            <a:endParaRPr/>
          </a:p>
        </p:txBody>
      </p:sp>
      <p:sp>
        <p:nvSpPr>
          <p:cNvPr id="24664" name="Google Shape;24664;p18"/>
          <p:cNvSpPr txBox="1"/>
          <p:nvPr/>
        </p:nvSpPr>
        <p:spPr>
          <a:xfrm>
            <a:off x="1244600" y="7008539"/>
            <a:ext cx="21971100" cy="934800"/>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5500"/>
              <a:buFont typeface="Helvetica Neue"/>
              <a:buNone/>
            </a:pPr>
            <a:r>
              <a:t/>
            </a:r>
            <a:endParaRPr b="1" i="0" sz="5500" u="none" cap="none" strike="noStrike">
              <a:solidFill>
                <a:srgbClr val="000000"/>
              </a:solidFill>
              <a:latin typeface="Helvetica Neue"/>
              <a:ea typeface="Helvetica Neue"/>
              <a:cs typeface="Helvetica Neue"/>
              <a:sym typeface="Helvetica Neue"/>
            </a:endParaRPr>
          </a:p>
        </p:txBody>
      </p:sp>
      <p:pic>
        <p:nvPicPr>
          <p:cNvPr id="24665" name="Google Shape;24665;p18"/>
          <p:cNvPicPr preferRelativeResize="0"/>
          <p:nvPr/>
        </p:nvPicPr>
        <p:blipFill rotWithShape="1">
          <a:blip r:embed="rId3">
            <a:alphaModFix/>
          </a:blip>
          <a:srcRect b="0" l="0" r="0" t="0"/>
          <a:stretch/>
        </p:blipFill>
        <p:spPr>
          <a:xfrm>
            <a:off x="23082422" y="1"/>
            <a:ext cx="1301578" cy="156189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95" name="Shape 24795"/>
        <p:cNvGrpSpPr/>
        <p:nvPr/>
      </p:nvGrpSpPr>
      <p:grpSpPr>
        <a:xfrm>
          <a:off x="0" y="0"/>
          <a:ext cx="0" cy="0"/>
          <a:chOff x="0" y="0"/>
          <a:chExt cx="0" cy="0"/>
        </a:xfrm>
      </p:grpSpPr>
      <p:sp>
        <p:nvSpPr>
          <p:cNvPr id="24796" name="Google Shape;24796;p36"/>
          <p:cNvSpPr txBox="1"/>
          <p:nvPr>
            <p:ph idx="2" type="body"/>
          </p:nvPr>
        </p:nvSpPr>
        <p:spPr>
          <a:xfrm>
            <a:off x="1206500" y="772444"/>
            <a:ext cx="21971100" cy="11732100"/>
          </a:xfrm>
          <a:prstGeom prst="rect">
            <a:avLst/>
          </a:prstGeom>
          <a:noFill/>
          <a:ln>
            <a:noFill/>
          </a:ln>
        </p:spPr>
        <p:txBody>
          <a:bodyPr anchorCtr="0" anchor="t" bIns="50800" lIns="50800" numCol="2" spcFirstLastPara="1" rIns="50800" wrap="square" tIns="50800">
            <a:normAutofit/>
          </a:bodyPr>
          <a:lstStyle/>
          <a:p>
            <a:pPr indent="-234696" lvl="0" marL="609600" rtl="0" algn="l">
              <a:lnSpc>
                <a:spcPct val="90000"/>
              </a:lnSpc>
              <a:spcBef>
                <a:spcPts val="0"/>
              </a:spcBef>
              <a:spcAft>
                <a:spcPts val="0"/>
              </a:spcAft>
              <a:buClr>
                <a:srgbClr val="000000"/>
              </a:buClr>
              <a:buSzPts val="5904"/>
              <a:buFont typeface="Helvetica Neue"/>
              <a:buNone/>
            </a:pPr>
            <a:r>
              <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The number of respondents without a bank account is higher for those with cellphone access.</a:t>
            </a:r>
            <a:endParaRPr/>
          </a:p>
        </p:txBody>
      </p:sp>
      <p:pic>
        <p:nvPicPr>
          <p:cNvPr id="24797" name="Google Shape;24797;p36"/>
          <p:cNvPicPr preferRelativeResize="0"/>
          <p:nvPr/>
        </p:nvPicPr>
        <p:blipFill rotWithShape="1">
          <a:blip r:embed="rId3">
            <a:alphaModFix/>
          </a:blip>
          <a:srcRect b="57084" l="0" r="0" t="28124"/>
          <a:stretch/>
        </p:blipFill>
        <p:spPr>
          <a:xfrm>
            <a:off x="722936" y="4295328"/>
            <a:ext cx="22938126" cy="8986796"/>
          </a:xfrm>
          <a:prstGeom prst="rect">
            <a:avLst/>
          </a:prstGeom>
          <a:noFill/>
          <a:ln>
            <a:noFill/>
          </a:ln>
        </p:spPr>
      </p:pic>
      <p:pic>
        <p:nvPicPr>
          <p:cNvPr id="24798" name="Google Shape;24798;p36"/>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02" name="Shape 24802"/>
        <p:cNvGrpSpPr/>
        <p:nvPr/>
      </p:nvGrpSpPr>
      <p:grpSpPr>
        <a:xfrm>
          <a:off x="0" y="0"/>
          <a:ext cx="0" cy="0"/>
          <a:chOff x="0" y="0"/>
          <a:chExt cx="0" cy="0"/>
        </a:xfrm>
      </p:grpSpPr>
      <p:sp>
        <p:nvSpPr>
          <p:cNvPr id="24803" name="Google Shape;24803;p37"/>
          <p:cNvSpPr txBox="1"/>
          <p:nvPr>
            <p:ph idx="2" type="body"/>
          </p:nvPr>
        </p:nvSpPr>
        <p:spPr>
          <a:xfrm>
            <a:off x="1206500" y="772444"/>
            <a:ext cx="21971100" cy="11732100"/>
          </a:xfrm>
          <a:prstGeom prst="rect">
            <a:avLst/>
          </a:prstGeom>
          <a:noFill/>
          <a:ln>
            <a:noFill/>
          </a:ln>
        </p:spPr>
        <p:txBody>
          <a:bodyPr anchorCtr="0" anchor="t" bIns="50800" lIns="50800" numCol="2" spcFirstLastPara="1" rIns="50800" wrap="square" tIns="50800">
            <a:normAutofit/>
          </a:bodyPr>
          <a:lstStyle/>
          <a:p>
            <a:pPr indent="-234696" lvl="0" marL="609600" rtl="0" algn="l">
              <a:lnSpc>
                <a:spcPct val="90000"/>
              </a:lnSpc>
              <a:spcBef>
                <a:spcPts val="0"/>
              </a:spcBef>
              <a:spcAft>
                <a:spcPts val="0"/>
              </a:spcAft>
              <a:buClr>
                <a:srgbClr val="000000"/>
              </a:buClr>
              <a:buSzPts val="5904"/>
              <a:buFont typeface="Helvetica Neue"/>
              <a:buNone/>
            </a:pPr>
            <a:r>
              <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The heads of the households represent most of the respondents that have a bank account.</a:t>
            </a:r>
            <a:endParaRPr/>
          </a:p>
        </p:txBody>
      </p:sp>
      <p:pic>
        <p:nvPicPr>
          <p:cNvPr id="24804" name="Google Shape;24804;p37"/>
          <p:cNvPicPr preferRelativeResize="0"/>
          <p:nvPr/>
        </p:nvPicPr>
        <p:blipFill rotWithShape="1">
          <a:blip r:embed="rId3">
            <a:alphaModFix/>
          </a:blip>
          <a:srcRect b="42707" l="0" r="0" t="42500"/>
          <a:stretch/>
        </p:blipFill>
        <p:spPr>
          <a:xfrm>
            <a:off x="1206499" y="4314825"/>
            <a:ext cx="22310727" cy="8740992"/>
          </a:xfrm>
          <a:prstGeom prst="rect">
            <a:avLst/>
          </a:prstGeom>
          <a:noFill/>
          <a:ln>
            <a:noFill/>
          </a:ln>
        </p:spPr>
      </p:pic>
      <p:pic>
        <p:nvPicPr>
          <p:cNvPr id="24805" name="Google Shape;24805;p37"/>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09" name="Shape 24809"/>
        <p:cNvGrpSpPr/>
        <p:nvPr/>
      </p:nvGrpSpPr>
      <p:grpSpPr>
        <a:xfrm>
          <a:off x="0" y="0"/>
          <a:ext cx="0" cy="0"/>
          <a:chOff x="0" y="0"/>
          <a:chExt cx="0" cy="0"/>
        </a:xfrm>
      </p:grpSpPr>
      <p:sp>
        <p:nvSpPr>
          <p:cNvPr id="24810" name="Google Shape;24810;p38"/>
          <p:cNvSpPr txBox="1"/>
          <p:nvPr>
            <p:ph idx="2" type="body"/>
          </p:nvPr>
        </p:nvSpPr>
        <p:spPr>
          <a:xfrm>
            <a:off x="1206500" y="772444"/>
            <a:ext cx="21971100" cy="11732100"/>
          </a:xfrm>
          <a:prstGeom prst="rect">
            <a:avLst/>
          </a:prstGeom>
          <a:noFill/>
          <a:ln>
            <a:noFill/>
          </a:ln>
        </p:spPr>
        <p:txBody>
          <a:bodyPr anchorCtr="0" anchor="t" bIns="50800" lIns="50800" numCol="2" spcFirstLastPara="1" rIns="50800" wrap="square" tIns="50800">
            <a:normAutofit/>
          </a:bodyPr>
          <a:lstStyle/>
          <a:p>
            <a:pPr indent="-234696" lvl="0" marL="609600" rtl="0" algn="l">
              <a:lnSpc>
                <a:spcPct val="90000"/>
              </a:lnSpc>
              <a:spcBef>
                <a:spcPts val="0"/>
              </a:spcBef>
              <a:spcAft>
                <a:spcPts val="0"/>
              </a:spcAft>
              <a:buClr>
                <a:srgbClr val="000000"/>
              </a:buClr>
              <a:buSzPts val="5904"/>
              <a:buFont typeface="Helvetica Neue"/>
              <a:buNone/>
            </a:pPr>
            <a:r>
              <a:t/>
            </a:r>
            <a:endParaRPr/>
          </a:p>
          <a:p>
            <a:pPr indent="-609600" lvl="0" marL="609600" rtl="0" algn="l">
              <a:lnSpc>
                <a:spcPct val="90000"/>
              </a:lnSpc>
              <a:spcBef>
                <a:spcPts val="4500"/>
              </a:spcBef>
              <a:spcAft>
                <a:spcPts val="0"/>
              </a:spcAft>
              <a:buClr>
                <a:srgbClr val="000000"/>
              </a:buClr>
              <a:buSzPts val="5904"/>
              <a:buFont typeface="Helvetica Neue"/>
              <a:buChar char="•"/>
            </a:pPr>
            <a:r>
              <a:rPr lang="en-US"/>
              <a:t>Respondents with bank accounts are mostly married.</a:t>
            </a:r>
            <a:endParaRPr/>
          </a:p>
        </p:txBody>
      </p:sp>
      <p:pic>
        <p:nvPicPr>
          <p:cNvPr id="24811" name="Google Shape;24811;p38"/>
          <p:cNvPicPr preferRelativeResize="0"/>
          <p:nvPr/>
        </p:nvPicPr>
        <p:blipFill rotWithShape="1">
          <a:blip r:embed="rId3">
            <a:alphaModFix/>
          </a:blip>
          <a:srcRect b="28541" l="0" r="0" t="56875"/>
          <a:stretch/>
        </p:blipFill>
        <p:spPr>
          <a:xfrm>
            <a:off x="2168052" y="4760690"/>
            <a:ext cx="21184519" cy="8182862"/>
          </a:xfrm>
          <a:prstGeom prst="rect">
            <a:avLst/>
          </a:prstGeom>
          <a:noFill/>
          <a:ln>
            <a:noFill/>
          </a:ln>
        </p:spPr>
      </p:pic>
      <p:pic>
        <p:nvPicPr>
          <p:cNvPr id="24812" name="Google Shape;24812;p38"/>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16" name="Shape 24816"/>
        <p:cNvGrpSpPr/>
        <p:nvPr/>
      </p:nvGrpSpPr>
      <p:grpSpPr>
        <a:xfrm>
          <a:off x="0" y="0"/>
          <a:ext cx="0" cy="0"/>
          <a:chOff x="0" y="0"/>
          <a:chExt cx="0" cy="0"/>
        </a:xfrm>
      </p:grpSpPr>
      <p:sp>
        <p:nvSpPr>
          <p:cNvPr id="24817" name="Google Shape;24817;p39"/>
          <p:cNvSpPr txBox="1"/>
          <p:nvPr>
            <p:ph idx="2" type="body"/>
          </p:nvPr>
        </p:nvSpPr>
        <p:spPr>
          <a:xfrm>
            <a:off x="1206500" y="772444"/>
            <a:ext cx="21971100" cy="11732100"/>
          </a:xfrm>
          <a:prstGeom prst="rect">
            <a:avLst/>
          </a:prstGeom>
          <a:noFill/>
          <a:ln>
            <a:noFill/>
          </a:ln>
        </p:spPr>
        <p:txBody>
          <a:bodyPr anchorCtr="0" anchor="t" bIns="50800" lIns="50800" numCol="2" spcFirstLastPara="1" rIns="50800" wrap="square" tIns="50800">
            <a:normAutofit/>
          </a:bodyPr>
          <a:lstStyle/>
          <a:p>
            <a:pPr indent="-234696" lvl="0" marL="609600" rtl="0" algn="l">
              <a:lnSpc>
                <a:spcPct val="90000"/>
              </a:lnSpc>
              <a:spcBef>
                <a:spcPts val="0"/>
              </a:spcBef>
              <a:spcAft>
                <a:spcPts val="0"/>
              </a:spcAft>
              <a:buClr>
                <a:srgbClr val="000000"/>
              </a:buClr>
              <a:buSzPts val="5904"/>
              <a:buFont typeface="Helvetica Neue"/>
              <a:buNone/>
            </a:pPr>
            <a:r>
              <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Those who didn’t go beyond the primary level of education, lead in the count of those without a bank account.</a:t>
            </a:r>
            <a:endParaRPr/>
          </a:p>
        </p:txBody>
      </p:sp>
      <p:pic>
        <p:nvPicPr>
          <p:cNvPr id="24818" name="Google Shape;24818;p39"/>
          <p:cNvPicPr preferRelativeResize="0"/>
          <p:nvPr/>
        </p:nvPicPr>
        <p:blipFill rotWithShape="1">
          <a:blip r:embed="rId3">
            <a:alphaModFix/>
          </a:blip>
          <a:srcRect b="13958" l="0" r="0" t="71458"/>
          <a:stretch/>
        </p:blipFill>
        <p:spPr>
          <a:xfrm>
            <a:off x="2601913" y="5229224"/>
            <a:ext cx="19971538" cy="7714331"/>
          </a:xfrm>
          <a:prstGeom prst="rect">
            <a:avLst/>
          </a:prstGeom>
          <a:noFill/>
          <a:ln>
            <a:noFill/>
          </a:ln>
        </p:spPr>
      </p:pic>
      <p:pic>
        <p:nvPicPr>
          <p:cNvPr id="24819" name="Google Shape;24819;p39"/>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23" name="Shape 24823"/>
        <p:cNvGrpSpPr/>
        <p:nvPr/>
      </p:nvGrpSpPr>
      <p:grpSpPr>
        <a:xfrm>
          <a:off x="0" y="0"/>
          <a:ext cx="0" cy="0"/>
          <a:chOff x="0" y="0"/>
          <a:chExt cx="0" cy="0"/>
        </a:xfrm>
      </p:grpSpPr>
      <p:sp>
        <p:nvSpPr>
          <p:cNvPr id="24824" name="Google Shape;24824;p40"/>
          <p:cNvSpPr txBox="1"/>
          <p:nvPr>
            <p:ph idx="2" type="body"/>
          </p:nvPr>
        </p:nvSpPr>
        <p:spPr>
          <a:xfrm>
            <a:off x="1206500" y="772444"/>
            <a:ext cx="21971100" cy="11732100"/>
          </a:xfrm>
          <a:prstGeom prst="rect">
            <a:avLst/>
          </a:prstGeom>
          <a:noFill/>
          <a:ln>
            <a:noFill/>
          </a:ln>
        </p:spPr>
        <p:txBody>
          <a:bodyPr anchorCtr="0" anchor="t" bIns="50800" lIns="50800" numCol="2" spcFirstLastPara="1" rIns="50800" wrap="square" tIns="50800">
            <a:normAutofit/>
          </a:bodyPr>
          <a:lstStyle/>
          <a:p>
            <a:pPr indent="-234696" lvl="0" marL="609600" rtl="0" algn="l">
              <a:lnSpc>
                <a:spcPct val="90000"/>
              </a:lnSpc>
              <a:spcBef>
                <a:spcPts val="0"/>
              </a:spcBef>
              <a:spcAft>
                <a:spcPts val="0"/>
              </a:spcAft>
              <a:buClr>
                <a:srgbClr val="000000"/>
              </a:buClr>
              <a:buSzPts val="5904"/>
              <a:buFont typeface="Helvetica Neue"/>
              <a:buNone/>
            </a:pPr>
            <a:r>
              <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The self employed lead in the number of respondents without a bank account.</a:t>
            </a:r>
            <a:endParaRPr/>
          </a:p>
        </p:txBody>
      </p:sp>
      <p:pic>
        <p:nvPicPr>
          <p:cNvPr id="24825" name="Google Shape;24825;p40"/>
          <p:cNvPicPr preferRelativeResize="0"/>
          <p:nvPr/>
        </p:nvPicPr>
        <p:blipFill rotWithShape="1">
          <a:blip r:embed="rId3">
            <a:alphaModFix/>
          </a:blip>
          <a:srcRect b="0" l="0" r="0" t="85834"/>
          <a:stretch/>
        </p:blipFill>
        <p:spPr>
          <a:xfrm>
            <a:off x="1601788" y="4486274"/>
            <a:ext cx="21368877" cy="8018244"/>
          </a:xfrm>
          <a:prstGeom prst="rect">
            <a:avLst/>
          </a:prstGeom>
          <a:noFill/>
          <a:ln>
            <a:noFill/>
          </a:ln>
        </p:spPr>
      </p:pic>
      <p:pic>
        <p:nvPicPr>
          <p:cNvPr id="24826" name="Google Shape;24826;p40"/>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0" name="Shape 24830"/>
        <p:cNvGrpSpPr/>
        <p:nvPr/>
      </p:nvGrpSpPr>
      <p:grpSpPr>
        <a:xfrm>
          <a:off x="0" y="0"/>
          <a:ext cx="0" cy="0"/>
          <a:chOff x="0" y="0"/>
          <a:chExt cx="0" cy="0"/>
        </a:xfrm>
      </p:grpSpPr>
      <p:sp>
        <p:nvSpPr>
          <p:cNvPr id="24831" name="Google Shape;24831;p41"/>
          <p:cNvSpPr txBox="1"/>
          <p:nvPr>
            <p:ph idx="2" type="body"/>
          </p:nvPr>
        </p:nvSpPr>
        <p:spPr>
          <a:xfrm>
            <a:off x="1206500" y="970380"/>
            <a:ext cx="20020200" cy="11534100"/>
          </a:xfrm>
          <a:prstGeom prst="rect">
            <a:avLst/>
          </a:prstGeom>
          <a:noFill/>
          <a:ln>
            <a:noFill/>
          </a:ln>
        </p:spPr>
        <p:txBody>
          <a:bodyPr anchorCtr="0" anchor="t" bIns="50800" lIns="50800" spcFirstLastPara="1" rIns="50800" wrap="square" tIns="50800">
            <a:normAutofit/>
          </a:bodyPr>
          <a:lstStyle/>
          <a:p>
            <a:pPr indent="-158496" lvl="0" marL="533400" rtl="0" algn="l">
              <a:lnSpc>
                <a:spcPct val="90000"/>
              </a:lnSpc>
              <a:spcBef>
                <a:spcPts val="0"/>
              </a:spcBef>
              <a:spcAft>
                <a:spcPts val="0"/>
              </a:spcAft>
              <a:buClr>
                <a:srgbClr val="000000"/>
              </a:buClr>
              <a:buSzPts val="5904"/>
              <a:buFont typeface="Helvetica Neue"/>
              <a:buNone/>
            </a:pPr>
            <a:r>
              <a:t/>
            </a:r>
            <a:endParaRPr/>
          </a:p>
          <a:p>
            <a:pPr indent="-533400" lvl="0" marL="533400" rtl="0" algn="l">
              <a:lnSpc>
                <a:spcPct val="90000"/>
              </a:lnSpc>
              <a:spcBef>
                <a:spcPts val="4500"/>
              </a:spcBef>
              <a:spcAft>
                <a:spcPts val="0"/>
              </a:spcAft>
              <a:buClr>
                <a:srgbClr val="000000"/>
              </a:buClr>
              <a:buSzPts val="5904"/>
              <a:buFont typeface="Helvetica Neue"/>
              <a:buChar char="•"/>
            </a:pPr>
            <a:r>
              <a:rPr lang="en-US"/>
              <a:t>The cat plot below shows the number of bank account holders by the age of respondents and country. </a:t>
            </a:r>
            <a:endParaRPr/>
          </a:p>
        </p:txBody>
      </p:sp>
      <p:pic>
        <p:nvPicPr>
          <p:cNvPr id="24832" name="Google Shape;24832;p41"/>
          <p:cNvPicPr preferRelativeResize="0"/>
          <p:nvPr/>
        </p:nvPicPr>
        <p:blipFill rotWithShape="1">
          <a:blip r:embed="rId3">
            <a:alphaModFix/>
          </a:blip>
          <a:srcRect b="0" l="0" r="0" t="0"/>
          <a:stretch/>
        </p:blipFill>
        <p:spPr>
          <a:xfrm>
            <a:off x="2892424" y="4114800"/>
            <a:ext cx="17853471" cy="9601200"/>
          </a:xfrm>
          <a:prstGeom prst="rect">
            <a:avLst/>
          </a:prstGeom>
          <a:noFill/>
          <a:ln>
            <a:noFill/>
          </a:ln>
        </p:spPr>
      </p:pic>
      <p:pic>
        <p:nvPicPr>
          <p:cNvPr id="24833" name="Google Shape;24833;p41"/>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7" name="Shape 24837"/>
        <p:cNvGrpSpPr/>
        <p:nvPr/>
      </p:nvGrpSpPr>
      <p:grpSpPr>
        <a:xfrm>
          <a:off x="0" y="0"/>
          <a:ext cx="0" cy="0"/>
          <a:chOff x="0" y="0"/>
          <a:chExt cx="0" cy="0"/>
        </a:xfrm>
      </p:grpSpPr>
      <p:sp>
        <p:nvSpPr>
          <p:cNvPr id="24838" name="Google Shape;24838;p42"/>
          <p:cNvSpPr txBox="1"/>
          <p:nvPr>
            <p:ph idx="2" type="body"/>
          </p:nvPr>
        </p:nvSpPr>
        <p:spPr>
          <a:xfrm>
            <a:off x="1206500" y="1407719"/>
            <a:ext cx="19898400" cy="1109670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From the violin plot below, majority of bank account owners are between the age of 30 and 40.</a:t>
            </a:r>
            <a:endParaRPr/>
          </a:p>
          <a:p>
            <a:pPr indent="-234696" lvl="0" marL="609600" rtl="0" algn="l">
              <a:lnSpc>
                <a:spcPct val="90000"/>
              </a:lnSpc>
              <a:spcBef>
                <a:spcPts val="4500"/>
              </a:spcBef>
              <a:spcAft>
                <a:spcPts val="0"/>
              </a:spcAft>
              <a:buClr>
                <a:srgbClr val="000000"/>
              </a:buClr>
              <a:buSzPts val="5904"/>
              <a:buFont typeface="Helvetica Neue"/>
              <a:buNone/>
            </a:pPr>
            <a:r>
              <a:t/>
            </a:r>
            <a:endParaRPr/>
          </a:p>
        </p:txBody>
      </p:sp>
      <p:pic>
        <p:nvPicPr>
          <p:cNvPr id="24839" name="Google Shape;24839;p42"/>
          <p:cNvPicPr preferRelativeResize="0"/>
          <p:nvPr/>
        </p:nvPicPr>
        <p:blipFill rotWithShape="1">
          <a:blip r:embed="rId3">
            <a:alphaModFix/>
          </a:blip>
          <a:srcRect b="0" l="0" r="0" t="0"/>
          <a:stretch/>
        </p:blipFill>
        <p:spPr>
          <a:xfrm>
            <a:off x="2358893" y="3359113"/>
            <a:ext cx="18746114" cy="10042561"/>
          </a:xfrm>
          <a:prstGeom prst="rect">
            <a:avLst/>
          </a:prstGeom>
          <a:noFill/>
          <a:ln>
            <a:noFill/>
          </a:ln>
        </p:spPr>
      </p:pic>
      <p:pic>
        <p:nvPicPr>
          <p:cNvPr id="24840" name="Google Shape;24840;p42"/>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44" name="Shape 24844"/>
        <p:cNvGrpSpPr/>
        <p:nvPr/>
      </p:nvGrpSpPr>
      <p:grpSpPr>
        <a:xfrm>
          <a:off x="0" y="0"/>
          <a:ext cx="0" cy="0"/>
          <a:chOff x="0" y="0"/>
          <a:chExt cx="0" cy="0"/>
        </a:xfrm>
      </p:grpSpPr>
      <p:sp>
        <p:nvSpPr>
          <p:cNvPr id="24845" name="Google Shape;24845;p43"/>
          <p:cNvSpPr txBox="1"/>
          <p:nvPr>
            <p:ph idx="2" type="body"/>
          </p:nvPr>
        </p:nvSpPr>
        <p:spPr>
          <a:xfrm>
            <a:off x="1206500" y="878709"/>
            <a:ext cx="19957800" cy="11727300"/>
          </a:xfrm>
          <a:prstGeom prst="rect">
            <a:avLst/>
          </a:prstGeom>
          <a:noFill/>
          <a:ln>
            <a:noFill/>
          </a:ln>
        </p:spPr>
        <p:txBody>
          <a:bodyPr anchorCtr="0" anchor="t" bIns="50800" lIns="50800" spcFirstLastPara="1" rIns="50800" wrap="square" tIns="50800">
            <a:normAutofit/>
          </a:bodyPr>
          <a:lstStyle/>
          <a:p>
            <a:pPr indent="-180911" lvl="0" marL="469900" rtl="0" algn="l">
              <a:lnSpc>
                <a:spcPct val="90000"/>
              </a:lnSpc>
              <a:spcBef>
                <a:spcPts val="0"/>
              </a:spcBef>
              <a:spcAft>
                <a:spcPts val="0"/>
              </a:spcAft>
              <a:buClr>
                <a:srgbClr val="000000"/>
              </a:buClr>
              <a:buSzPts val="4551"/>
              <a:buFont typeface="Helvetica Neue"/>
              <a:buNone/>
            </a:pPr>
            <a:r>
              <a:t/>
            </a:r>
            <a:endParaRPr sz="3700"/>
          </a:p>
          <a:p>
            <a:pPr indent="0" lvl="0" marL="0" rtl="0" algn="l">
              <a:lnSpc>
                <a:spcPct val="90000"/>
              </a:lnSpc>
              <a:spcBef>
                <a:spcPts val="4500"/>
              </a:spcBef>
              <a:spcAft>
                <a:spcPts val="0"/>
              </a:spcAft>
              <a:buClr>
                <a:srgbClr val="000000"/>
              </a:buClr>
              <a:buSzPts val="5904"/>
              <a:buFont typeface="Helvetica Neue"/>
              <a:buNone/>
            </a:pPr>
            <a:r>
              <a:t/>
            </a:r>
            <a:endParaRPr/>
          </a:p>
          <a:p>
            <a:pPr indent="0" lvl="0" marL="0" rtl="0" algn="l">
              <a:lnSpc>
                <a:spcPct val="90000"/>
              </a:lnSpc>
              <a:spcBef>
                <a:spcPts val="4500"/>
              </a:spcBef>
              <a:spcAft>
                <a:spcPts val="0"/>
              </a:spcAft>
              <a:buClr>
                <a:srgbClr val="000000"/>
              </a:buClr>
              <a:buSzPts val="5904"/>
              <a:buFont typeface="Helvetica Neue"/>
              <a:buNone/>
            </a:pPr>
            <a:r>
              <a:t/>
            </a:r>
            <a:endParaRPr/>
          </a:p>
        </p:txBody>
      </p:sp>
      <p:pic>
        <p:nvPicPr>
          <p:cNvPr id="24846" name="Google Shape;24846;p43"/>
          <p:cNvPicPr preferRelativeResize="0"/>
          <p:nvPr/>
        </p:nvPicPr>
        <p:blipFill rotWithShape="1">
          <a:blip r:embed="rId3">
            <a:alphaModFix/>
          </a:blip>
          <a:srcRect b="0" l="0" r="0" t="0"/>
          <a:stretch/>
        </p:blipFill>
        <p:spPr>
          <a:xfrm>
            <a:off x="3972605" y="627626"/>
            <a:ext cx="15401245" cy="13088374"/>
          </a:xfrm>
          <a:prstGeom prst="rect">
            <a:avLst/>
          </a:prstGeom>
          <a:noFill/>
          <a:ln>
            <a:noFill/>
          </a:ln>
        </p:spPr>
      </p:pic>
      <p:pic>
        <p:nvPicPr>
          <p:cNvPr id="24847" name="Google Shape;24847;p43"/>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51" name="Shape 24851"/>
        <p:cNvGrpSpPr/>
        <p:nvPr/>
      </p:nvGrpSpPr>
      <p:grpSpPr>
        <a:xfrm>
          <a:off x="0" y="0"/>
          <a:ext cx="0" cy="0"/>
          <a:chOff x="0" y="0"/>
          <a:chExt cx="0" cy="0"/>
        </a:xfrm>
      </p:grpSpPr>
      <p:sp>
        <p:nvSpPr>
          <p:cNvPr id="24852" name="Google Shape;24852;p44"/>
          <p:cNvSpPr txBox="1"/>
          <p:nvPr>
            <p:ph type="title"/>
          </p:nvPr>
        </p:nvSpPr>
        <p:spPr>
          <a:xfrm>
            <a:off x="1206500" y="1079500"/>
            <a:ext cx="19914900" cy="1433100"/>
          </a:xfrm>
          <a:prstGeom prst="rect">
            <a:avLst/>
          </a:prstGeom>
          <a:noFill/>
          <a:ln>
            <a:noFill/>
          </a:ln>
        </p:spPr>
        <p:txBody>
          <a:bodyPr anchorCtr="0" anchor="t" bIns="50800" lIns="50800" spcFirstLastPara="1" rIns="50800" wrap="square" tIns="50800">
            <a:noAutofit/>
          </a:bodyPr>
          <a:lstStyle/>
          <a:p>
            <a:pPr indent="0" lvl="0" marL="0" rtl="0" algn="l">
              <a:lnSpc>
                <a:spcPct val="80000"/>
              </a:lnSpc>
              <a:spcBef>
                <a:spcPts val="0"/>
              </a:spcBef>
              <a:spcAft>
                <a:spcPts val="0"/>
              </a:spcAft>
              <a:buClr>
                <a:srgbClr val="751797"/>
              </a:buClr>
              <a:buSzPts val="8500"/>
              <a:buFont typeface="Helvetica Neue"/>
              <a:buNone/>
            </a:pPr>
            <a:r>
              <a:rPr b="1" i="0" lang="en-US" sz="8500" u="none" cap="none" strike="noStrike">
                <a:solidFill>
                  <a:srgbClr val="751797"/>
                </a:solidFill>
                <a:latin typeface="Helvetica Neue"/>
                <a:ea typeface="Helvetica Neue"/>
                <a:cs typeface="Helvetica Neue"/>
                <a:sym typeface="Helvetica Neue"/>
              </a:rPr>
              <a:t>Preprocessing and Training Data Development.</a:t>
            </a:r>
            <a:endParaRPr b="1" i="0" sz="8500" u="none" cap="none" strike="noStrike">
              <a:solidFill>
                <a:srgbClr val="751797"/>
              </a:solidFill>
              <a:latin typeface="Helvetica Neue"/>
              <a:ea typeface="Helvetica Neue"/>
              <a:cs typeface="Helvetica Neue"/>
              <a:sym typeface="Helvetica Neue"/>
            </a:endParaRPr>
          </a:p>
        </p:txBody>
      </p:sp>
      <p:sp>
        <p:nvSpPr>
          <p:cNvPr id="24853" name="Google Shape;24853;p44"/>
          <p:cNvSpPr txBox="1"/>
          <p:nvPr>
            <p:ph idx="2" type="body"/>
          </p:nvPr>
        </p:nvSpPr>
        <p:spPr>
          <a:xfrm>
            <a:off x="1206500" y="3584968"/>
            <a:ext cx="22125300" cy="992460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Dummy features were created from the country, relationship with head, marital status, education level and job type columns for both test and train datasets.</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The columns used in creating the dummy features were dropped, because they appear to be categorical rather than numerical alongside some other attributes.</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The target and gender variables were normalized  and remaining features were standardized using the label encoder i.e. converted to numeric, while age and household were standardized using minmax scaler.</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The dataset was then split into training and testing sets.</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The split datasets were then fit on a model.</a:t>
            </a:r>
            <a:endParaRPr/>
          </a:p>
        </p:txBody>
      </p:sp>
      <p:pic>
        <p:nvPicPr>
          <p:cNvPr id="24854" name="Google Shape;24854;p44"/>
          <p:cNvPicPr preferRelativeResize="0"/>
          <p:nvPr/>
        </p:nvPicPr>
        <p:blipFill rotWithShape="1">
          <a:blip r:embed="rId3">
            <a:alphaModFix/>
          </a:blip>
          <a:srcRect b="0" l="0" r="0" t="0"/>
          <a:stretch/>
        </p:blipFill>
        <p:spPr>
          <a:xfrm>
            <a:off x="23082422" y="1"/>
            <a:ext cx="1301578" cy="15618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58" name="Shape 24858"/>
        <p:cNvGrpSpPr/>
        <p:nvPr/>
      </p:nvGrpSpPr>
      <p:grpSpPr>
        <a:xfrm>
          <a:off x="0" y="0"/>
          <a:ext cx="0" cy="0"/>
          <a:chOff x="0" y="0"/>
          <a:chExt cx="0" cy="0"/>
        </a:xfrm>
      </p:grpSpPr>
      <p:sp>
        <p:nvSpPr>
          <p:cNvPr id="24859" name="Google Shape;24859;p45"/>
          <p:cNvSpPr txBox="1"/>
          <p:nvPr>
            <p:ph idx="2" type="body"/>
          </p:nvPr>
        </p:nvSpPr>
        <p:spPr>
          <a:xfrm>
            <a:off x="1356852" y="1561895"/>
            <a:ext cx="20190000" cy="1157130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Before Standardization;</a:t>
            </a:r>
            <a:endParaRPr/>
          </a:p>
          <a:p>
            <a:pPr indent="0" lvl="0" marL="0" rtl="0" algn="l">
              <a:lnSpc>
                <a:spcPct val="90000"/>
              </a:lnSpc>
              <a:spcBef>
                <a:spcPts val="4500"/>
              </a:spcBef>
              <a:spcAft>
                <a:spcPts val="0"/>
              </a:spcAft>
              <a:buClr>
                <a:srgbClr val="000000"/>
              </a:buClr>
              <a:buSzPts val="5904"/>
              <a:buFont typeface="Helvetica Neue"/>
              <a:buNone/>
            </a:pPr>
            <a:r>
              <a:t/>
            </a:r>
            <a:endParaRPr/>
          </a:p>
        </p:txBody>
      </p:sp>
      <p:pic>
        <p:nvPicPr>
          <p:cNvPr id="24860" name="Google Shape;24860;p45"/>
          <p:cNvPicPr preferRelativeResize="0"/>
          <p:nvPr/>
        </p:nvPicPr>
        <p:blipFill rotWithShape="1">
          <a:blip r:embed="rId3">
            <a:alphaModFix/>
          </a:blip>
          <a:srcRect b="0" l="0" r="0" t="0"/>
          <a:stretch/>
        </p:blipFill>
        <p:spPr>
          <a:xfrm>
            <a:off x="23082422" y="1"/>
            <a:ext cx="1301578" cy="1561894"/>
          </a:xfrm>
          <a:prstGeom prst="rect">
            <a:avLst/>
          </a:prstGeom>
          <a:noFill/>
          <a:ln>
            <a:noFill/>
          </a:ln>
        </p:spPr>
      </p:pic>
      <p:pic>
        <p:nvPicPr>
          <p:cNvPr id="24861" name="Google Shape;24861;p45"/>
          <p:cNvPicPr preferRelativeResize="0"/>
          <p:nvPr/>
        </p:nvPicPr>
        <p:blipFill rotWithShape="1">
          <a:blip r:embed="rId4">
            <a:alphaModFix/>
          </a:blip>
          <a:srcRect b="0" l="0" r="0" t="0"/>
          <a:stretch/>
        </p:blipFill>
        <p:spPr>
          <a:xfrm>
            <a:off x="1753087" y="2566116"/>
            <a:ext cx="21814835" cy="5082381"/>
          </a:xfrm>
          <a:prstGeom prst="rect">
            <a:avLst/>
          </a:prstGeom>
          <a:noFill/>
          <a:ln>
            <a:noFill/>
          </a:ln>
        </p:spPr>
      </p:pic>
      <p:pic>
        <p:nvPicPr>
          <p:cNvPr id="24862" name="Google Shape;24862;p45"/>
          <p:cNvPicPr preferRelativeResize="0"/>
          <p:nvPr/>
        </p:nvPicPr>
        <p:blipFill rotWithShape="1">
          <a:blip r:embed="rId5">
            <a:alphaModFix/>
          </a:blip>
          <a:srcRect b="0" l="0" r="0" t="0"/>
          <a:stretch/>
        </p:blipFill>
        <p:spPr>
          <a:xfrm>
            <a:off x="2008485" y="7950804"/>
            <a:ext cx="21329334" cy="51823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69" name="Shape 24669"/>
        <p:cNvGrpSpPr/>
        <p:nvPr/>
      </p:nvGrpSpPr>
      <p:grpSpPr>
        <a:xfrm>
          <a:off x="0" y="0"/>
          <a:ext cx="0" cy="0"/>
          <a:chOff x="0" y="0"/>
          <a:chExt cx="0" cy="0"/>
        </a:xfrm>
      </p:grpSpPr>
      <p:sp>
        <p:nvSpPr>
          <p:cNvPr id="24670" name="Google Shape;24670;p19"/>
          <p:cNvSpPr txBox="1"/>
          <p:nvPr>
            <p:ph type="title"/>
          </p:nvPr>
        </p:nvSpPr>
        <p:spPr>
          <a:xfrm>
            <a:off x="1206499" y="1077359"/>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751797"/>
              </a:buClr>
              <a:buSzPts val="8500"/>
              <a:buFont typeface="Helvetica Neue"/>
              <a:buNone/>
            </a:pPr>
            <a:r>
              <a:rPr lang="en-US">
                <a:solidFill>
                  <a:srgbClr val="751797"/>
                </a:solidFill>
              </a:rPr>
              <a:t>Problem Identification</a:t>
            </a:r>
            <a:endParaRPr/>
          </a:p>
        </p:txBody>
      </p:sp>
      <p:sp>
        <p:nvSpPr>
          <p:cNvPr id="24671" name="Google Shape;24671;p19"/>
          <p:cNvSpPr txBox="1"/>
          <p:nvPr>
            <p:ph idx="2" type="body"/>
          </p:nvPr>
        </p:nvSpPr>
        <p:spPr>
          <a:xfrm>
            <a:off x="1206500" y="3603128"/>
            <a:ext cx="21971100" cy="8256000"/>
          </a:xfrm>
          <a:prstGeom prst="rect">
            <a:avLst/>
          </a:prstGeom>
          <a:noFill/>
          <a:ln>
            <a:noFill/>
          </a:ln>
        </p:spPr>
        <p:txBody>
          <a:bodyPr anchorCtr="0" anchor="t" bIns="50800" lIns="50800" spcFirstLastPara="1" rIns="50800" wrap="square" tIns="50800">
            <a:normAutofit/>
          </a:bodyPr>
          <a:lstStyle/>
          <a:p>
            <a:pPr indent="-609600" lvl="0" marL="609600" rtl="0" algn="l">
              <a:lnSpc>
                <a:spcPct val="100000"/>
              </a:lnSpc>
              <a:spcBef>
                <a:spcPts val="0"/>
              </a:spcBef>
              <a:spcAft>
                <a:spcPts val="0"/>
              </a:spcAft>
              <a:buClr>
                <a:srgbClr val="000000"/>
              </a:buClr>
              <a:buSzPts val="5904"/>
              <a:buFont typeface="Helvetica Neue"/>
              <a:buChar char="•"/>
            </a:pPr>
            <a:r>
              <a:rPr lang="en-US">
                <a:latin typeface="Helvetica Neue"/>
                <a:ea typeface="Helvetica Neue"/>
                <a:cs typeface="Helvetica Neue"/>
                <a:sym typeface="Helvetica Neue"/>
              </a:rPr>
              <a:t>Financial Inclusion remains one of the main obstacles to economic and human development in Africa</a:t>
            </a:r>
            <a:endParaRPr/>
          </a:p>
          <a:p>
            <a:pPr indent="-234696" lvl="0" marL="609600" rtl="0" algn="l">
              <a:lnSpc>
                <a:spcPct val="100000"/>
              </a:lnSpc>
              <a:spcBef>
                <a:spcPts val="0"/>
              </a:spcBef>
              <a:spcAft>
                <a:spcPts val="0"/>
              </a:spcAft>
              <a:buClr>
                <a:srgbClr val="000000"/>
              </a:buClr>
              <a:buSzPts val="5904"/>
              <a:buFont typeface="Helvetica Neue"/>
              <a:buNone/>
            </a:pPr>
            <a:r>
              <a:t/>
            </a:r>
            <a:endParaRPr/>
          </a:p>
          <a:p>
            <a:pPr indent="-609600" lvl="0" marL="609600" rtl="0" algn="l">
              <a:lnSpc>
                <a:spcPct val="100000"/>
              </a:lnSpc>
              <a:spcBef>
                <a:spcPts val="0"/>
              </a:spcBef>
              <a:spcAft>
                <a:spcPts val="0"/>
              </a:spcAft>
              <a:buClr>
                <a:srgbClr val="000000"/>
              </a:buClr>
              <a:buSzPts val="5904"/>
              <a:buFont typeface="Helvetica Neue"/>
              <a:buChar char="•"/>
            </a:pPr>
            <a:r>
              <a:rPr lang="en-US">
                <a:latin typeface="Helvetica Neue"/>
                <a:ea typeface="Helvetica Neue"/>
                <a:cs typeface="Helvetica Neue"/>
                <a:sym typeface="Helvetica Neue"/>
              </a:rPr>
              <a:t>For example, across Kenya, Rwanda, Tanzania, and Uganda only 9.1 million     adults (or 13.9% of the adult population) have access to or use a commercial  bank account</a:t>
            </a:r>
            <a:endParaRPr/>
          </a:p>
          <a:p>
            <a:pPr indent="0" lvl="0" marL="228600" rtl="0" algn="l">
              <a:lnSpc>
                <a:spcPct val="100000"/>
              </a:lnSpc>
              <a:spcBef>
                <a:spcPts val="0"/>
              </a:spcBef>
              <a:spcAft>
                <a:spcPts val="0"/>
              </a:spcAft>
              <a:buClr>
                <a:srgbClr val="000000"/>
              </a:buClr>
              <a:buSzPts val="4800"/>
              <a:buFont typeface="Helvetica Neue"/>
              <a:buNone/>
            </a:pPr>
            <a:r>
              <a:t/>
            </a:r>
            <a:endParaRPr/>
          </a:p>
          <a:p>
            <a:pPr indent="-609600" lvl="0" marL="609600" rtl="0" algn="l">
              <a:lnSpc>
                <a:spcPct val="100000"/>
              </a:lnSpc>
              <a:spcBef>
                <a:spcPts val="0"/>
              </a:spcBef>
              <a:spcAft>
                <a:spcPts val="0"/>
              </a:spcAft>
              <a:buClr>
                <a:srgbClr val="000000"/>
              </a:buClr>
              <a:buSzPts val="5904"/>
              <a:buFont typeface="Helvetica Neue"/>
              <a:buChar char="•"/>
            </a:pPr>
            <a:r>
              <a:rPr lang="en-US">
                <a:latin typeface="Helvetica Neue"/>
                <a:ea typeface="Helvetica Neue"/>
                <a:cs typeface="Helvetica Neue"/>
                <a:sym typeface="Helvetica Neue"/>
              </a:rPr>
              <a:t>The objective of this project is to create a machine learning model to predict which individuals are most likely to have or use a bank account.</a:t>
            </a:r>
            <a:endParaRPr/>
          </a:p>
          <a:p>
            <a:pPr indent="-234696" lvl="0" marL="609600" rtl="0" algn="l">
              <a:lnSpc>
                <a:spcPct val="100000"/>
              </a:lnSpc>
              <a:spcBef>
                <a:spcPts val="0"/>
              </a:spcBef>
              <a:spcAft>
                <a:spcPts val="0"/>
              </a:spcAft>
              <a:buClr>
                <a:srgbClr val="000000"/>
              </a:buClr>
              <a:buSzPts val="5904"/>
              <a:buFont typeface="Helvetica Neue"/>
              <a:buNone/>
            </a:pPr>
            <a:r>
              <a:t/>
            </a:r>
            <a:endParaRPr/>
          </a:p>
          <a:p>
            <a:pPr indent="-609600" lvl="0" marL="609600" rtl="0" algn="l">
              <a:lnSpc>
                <a:spcPct val="100000"/>
              </a:lnSpc>
              <a:spcBef>
                <a:spcPts val="0"/>
              </a:spcBef>
              <a:spcAft>
                <a:spcPts val="0"/>
              </a:spcAft>
              <a:buClr>
                <a:srgbClr val="000000"/>
              </a:buClr>
              <a:buSzPts val="5904"/>
              <a:buFont typeface="Helvetica Neue"/>
              <a:buChar char="•"/>
            </a:pPr>
            <a:r>
              <a:rPr lang="en-US">
                <a:latin typeface="Helvetica Neue"/>
                <a:ea typeface="Helvetica Neue"/>
                <a:cs typeface="Helvetica Neue"/>
                <a:sym typeface="Helvetica Neue"/>
              </a:rPr>
              <a:t>This is a classification problem because our Target variable is Categorical.</a:t>
            </a:r>
            <a:endParaRPr/>
          </a:p>
        </p:txBody>
      </p:sp>
      <p:pic>
        <p:nvPicPr>
          <p:cNvPr id="24672" name="Google Shape;24672;p19"/>
          <p:cNvPicPr preferRelativeResize="0"/>
          <p:nvPr/>
        </p:nvPicPr>
        <p:blipFill rotWithShape="1">
          <a:blip r:embed="rId3">
            <a:alphaModFix/>
          </a:blip>
          <a:srcRect b="0" l="0" r="0" t="0"/>
          <a:stretch/>
        </p:blipFill>
        <p:spPr>
          <a:xfrm>
            <a:off x="23082422" y="1"/>
            <a:ext cx="1301578" cy="15618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66" name="Shape 24866"/>
        <p:cNvGrpSpPr/>
        <p:nvPr/>
      </p:nvGrpSpPr>
      <p:grpSpPr>
        <a:xfrm>
          <a:off x="0" y="0"/>
          <a:ext cx="0" cy="0"/>
          <a:chOff x="0" y="0"/>
          <a:chExt cx="0" cy="0"/>
        </a:xfrm>
      </p:grpSpPr>
      <p:sp>
        <p:nvSpPr>
          <p:cNvPr id="24867" name="Google Shape;24867;p46"/>
          <p:cNvSpPr txBox="1"/>
          <p:nvPr>
            <p:ph idx="2" type="body"/>
          </p:nvPr>
        </p:nvSpPr>
        <p:spPr>
          <a:xfrm>
            <a:off x="1356852" y="1561895"/>
            <a:ext cx="20190000" cy="1157130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After Standardization;</a:t>
            </a:r>
            <a:endParaRPr/>
          </a:p>
          <a:p>
            <a:pPr indent="0" lvl="0" marL="0" rtl="0" algn="l">
              <a:lnSpc>
                <a:spcPct val="90000"/>
              </a:lnSpc>
              <a:spcBef>
                <a:spcPts val="4500"/>
              </a:spcBef>
              <a:spcAft>
                <a:spcPts val="0"/>
              </a:spcAft>
              <a:buClr>
                <a:srgbClr val="000000"/>
              </a:buClr>
              <a:buSzPts val="5904"/>
              <a:buFont typeface="Helvetica Neue"/>
              <a:buNone/>
            </a:pPr>
            <a:r>
              <a:t/>
            </a:r>
            <a:endParaRPr/>
          </a:p>
        </p:txBody>
      </p:sp>
      <p:pic>
        <p:nvPicPr>
          <p:cNvPr id="24868" name="Google Shape;24868;p46"/>
          <p:cNvPicPr preferRelativeResize="0"/>
          <p:nvPr/>
        </p:nvPicPr>
        <p:blipFill rotWithShape="1">
          <a:blip r:embed="rId3">
            <a:alphaModFix/>
          </a:blip>
          <a:srcRect b="0" l="0" r="0" t="0"/>
          <a:stretch/>
        </p:blipFill>
        <p:spPr>
          <a:xfrm>
            <a:off x="23082422" y="1"/>
            <a:ext cx="1301578" cy="1561894"/>
          </a:xfrm>
          <a:prstGeom prst="rect">
            <a:avLst/>
          </a:prstGeom>
          <a:noFill/>
          <a:ln>
            <a:noFill/>
          </a:ln>
        </p:spPr>
      </p:pic>
      <p:pic>
        <p:nvPicPr>
          <p:cNvPr id="24869" name="Google Shape;24869;p46"/>
          <p:cNvPicPr preferRelativeResize="0"/>
          <p:nvPr/>
        </p:nvPicPr>
        <p:blipFill rotWithShape="1">
          <a:blip r:embed="rId4">
            <a:alphaModFix/>
          </a:blip>
          <a:srcRect b="0" l="0" r="0" t="0"/>
          <a:stretch/>
        </p:blipFill>
        <p:spPr>
          <a:xfrm>
            <a:off x="869557" y="2877454"/>
            <a:ext cx="22644886" cy="4377438"/>
          </a:xfrm>
          <a:prstGeom prst="rect">
            <a:avLst/>
          </a:prstGeom>
          <a:noFill/>
          <a:ln>
            <a:noFill/>
          </a:ln>
        </p:spPr>
      </p:pic>
      <p:pic>
        <p:nvPicPr>
          <p:cNvPr id="24870" name="Google Shape;24870;p46"/>
          <p:cNvPicPr preferRelativeResize="0"/>
          <p:nvPr/>
        </p:nvPicPr>
        <p:blipFill rotWithShape="1">
          <a:blip r:embed="rId5">
            <a:alphaModFix/>
          </a:blip>
          <a:srcRect b="0" l="0" r="0" t="0"/>
          <a:stretch/>
        </p:blipFill>
        <p:spPr>
          <a:xfrm>
            <a:off x="1150374" y="7539259"/>
            <a:ext cx="22364067" cy="43774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74" name="Shape 24874"/>
        <p:cNvGrpSpPr/>
        <p:nvPr/>
      </p:nvGrpSpPr>
      <p:grpSpPr>
        <a:xfrm>
          <a:off x="0" y="0"/>
          <a:ext cx="0" cy="0"/>
          <a:chOff x="0" y="0"/>
          <a:chExt cx="0" cy="0"/>
        </a:xfrm>
      </p:grpSpPr>
      <p:sp>
        <p:nvSpPr>
          <p:cNvPr id="24875" name="Google Shape;24875;p47"/>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751797"/>
              </a:buClr>
              <a:buSzPts val="8500"/>
              <a:buFont typeface="Helvetica Neue"/>
              <a:buNone/>
            </a:pPr>
            <a:r>
              <a:rPr b="1" i="0" lang="en-US" sz="8500" u="none" cap="none" strike="noStrike">
                <a:solidFill>
                  <a:srgbClr val="751797"/>
                </a:solidFill>
                <a:latin typeface="Helvetica Neue"/>
                <a:ea typeface="Helvetica Neue"/>
                <a:cs typeface="Helvetica Neue"/>
                <a:sym typeface="Helvetica Neue"/>
              </a:rPr>
              <a:t>Modeling.</a:t>
            </a:r>
            <a:endParaRPr b="1" i="0" sz="8500" u="none" cap="none" strike="noStrike">
              <a:solidFill>
                <a:srgbClr val="751797"/>
              </a:solidFill>
              <a:latin typeface="Helvetica Neue"/>
              <a:ea typeface="Helvetica Neue"/>
              <a:cs typeface="Helvetica Neue"/>
              <a:sym typeface="Helvetica Neue"/>
            </a:endParaRPr>
          </a:p>
        </p:txBody>
      </p:sp>
      <p:sp>
        <p:nvSpPr>
          <p:cNvPr id="24876" name="Google Shape;24876;p47"/>
          <p:cNvSpPr txBox="1"/>
          <p:nvPr>
            <p:ph idx="2" type="body"/>
          </p:nvPr>
        </p:nvSpPr>
        <p:spPr>
          <a:xfrm>
            <a:off x="1290679" y="3436112"/>
            <a:ext cx="20306400" cy="988080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The models Logistic regression, Gaussian naive bayes, Support vector classifier, decision tree classifier, Random forest classifier and K neighbors classifier were imported and used to fit the train data.</a:t>
            </a:r>
            <a:endParaRPr/>
          </a:p>
          <a:p>
            <a:pPr indent="-609600" lvl="0" marL="609600" rtl="0" algn="l">
              <a:lnSpc>
                <a:spcPct val="90000"/>
              </a:lnSpc>
              <a:spcBef>
                <a:spcPts val="4500"/>
              </a:spcBef>
              <a:spcAft>
                <a:spcPts val="0"/>
              </a:spcAft>
              <a:buClr>
                <a:srgbClr val="000000"/>
              </a:buClr>
              <a:buSzPts val="5904"/>
              <a:buFont typeface="Helvetica Neue"/>
              <a:buChar char="•"/>
            </a:pPr>
            <a:r>
              <a:rPr lang="en-US"/>
              <a:t>Predictions were made on each model and performance was evaluated using the Accuracy, Precision and Recall metrics.</a:t>
            </a:r>
            <a:endParaRPr/>
          </a:p>
          <a:p>
            <a:pPr indent="-609600" lvl="0" marL="609600" rtl="0" algn="l">
              <a:lnSpc>
                <a:spcPct val="90000"/>
              </a:lnSpc>
              <a:spcBef>
                <a:spcPts val="4500"/>
              </a:spcBef>
              <a:spcAft>
                <a:spcPts val="0"/>
              </a:spcAft>
              <a:buClr>
                <a:srgbClr val="000000"/>
              </a:buClr>
              <a:buSzPts val="5904"/>
              <a:buFont typeface="Helvetica Neue"/>
              <a:buChar char="•"/>
            </a:pPr>
            <a:r>
              <a:rPr lang="en-US"/>
              <a:t>The Final model with the best performance happened to be Support vector classifier with an accuracy of 89.04% and F1 score of 0.44 </a:t>
            </a:r>
            <a:endParaRPr/>
          </a:p>
          <a:p>
            <a:pPr indent="-609600" lvl="0" marL="609600" rtl="0" algn="l">
              <a:lnSpc>
                <a:spcPct val="90000"/>
              </a:lnSpc>
              <a:spcBef>
                <a:spcPts val="4500"/>
              </a:spcBef>
              <a:spcAft>
                <a:spcPts val="0"/>
              </a:spcAft>
              <a:buClr>
                <a:srgbClr val="000000"/>
              </a:buClr>
              <a:buSzPts val="5904"/>
              <a:buFont typeface="Helvetica Neue"/>
              <a:buChar char="•"/>
            </a:pPr>
            <a:r>
              <a:rPr lang="en-US"/>
              <a:t> It ranks 0.14 on the Zindi Africa leaderboard.</a:t>
            </a:r>
            <a:endParaRPr/>
          </a:p>
        </p:txBody>
      </p:sp>
      <p:pic>
        <p:nvPicPr>
          <p:cNvPr id="24877" name="Google Shape;24877;p47"/>
          <p:cNvPicPr preferRelativeResize="0"/>
          <p:nvPr/>
        </p:nvPicPr>
        <p:blipFill rotWithShape="1">
          <a:blip r:embed="rId3">
            <a:alphaModFix/>
          </a:blip>
          <a:srcRect b="0" l="0" r="0" t="0"/>
          <a:stretch/>
        </p:blipFill>
        <p:spPr>
          <a:xfrm>
            <a:off x="23082422" y="1"/>
            <a:ext cx="1301578" cy="156189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81" name="Shape 24881"/>
        <p:cNvGrpSpPr/>
        <p:nvPr/>
      </p:nvGrpSpPr>
      <p:grpSpPr>
        <a:xfrm>
          <a:off x="0" y="0"/>
          <a:ext cx="0" cy="0"/>
          <a:chOff x="0" y="0"/>
          <a:chExt cx="0" cy="0"/>
        </a:xfrm>
      </p:grpSpPr>
      <p:sp>
        <p:nvSpPr>
          <p:cNvPr id="24882" name="Google Shape;24882;p48"/>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751797"/>
              </a:buClr>
              <a:buSzPts val="8500"/>
              <a:buFont typeface="Helvetica Neue"/>
              <a:buNone/>
            </a:pPr>
            <a:r>
              <a:rPr b="1" i="0" lang="en-US" sz="8500" u="none" cap="none" strike="noStrike">
                <a:solidFill>
                  <a:srgbClr val="751797"/>
                </a:solidFill>
                <a:latin typeface="Helvetica Neue"/>
                <a:ea typeface="Helvetica Neue"/>
                <a:cs typeface="Helvetica Neue"/>
                <a:sym typeface="Helvetica Neue"/>
              </a:rPr>
              <a:t>Modeling.</a:t>
            </a:r>
            <a:endParaRPr b="1" i="0" sz="8500" u="none" cap="none" strike="noStrike">
              <a:solidFill>
                <a:srgbClr val="751797"/>
              </a:solidFill>
              <a:latin typeface="Helvetica Neue"/>
              <a:ea typeface="Helvetica Neue"/>
              <a:cs typeface="Helvetica Neue"/>
              <a:sym typeface="Helvetica Neue"/>
            </a:endParaRPr>
          </a:p>
        </p:txBody>
      </p:sp>
      <p:sp>
        <p:nvSpPr>
          <p:cNvPr id="24883" name="Google Shape;24883;p48"/>
          <p:cNvSpPr txBox="1"/>
          <p:nvPr>
            <p:ph idx="2" type="body"/>
          </p:nvPr>
        </p:nvSpPr>
        <p:spPr>
          <a:xfrm>
            <a:off x="1206500" y="2714625"/>
            <a:ext cx="21971100" cy="978990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Performance metrics.</a:t>
            </a:r>
            <a:endParaRPr/>
          </a:p>
        </p:txBody>
      </p:sp>
      <p:graphicFrame>
        <p:nvGraphicFramePr>
          <p:cNvPr id="24884" name="Google Shape;24884;p48"/>
          <p:cNvGraphicFramePr/>
          <p:nvPr/>
        </p:nvGraphicFramePr>
        <p:xfrm>
          <a:off x="5000624" y="4027139"/>
          <a:ext cx="3000000" cy="3000000"/>
        </p:xfrm>
        <a:graphic>
          <a:graphicData uri="http://schemas.openxmlformats.org/drawingml/2006/table">
            <a:tbl>
              <a:tblPr bandRow="1" firstCol="1" firstRow="1">
                <a:noFill/>
                <a:tableStyleId>{606C8696-6115-416D-979C-937823CBE163}</a:tableStyleId>
              </a:tblPr>
              <a:tblGrid>
                <a:gridCol w="3579650"/>
                <a:gridCol w="3808450"/>
                <a:gridCol w="3639750"/>
                <a:gridCol w="3852350"/>
              </a:tblGrid>
              <a:tr h="680525">
                <a:tc>
                  <a:txBody>
                    <a:bodyPr/>
                    <a:lstStyle/>
                    <a:p>
                      <a:pPr indent="0" lvl="0" marL="0" marR="0" rtl="0" algn="ctr">
                        <a:lnSpc>
                          <a:spcPct val="107000"/>
                        </a:lnSpc>
                        <a:spcBef>
                          <a:spcPts val="0"/>
                        </a:spcBef>
                        <a:spcAft>
                          <a:spcPts val="0"/>
                        </a:spcAft>
                        <a:buClr>
                          <a:schemeClr val="dk1"/>
                        </a:buClr>
                        <a:buSzPts val="4000"/>
                        <a:buFont typeface="Helvetica Neue"/>
                        <a:buNone/>
                      </a:pPr>
                      <a:r>
                        <a:rPr b="1" lang="en-US" sz="4000" u="none" cap="none" strike="noStrike"/>
                        <a:t>MODEL</a:t>
                      </a:r>
                      <a:endParaRPr b="1"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b="1" lang="en-US" sz="4000" u="none" cap="none" strike="noStrike"/>
                        <a:t>Accuracy(%)</a:t>
                      </a:r>
                      <a:endParaRPr b="1"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b="1" lang="en-US" sz="4000" u="none" cap="none" strike="noStrike"/>
                        <a:t>F1-score</a:t>
                      </a:r>
                      <a:endParaRPr b="1"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b="1" lang="en-US" sz="4000" u="none" cap="none" strike="noStrike"/>
                        <a:t>Zindi Score</a:t>
                      </a:r>
                      <a:endParaRPr b="1" sz="4000" u="none" cap="none" strike="noStrike">
                        <a:latin typeface="Calibri"/>
                        <a:ea typeface="Calibri"/>
                        <a:cs typeface="Calibri"/>
                        <a:sym typeface="Calibri"/>
                      </a:endParaRPr>
                    </a:p>
                  </a:txBody>
                  <a:tcPr marT="0" marB="0" marR="68575" marL="68575"/>
                </a:tc>
              </a:tr>
              <a:tr h="1397050">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Logistic Regression</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88.65</a:t>
                      </a:r>
                      <a:endParaRPr/>
                    </a:p>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 </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0.43</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0.1842</a:t>
                      </a:r>
                      <a:endParaRPr sz="4000" u="none" cap="none" strike="noStrike">
                        <a:latin typeface="Calibri"/>
                        <a:ea typeface="Calibri"/>
                        <a:cs typeface="Calibri"/>
                        <a:sym typeface="Calibri"/>
                      </a:endParaRPr>
                    </a:p>
                  </a:txBody>
                  <a:tcPr marT="0" marB="0" marR="68575" marL="68575"/>
                </a:tc>
              </a:tr>
              <a:tr h="1397050">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Decision Tree</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83.89</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0.40</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0.2251</a:t>
                      </a:r>
                      <a:endParaRPr sz="4000" u="none" cap="none" strike="noStrike">
                        <a:latin typeface="Calibri"/>
                        <a:ea typeface="Calibri"/>
                        <a:cs typeface="Calibri"/>
                        <a:sym typeface="Calibri"/>
                      </a:endParaRPr>
                    </a:p>
                  </a:txBody>
                  <a:tcPr marT="0" marB="0" marR="68575" marL="68575"/>
                </a:tc>
              </a:tr>
              <a:tr h="1397050">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Random Forest</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86.87</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0.44</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0.2036</a:t>
                      </a:r>
                      <a:endParaRPr sz="4000" u="none" cap="none" strike="noStrike">
                        <a:latin typeface="Calibri"/>
                        <a:ea typeface="Calibri"/>
                        <a:cs typeface="Calibri"/>
                        <a:sym typeface="Calibri"/>
                      </a:endParaRPr>
                    </a:p>
                  </a:txBody>
                  <a:tcPr marT="0" marB="0" marR="68575" marL="68575"/>
                </a:tc>
              </a:tr>
              <a:tr h="2113600">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K Nearest Neighbors</a:t>
                      </a:r>
                      <a:endParaRPr/>
                    </a:p>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 </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87.91</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0.42</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0.1934</a:t>
                      </a:r>
                      <a:endParaRPr sz="4000" u="none" cap="none" strike="noStrike">
                        <a:latin typeface="Calibri"/>
                        <a:ea typeface="Calibri"/>
                        <a:cs typeface="Calibri"/>
                        <a:sym typeface="Calibri"/>
                      </a:endParaRPr>
                    </a:p>
                  </a:txBody>
                  <a:tcPr marT="0" marB="0" marR="68575" marL="68575"/>
                </a:tc>
              </a:tr>
              <a:tr h="2113600">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Support Vector Machine</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89.04</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0.44</a:t>
                      </a:r>
                      <a:endParaRPr sz="40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chemeClr val="dk1"/>
                        </a:buClr>
                        <a:buSzPts val="4000"/>
                        <a:buFont typeface="Helvetica Neue"/>
                        <a:buNone/>
                      </a:pPr>
                      <a:r>
                        <a:rPr lang="en-US" sz="4000" u="none" cap="none" strike="noStrike"/>
                        <a:t>0.1409</a:t>
                      </a:r>
                      <a:endParaRPr sz="4000" u="none" cap="none" strike="noStrike">
                        <a:latin typeface="Calibri"/>
                        <a:ea typeface="Calibri"/>
                        <a:cs typeface="Calibri"/>
                        <a:sym typeface="Calibri"/>
                      </a:endParaRPr>
                    </a:p>
                  </a:txBody>
                  <a:tcPr marT="0" marB="0" marR="68575" marL="68575"/>
                </a:tc>
              </a:tr>
            </a:tbl>
          </a:graphicData>
        </a:graphic>
      </p:graphicFrame>
      <p:pic>
        <p:nvPicPr>
          <p:cNvPr id="24885" name="Google Shape;24885;p48"/>
          <p:cNvPicPr preferRelativeResize="0"/>
          <p:nvPr/>
        </p:nvPicPr>
        <p:blipFill rotWithShape="1">
          <a:blip r:embed="rId3">
            <a:alphaModFix/>
          </a:blip>
          <a:srcRect b="0" l="0" r="0" t="0"/>
          <a:stretch/>
        </p:blipFill>
        <p:spPr>
          <a:xfrm>
            <a:off x="23082422" y="1"/>
            <a:ext cx="1301578" cy="156189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89" name="Shape 24889"/>
        <p:cNvGrpSpPr/>
        <p:nvPr/>
      </p:nvGrpSpPr>
      <p:grpSpPr>
        <a:xfrm>
          <a:off x="0" y="0"/>
          <a:ext cx="0" cy="0"/>
          <a:chOff x="0" y="0"/>
          <a:chExt cx="0" cy="0"/>
        </a:xfrm>
      </p:grpSpPr>
      <p:pic>
        <p:nvPicPr>
          <p:cNvPr id="24890" name="Google Shape;24890;p49"/>
          <p:cNvPicPr preferRelativeResize="0"/>
          <p:nvPr/>
        </p:nvPicPr>
        <p:blipFill rotWithShape="1">
          <a:blip r:embed="rId3">
            <a:alphaModFix/>
          </a:blip>
          <a:srcRect b="0" l="0" r="0" t="0"/>
          <a:stretch/>
        </p:blipFill>
        <p:spPr>
          <a:xfrm>
            <a:off x="23082422" y="1"/>
            <a:ext cx="1301578" cy="1561894"/>
          </a:xfrm>
          <a:prstGeom prst="rect">
            <a:avLst/>
          </a:prstGeom>
          <a:noFill/>
          <a:ln>
            <a:noFill/>
          </a:ln>
        </p:spPr>
      </p:pic>
      <p:sp>
        <p:nvSpPr>
          <p:cNvPr id="24891" name="Google Shape;24891;p49"/>
          <p:cNvSpPr txBox="1"/>
          <p:nvPr>
            <p:ph idx="2" type="body"/>
          </p:nvPr>
        </p:nvSpPr>
        <p:spPr>
          <a:xfrm>
            <a:off x="1327354" y="1075574"/>
            <a:ext cx="21850200" cy="1142880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Our submission was no. 806 on Zindi.</a:t>
            </a:r>
            <a:endParaRPr/>
          </a:p>
        </p:txBody>
      </p:sp>
      <p:pic>
        <p:nvPicPr>
          <p:cNvPr id="24892" name="Google Shape;24892;p49"/>
          <p:cNvPicPr preferRelativeResize="0"/>
          <p:nvPr/>
        </p:nvPicPr>
        <p:blipFill rotWithShape="1">
          <a:blip r:embed="rId4">
            <a:alphaModFix/>
          </a:blip>
          <a:srcRect b="13873" l="0" r="0" t="2799"/>
          <a:stretch/>
        </p:blipFill>
        <p:spPr>
          <a:xfrm>
            <a:off x="8397976" y="2151147"/>
            <a:ext cx="7708900" cy="1142894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96" name="Shape 24896"/>
        <p:cNvGrpSpPr/>
        <p:nvPr/>
      </p:nvGrpSpPr>
      <p:grpSpPr>
        <a:xfrm>
          <a:off x="0" y="0"/>
          <a:ext cx="0" cy="0"/>
          <a:chOff x="0" y="0"/>
          <a:chExt cx="0" cy="0"/>
        </a:xfrm>
      </p:grpSpPr>
      <p:sp>
        <p:nvSpPr>
          <p:cNvPr id="24897" name="Google Shape;24897;p50"/>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751797"/>
              </a:buClr>
              <a:buSzPts val="8500"/>
              <a:buFont typeface="Helvetica Neue"/>
              <a:buNone/>
            </a:pPr>
            <a:r>
              <a:rPr b="1" i="0" lang="en-US" sz="8500" u="none" cap="none" strike="noStrike">
                <a:solidFill>
                  <a:srgbClr val="751797"/>
                </a:solidFill>
                <a:latin typeface="Helvetica Neue"/>
                <a:ea typeface="Helvetica Neue"/>
                <a:cs typeface="Helvetica Neue"/>
                <a:sym typeface="Helvetica Neue"/>
              </a:rPr>
              <a:t>Conclusion.</a:t>
            </a:r>
            <a:endParaRPr b="1" i="0" sz="8500" u="none" cap="none" strike="noStrike">
              <a:solidFill>
                <a:srgbClr val="751797"/>
              </a:solidFill>
              <a:latin typeface="Helvetica Neue"/>
              <a:ea typeface="Helvetica Neue"/>
              <a:cs typeface="Helvetica Neue"/>
              <a:sym typeface="Helvetica Neue"/>
            </a:endParaRPr>
          </a:p>
        </p:txBody>
      </p:sp>
      <p:sp>
        <p:nvSpPr>
          <p:cNvPr id="24898" name="Google Shape;24898;p50"/>
          <p:cNvSpPr txBox="1"/>
          <p:nvPr>
            <p:ph idx="2" type="body"/>
          </p:nvPr>
        </p:nvSpPr>
        <p:spPr>
          <a:xfrm>
            <a:off x="1206500" y="2606591"/>
            <a:ext cx="21971100" cy="1080420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Our prediction had a variance of 0.14 against the actual data.</a:t>
            </a:r>
            <a:endParaRPr/>
          </a:p>
          <a:p>
            <a:pPr indent="-609600" lvl="0" marL="609600" rtl="0" algn="l">
              <a:lnSpc>
                <a:spcPct val="90000"/>
              </a:lnSpc>
              <a:spcBef>
                <a:spcPts val="4500"/>
              </a:spcBef>
              <a:spcAft>
                <a:spcPts val="0"/>
              </a:spcAft>
              <a:buClr>
                <a:srgbClr val="000000"/>
              </a:buClr>
              <a:buSzPts val="5904"/>
              <a:buFont typeface="Helvetica Neue"/>
              <a:buChar char="•"/>
            </a:pPr>
            <a:r>
              <a:rPr lang="en-US"/>
              <a:t>From the analysis, several factors play a key role in determining individual ownership of bank accounts.</a:t>
            </a:r>
            <a:endParaRPr/>
          </a:p>
          <a:p>
            <a:pPr indent="-609600" lvl="0" marL="609600" rtl="0" algn="l">
              <a:lnSpc>
                <a:spcPct val="90000"/>
              </a:lnSpc>
              <a:spcBef>
                <a:spcPts val="4500"/>
              </a:spcBef>
              <a:spcAft>
                <a:spcPts val="0"/>
              </a:spcAft>
              <a:buClr>
                <a:srgbClr val="000000"/>
              </a:buClr>
              <a:buSzPts val="5904"/>
              <a:buFont typeface="Helvetica Neue"/>
              <a:buChar char="•"/>
            </a:pPr>
            <a:r>
              <a:rPr lang="en-US"/>
              <a:t>Although access to cellphones should be a strong factor that influences users to own a bank account; as it would mean easier access to bank services, the analysis proved otherwise since most of the respondents had cellphone access but no bank account. This makes cellphone access a minor factor in determining bank account ownership.</a:t>
            </a:r>
            <a:endParaRPr/>
          </a:p>
          <a:p>
            <a:pPr indent="-609600" lvl="0" marL="609600" rtl="0" algn="l">
              <a:lnSpc>
                <a:spcPct val="90000"/>
              </a:lnSpc>
              <a:spcBef>
                <a:spcPts val="4500"/>
              </a:spcBef>
              <a:spcAft>
                <a:spcPts val="0"/>
              </a:spcAft>
              <a:buClr>
                <a:srgbClr val="000000"/>
              </a:buClr>
              <a:buSzPts val="5904"/>
              <a:buFont typeface="Helvetica Neue"/>
              <a:buChar char="•"/>
            </a:pPr>
            <a:r>
              <a:rPr lang="en-US"/>
              <a:t>In the analysis, those with more responsibilities such as the heads of the households and the married respondents, were seen to have bank accounts. We can conclude that increased responsibility, encourages people to hold bank accounts.</a:t>
            </a:r>
            <a:endParaRPr/>
          </a:p>
        </p:txBody>
      </p:sp>
      <p:pic>
        <p:nvPicPr>
          <p:cNvPr id="24899" name="Google Shape;24899;p50"/>
          <p:cNvPicPr preferRelativeResize="0"/>
          <p:nvPr/>
        </p:nvPicPr>
        <p:blipFill rotWithShape="1">
          <a:blip r:embed="rId3">
            <a:alphaModFix/>
          </a:blip>
          <a:srcRect b="0" l="0" r="0" t="0"/>
          <a:stretch/>
        </p:blipFill>
        <p:spPr>
          <a:xfrm>
            <a:off x="23082422" y="1"/>
            <a:ext cx="1301578" cy="156189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24903" name="Shape 24903"/>
        <p:cNvGrpSpPr/>
        <p:nvPr/>
      </p:nvGrpSpPr>
      <p:grpSpPr>
        <a:xfrm>
          <a:off x="0" y="0"/>
          <a:ext cx="0" cy="0"/>
          <a:chOff x="0" y="0"/>
          <a:chExt cx="0" cy="0"/>
        </a:xfrm>
      </p:grpSpPr>
      <p:sp>
        <p:nvSpPr>
          <p:cNvPr id="24904" name="Google Shape;24904;p51"/>
          <p:cNvSpPr txBox="1"/>
          <p:nvPr>
            <p:ph idx="1" type="body"/>
          </p:nvPr>
        </p:nvSpPr>
        <p:spPr>
          <a:xfrm>
            <a:off x="1206500" y="4920843"/>
            <a:ext cx="21971100" cy="3874200"/>
          </a:xfrm>
          <a:prstGeom prst="rect">
            <a:avLst/>
          </a:prstGeom>
          <a:noFill/>
          <a:ln>
            <a:noFill/>
          </a:ln>
        </p:spPr>
        <p:txBody>
          <a:bodyPr anchorCtr="0" anchor="ctr" bIns="50800" lIns="50800" spcFirstLastPara="1" rIns="50800" wrap="square" tIns="50800">
            <a:normAutofit/>
          </a:bodyPr>
          <a:lstStyle/>
          <a:p>
            <a:pPr indent="0" lvl="0" marL="0" rtl="0" algn="ctr">
              <a:lnSpc>
                <a:spcPct val="80000"/>
              </a:lnSpc>
              <a:spcBef>
                <a:spcPts val="0"/>
              </a:spcBef>
              <a:spcAft>
                <a:spcPts val="0"/>
              </a:spcAft>
              <a:buClr>
                <a:schemeClr val="lt1"/>
              </a:buClr>
              <a:buSzPts val="20000"/>
              <a:buFont typeface="Corben"/>
              <a:buNone/>
            </a:pPr>
            <a:r>
              <a:rPr lang="en-US" sz="20000">
                <a:solidFill>
                  <a:schemeClr val="lt1"/>
                </a:solidFill>
                <a:latin typeface="Corben"/>
                <a:ea typeface="Corben"/>
                <a:cs typeface="Corben"/>
                <a:sym typeface="Corbe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76" name="Shape 24676"/>
        <p:cNvGrpSpPr/>
        <p:nvPr/>
      </p:nvGrpSpPr>
      <p:grpSpPr>
        <a:xfrm>
          <a:off x="0" y="0"/>
          <a:ext cx="0" cy="0"/>
          <a:chOff x="0" y="0"/>
          <a:chExt cx="0" cy="0"/>
        </a:xfrm>
      </p:grpSpPr>
      <p:sp>
        <p:nvSpPr>
          <p:cNvPr id="24677" name="Google Shape;24677;p20"/>
          <p:cNvSpPr txBox="1"/>
          <p:nvPr>
            <p:ph type="title"/>
          </p:nvPr>
        </p:nvSpPr>
        <p:spPr>
          <a:xfrm>
            <a:off x="1206499" y="1077359"/>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751797"/>
              </a:buClr>
              <a:buSzPts val="8500"/>
              <a:buFont typeface="Helvetica Neue"/>
              <a:buNone/>
            </a:pPr>
            <a:r>
              <a:rPr lang="en-US">
                <a:solidFill>
                  <a:srgbClr val="751797"/>
                </a:solidFill>
              </a:rPr>
              <a:t>Data Wrangling</a:t>
            </a:r>
            <a:endParaRPr/>
          </a:p>
        </p:txBody>
      </p:sp>
      <p:sp>
        <p:nvSpPr>
          <p:cNvPr id="24678" name="Google Shape;24678;p20"/>
          <p:cNvSpPr txBox="1"/>
          <p:nvPr>
            <p:ph idx="2" type="body"/>
          </p:nvPr>
        </p:nvSpPr>
        <p:spPr>
          <a:xfrm>
            <a:off x="982021" y="3490888"/>
            <a:ext cx="22521000" cy="9531900"/>
          </a:xfrm>
          <a:prstGeom prst="rect">
            <a:avLst/>
          </a:prstGeom>
          <a:noFill/>
          <a:ln>
            <a:noFill/>
          </a:ln>
        </p:spPr>
        <p:txBody>
          <a:bodyPr anchorCtr="0" anchor="t" bIns="50800" lIns="50800" spcFirstLastPara="1" rIns="50800" wrap="square" tIns="50800">
            <a:normAutofit/>
          </a:bodyPr>
          <a:lstStyle/>
          <a:p>
            <a:pPr indent="-609600" lvl="0" marL="609600" rtl="0" algn="l">
              <a:lnSpc>
                <a:spcPct val="100000"/>
              </a:lnSpc>
              <a:spcBef>
                <a:spcPts val="0"/>
              </a:spcBef>
              <a:spcAft>
                <a:spcPts val="0"/>
              </a:spcAft>
              <a:buClr>
                <a:srgbClr val="000000"/>
              </a:buClr>
              <a:buSzPts val="5904"/>
              <a:buFont typeface="Helvetica Neue"/>
              <a:buChar char="•"/>
            </a:pPr>
            <a:r>
              <a:rPr lang="en-US"/>
              <a:t>Data was collected from Zindi Africa Financial inclusion in Africa Competition.</a:t>
            </a:r>
            <a:endParaRPr/>
          </a:p>
          <a:p>
            <a:pPr indent="-234696" lvl="0" marL="609600" rtl="0" algn="l">
              <a:lnSpc>
                <a:spcPct val="100000"/>
              </a:lnSpc>
              <a:spcBef>
                <a:spcPts val="0"/>
              </a:spcBef>
              <a:spcAft>
                <a:spcPts val="0"/>
              </a:spcAft>
              <a:buClr>
                <a:srgbClr val="000000"/>
              </a:buClr>
              <a:buSzPts val="5904"/>
              <a:buFont typeface="Helvetica Neue"/>
              <a:buNone/>
            </a:pPr>
            <a:r>
              <a:t/>
            </a:r>
            <a:endParaRPr/>
          </a:p>
          <a:p>
            <a:pPr indent="-609600" lvl="0" marL="609600" rtl="0" algn="l">
              <a:lnSpc>
                <a:spcPct val="100000"/>
              </a:lnSpc>
              <a:spcBef>
                <a:spcPts val="0"/>
              </a:spcBef>
              <a:spcAft>
                <a:spcPts val="0"/>
              </a:spcAft>
              <a:buClr>
                <a:srgbClr val="000000"/>
              </a:buClr>
              <a:buSzPts val="5904"/>
              <a:buFont typeface="Helvetica Neue"/>
              <a:buChar char="•"/>
            </a:pPr>
            <a:r>
              <a:rPr lang="en-US"/>
              <a:t>Variable definitions of the data</a:t>
            </a:r>
            <a:endParaRPr/>
          </a:p>
          <a:p>
            <a:pPr indent="-609600" lvl="1" marL="1219200" rtl="0" algn="l">
              <a:lnSpc>
                <a:spcPct val="100000"/>
              </a:lnSpc>
              <a:spcBef>
                <a:spcPts val="0"/>
              </a:spcBef>
              <a:spcAft>
                <a:spcPts val="0"/>
              </a:spcAft>
              <a:buClr>
                <a:srgbClr val="000000"/>
              </a:buClr>
              <a:buSzPts val="4920"/>
              <a:buFont typeface="Helvetica Neue"/>
              <a:buChar char="•"/>
            </a:pPr>
            <a:r>
              <a:rPr lang="en-US"/>
              <a:t>country: Country interviewee is in.</a:t>
            </a:r>
            <a:endParaRPr/>
          </a:p>
          <a:p>
            <a:pPr indent="-609600" lvl="1" marL="1219200" rtl="0" algn="l">
              <a:lnSpc>
                <a:spcPct val="100000"/>
              </a:lnSpc>
              <a:spcBef>
                <a:spcPts val="0"/>
              </a:spcBef>
              <a:spcAft>
                <a:spcPts val="0"/>
              </a:spcAft>
              <a:buClr>
                <a:srgbClr val="000000"/>
              </a:buClr>
              <a:buSzPts val="4920"/>
              <a:buFont typeface="Helvetica Neue"/>
              <a:buChar char="•"/>
            </a:pPr>
            <a:r>
              <a:rPr lang="en-US"/>
              <a:t>year: Year survey was done in.</a:t>
            </a:r>
            <a:endParaRPr/>
          </a:p>
          <a:p>
            <a:pPr indent="-609600" lvl="1" marL="1219200" rtl="0" algn="l">
              <a:lnSpc>
                <a:spcPct val="100000"/>
              </a:lnSpc>
              <a:spcBef>
                <a:spcPts val="0"/>
              </a:spcBef>
              <a:spcAft>
                <a:spcPts val="0"/>
              </a:spcAft>
              <a:buClr>
                <a:srgbClr val="000000"/>
              </a:buClr>
              <a:buSzPts val="4920"/>
              <a:buFont typeface="Helvetica Neue"/>
              <a:buChar char="•"/>
            </a:pPr>
            <a:r>
              <a:rPr lang="en-US"/>
              <a:t>location_type: Type of location: Rural, Urban</a:t>
            </a:r>
            <a:endParaRPr/>
          </a:p>
          <a:p>
            <a:pPr indent="-609600" lvl="1" marL="1219200" rtl="0" algn="l">
              <a:lnSpc>
                <a:spcPct val="100000"/>
              </a:lnSpc>
              <a:spcBef>
                <a:spcPts val="0"/>
              </a:spcBef>
              <a:spcAft>
                <a:spcPts val="0"/>
              </a:spcAft>
              <a:buClr>
                <a:srgbClr val="000000"/>
              </a:buClr>
              <a:buSzPts val="4920"/>
              <a:buFont typeface="Helvetica Neue"/>
              <a:buChar char="•"/>
            </a:pPr>
            <a:r>
              <a:rPr lang="en-US"/>
              <a:t>cellphone_access: If interviewee has access to a cellphone: Yes, No </a:t>
            </a:r>
            <a:endParaRPr/>
          </a:p>
          <a:p>
            <a:pPr indent="-609600" lvl="1" marL="1219200" rtl="0" algn="l">
              <a:lnSpc>
                <a:spcPct val="100000"/>
              </a:lnSpc>
              <a:spcBef>
                <a:spcPts val="0"/>
              </a:spcBef>
              <a:spcAft>
                <a:spcPts val="0"/>
              </a:spcAft>
              <a:buClr>
                <a:srgbClr val="000000"/>
              </a:buClr>
              <a:buSzPts val="4920"/>
              <a:buFont typeface="Helvetica Neue"/>
              <a:buChar char="•"/>
            </a:pPr>
            <a:r>
              <a:rPr lang="en-US"/>
              <a:t>household_size: Number of people living in one house</a:t>
            </a:r>
            <a:endParaRPr/>
          </a:p>
          <a:p>
            <a:pPr indent="-609600" lvl="1" marL="1219200" rtl="0" algn="l">
              <a:lnSpc>
                <a:spcPct val="100000"/>
              </a:lnSpc>
              <a:spcBef>
                <a:spcPts val="0"/>
              </a:spcBef>
              <a:spcAft>
                <a:spcPts val="0"/>
              </a:spcAft>
              <a:buClr>
                <a:srgbClr val="000000"/>
              </a:buClr>
              <a:buSzPts val="4920"/>
              <a:buFont typeface="Helvetica Neue"/>
              <a:buChar char="•"/>
            </a:pPr>
            <a:r>
              <a:rPr lang="en-US"/>
              <a:t>age_of_respondent: The age of the interviewee</a:t>
            </a:r>
            <a:endParaRPr/>
          </a:p>
          <a:p>
            <a:pPr indent="-609600" lvl="1" marL="1219200" rtl="0" algn="l">
              <a:lnSpc>
                <a:spcPct val="100000"/>
              </a:lnSpc>
              <a:spcBef>
                <a:spcPts val="0"/>
              </a:spcBef>
              <a:spcAft>
                <a:spcPts val="0"/>
              </a:spcAft>
              <a:buClr>
                <a:srgbClr val="000000"/>
              </a:buClr>
              <a:buSzPts val="4920"/>
              <a:buFont typeface="Helvetica Neue"/>
              <a:buChar char="•"/>
            </a:pPr>
            <a:r>
              <a:rPr lang="en-US"/>
              <a:t>gender_of_respondent: Gender of interviewee: Male, Female</a:t>
            </a:r>
            <a:endParaRPr/>
          </a:p>
          <a:p>
            <a:pPr indent="-234696" lvl="1" marL="1219200" rtl="0" algn="l">
              <a:lnSpc>
                <a:spcPct val="100000"/>
              </a:lnSpc>
              <a:spcBef>
                <a:spcPts val="0"/>
              </a:spcBef>
              <a:spcAft>
                <a:spcPts val="0"/>
              </a:spcAft>
              <a:buClr>
                <a:srgbClr val="000000"/>
              </a:buClr>
              <a:buSzPts val="5904"/>
              <a:buFont typeface="Helvetica Neue"/>
              <a:buNone/>
            </a:pPr>
            <a:r>
              <a:t/>
            </a:r>
            <a:endParaRPr/>
          </a:p>
          <a:p>
            <a:pPr indent="-609600" lvl="0" marL="609600" rtl="0" algn="l">
              <a:lnSpc>
                <a:spcPct val="100000"/>
              </a:lnSpc>
              <a:spcBef>
                <a:spcPts val="0"/>
              </a:spcBef>
              <a:spcAft>
                <a:spcPts val="0"/>
              </a:spcAft>
              <a:buClr>
                <a:srgbClr val="000000"/>
              </a:buClr>
              <a:buSzPts val="5904"/>
              <a:buFont typeface="Helvetica Neue"/>
              <a:buChar char="•"/>
            </a:pPr>
            <a:r>
              <a:rPr lang="en-US"/>
              <a:t>From the data cleaning carried out, no missing values were found. </a:t>
            </a:r>
            <a:endParaRPr/>
          </a:p>
        </p:txBody>
      </p:sp>
      <p:pic>
        <p:nvPicPr>
          <p:cNvPr id="24679" name="Google Shape;24679;p20"/>
          <p:cNvPicPr preferRelativeResize="0"/>
          <p:nvPr/>
        </p:nvPicPr>
        <p:blipFill rotWithShape="1">
          <a:blip r:embed="rId3">
            <a:alphaModFix/>
          </a:blip>
          <a:srcRect b="0" l="0" r="0" t="0"/>
          <a:stretch/>
        </p:blipFill>
        <p:spPr>
          <a:xfrm>
            <a:off x="23082422" y="1"/>
            <a:ext cx="1301578" cy="15618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83" name="Shape 24683"/>
        <p:cNvGrpSpPr/>
        <p:nvPr/>
      </p:nvGrpSpPr>
      <p:grpSpPr>
        <a:xfrm>
          <a:off x="0" y="0"/>
          <a:ext cx="0" cy="0"/>
          <a:chOff x="0" y="0"/>
          <a:chExt cx="0" cy="0"/>
        </a:xfrm>
      </p:grpSpPr>
      <p:sp>
        <p:nvSpPr>
          <p:cNvPr id="24684" name="Google Shape;24684;p21"/>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751797"/>
              </a:buClr>
              <a:buSzPts val="8500"/>
              <a:buFont typeface="Helvetica Neue"/>
              <a:buNone/>
            </a:pPr>
            <a:r>
              <a:rPr b="1" i="0" lang="en-US" sz="8500" u="none" cap="none" strike="noStrike">
                <a:solidFill>
                  <a:srgbClr val="751797"/>
                </a:solidFill>
                <a:latin typeface="Helvetica Neue"/>
                <a:ea typeface="Helvetica Neue"/>
                <a:cs typeface="Helvetica Neue"/>
                <a:sym typeface="Helvetica Neue"/>
              </a:rPr>
              <a:t>Exploratory Data Analysis</a:t>
            </a:r>
            <a:endParaRPr/>
          </a:p>
        </p:txBody>
      </p:sp>
      <p:sp>
        <p:nvSpPr>
          <p:cNvPr id="24685" name="Google Shape;24685;p21"/>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Univariate analysis.</a:t>
            </a:r>
            <a:endParaRPr/>
          </a:p>
        </p:txBody>
      </p:sp>
      <p:sp>
        <p:nvSpPr>
          <p:cNvPr id="24686" name="Google Shape;24686;p21"/>
          <p:cNvSpPr txBox="1"/>
          <p:nvPr>
            <p:ph idx="2" type="body"/>
          </p:nvPr>
        </p:nvSpPr>
        <p:spPr>
          <a:xfrm>
            <a:off x="1206500" y="3597331"/>
            <a:ext cx="22510800" cy="10118700"/>
          </a:xfrm>
          <a:prstGeom prst="rect">
            <a:avLst/>
          </a:prstGeom>
          <a:noFill/>
          <a:ln>
            <a:noFill/>
          </a:ln>
        </p:spPr>
        <p:txBody>
          <a:bodyPr anchorCtr="0" anchor="t" bIns="50800" lIns="50800" spcFirstLastPara="1" rIns="5080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Using count plot visualization, 85.92% of  the respondents do not have a bank account.</a:t>
            </a:r>
            <a:endParaRPr/>
          </a:p>
          <a:p>
            <a:pPr indent="-234696" lvl="0" marL="609600" rtl="0" algn="l">
              <a:lnSpc>
                <a:spcPct val="90000"/>
              </a:lnSpc>
              <a:spcBef>
                <a:spcPts val="4500"/>
              </a:spcBef>
              <a:spcAft>
                <a:spcPts val="0"/>
              </a:spcAft>
              <a:buClr>
                <a:srgbClr val="000000"/>
              </a:buClr>
              <a:buSzPts val="5904"/>
              <a:buFont typeface="Helvetica Neue"/>
              <a:buNone/>
            </a:pPr>
            <a:r>
              <a:t/>
            </a:r>
            <a:endParaRPr/>
          </a:p>
        </p:txBody>
      </p:sp>
      <p:pic>
        <p:nvPicPr>
          <p:cNvPr id="24687" name="Google Shape;24687;p21"/>
          <p:cNvPicPr preferRelativeResize="0"/>
          <p:nvPr/>
        </p:nvPicPr>
        <p:blipFill rotWithShape="1">
          <a:blip r:embed="rId3">
            <a:alphaModFix/>
          </a:blip>
          <a:srcRect b="0" l="0" r="0" t="0"/>
          <a:stretch/>
        </p:blipFill>
        <p:spPr>
          <a:xfrm>
            <a:off x="4914900" y="5169477"/>
            <a:ext cx="16116299" cy="8546523"/>
          </a:xfrm>
          <a:prstGeom prst="rect">
            <a:avLst/>
          </a:prstGeom>
          <a:noFill/>
          <a:ln>
            <a:noFill/>
          </a:ln>
        </p:spPr>
      </p:pic>
      <p:pic>
        <p:nvPicPr>
          <p:cNvPr id="24688" name="Google Shape;24688;p21"/>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92" name="Shape 24692"/>
        <p:cNvGrpSpPr/>
        <p:nvPr/>
      </p:nvGrpSpPr>
      <p:grpSpPr>
        <a:xfrm>
          <a:off x="0" y="0"/>
          <a:ext cx="0" cy="0"/>
          <a:chOff x="0" y="0"/>
          <a:chExt cx="0" cy="0"/>
        </a:xfrm>
      </p:grpSpPr>
      <p:pic>
        <p:nvPicPr>
          <p:cNvPr id="24693" name="Google Shape;24693;p22"/>
          <p:cNvPicPr preferRelativeResize="0"/>
          <p:nvPr/>
        </p:nvPicPr>
        <p:blipFill rotWithShape="1">
          <a:blip r:embed="rId3">
            <a:alphaModFix/>
          </a:blip>
          <a:srcRect b="0" l="0" r="0" t="0"/>
          <a:stretch/>
        </p:blipFill>
        <p:spPr>
          <a:xfrm>
            <a:off x="2527512" y="3801382"/>
            <a:ext cx="18021656" cy="9285968"/>
          </a:xfrm>
          <a:prstGeom prst="rect">
            <a:avLst/>
          </a:prstGeom>
          <a:noFill/>
          <a:ln>
            <a:noFill/>
          </a:ln>
        </p:spPr>
      </p:pic>
      <p:sp>
        <p:nvSpPr>
          <p:cNvPr id="24694" name="Google Shape;24694;p22"/>
          <p:cNvSpPr txBox="1"/>
          <p:nvPr>
            <p:ph idx="2" type="body"/>
          </p:nvPr>
        </p:nvSpPr>
        <p:spPr>
          <a:xfrm>
            <a:off x="800100" y="1343025"/>
            <a:ext cx="22517100" cy="11744400"/>
          </a:xfrm>
          <a:prstGeom prst="rect">
            <a:avLst/>
          </a:prstGeom>
          <a:noFill/>
          <a:ln>
            <a:noFill/>
          </a:ln>
        </p:spPr>
        <p:txBody>
          <a:bodyPr anchorCtr="0" anchor="t" bIns="50800" lIns="50800" spcFirstLastPara="1" rIns="50800" wrap="square" tIns="50800">
            <a:normAutofit/>
          </a:bodyPr>
          <a:lstStyle/>
          <a:p>
            <a:pPr indent="-234696" lvl="0" marL="609600" rtl="0" algn="l">
              <a:lnSpc>
                <a:spcPct val="90000"/>
              </a:lnSpc>
              <a:spcBef>
                <a:spcPts val="0"/>
              </a:spcBef>
              <a:spcAft>
                <a:spcPts val="0"/>
              </a:spcAft>
              <a:buClr>
                <a:srgbClr val="000000"/>
              </a:buClr>
              <a:buSzPts val="5904"/>
              <a:buFont typeface="Helvetica Neue"/>
              <a:buNone/>
            </a:pPr>
            <a:r>
              <a:t/>
            </a:r>
            <a:endParaRPr/>
          </a:p>
          <a:p>
            <a:pPr indent="-609600" lvl="0" marL="609600" rtl="0" algn="l">
              <a:lnSpc>
                <a:spcPct val="90000"/>
              </a:lnSpc>
              <a:spcBef>
                <a:spcPts val="4500"/>
              </a:spcBef>
              <a:spcAft>
                <a:spcPts val="0"/>
              </a:spcAft>
              <a:buClr>
                <a:srgbClr val="000000"/>
              </a:buClr>
              <a:buSzPts val="5904"/>
              <a:buFont typeface="Helvetica Neue"/>
              <a:buChar char="•"/>
            </a:pPr>
            <a:r>
              <a:rPr lang="en-US"/>
              <a:t>Most of the respondents are between 20-40 years old.</a:t>
            </a:r>
            <a:endParaRPr/>
          </a:p>
        </p:txBody>
      </p:sp>
      <p:pic>
        <p:nvPicPr>
          <p:cNvPr id="24695" name="Google Shape;24695;p22"/>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99" name="Shape 24699"/>
        <p:cNvGrpSpPr/>
        <p:nvPr/>
      </p:nvGrpSpPr>
      <p:grpSpPr>
        <a:xfrm>
          <a:off x="0" y="0"/>
          <a:ext cx="0" cy="0"/>
          <a:chOff x="0" y="0"/>
          <a:chExt cx="0" cy="0"/>
        </a:xfrm>
      </p:grpSpPr>
      <p:sp>
        <p:nvSpPr>
          <p:cNvPr id="24700" name="Google Shape;24700;p23"/>
          <p:cNvSpPr txBox="1"/>
          <p:nvPr>
            <p:ph idx="1" type="body"/>
          </p:nvPr>
        </p:nvSpPr>
        <p:spPr>
          <a:xfrm>
            <a:off x="1114424" y="1800224"/>
            <a:ext cx="22945800" cy="11915700"/>
          </a:xfrm>
          <a:prstGeom prst="rect">
            <a:avLst/>
          </a:prstGeom>
          <a:noFill/>
          <a:ln>
            <a:noFill/>
          </a:ln>
        </p:spPr>
        <p:txBody>
          <a:bodyPr anchorCtr="0" anchor="t" bIns="50800" lIns="50800" numCol="2" spcFirstLastPara="1" rIns="50800" spcCol="109855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Most of the respondents are female.</a:t>
            </a:r>
            <a:endParaRPr/>
          </a:p>
          <a:p>
            <a:pPr indent="0" lvl="0" marL="0" rtl="0" algn="l">
              <a:lnSpc>
                <a:spcPct val="90000"/>
              </a:lnSpc>
              <a:spcBef>
                <a:spcPts val="4500"/>
              </a:spcBef>
              <a:spcAft>
                <a:spcPts val="0"/>
              </a:spcAft>
              <a:buClr>
                <a:srgbClr val="000000"/>
              </a:buClr>
              <a:buSzPts val="5904"/>
              <a:buFont typeface="Helvetica Neue"/>
              <a:buNone/>
            </a:pPr>
            <a:r>
              <a:t/>
            </a:r>
            <a:endParaRPr/>
          </a:p>
        </p:txBody>
      </p:sp>
      <p:pic>
        <p:nvPicPr>
          <p:cNvPr id="24701" name="Google Shape;24701;p23"/>
          <p:cNvPicPr preferRelativeResize="0"/>
          <p:nvPr/>
        </p:nvPicPr>
        <p:blipFill rotWithShape="1">
          <a:blip r:embed="rId3">
            <a:alphaModFix/>
          </a:blip>
          <a:srcRect b="0" l="0" r="0" t="0"/>
          <a:stretch/>
        </p:blipFill>
        <p:spPr>
          <a:xfrm>
            <a:off x="1860236" y="3093643"/>
            <a:ext cx="18885021" cy="9928261"/>
          </a:xfrm>
          <a:prstGeom prst="rect">
            <a:avLst/>
          </a:prstGeom>
          <a:noFill/>
          <a:ln>
            <a:noFill/>
          </a:ln>
        </p:spPr>
      </p:pic>
      <p:pic>
        <p:nvPicPr>
          <p:cNvPr id="24702" name="Google Shape;24702;p23"/>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06" name="Shape 24706"/>
        <p:cNvGrpSpPr/>
        <p:nvPr/>
      </p:nvGrpSpPr>
      <p:grpSpPr>
        <a:xfrm>
          <a:off x="0" y="0"/>
          <a:ext cx="0" cy="0"/>
          <a:chOff x="0" y="0"/>
          <a:chExt cx="0" cy="0"/>
        </a:xfrm>
      </p:grpSpPr>
      <p:pic>
        <p:nvPicPr>
          <p:cNvPr id="24707" name="Google Shape;24707;p24"/>
          <p:cNvPicPr preferRelativeResize="0"/>
          <p:nvPr/>
        </p:nvPicPr>
        <p:blipFill rotWithShape="1">
          <a:blip r:embed="rId3">
            <a:alphaModFix/>
          </a:blip>
          <a:srcRect b="0" l="0" r="0" t="0"/>
          <a:stretch/>
        </p:blipFill>
        <p:spPr>
          <a:xfrm>
            <a:off x="2606674" y="3692359"/>
            <a:ext cx="18481676" cy="9852191"/>
          </a:xfrm>
          <a:prstGeom prst="rect">
            <a:avLst/>
          </a:prstGeom>
          <a:noFill/>
          <a:ln>
            <a:noFill/>
          </a:ln>
        </p:spPr>
      </p:pic>
      <p:sp>
        <p:nvSpPr>
          <p:cNvPr id="24708" name="Google Shape;24708;p24"/>
          <p:cNvSpPr txBox="1"/>
          <p:nvPr>
            <p:ph idx="1" type="body"/>
          </p:nvPr>
        </p:nvSpPr>
        <p:spPr>
          <a:xfrm>
            <a:off x="1114424" y="1800224"/>
            <a:ext cx="22945800" cy="11915700"/>
          </a:xfrm>
          <a:prstGeom prst="rect">
            <a:avLst/>
          </a:prstGeom>
          <a:noFill/>
          <a:ln>
            <a:noFill/>
          </a:ln>
        </p:spPr>
        <p:txBody>
          <a:bodyPr anchorCtr="0" anchor="t" bIns="50800" lIns="50800" numCol="2" spcFirstLastPara="1" rIns="50800" spcCol="109855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From the count plot below, majority of the respondents are from Rwanda.</a:t>
            </a:r>
            <a:endParaRPr/>
          </a:p>
          <a:p>
            <a:pPr indent="0" lvl="0" marL="0" rtl="0" algn="l">
              <a:lnSpc>
                <a:spcPct val="90000"/>
              </a:lnSpc>
              <a:spcBef>
                <a:spcPts val="4500"/>
              </a:spcBef>
              <a:spcAft>
                <a:spcPts val="0"/>
              </a:spcAft>
              <a:buClr>
                <a:srgbClr val="000000"/>
              </a:buClr>
              <a:buSzPts val="5904"/>
              <a:buFont typeface="Helvetica Neue"/>
              <a:buNone/>
            </a:pPr>
            <a:r>
              <a:t/>
            </a:r>
            <a:endParaRPr/>
          </a:p>
        </p:txBody>
      </p:sp>
      <p:pic>
        <p:nvPicPr>
          <p:cNvPr id="24709" name="Google Shape;24709;p24"/>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13" name="Shape 24713"/>
        <p:cNvGrpSpPr/>
        <p:nvPr/>
      </p:nvGrpSpPr>
      <p:grpSpPr>
        <a:xfrm>
          <a:off x="0" y="0"/>
          <a:ext cx="0" cy="0"/>
          <a:chOff x="0" y="0"/>
          <a:chExt cx="0" cy="0"/>
        </a:xfrm>
      </p:grpSpPr>
      <p:sp>
        <p:nvSpPr>
          <p:cNvPr id="24714" name="Google Shape;24714;p25"/>
          <p:cNvSpPr txBox="1"/>
          <p:nvPr>
            <p:ph idx="1" type="body"/>
          </p:nvPr>
        </p:nvSpPr>
        <p:spPr>
          <a:xfrm>
            <a:off x="1114424" y="1800224"/>
            <a:ext cx="22945800" cy="11915700"/>
          </a:xfrm>
          <a:prstGeom prst="rect">
            <a:avLst/>
          </a:prstGeom>
          <a:noFill/>
          <a:ln>
            <a:noFill/>
          </a:ln>
        </p:spPr>
        <p:txBody>
          <a:bodyPr anchorCtr="0" anchor="t" bIns="50800" lIns="50800" numCol="2" spcFirstLastPara="1" rIns="50800" spcCol="1098550" wrap="square" tIns="50800">
            <a:normAutofit/>
          </a:bodyPr>
          <a:lstStyle/>
          <a:p>
            <a:pPr indent="-609600" lvl="0" marL="609600" rtl="0" algn="l">
              <a:lnSpc>
                <a:spcPct val="90000"/>
              </a:lnSpc>
              <a:spcBef>
                <a:spcPts val="0"/>
              </a:spcBef>
              <a:spcAft>
                <a:spcPts val="0"/>
              </a:spcAft>
              <a:buClr>
                <a:srgbClr val="000000"/>
              </a:buClr>
              <a:buSzPts val="5904"/>
              <a:buFont typeface="Helvetica Neue"/>
              <a:buChar char="•"/>
            </a:pPr>
            <a:r>
              <a:rPr lang="en-US"/>
              <a:t>Majority of the respondents reside in the rural sector.</a:t>
            </a:r>
            <a:endParaRPr/>
          </a:p>
          <a:p>
            <a:pPr indent="0" lvl="0" marL="0" rtl="0" algn="l">
              <a:lnSpc>
                <a:spcPct val="90000"/>
              </a:lnSpc>
              <a:spcBef>
                <a:spcPts val="4500"/>
              </a:spcBef>
              <a:spcAft>
                <a:spcPts val="0"/>
              </a:spcAft>
              <a:buClr>
                <a:srgbClr val="000000"/>
              </a:buClr>
              <a:buSzPts val="5904"/>
              <a:buFont typeface="Helvetica Neue"/>
              <a:buNone/>
            </a:pPr>
            <a:r>
              <a:t/>
            </a:r>
            <a:endParaRPr/>
          </a:p>
        </p:txBody>
      </p:sp>
      <p:pic>
        <p:nvPicPr>
          <p:cNvPr id="24715" name="Google Shape;24715;p25"/>
          <p:cNvPicPr preferRelativeResize="0"/>
          <p:nvPr/>
        </p:nvPicPr>
        <p:blipFill rotWithShape="1">
          <a:blip r:embed="rId3">
            <a:alphaModFix/>
          </a:blip>
          <a:srcRect b="0" l="0" r="0" t="0"/>
          <a:stretch/>
        </p:blipFill>
        <p:spPr>
          <a:xfrm>
            <a:off x="2628899" y="4119563"/>
            <a:ext cx="16259177" cy="8881940"/>
          </a:xfrm>
          <a:prstGeom prst="rect">
            <a:avLst/>
          </a:prstGeom>
          <a:noFill/>
          <a:ln>
            <a:noFill/>
          </a:ln>
        </p:spPr>
      </p:pic>
      <p:pic>
        <p:nvPicPr>
          <p:cNvPr id="24716" name="Google Shape;24716;p25"/>
          <p:cNvPicPr preferRelativeResize="0"/>
          <p:nvPr/>
        </p:nvPicPr>
        <p:blipFill rotWithShape="1">
          <a:blip r:embed="rId4">
            <a:alphaModFix/>
          </a:blip>
          <a:srcRect b="0" l="0" r="0" t="0"/>
          <a:stretch/>
        </p:blipFill>
        <p:spPr>
          <a:xfrm>
            <a:off x="23082422" y="1"/>
            <a:ext cx="1301578" cy="15618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