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258" r:id="rId2"/>
    <p:sldId id="256" r:id="rId3"/>
    <p:sldId id="257" r:id="rId4"/>
    <p:sldId id="330" r:id="rId5"/>
    <p:sldId id="331" r:id="rId6"/>
    <p:sldId id="332" r:id="rId7"/>
    <p:sldId id="334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67" r:id="rId16"/>
    <p:sldId id="268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81" r:id="rId26"/>
    <p:sldId id="278" r:id="rId27"/>
    <p:sldId id="279" r:id="rId28"/>
    <p:sldId id="282" r:id="rId29"/>
    <p:sldId id="360" r:id="rId30"/>
    <p:sldId id="361" r:id="rId31"/>
    <p:sldId id="362" r:id="rId32"/>
    <p:sldId id="363" r:id="rId33"/>
    <p:sldId id="364" r:id="rId34"/>
    <p:sldId id="280" r:id="rId35"/>
    <p:sldId id="285" r:id="rId36"/>
    <p:sldId id="286" r:id="rId37"/>
    <p:sldId id="287" r:id="rId38"/>
    <p:sldId id="288" r:id="rId39"/>
    <p:sldId id="291" r:id="rId40"/>
    <p:sldId id="292" r:id="rId41"/>
    <p:sldId id="293" r:id="rId42"/>
    <p:sldId id="295" r:id="rId43"/>
    <p:sldId id="303" r:id="rId44"/>
    <p:sldId id="307" r:id="rId45"/>
    <p:sldId id="304" r:id="rId46"/>
    <p:sldId id="305" r:id="rId47"/>
    <p:sldId id="306" r:id="rId48"/>
    <p:sldId id="296" r:id="rId49"/>
    <p:sldId id="297" r:id="rId50"/>
    <p:sldId id="298" r:id="rId51"/>
    <p:sldId id="300" r:id="rId52"/>
    <p:sldId id="301" r:id="rId53"/>
    <p:sldId id="302" r:id="rId54"/>
    <p:sldId id="299" r:id="rId55"/>
    <p:sldId id="308" r:id="rId56"/>
    <p:sldId id="309" r:id="rId57"/>
    <p:sldId id="310" r:id="rId58"/>
    <p:sldId id="311" r:id="rId59"/>
    <p:sldId id="312" r:id="rId60"/>
    <p:sldId id="313" r:id="rId61"/>
    <p:sldId id="329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51" r:id="rId71"/>
    <p:sldId id="346" r:id="rId72"/>
    <p:sldId id="345" r:id="rId73"/>
    <p:sldId id="348" r:id="rId74"/>
    <p:sldId id="349" r:id="rId75"/>
    <p:sldId id="350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17" r:id="rId84"/>
    <p:sldId id="314" r:id="rId85"/>
    <p:sldId id="318" r:id="rId86"/>
    <p:sldId id="319" r:id="rId87"/>
    <p:sldId id="323" r:id="rId88"/>
    <p:sldId id="322" r:id="rId89"/>
    <p:sldId id="321" r:id="rId90"/>
    <p:sldId id="324" r:id="rId91"/>
    <p:sldId id="325" r:id="rId92"/>
    <p:sldId id="326" r:id="rId93"/>
    <p:sldId id="327" r:id="rId94"/>
    <p:sldId id="328" r:id="rId95"/>
    <p:sldId id="359" r:id="rId96"/>
    <p:sldId id="315" r:id="rId97"/>
    <p:sldId id="316" r:id="rId9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767"/>
    <a:srgbClr val="F1C8C1"/>
    <a:srgbClr val="A6FB6D"/>
    <a:srgbClr val="7CFE76"/>
    <a:srgbClr val="75FFB3"/>
    <a:srgbClr val="C2D105"/>
    <a:srgbClr val="465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33" autoAdjust="0"/>
    <p:restoredTop sz="94670" autoAdjust="0"/>
  </p:normalViewPr>
  <p:slideViewPr>
    <p:cSldViewPr>
      <p:cViewPr>
        <p:scale>
          <a:sx n="125" d="100"/>
          <a:sy n="125" d="100"/>
        </p:scale>
        <p:origin x="-1176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7A1AC-6D3F-47FD-BAF9-A40ABB60A3FB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BFEB-905F-448E-B15E-DDD2E495D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6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CBFEB-905F-448E-B15E-DDD2E495DC74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93B7-DCEB-432E-81BA-104397692965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EA32-C982-4678-B30F-B19D753F96A0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8CD-0BF2-4D41-B52C-322123EA35B8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87FD-E0AA-44FE-90BD-FD72ADEE77C2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6119-BBDF-4A7B-A73C-4C64282A53A4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421E-0BC5-42DA-9F0D-0E0F56B7DB34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8E0B-C269-4780-83BA-D85D276D2D78}" type="datetime1">
              <a:rPr lang="ru-RU" smtClean="0"/>
              <a:t>18.05.2017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5613-79FF-4A48-817C-2AA8A7CD889B}" type="datetime1">
              <a:rPr lang="ru-RU" smtClean="0"/>
              <a:t>18.05.2017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5DE4-4542-4A02-B576-9EA2C03421C1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404-9C10-49A4-B11E-4310285F58C3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FC1B-750F-4E66-BBD6-CE599B73FBB0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1B3ADC-3F80-4389-ADBC-42F693284972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SIMD - что это </a:t>
            </a:r>
            <a:r>
              <a:rPr lang="ru-RU" sz="4000" dirty="0" smtClean="0"/>
              <a:t>такое?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ЗАЧЕМ МОЖЕТ ПРИГОДИТЬСЯ?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9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2" y="2595925"/>
            <a:ext cx="8528856" cy="1666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3808" y="4941168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 чем секрет?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3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0" y="2595807"/>
            <a:ext cx="8535140" cy="16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6FB6D"/>
                </a:solidFill>
              </a:rPr>
              <a:t>AVX</a:t>
            </a:r>
            <a:r>
              <a:rPr lang="en-US" dirty="0" smtClean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364502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Что это значит?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92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>
                <a:solidFill>
                  <a:srgbClr val="A6FB6D"/>
                </a:solidFill>
              </a:rPr>
              <a:t>AVX</a:t>
            </a:r>
            <a:r>
              <a:rPr lang="en-US" dirty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64502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Какого ускорения в теории можно добиться?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581547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data = ...;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128; i++)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	sum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+= data[i];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6329"/>
              </p:ext>
            </p:extLst>
          </p:nvPr>
        </p:nvGraphicFramePr>
        <p:xfrm>
          <a:off x="5004048" y="4440029"/>
          <a:ext cx="3575720" cy="15812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7860"/>
                <a:gridCol w="1787860"/>
              </a:tblGrid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AVX</a:t>
                      </a:r>
                      <a:endParaRPr lang="ru-RU" dirty="0"/>
                    </a:p>
                  </a:txBody>
                  <a:tcPr anchor="ctr"/>
                </a:tc>
              </a:tr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8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>
                <a:solidFill>
                  <a:srgbClr val="A6FB6D"/>
                </a:solidFill>
              </a:rPr>
              <a:t>AVX</a:t>
            </a:r>
            <a:r>
              <a:rPr lang="en-US" dirty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64502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Какого ускорения </a:t>
            </a:r>
            <a:r>
              <a:rPr lang="ru-RU" sz="2800" b="1" dirty="0" smtClean="0"/>
              <a:t>в теории </a:t>
            </a:r>
            <a:r>
              <a:rPr lang="ru-RU" sz="2800" dirty="0" smtClean="0"/>
              <a:t>можно добиться?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581547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data = ...;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128; i++)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	sum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+= data[i];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77848"/>
              </p:ext>
            </p:extLst>
          </p:nvPr>
        </p:nvGraphicFramePr>
        <p:xfrm>
          <a:off x="5004048" y="4440029"/>
          <a:ext cx="3575720" cy="15812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7860"/>
                <a:gridCol w="1787860"/>
              </a:tblGrid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AVX</a:t>
                      </a:r>
                      <a:endParaRPr lang="ru-RU" dirty="0"/>
                    </a:p>
                  </a:txBody>
                  <a:tcPr anchor="ctr"/>
                </a:tc>
              </a:tr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4 раза </a:t>
                      </a:r>
                      <a:r>
                        <a:rPr lang="ru-RU" baseline="0" dirty="0" smtClean="0"/>
                        <a:t>быстрее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8 раз </a:t>
                      </a:r>
                      <a:r>
                        <a:rPr lang="ru-RU" baseline="0" dirty="0" smtClean="0"/>
                        <a:t>быстрее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2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Технические аспекты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регистры</a:t>
            </a:r>
          </a:p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17459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Нет времени объяснять, пошли смотреть примеры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6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регистры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все </a:t>
            </a:r>
            <a:r>
              <a:rPr lang="en-US" dirty="0" smtClean="0"/>
              <a:t>SIMD </a:t>
            </a:r>
            <a:r>
              <a:rPr lang="ru-RU" dirty="0" smtClean="0"/>
              <a:t>вычисления вовлечены специальные регистры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штук 128-битных регистров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XMM0-XMM15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штук 256-битных регистров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YMM0-YMM15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Важно</a:t>
            </a:r>
            <a:r>
              <a:rPr lang="ru-RU" dirty="0"/>
              <a:t> </a:t>
            </a:r>
            <a:r>
              <a:rPr lang="ru-RU" dirty="0" smtClean="0"/>
              <a:t>понимать, что</a:t>
            </a:r>
            <a:r>
              <a:rPr lang="en-US" dirty="0" smtClean="0"/>
              <a:t> </a:t>
            </a:r>
            <a:r>
              <a:rPr lang="ru-RU" dirty="0" smtClean="0"/>
              <a:t>их </a:t>
            </a:r>
            <a:r>
              <a:rPr lang="ru-RU" b="1" dirty="0" smtClean="0"/>
              <a:t>конечное</a:t>
            </a:r>
            <a:r>
              <a:rPr lang="ru-RU" dirty="0" smtClean="0"/>
              <a:t> число</a:t>
            </a:r>
          </a:p>
          <a:p>
            <a:pPr lvl="1"/>
            <a:r>
              <a:rPr lang="ru-RU" dirty="0" smtClean="0"/>
              <a:t>Если в процессе вычислений получается много временных переменных – может произойти замедление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7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60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3688" y="364502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Так мы можем представить себе ячейки памяти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02686"/>
            <a:ext cx="7108522" cy="5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64502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Но контроллер видит их по-другому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02686"/>
            <a:ext cx="7108522" cy="541601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683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SIMD - что это </a:t>
            </a:r>
            <a:r>
              <a:rPr lang="ru-RU" sz="4000" dirty="0" smtClean="0"/>
              <a:t>такое?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ЗАЧЕМ МОЖЕТ ПРИГОДИТЬСЯ?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91" y="6488668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" y="6488668"/>
                <a:ext cx="33534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73"/>
          <a:stretch/>
        </p:blipFill>
        <p:spPr>
          <a:xfrm>
            <a:off x="1619672" y="1844824"/>
            <a:ext cx="5328590" cy="9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8"/>
          <a:stretch/>
        </p:blipFill>
        <p:spPr>
          <a:xfrm>
            <a:off x="1619672" y="1844824"/>
            <a:ext cx="5328590" cy="29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328590" cy="43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и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требует выравнивания по </a:t>
            </a:r>
            <a:r>
              <a:rPr lang="en-US" dirty="0" smtClean="0"/>
              <a:t>128</a:t>
            </a:r>
            <a:r>
              <a:rPr lang="ru-RU" dirty="0" smtClean="0"/>
              <a:t>-битной или 256-битной </a:t>
            </a:r>
            <a:r>
              <a:rPr lang="ru-RU" smtClean="0"/>
              <a:t>границе соответственно</a:t>
            </a:r>
          </a:p>
          <a:p>
            <a:r>
              <a:rPr lang="ru-RU" dirty="0" smtClean="0"/>
              <a:t>Старые </a:t>
            </a:r>
            <a:r>
              <a:rPr lang="en-US" dirty="0" smtClean="0"/>
              <a:t>SIMD </a:t>
            </a:r>
            <a:r>
              <a:rPr lang="ru-RU" dirty="0" smtClean="0"/>
              <a:t>расширения часто требовали выровненности обрабатываемых данных</a:t>
            </a:r>
          </a:p>
          <a:p>
            <a:r>
              <a:rPr lang="ru-RU" dirty="0" smtClean="0"/>
              <a:t>Новые допускают работу с </a:t>
            </a:r>
            <a:r>
              <a:rPr lang="ru-RU" dirty="0" err="1" smtClean="0"/>
              <a:t>невыровненными</a:t>
            </a:r>
            <a:r>
              <a:rPr lang="ru-RU" dirty="0" smtClean="0"/>
              <a:t> данными (</a:t>
            </a:r>
            <a:r>
              <a:rPr lang="en-US" dirty="0" smtClean="0"/>
              <a:t>AVX </a:t>
            </a:r>
            <a:r>
              <a:rPr lang="ru-RU" dirty="0" smtClean="0"/>
              <a:t>например)</a:t>
            </a:r>
          </a:p>
          <a:p>
            <a:r>
              <a:rPr lang="ru-RU" dirty="0" smtClean="0"/>
              <a:t>Однако это может повлечь снижение производительности</a:t>
            </a:r>
          </a:p>
          <a:p>
            <a:pPr lvl="1"/>
            <a:r>
              <a:rPr lang="ru-RU" dirty="0" smtClean="0"/>
              <a:t>Из-за специфики работы процессора, контроллера памяти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27000" y="566124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 что делать?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99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и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Старые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SIMD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расширения часто требовали выровненности обрабатываемых данных</a:t>
            </a: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Новые допускают работу с </a:t>
            </a:r>
            <a:r>
              <a:rPr lang="ru-RU" sz="1800" dirty="0" err="1" smtClean="0">
                <a:solidFill>
                  <a:schemeClr val="bg1">
                    <a:lumMod val="85000"/>
                  </a:schemeClr>
                </a:solidFill>
              </a:rPr>
              <a:t>невыровненными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 данными (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AVX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например)</a:t>
            </a: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Однако это может повлечь снижение производительности</a:t>
            </a:r>
          </a:p>
          <a:p>
            <a:pPr lvl="1"/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Из-за специфики работы процессора, контроллера памяти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1878" y="366883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Если вы пишете на языке, имеющем инструменты ручного выравнивания – не забывайте про такую особенность </a:t>
            </a:r>
            <a:r>
              <a:rPr lang="en-US" sz="2400" dirty="0"/>
              <a:t>SIMD </a:t>
            </a:r>
            <a:r>
              <a:rPr lang="ru-RU" sz="2400" dirty="0"/>
              <a:t>расширений.</a:t>
            </a:r>
          </a:p>
        </p:txBody>
      </p:sp>
    </p:spTree>
    <p:extLst>
      <p:ext uri="{BB962C8B-B14F-4D97-AF65-F5344CB8AC3E}">
        <p14:creationId xmlns:p14="http://schemas.microsoft.com/office/powerpoint/2010/main" val="25096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SIMD </a:t>
            </a:r>
            <a:r>
              <a:rPr lang="ru-RU" sz="4000" dirty="0" smtClean="0"/>
              <a:t>и </a:t>
            </a:r>
            <a:r>
              <a:rPr lang="en-US" sz="4000" dirty="0" smtClean="0"/>
              <a:t>C#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</a:p>
          <a:p>
            <a:r>
              <a:rPr lang="ru-RU" dirty="0" smtClean="0"/>
              <a:t>Требования</a:t>
            </a:r>
          </a:p>
          <a:p>
            <a:r>
              <a:rPr lang="ru-RU" dirty="0" smtClean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40388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en-US" dirty="0" smtClean="0"/>
              <a:t>SIMD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появилась относительно недавно – в 2014 году</a:t>
            </a:r>
          </a:p>
          <a:p>
            <a:r>
              <a:rPr lang="ru-RU" dirty="0" smtClean="0"/>
              <a:t>Такая задержка связана особенностями </a:t>
            </a:r>
            <a:r>
              <a:rPr lang="en-US" dirty="0" smtClean="0"/>
              <a:t>CLR</a:t>
            </a:r>
            <a:endParaRPr lang="ru-RU" dirty="0" smtClean="0"/>
          </a:p>
          <a:p>
            <a:r>
              <a:rPr lang="ru-RU" dirty="0" smtClean="0"/>
              <a:t>Если нужна полная мощь и эффективность от </a:t>
            </a:r>
            <a:r>
              <a:rPr lang="en-US" dirty="0" smtClean="0"/>
              <a:t>SIMD </a:t>
            </a:r>
            <a:r>
              <a:rPr lang="ru-RU" dirty="0" smtClean="0"/>
              <a:t>расширений – стоит посмотреть в сторону других языков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9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</a:t>
            </a:r>
            <a:r>
              <a:rPr lang="en-US" dirty="0" smtClean="0"/>
              <a:t>C#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RyuJIT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компилятор </a:t>
                </a:r>
              </a:p>
              <a:p>
                <a:r>
                  <a:rPr lang="en-US" dirty="0" smtClean="0"/>
                  <a:t>.NET </a:t>
                </a:r>
                <a:r>
                  <a:rPr lang="ru-RU" dirty="0" smtClean="0"/>
                  <a:t>версии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 </m:t>
                    </m:r>
                  </m:oMath>
                </a14:m>
                <a:r>
                  <a:rPr lang="en-US" b="1" dirty="0" smtClean="0"/>
                  <a:t>4.6</a:t>
                </a:r>
              </a:p>
              <a:p>
                <a:r>
                  <a:rPr lang="en-US" dirty="0" smtClean="0"/>
                  <a:t>64-</a:t>
                </a:r>
                <a:r>
                  <a:rPr lang="ru-RU" dirty="0" smtClean="0"/>
                  <a:t>битное приложение</a:t>
                </a:r>
              </a:p>
              <a:p>
                <a:r>
                  <a:rPr lang="ru-RU" dirty="0" smtClean="0"/>
                  <a:t>Необходимые для работы инструменты находятся в </a:t>
                </a:r>
                <a:r>
                  <a:rPr lang="en-US" b="1" dirty="0" err="1" smtClean="0"/>
                  <a:t>System.Numerics.Vectors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2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Отбросить немного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Чтобы остаток имел размер кратный размеру </a:t>
            </a:r>
            <a:r>
              <a:rPr lang="en-US" dirty="0" smtClean="0"/>
              <a:t>SIMD </a:t>
            </a:r>
            <a:r>
              <a:rPr lang="ru-RU" dirty="0" smtClean="0"/>
              <a:t>регистра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Обработать </a:t>
            </a:r>
            <a:r>
              <a:rPr lang="ru-RU" dirty="0"/>
              <a:t>основной массив данных с помощью SIMD расширений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Наивным образом обработать откинутую часть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Скомбинировать результаты, если </a:t>
            </a:r>
            <a:r>
              <a:rPr lang="ru-RU" dirty="0" smtClean="0"/>
              <a:t>нужно</a:t>
            </a:r>
          </a:p>
        </p:txBody>
      </p:sp>
    </p:spTree>
    <p:extLst>
      <p:ext uri="{BB962C8B-B14F-4D97-AF65-F5344CB8AC3E}">
        <p14:creationId xmlns:p14="http://schemas.microsoft.com/office/powerpoint/2010/main" val="23616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93" y="3754135"/>
            <a:ext cx="4881614" cy="568929"/>
          </a:xfrm>
        </p:spPr>
      </p:pic>
    </p:spTree>
    <p:extLst>
      <p:ext uri="{BB962C8B-B14F-4D97-AF65-F5344CB8AC3E}">
        <p14:creationId xmlns:p14="http://schemas.microsoft.com/office/powerpoint/2010/main" val="1506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ingle</a:t>
            </a:r>
            <a:r>
              <a:rPr lang="en-US" dirty="0" smtClean="0"/>
              <a:t> 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nstruction</a:t>
            </a:r>
            <a:r>
              <a:rPr lang="en-US" dirty="0" smtClean="0"/>
              <a:t> 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ultiple</a:t>
            </a:r>
            <a:r>
              <a:rPr lang="en-US" dirty="0" smtClean="0"/>
              <a:t> 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cs typeface="Arial" panose="020B0604020202020204" pitchFamily="34" charset="0"/>
              </a:rPr>
              <a:t> </a:t>
            </a:r>
            <a:r>
              <a:rPr lang="en-US" sz="3600" dirty="0"/>
              <a:t>SIMD </a:t>
            </a:r>
            <a:r>
              <a:rPr lang="ru-RU" sz="3600" dirty="0" smtClean="0"/>
              <a:t>- это </a:t>
            </a:r>
            <a:r>
              <a:rPr lang="ru-RU" sz="3600" dirty="0"/>
              <a:t>расширение </a:t>
            </a:r>
            <a:r>
              <a:rPr lang="ru-RU" sz="3600" dirty="0" smtClean="0"/>
              <a:t>процессора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3600" dirty="0" smtClean="0">
                <a:cs typeface="Arial" panose="020B0604020202020204" pitchFamily="34" charset="0"/>
              </a:rPr>
              <a:t> </a:t>
            </a:r>
            <a:r>
              <a:rPr lang="ru-RU" sz="3600" dirty="0"/>
              <a:t>SIMD позволяет выполнить одну операцию над набором данных </a:t>
            </a:r>
            <a:r>
              <a:rPr lang="ru-RU" sz="3600" dirty="0" smtClean="0"/>
              <a:t>одновременно</a:t>
            </a:r>
          </a:p>
          <a:p>
            <a:pPr marL="0" indent="0">
              <a:buNone/>
            </a:pPr>
            <a:endParaRPr lang="ru-RU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70" y="3754095"/>
            <a:ext cx="5751059" cy="569009"/>
          </a:xfrm>
        </p:spPr>
      </p:pic>
    </p:spTree>
    <p:extLst>
      <p:ext uri="{BB962C8B-B14F-4D97-AF65-F5344CB8AC3E}">
        <p14:creationId xmlns:p14="http://schemas.microsoft.com/office/powerpoint/2010/main" val="19605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79" y="3520395"/>
            <a:ext cx="6015242" cy="1036410"/>
          </a:xfrm>
        </p:spPr>
      </p:pic>
    </p:spTree>
    <p:extLst>
      <p:ext uri="{BB962C8B-B14F-4D97-AF65-F5344CB8AC3E}">
        <p14:creationId xmlns:p14="http://schemas.microsoft.com/office/powerpoint/2010/main" val="6091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79" y="2992029"/>
            <a:ext cx="6015242" cy="2093142"/>
          </a:xfrm>
        </p:spPr>
      </p:pic>
    </p:spTree>
    <p:extLst>
      <p:ext uri="{BB962C8B-B14F-4D97-AF65-F5344CB8AC3E}">
        <p14:creationId xmlns:p14="http://schemas.microsoft.com/office/powerpoint/2010/main" val="1452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56" y="2981522"/>
            <a:ext cx="6015242" cy="2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 тем как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Хорошо покройте его тестами. Тесты должны включать в себя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маленьком</a:t>
            </a:r>
            <a:r>
              <a:rPr lang="ru-RU" dirty="0" smtClean="0"/>
              <a:t> объеме данных (массив длины 2)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большом</a:t>
            </a:r>
            <a:r>
              <a:rPr lang="ru-RU" dirty="0" smtClean="0"/>
              <a:t> объеме данных (массив длины 100)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большом</a:t>
            </a:r>
            <a:r>
              <a:rPr lang="ru-RU" dirty="0" smtClean="0"/>
              <a:t> объеме данных </a:t>
            </a:r>
            <a:r>
              <a:rPr lang="ru-RU" b="1" dirty="0" smtClean="0"/>
              <a:t>нечетного размера</a:t>
            </a:r>
            <a:r>
              <a:rPr lang="ru-RU" dirty="0" smtClean="0"/>
              <a:t> (массив длины 55)</a:t>
            </a:r>
          </a:p>
          <a:p>
            <a:r>
              <a:rPr lang="ru-RU" dirty="0" smtClean="0"/>
              <a:t>Напишите нормальный </a:t>
            </a:r>
            <a:r>
              <a:rPr lang="en-US" b="1" dirty="0" smtClean="0"/>
              <a:t>benchmark</a:t>
            </a:r>
            <a:r>
              <a:rPr lang="ru-RU" dirty="0" smtClean="0"/>
              <a:t> для будущих реализаций</a:t>
            </a:r>
          </a:p>
          <a:p>
            <a:pPr lvl="1"/>
            <a:r>
              <a:rPr lang="ru-RU" sz="1800" dirty="0" smtClean="0"/>
              <a:t>Не нужно мерять время исполнения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ru-RU" sz="1800" dirty="0" smtClean="0"/>
              <a:t>на глаз</a:t>
            </a:r>
            <a:r>
              <a:rPr lang="en-US" sz="1800" dirty="0" smtClean="0"/>
              <a:t>”</a:t>
            </a:r>
            <a:r>
              <a:rPr lang="ru-RU" sz="1800" dirty="0" smtClean="0"/>
              <a:t> или </a:t>
            </a:r>
            <a:r>
              <a:rPr lang="en-US" sz="1800" dirty="0" smtClean="0"/>
              <a:t>“</a:t>
            </a:r>
            <a:r>
              <a:rPr lang="ru-RU" sz="1800" dirty="0" smtClean="0"/>
              <a:t>на </a:t>
            </a:r>
            <a:r>
              <a:rPr lang="en-US" sz="1800" dirty="0" smtClean="0"/>
              <a:t>stopwatch”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996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1</a:t>
            </a:r>
            <a:r>
              <a:rPr lang="en-US" sz="4000" dirty="0" smtClean="0"/>
              <a:t>: A + B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38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1</a:t>
            </a:r>
            <a:r>
              <a:rPr lang="en-US" sz="4000" dirty="0" smtClean="0"/>
              <a:t>: A + B + C + …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900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 массив из </a:t>
            </a:r>
            <a:r>
              <a:rPr lang="en-US" dirty="0" smtClean="0"/>
              <a:t>100</a:t>
            </a:r>
            <a:r>
              <a:rPr lang="ru-RU" dirty="0" smtClean="0"/>
              <a:t> миллионов чисел типа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endParaRPr lang="ru-RU" dirty="0" smtClean="0"/>
          </a:p>
          <a:p>
            <a:r>
              <a:rPr lang="ru-RU" dirty="0" smtClean="0"/>
              <a:t>Посчитать их сумму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Данные хранятся в некотором массиве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Sum()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89558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Пока что все просто. Да?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7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Sum()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89558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совсем.</a:t>
            </a:r>
            <a:endParaRPr lang="ru-RU" sz="2800" dirty="0"/>
          </a:p>
        </p:txBody>
      </p:sp>
      <p:pic>
        <p:nvPicPr>
          <p:cNvPr id="6" name="Picture 2" descr="cross.png (1440×107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2808312" cy="124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5936" y="385909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 реализация далека от оптимальной!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0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за данные?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Arial" panose="020B0604020202020204" pitchFamily="34" charset="0"/>
              </a:rPr>
              <a:t> Непрерывный отрезок массива</a:t>
            </a:r>
          </a:p>
          <a:p>
            <a:r>
              <a:rPr lang="ru-RU" sz="3600" dirty="0" smtClean="0">
                <a:cs typeface="Arial" panose="020B0604020202020204" pitchFamily="34" charset="0"/>
              </a:rPr>
              <a:t> Геометрические примитивы – точка, вектор, матрица поворота и т.п.</a:t>
            </a:r>
          </a:p>
          <a:p>
            <a:endParaRPr lang="ru-RU" sz="36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59766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541145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 лучше?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04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vs For-loop</a:t>
            </a:r>
            <a:r>
              <a:rPr lang="ru-RU" dirty="0" smtClean="0"/>
              <a:t> </a:t>
            </a:r>
            <a:r>
              <a:rPr lang="en-US" dirty="0" smtClean="0"/>
              <a:t>vs LINQ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2119" y="48046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element;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518" y="560334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85.1 </a:t>
            </a:r>
            <a:r>
              <a:rPr lang="en-US" sz="3200" dirty="0" err="1" smtClean="0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351321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2D105"/>
                </a:solidFill>
              </a:rPr>
              <a:t>91.0 </a:t>
            </a:r>
            <a:r>
              <a:rPr lang="en-US" sz="3200" dirty="0" err="1" smtClean="0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4546" y="2773280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8455" y="150652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LinqSum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51712" y="18143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</a:rPr>
              <a:t>71</a:t>
            </a:r>
            <a:r>
              <a:rPr lang="en-US" sz="3200" dirty="0" smtClean="0">
                <a:solidFill>
                  <a:schemeClr val="tx2"/>
                </a:solidFill>
              </a:rPr>
              <a:t>5.3 </a:t>
            </a:r>
            <a:r>
              <a:rPr lang="en-US" sz="3200" dirty="0" err="1" smtClean="0">
                <a:solidFill>
                  <a:schemeClr val="tx2"/>
                </a:solidFill>
              </a:rPr>
              <a:t>ms</a:t>
            </a:r>
            <a:endParaRPr lang="ru-RU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Эталонные решения для сравнения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2119" y="34441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element;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518" y="424284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85.1 </a:t>
            </a:r>
            <a:r>
              <a:rPr lang="en-US" sz="3200" dirty="0" err="1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2152707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2D105"/>
                </a:solidFill>
              </a:rPr>
              <a:t>91.0 </a:t>
            </a:r>
            <a:r>
              <a:rPr lang="en-US" sz="3200" dirty="0" err="1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4546" y="1412776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2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88" y="3144495"/>
            <a:ext cx="4877223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0"/>
          <a:stretch/>
        </p:blipFill>
        <p:spPr>
          <a:xfrm>
            <a:off x="2133388" y="3144495"/>
            <a:ext cx="4343612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32" y="2692336"/>
            <a:ext cx="4328535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71" y="2692336"/>
            <a:ext cx="4348857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4" y="2692336"/>
            <a:ext cx="7752752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2377" y="1556792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Не пугайтесь</a:t>
            </a:r>
            <a:endParaRPr lang="ru-RU" sz="4000" dirty="0"/>
          </a:p>
        </p:txBody>
      </p:sp>
      <p:pic>
        <p:nvPicPr>
          <p:cNvPr id="3074" name="Picture 2" descr="25ee74e9a139577e5e561a92b1e2241a.jpg (604×60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20" y="2420888"/>
            <a:ext cx="3914950" cy="39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за операции?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Arial" panose="020B0604020202020204" pitchFamily="34" charset="0"/>
              </a:rPr>
              <a:t> Простые арифметические операции</a:t>
            </a:r>
          </a:p>
          <a:p>
            <a:endParaRPr lang="ru-RU" sz="3600" dirty="0">
              <a:cs typeface="Arial" panose="020B0604020202020204" pitchFamily="34" charset="0"/>
            </a:endParaRPr>
          </a:p>
          <a:p>
            <a:r>
              <a:rPr lang="ru-RU" sz="3600" dirty="0" smtClean="0">
                <a:cs typeface="Arial" panose="020B0604020202020204" pitchFamily="34" charset="0"/>
              </a:rPr>
              <a:t> Различные виды условий</a:t>
            </a:r>
          </a:p>
          <a:p>
            <a:endParaRPr lang="ru-RU" sz="3600" dirty="0">
              <a:cs typeface="Arial" panose="020B0604020202020204" pitchFamily="34" charset="0"/>
            </a:endParaRPr>
          </a:p>
          <a:p>
            <a:r>
              <a:rPr lang="ru-RU" sz="3600" dirty="0" smtClean="0">
                <a:cs typeface="Arial" panose="020B0604020202020204" pitchFamily="34" charset="0"/>
              </a:rPr>
              <a:t> Еще куча всего</a:t>
            </a:r>
          </a:p>
        </p:txBody>
      </p:sp>
    </p:spTree>
    <p:extLst>
      <p:ext uri="{BB962C8B-B14F-4D97-AF65-F5344CB8AC3E}">
        <p14:creationId xmlns:p14="http://schemas.microsoft.com/office/powerpoint/2010/main" val="25796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Vector&lt;long&gt;.Count;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sums += new Vector&lt;long&gt;(data,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005064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a:</a:t>
            </a:r>
            <a:endParaRPr lang="ru-RU" sz="28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Хранит несколько экземпляров структуры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T</a:t>
            </a:r>
            <a:r>
              <a:rPr lang="ru-RU" sz="2000" dirty="0"/>
              <a:t> </a:t>
            </a:r>
          </a:p>
          <a:p>
            <a:r>
              <a:rPr lang="en-US" sz="2000" dirty="0" smtClean="0"/>
              <a:t>“</a:t>
            </a:r>
            <a:r>
              <a:rPr lang="ru-RU" sz="2000" dirty="0" smtClean="0"/>
              <a:t>Автоматически</a:t>
            </a:r>
            <a:r>
              <a:rPr lang="en-US" sz="2000" dirty="0" smtClean="0"/>
              <a:t>”</a:t>
            </a:r>
            <a:r>
              <a:rPr lang="ru-RU" sz="2000" dirty="0" smtClean="0"/>
              <a:t> определяет наличие </a:t>
            </a:r>
            <a:r>
              <a:rPr lang="en-US" sz="2000" dirty="0" smtClean="0"/>
              <a:t>SIMD </a:t>
            </a:r>
            <a:r>
              <a:rPr lang="ru-RU" sz="2000" dirty="0" smtClean="0"/>
              <a:t>расширений и в зависимости от этого выбирает нужный размер вектора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&gt;.Zero</a:t>
            </a:r>
            <a:r>
              <a:rPr lang="en-US" sz="2000" dirty="0" smtClean="0"/>
              <a:t> </a:t>
            </a:r>
            <a:r>
              <a:rPr lang="ru-RU" sz="2000" dirty="0" smtClean="0"/>
              <a:t>создает вектор из нескольких нулей типа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ru-RU" sz="2000" dirty="0" smtClean="0"/>
              <a:t> </a:t>
            </a:r>
            <a:endParaRPr lang="ru-RU" sz="20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ru-RU" sz="1600" dirty="0" smtClean="0"/>
              <a:t>Количество зависит от доступных расширений. У меня </a:t>
            </a:r>
            <a:r>
              <a:rPr lang="ru-RU" sz="1600" dirty="0"/>
              <a:t>4</a:t>
            </a:r>
            <a:r>
              <a:rPr lang="ru-RU" sz="1600" dirty="0" smtClean="0"/>
              <a:t> нуля (</a:t>
            </a:r>
            <a:r>
              <a:rPr lang="en-US" sz="1600" dirty="0" smtClean="0"/>
              <a:t>AVX 2.0)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9268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sums = Vector&lt;long&gt;.Zero;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sums += new Vector&lt;long&gt;(data,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005064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&gt;.Count</a:t>
            </a:r>
            <a:endParaRPr lang="ru-RU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Позволяет узнать количество экземпляров структуры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T</a:t>
            </a:r>
            <a:r>
              <a:rPr lang="ru-RU" sz="1600" dirty="0" smtClean="0"/>
              <a:t>, которое будет хранится в векторе</a:t>
            </a:r>
          </a:p>
          <a:p>
            <a:r>
              <a:rPr lang="ru-RU" sz="1600" dirty="0" smtClean="0"/>
              <a:t>Даже если компилятор не может использовать </a:t>
            </a:r>
            <a:r>
              <a:rPr lang="en-US" sz="1600" dirty="0" smtClean="0"/>
              <a:t>SIMD</a:t>
            </a:r>
            <a:r>
              <a:rPr lang="ru-RU" sz="1600" dirty="0" smtClean="0"/>
              <a:t> расширения, то хранится будет скорее всего более одного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27738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sums = Vector&lt;long&gt;.Zero;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Vector&lt;long&gt;.Count;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005064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&gt;(array, offset)</a:t>
            </a:r>
            <a:endParaRPr lang="ru-RU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Создает вектор из данных массива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array</a:t>
            </a:r>
            <a:r>
              <a:rPr lang="ru-RU" sz="1800" dirty="0"/>
              <a:t> </a:t>
            </a:r>
            <a:r>
              <a:rPr lang="ru-RU" sz="1800" dirty="0" smtClean="0"/>
              <a:t>начиная с позиции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offset</a:t>
            </a:r>
            <a:r>
              <a:rPr lang="ru-RU" sz="1800" dirty="0"/>
              <a:t> </a:t>
            </a:r>
            <a:endParaRPr lang="ru-RU" sz="1800" dirty="0" smtClean="0"/>
          </a:p>
          <a:p>
            <a:r>
              <a:rPr lang="ru-RU" sz="1800" dirty="0" smtClean="0"/>
              <a:t>Если элементов меньше, то будет создан вектор меньшего размера</a:t>
            </a:r>
            <a:endParaRPr lang="ru-RU" sz="18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56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sum += sums[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43711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так сложно, как могло показаться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22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81426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</p:spTree>
    <p:extLst>
      <p:ext uri="{BB962C8B-B14F-4D97-AF65-F5344CB8AC3E}">
        <p14:creationId xmlns:p14="http://schemas.microsoft.com/office/powerpoint/2010/main" val="3193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58703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</p:spTree>
    <p:extLst>
      <p:ext uri="{BB962C8B-B14F-4D97-AF65-F5344CB8AC3E}">
        <p14:creationId xmlns:p14="http://schemas.microsoft.com/office/powerpoint/2010/main" val="33695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25669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338" name="Picture 2" descr="when-your-mom-says-yaass--full.jpg (400×3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1867440" cy="15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5661248"/>
            <a:ext cx="344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Реальность</a:t>
            </a:r>
            <a:r>
              <a:rPr lang="en-US" dirty="0" smtClean="0"/>
              <a:t>:</a:t>
            </a:r>
            <a:r>
              <a:rPr lang="ru-RU" dirty="0" smtClean="0"/>
              <a:t> ускорение </a:t>
            </a:r>
            <a:r>
              <a:rPr lang="ru-RU" b="1" dirty="0" smtClean="0"/>
              <a:t>на </a:t>
            </a:r>
            <a:r>
              <a:rPr lang="en-US" b="1" dirty="0" smtClean="0"/>
              <a:t>6%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0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Мое объяснение ситуации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достаточно простой и хорошо оптимизируется сам по себе компилятором</a:t>
            </a:r>
          </a:p>
          <a:p>
            <a:r>
              <a:rPr lang="ru-RU" dirty="0" smtClean="0"/>
              <a:t>Слаженная работа конвейера, предсказателя ветвлений, кэша инструкций и других элементов процессора делают этот код еще быстрее</a:t>
            </a:r>
          </a:p>
          <a:p>
            <a:r>
              <a:rPr lang="ru-RU" dirty="0" err="1" smtClean="0"/>
              <a:t>Невыровненность</a:t>
            </a:r>
            <a:r>
              <a:rPr lang="ru-RU" dirty="0" smtClean="0"/>
              <a:t> данных сильно сказывается на производительности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8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звлекаем уроки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далеко не всегда ускоряет код во столько раз, во сколько вы ожидаете</a:t>
            </a:r>
          </a:p>
          <a:p>
            <a:r>
              <a:rPr lang="ru-RU" dirty="0" smtClean="0"/>
              <a:t>Важно сделать всевозможные оптимизации и максимально ускорить код, который есть у вас сейчас</a:t>
            </a:r>
          </a:p>
          <a:p>
            <a:pPr lvl="1"/>
            <a:r>
              <a:rPr lang="ru-RU" dirty="0" smtClean="0"/>
              <a:t>Возможно после этого вам даже не понадобится </a:t>
            </a:r>
            <a:r>
              <a:rPr lang="en-US" dirty="0" smtClean="0"/>
              <a:t>SIMD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6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2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3600" dirty="0" smtClean="0"/>
              <a:t>Количество чисел из отрезка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200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SIMD </a:t>
            </a:r>
            <a:r>
              <a:rPr lang="ru-RU" dirty="0" smtClean="0"/>
              <a:t>условия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21" y="1628800"/>
            <a:ext cx="2732958" cy="36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 массив из </a:t>
            </a:r>
            <a:r>
              <a:rPr lang="en-US" dirty="0" smtClean="0"/>
              <a:t>100</a:t>
            </a:r>
            <a:r>
              <a:rPr lang="ru-RU" dirty="0" smtClean="0"/>
              <a:t> миллионов чисел типа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endParaRPr lang="ru-RU" dirty="0" smtClean="0"/>
          </a:p>
          <a:p>
            <a:r>
              <a:rPr lang="ru-RU" dirty="0" smtClean="0"/>
              <a:t>Посчитать количество чисел лежащих в отрезке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l..r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 smtClean="0"/>
              <a:t>Данные хранятся в некотором массиве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data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l,</a:t>
            </a:r>
            <a:r>
              <a:rPr lang="ru-RU" dirty="0"/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r</a:t>
            </a:r>
            <a:r>
              <a:rPr lang="ru-RU" dirty="0" smtClean="0"/>
              <a:t> заданы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4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Эталонные решения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216316"/>
            <a:ext cx="58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ForeachCountInRange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(L &lt;= element &amp;&amp; element &lt;= R)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count++;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6158" y="1484784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SimpleForCountInRange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(L &lt;=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&amp;&amp;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&lt;= R)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count++;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51712" y="501317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B050"/>
                </a:solidFill>
              </a:rPr>
              <a:t>479</a:t>
            </a:r>
            <a:r>
              <a:rPr lang="en-US" sz="3200" dirty="0" smtClean="0">
                <a:solidFill>
                  <a:srgbClr val="00B050"/>
                </a:solidFill>
              </a:rPr>
              <a:t>.7 </a:t>
            </a:r>
            <a:r>
              <a:rPr lang="en-US" sz="3200" dirty="0" err="1" smtClean="0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2136175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2D105"/>
                </a:solidFill>
              </a:rPr>
              <a:t>496.7 </a:t>
            </a:r>
            <a:r>
              <a:rPr lang="en-US" sz="3200" dirty="0" err="1" smtClean="0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SSE/AVX</a:t>
            </a:r>
            <a:r>
              <a:rPr lang="ru-RU" dirty="0" smtClean="0"/>
              <a:t> есть операция, которая </a:t>
            </a:r>
            <a:r>
              <a:rPr lang="ru-RU" dirty="0" err="1" smtClean="0"/>
              <a:t>покомпонентно</a:t>
            </a:r>
            <a:r>
              <a:rPr lang="ru-RU" dirty="0" smtClean="0"/>
              <a:t> сравнивает два вектора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1940728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SSE/AVX</a:t>
            </a:r>
            <a:r>
              <a:rPr lang="ru-RU" dirty="0" smtClean="0"/>
              <a:t> есть операция, которая </a:t>
            </a:r>
            <a:r>
              <a:rPr lang="ru-RU" dirty="0" err="1" smtClean="0"/>
              <a:t>покомпонентно</a:t>
            </a:r>
            <a:r>
              <a:rPr lang="ru-RU" dirty="0" smtClean="0"/>
              <a:t> сравнивает два вектора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1940728" cy="26215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13504"/>
            <a:ext cx="4338696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32" y="1960752"/>
            <a:ext cx="4328535" cy="29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89" y="1960752"/>
            <a:ext cx="7163421" cy="29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89" y="1960752"/>
            <a:ext cx="7163421" cy="29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81629"/>
            <a:ext cx="8640960" cy="24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52346"/>
            <a:ext cx="8784976" cy="21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SIMD </a:t>
            </a:r>
            <a:r>
              <a:rPr lang="ru-RU" dirty="0" smtClean="0"/>
              <a:t>условия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21" y="1628800"/>
            <a:ext cx="2732958" cy="3691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1680" y="58772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 </a:t>
            </a:r>
            <a:r>
              <a:rPr lang="en-US" sz="2800" dirty="0" smtClean="0"/>
              <a:t>SIMD</a:t>
            </a:r>
            <a:r>
              <a:rPr lang="ru-RU" sz="2800" dirty="0" smtClean="0"/>
              <a:t> это делает?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78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b="1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b="1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b="1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b="1" dirty="0">
                <a:solidFill>
                  <a:srgbClr val="008000"/>
                </a:solidFill>
                <a:latin typeface="Consolas"/>
              </a:rPr>
              <a:t>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613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 производительность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75429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496.7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479.7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</a:t>
            </a:r>
            <a:r>
              <a:rPr lang="ru-RU" b="1" smtClean="0"/>
              <a:t>8 раз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051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 производительность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8545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496.7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479.7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43</a:t>
                      </a:r>
                      <a:r>
                        <a:rPr lang="en-US" dirty="0" smtClean="0"/>
                        <a:t>.7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</a:t>
            </a:r>
            <a:r>
              <a:rPr lang="ru-RU" b="1" dirty="0" smtClean="0"/>
              <a:t>8 </a:t>
            </a:r>
            <a:r>
              <a:rPr lang="ru-RU" b="1" dirty="0"/>
              <a:t>раза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661248"/>
            <a:ext cx="3633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Реальность</a:t>
            </a:r>
            <a:r>
              <a:rPr lang="en-US" dirty="0" smtClean="0"/>
              <a:t>:</a:t>
            </a:r>
            <a:r>
              <a:rPr lang="ru-RU" dirty="0" smtClean="0"/>
              <a:t> ускорение </a:t>
            </a:r>
            <a:r>
              <a:rPr lang="ru-RU" b="1" dirty="0" smtClean="0"/>
              <a:t>в 11 раз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6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 производительность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52568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496.7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479.7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43</a:t>
                      </a:r>
                      <a:r>
                        <a:rPr lang="en-US" dirty="0" smtClean="0"/>
                        <a:t>.7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</a:t>
            </a:r>
            <a:r>
              <a:rPr lang="ru-RU" b="1" dirty="0" smtClean="0"/>
              <a:t>8 </a:t>
            </a:r>
            <a:r>
              <a:rPr lang="ru-RU" b="1" dirty="0"/>
              <a:t>раза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661248"/>
            <a:ext cx="3633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Реальность</a:t>
            </a:r>
            <a:r>
              <a:rPr lang="en-US" dirty="0" smtClean="0"/>
              <a:t>:</a:t>
            </a:r>
            <a:r>
              <a:rPr lang="ru-RU" dirty="0" smtClean="0"/>
              <a:t> ускорение </a:t>
            </a:r>
            <a:r>
              <a:rPr lang="ru-RU" b="1" dirty="0" smtClean="0"/>
              <a:t>в 11 раз</a:t>
            </a:r>
            <a:endParaRPr lang="ru-RU" dirty="0"/>
          </a:p>
        </p:txBody>
      </p:sp>
      <p:pic>
        <p:nvPicPr>
          <p:cNvPr id="1026" name="Picture 2" descr="when-your-mom-says-yaass--full.jpg (400×3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69160"/>
            <a:ext cx="2094656" cy="17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ситуации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Тело цикла в эталонных решениях содержит условные переходы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SIMD </a:t>
            </a:r>
            <a:r>
              <a:rPr lang="ru-RU" dirty="0" smtClean="0"/>
              <a:t>коде </a:t>
            </a:r>
            <a:r>
              <a:rPr lang="en-US" dirty="0" smtClean="0"/>
              <a:t>jump</a:t>
            </a:r>
            <a:r>
              <a:rPr lang="ru-RU" dirty="0" smtClean="0"/>
              <a:t> не используется</a:t>
            </a:r>
          </a:p>
        </p:txBody>
      </p:sp>
    </p:spTree>
    <p:extLst>
      <p:ext uri="{BB962C8B-B14F-4D97-AF65-F5344CB8AC3E}">
        <p14:creationId xmlns:p14="http://schemas.microsoft.com/office/powerpoint/2010/main" val="23699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Обычное </a:t>
            </a:r>
            <a:r>
              <a:rPr lang="en-US" dirty="0" smtClean="0"/>
              <a:t>ALU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75" y="2204865"/>
            <a:ext cx="6628250" cy="24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Найдите неоптимальное место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6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Найдите неоптимальное место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b="1" dirty="0">
                <a:solidFill>
                  <a:srgbClr val="008000"/>
                </a:solidFill>
                <a:latin typeface="Consolas"/>
              </a:rPr>
              <a:t>//  result = </a:t>
            </a:r>
            <a:r>
              <a:rPr lang="en-US" b="1" dirty="0" err="1">
                <a:solidFill>
                  <a:srgbClr val="008000"/>
                </a:solidFill>
                <a:latin typeface="Consolas"/>
              </a:rPr>
              <a:t>Vector.Negate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(result);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count =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(count);</a:t>
            </a: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9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Извлекаем уроки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способен реально ускорить код</a:t>
            </a:r>
          </a:p>
          <a:p>
            <a:endParaRPr lang="en-US" dirty="0" smtClean="0"/>
          </a:p>
          <a:p>
            <a:r>
              <a:rPr lang="en-US" dirty="0" smtClean="0"/>
              <a:t>SIMD </a:t>
            </a:r>
            <a:r>
              <a:rPr lang="ru-RU" dirty="0" smtClean="0"/>
              <a:t>алгоритм нужно писать внимательно и аккуратно, чтобы он получился максимально эффективным</a:t>
            </a:r>
          </a:p>
          <a:p>
            <a:pPr lvl="1"/>
            <a:r>
              <a:rPr lang="ru-RU" dirty="0" smtClean="0"/>
              <a:t>Например, не нужно делать лишних действий в цикле. Лучше их вынести за его пределы</a:t>
            </a:r>
          </a:p>
        </p:txBody>
      </p:sp>
    </p:spTree>
    <p:extLst>
      <p:ext uri="{BB962C8B-B14F-4D97-AF65-F5344CB8AC3E}">
        <p14:creationId xmlns:p14="http://schemas.microsoft.com/office/powerpoint/2010/main" val="2558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Подводим итоги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Когда не нужно использовать </a:t>
            </a:r>
            <a:r>
              <a:rPr lang="en-US" dirty="0" smtClean="0"/>
              <a:t>SIMD?</a:t>
            </a:r>
          </a:p>
          <a:p>
            <a:r>
              <a:rPr lang="ru-RU" dirty="0" smtClean="0"/>
              <a:t>Когда нужно?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0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не нужно использовать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вы чувствуете, что не до конца хорошо владеете технологией</a:t>
            </a:r>
          </a:p>
          <a:p>
            <a:pPr lvl="1"/>
            <a:r>
              <a:rPr lang="ru-RU" dirty="0" smtClean="0"/>
              <a:t>Конечно, когда-то нужно начать. Но начинайте с простых примеров</a:t>
            </a:r>
          </a:p>
          <a:p>
            <a:r>
              <a:rPr lang="ru-RU" dirty="0" smtClean="0"/>
              <a:t>Когда существуют места, где можно применить другие оптимизации</a:t>
            </a:r>
          </a:p>
          <a:p>
            <a:r>
              <a:rPr lang="ru-RU" dirty="0" smtClean="0"/>
              <a:t>Когда вы собираетесь оптимизировать не самое узкое место</a:t>
            </a:r>
          </a:p>
          <a:p>
            <a:r>
              <a:rPr lang="ru-RU" dirty="0" smtClean="0"/>
              <a:t>Не стоит заменять обычный параллелизм </a:t>
            </a:r>
            <a:r>
              <a:rPr lang="en-US" dirty="0" smtClean="0"/>
              <a:t>SIMD</a:t>
            </a:r>
            <a:r>
              <a:rPr lang="ru-RU" dirty="0" smtClean="0"/>
              <a:t> расширениями</a:t>
            </a:r>
          </a:p>
        </p:txBody>
      </p:sp>
    </p:spTree>
    <p:extLst>
      <p:ext uri="{BB962C8B-B14F-4D97-AF65-F5344CB8AC3E}">
        <p14:creationId xmlns:p14="http://schemas.microsoft.com/office/powerpoint/2010/main" val="12013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можно использовать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ни один из предыдущих пунктов не выполнен</a:t>
            </a:r>
          </a:p>
          <a:p>
            <a:r>
              <a:rPr lang="ru-RU" dirty="0" smtClean="0"/>
              <a:t>Когда у вас есть алгоритм, который хорошо формулируется в терминах операций над векторами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Не забываем, что у нас уже должна быть пачка тестов и </a:t>
            </a:r>
            <a:r>
              <a:rPr lang="ru-RU" dirty="0" err="1" smtClean="0"/>
              <a:t>бенчмарков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27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в пользу читаемости кода</a:t>
            </a:r>
          </a:p>
        </p:txBody>
      </p:sp>
    </p:spTree>
    <p:extLst>
      <p:ext uri="{BB962C8B-B14F-4D97-AF65-F5344CB8AC3E}">
        <p14:creationId xmlns:p14="http://schemas.microsoft.com/office/powerpoint/2010/main" val="24969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Будьте готовы к тому, что</a:t>
            </a:r>
            <a:r>
              <a:rPr lang="en-US" sz="2800" dirty="0" smtClean="0"/>
              <a:t> SIMD</a:t>
            </a:r>
            <a:r>
              <a:rPr lang="ru-RU" sz="2800" dirty="0" smtClean="0"/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800" dirty="0" smtClean="0"/>
              <a:t>Будьте готовы работать с низкоуровневым </a:t>
            </a:r>
            <a:r>
              <a:rPr lang="en-US" sz="2800" dirty="0" smtClean="0"/>
              <a:t>C#</a:t>
            </a:r>
            <a:endParaRPr lang="ru-RU" sz="2800" dirty="0" smtClean="0"/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800" dirty="0" smtClean="0"/>
              <a:t>Будьте готовы к тому, что в </a:t>
            </a:r>
            <a:r>
              <a:rPr lang="en-US" sz="2800" dirty="0" smtClean="0"/>
              <a:t>C#</a:t>
            </a:r>
            <a:r>
              <a:rPr lang="ru-RU" sz="2800" dirty="0" smtClean="0"/>
              <a:t> </a:t>
            </a:r>
            <a:r>
              <a:rPr lang="en-US" sz="2800" dirty="0" smtClean="0"/>
              <a:t>SIMD</a:t>
            </a:r>
            <a:r>
              <a:rPr lang="ru-RU" sz="2800" dirty="0" smtClean="0"/>
              <a:t>-расширения недостаточно быстрые. В </a:t>
            </a:r>
            <a:r>
              <a:rPr lang="en-US" sz="2800" dirty="0" smtClean="0"/>
              <a:t>C++</a:t>
            </a:r>
            <a:r>
              <a:rPr lang="ru-RU" sz="2800" dirty="0" smtClean="0"/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2" y="2595925"/>
            <a:ext cx="8528856" cy="16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800" dirty="0" smtClean="0"/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 в итоге оптимизации не принесут существенного выигрыша</a:t>
            </a:r>
          </a:p>
          <a:p>
            <a:r>
              <a:rPr lang="ru-RU" sz="2800" dirty="0" smtClean="0">
                <a:solidFill>
                  <a:srgbClr val="F96767"/>
                </a:solidFill>
              </a:rPr>
              <a:t>Будьте готовы пожертвовать незначительными оптимизациями в пользу читаемости кода</a:t>
            </a:r>
          </a:p>
        </p:txBody>
      </p:sp>
    </p:spTree>
    <p:extLst>
      <p:ext uri="{BB962C8B-B14F-4D97-AF65-F5344CB8AC3E}">
        <p14:creationId xmlns:p14="http://schemas.microsoft.com/office/powerpoint/2010/main" val="30187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340768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memcmp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++){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?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-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;</a:t>
            </a:r>
            <a:endParaRPr lang="ru-RU" b="1" dirty="0">
              <a:solidFill>
                <a:srgbClr val="000080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54868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Реализация </a:t>
            </a:r>
            <a:r>
              <a:rPr lang="en-US" sz="2800" dirty="0" smtClean="0"/>
              <a:t>#1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55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797" y="1340768"/>
            <a:ext cx="87849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ATTR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memcmp_unaligned_unrolled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32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){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_mm_xor_si128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M12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_mm_xor_si128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M22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MX1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MX2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(!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_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mm_testz_si128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MX1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)){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32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	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-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sz="16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4868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Реализация </a:t>
            </a:r>
            <a:r>
              <a:rPr lang="en-US" sz="2800" dirty="0" smtClean="0"/>
              <a:t>#2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hto-vyybraty-ipoteku-ili-potrebitelyskijj-kredit-na-pokupku-zhilyya_l.jpg (700×46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3861192" cy="25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48680"/>
            <a:ext cx="66967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Стоит задуматься</a:t>
            </a:r>
          </a:p>
          <a:p>
            <a:pPr algn="ctr"/>
            <a:r>
              <a:rPr lang="ru-RU" sz="2000" dirty="0" smtClean="0"/>
              <a:t>Или </a:t>
            </a:r>
            <a:r>
              <a:rPr lang="ru-RU" sz="2000" dirty="0" err="1" smtClean="0"/>
              <a:t>порефакторить</a:t>
            </a:r>
            <a:r>
              <a:rPr lang="ru-RU" sz="2000" dirty="0" smtClean="0"/>
              <a:t> реализацию </a:t>
            </a:r>
            <a:r>
              <a:rPr lang="en-US" sz="2000" dirty="0" smtClean="0"/>
              <a:t>#2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6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Реабилитация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ускорить ваш код в </a:t>
            </a:r>
            <a:r>
              <a:rPr lang="ru-RU" b="1" dirty="0" smtClean="0"/>
              <a:t>десятки</a:t>
            </a:r>
            <a:r>
              <a:rPr lang="ru-RU" dirty="0" smtClean="0"/>
              <a:t> раз</a:t>
            </a:r>
          </a:p>
          <a:p>
            <a:r>
              <a:rPr lang="ru-RU" dirty="0" smtClean="0"/>
              <a:t>Нестандартные и интересные задачи</a:t>
            </a:r>
            <a:endParaRPr lang="ru-RU" dirty="0"/>
          </a:p>
          <a:p>
            <a:pPr lvl="1"/>
            <a:r>
              <a:rPr lang="ru-RU" dirty="0" smtClean="0"/>
              <a:t>Часто</a:t>
            </a:r>
            <a:r>
              <a:rPr lang="en-US" dirty="0"/>
              <a:t> </a:t>
            </a:r>
            <a:r>
              <a:rPr lang="ru-RU" dirty="0" smtClean="0"/>
              <a:t>векторизация является не такой тривиальной задачей</a:t>
            </a:r>
            <a:endParaRPr lang="ru-RU" dirty="0"/>
          </a:p>
          <a:p>
            <a:r>
              <a:rPr lang="ru-RU" dirty="0" smtClean="0"/>
              <a:t>В процессе работы начнете понимать </a:t>
            </a:r>
            <a:r>
              <a:rPr lang="ru-RU" dirty="0" err="1" smtClean="0"/>
              <a:t>недры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r>
              <a:rPr lang="ru-RU" dirty="0" smtClean="0"/>
              <a:t> и архитектуры ЭВМ</a:t>
            </a:r>
          </a:p>
        </p:txBody>
      </p:sp>
    </p:spTree>
    <p:extLst>
      <p:ext uri="{BB962C8B-B14F-4D97-AF65-F5344CB8AC3E}">
        <p14:creationId xmlns:p14="http://schemas.microsoft.com/office/powerpoint/2010/main" val="7298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Вопросы?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215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499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781</TotalTime>
  <Words>3379</Words>
  <Application>Microsoft Office PowerPoint</Application>
  <PresentationFormat>Экран (4:3)</PresentationFormat>
  <Paragraphs>590</Paragraphs>
  <Slides>97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97</vt:i4>
      </vt:variant>
    </vt:vector>
  </HeadingPairs>
  <TitlesOfParts>
    <vt:vector size="98" baseType="lpstr">
      <vt:lpstr>Ясность</vt:lpstr>
      <vt:lpstr>SIMD - что это такое?</vt:lpstr>
      <vt:lpstr>SIMD - что это такое?</vt:lpstr>
      <vt:lpstr>Single Instruction Multiple Data</vt:lpstr>
      <vt:lpstr>Что за данные?</vt:lpstr>
      <vt:lpstr>Что за операции?</vt:lpstr>
      <vt:lpstr>Пример SIMD условия</vt:lpstr>
      <vt:lpstr>Пример SIMD условия</vt:lpstr>
      <vt:lpstr>Обычное ALU</vt:lpstr>
      <vt:lpstr>SIMD ALU</vt:lpstr>
      <vt:lpstr>SIMD ALU</vt:lpstr>
      <vt:lpstr>SIMD ALU</vt:lpstr>
      <vt:lpstr>SIMD в процессоре</vt:lpstr>
      <vt:lpstr>SIMD в процессоре</vt:lpstr>
      <vt:lpstr>SIMD в процессоре</vt:lpstr>
      <vt:lpstr>Технические аспекты</vt:lpstr>
      <vt:lpstr>SIMD регистры</vt:lpstr>
      <vt:lpstr>Выравнивание памяти</vt:lpstr>
      <vt:lpstr>Выравнивание памяти</vt:lpstr>
      <vt:lpstr>Выравнивание памяти</vt:lpstr>
      <vt:lpstr>Чтение по невыровненному адресу</vt:lpstr>
      <vt:lpstr>Чтение по невыровненному адресу</vt:lpstr>
      <vt:lpstr>Чтение по невыровненному адресу</vt:lpstr>
      <vt:lpstr>Выравнивание и SIMD</vt:lpstr>
      <vt:lpstr>Выравнивание и SIMD</vt:lpstr>
      <vt:lpstr>SIMD и C#</vt:lpstr>
      <vt:lpstr>SIMD в C#</vt:lpstr>
      <vt:lpstr>Требования к C#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Перед тем как векторизовать код</vt:lpstr>
      <vt:lpstr>Пример 1: A + B</vt:lpstr>
      <vt:lpstr>Пример 1: A + B + C + … </vt:lpstr>
      <vt:lpstr>Задача</vt:lpstr>
      <vt:lpstr>Подготавливаемся</vt:lpstr>
      <vt:lpstr>Подготавливаемся</vt:lpstr>
      <vt:lpstr>Подготавливаемся</vt:lpstr>
      <vt:lpstr>Foreach vs For-loop vs LINQ</vt:lpstr>
      <vt:lpstr>Эталонные решения для сравнения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Запускаем benchmark</vt:lpstr>
      <vt:lpstr>Запускаем benchmark</vt:lpstr>
      <vt:lpstr>Запускаем benchmark</vt:lpstr>
      <vt:lpstr>Мое объяснение ситуации</vt:lpstr>
      <vt:lpstr>Извлекаем уроки</vt:lpstr>
      <vt:lpstr>Пример 2:  Количество чисел из отрезка</vt:lpstr>
      <vt:lpstr>Задача</vt:lpstr>
      <vt:lpstr>Эталонные решения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Тестируем производительность</vt:lpstr>
      <vt:lpstr>Тестируем производительность</vt:lpstr>
      <vt:lpstr>Тестируем производительность</vt:lpstr>
      <vt:lpstr>Объяснение ситуации</vt:lpstr>
      <vt:lpstr>Найдите неоптимальное место</vt:lpstr>
      <vt:lpstr>Найдите неоптимальное место</vt:lpstr>
      <vt:lpstr>Извлекаем уроки</vt:lpstr>
      <vt:lpstr>Подводим итоги</vt:lpstr>
      <vt:lpstr>Когда не нужно использовать SIMD?</vt:lpstr>
      <vt:lpstr>Когда можно использовать SIMD?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Презентация PowerPoint</vt:lpstr>
      <vt:lpstr>Презентация PowerPoint</vt:lpstr>
      <vt:lpstr>Презентация PowerPoint</vt:lpstr>
      <vt:lpstr>Реабилитация SIMD</vt:lpstr>
      <vt:lpstr>Вопросы?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- что это такое?</dc:title>
  <dc:creator>1</dc:creator>
  <cp:lastModifiedBy>1</cp:lastModifiedBy>
  <cp:revision>107</cp:revision>
  <dcterms:created xsi:type="dcterms:W3CDTF">2017-05-13T06:27:24Z</dcterms:created>
  <dcterms:modified xsi:type="dcterms:W3CDTF">2017-05-18T14:40:54Z</dcterms:modified>
</cp:coreProperties>
</file>