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4" r:id="rId12"/>
    <p:sldId id="267" r:id="rId13"/>
    <p:sldId id="268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81" r:id="rId23"/>
    <p:sldId id="278" r:id="rId24"/>
    <p:sldId id="279" r:id="rId25"/>
    <p:sldId id="282" r:id="rId26"/>
    <p:sldId id="280" r:id="rId27"/>
    <p:sldId id="285" r:id="rId28"/>
    <p:sldId id="286" r:id="rId29"/>
    <p:sldId id="287" r:id="rId30"/>
    <p:sldId id="288" r:id="rId31"/>
    <p:sldId id="291" r:id="rId32"/>
    <p:sldId id="292" r:id="rId33"/>
    <p:sldId id="293" r:id="rId34"/>
    <p:sldId id="295" r:id="rId35"/>
    <p:sldId id="303" r:id="rId36"/>
    <p:sldId id="307" r:id="rId37"/>
    <p:sldId id="304" r:id="rId38"/>
    <p:sldId id="305" r:id="rId39"/>
    <p:sldId id="306" r:id="rId40"/>
    <p:sldId id="296" r:id="rId41"/>
    <p:sldId id="297" r:id="rId42"/>
    <p:sldId id="298" r:id="rId43"/>
    <p:sldId id="300" r:id="rId44"/>
    <p:sldId id="301" r:id="rId45"/>
    <p:sldId id="302" r:id="rId46"/>
    <p:sldId id="299" r:id="rId47"/>
    <p:sldId id="308" r:id="rId48"/>
    <p:sldId id="309" r:id="rId49"/>
    <p:sldId id="310" r:id="rId50"/>
    <p:sldId id="311" r:id="rId5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FB6D"/>
    <a:srgbClr val="7CFE76"/>
    <a:srgbClr val="75FFB3"/>
    <a:srgbClr val="C2D105"/>
    <a:srgbClr val="465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Светлый стиль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333" autoAdjust="0"/>
    <p:restoredTop sz="94670" autoAdjust="0"/>
  </p:normalViewPr>
  <p:slideViewPr>
    <p:cSldViewPr>
      <p:cViewPr varScale="1">
        <p:scale>
          <a:sx n="109" d="100"/>
          <a:sy n="109" d="100"/>
        </p:scale>
        <p:origin x="-162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4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7A1AC-6D3F-47FD-BAF9-A40ABB60A3FB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CBFEB-905F-448E-B15E-DDD2E495D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68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93B7-DCEB-432E-81BA-104397692965}" type="datetime1">
              <a:rPr lang="ru-RU" smtClean="0"/>
              <a:t>13.05.2017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EA32-C982-4678-B30F-B19D753F96A0}" type="datetime1">
              <a:rPr lang="ru-RU" smtClean="0"/>
              <a:t>13.05.2017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68CD-0BF2-4D41-B52C-322123EA35B8}" type="datetime1">
              <a:rPr lang="ru-RU" smtClean="0"/>
              <a:t>13.05.2017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87FD-E0AA-44FE-90BD-FD72ADEE77C2}" type="datetime1">
              <a:rPr lang="ru-RU" smtClean="0"/>
              <a:t>13.05.2017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6119-BBDF-4A7B-A73C-4C64282A53A4}" type="datetime1">
              <a:rPr lang="ru-RU" smtClean="0"/>
              <a:t>13.05.2017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7421E-0BC5-42DA-9F0D-0E0F56B7DB34}" type="datetime1">
              <a:rPr lang="ru-RU" smtClean="0"/>
              <a:t>13.05.2017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8E0B-C269-4780-83BA-D85D276D2D78}" type="datetime1">
              <a:rPr lang="ru-RU" smtClean="0"/>
              <a:t>13.05.2017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5613-79FF-4A48-817C-2AA8A7CD889B}" type="datetime1">
              <a:rPr lang="ru-RU" smtClean="0"/>
              <a:t>13.05.2017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5DE4-4542-4A02-B576-9EA2C03421C1}" type="datetime1">
              <a:rPr lang="ru-RU" smtClean="0"/>
              <a:t>13.05.2017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C404-9C10-49A4-B11E-4310285F58C3}" type="datetime1">
              <a:rPr lang="ru-RU" smtClean="0"/>
              <a:t>13.05.2017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FC1B-750F-4E66-BBD6-CE599B73FBB0}" type="datetime1">
              <a:rPr lang="ru-RU" smtClean="0"/>
              <a:t>13.05.2017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E1B3ADC-3F80-4389-ADBC-42F693284972}" type="datetime1">
              <a:rPr lang="ru-RU" smtClean="0"/>
              <a:t>13.05.2017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/>
              <a:t>SIMD - что это </a:t>
            </a:r>
            <a:r>
              <a:rPr lang="ru-RU" sz="4000" dirty="0" smtClean="0"/>
              <a:t>такое?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 ЗАЧЕМ </a:t>
            </a:r>
            <a:r>
              <a:rPr lang="ru-RU" dirty="0" smtClean="0"/>
              <a:t>МОЖЕТ </a:t>
            </a:r>
            <a:r>
              <a:rPr lang="ru-RU" dirty="0" smtClean="0"/>
              <a:t>ПРИГОДИТЬСЯ?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191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</a:t>
            </a:r>
            <a:r>
              <a:rPr lang="ru-RU" dirty="0" smtClean="0"/>
              <a:t>в процессоре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en-US" dirty="0" smtClean="0"/>
              <a:t>SIMD </a:t>
            </a:r>
            <a:r>
              <a:rPr lang="ru-RU" dirty="0" smtClean="0"/>
              <a:t>в процессорах </a:t>
            </a:r>
            <a:r>
              <a:rPr lang="en-US" dirty="0" smtClean="0"/>
              <a:t>Intel</a:t>
            </a:r>
            <a:endParaRPr lang="ru-RU" dirty="0" smtClean="0"/>
          </a:p>
          <a:p>
            <a:pPr lvl="1"/>
            <a:r>
              <a:rPr lang="ru-RU" dirty="0" smtClean="0"/>
              <a:t>Операции над 128-битными векторами (</a:t>
            </a:r>
            <a:r>
              <a:rPr lang="en-US" dirty="0" smtClean="0">
                <a:solidFill>
                  <a:srgbClr val="00B050"/>
                </a:solidFill>
              </a:rPr>
              <a:t>SSE2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SSSE3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SSE4.x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Операции над 256-битными векторами </a:t>
            </a:r>
            <a:r>
              <a:rPr lang="en-US" dirty="0" smtClean="0"/>
              <a:t>(</a:t>
            </a:r>
            <a:r>
              <a:rPr lang="en-US" dirty="0">
                <a:solidFill>
                  <a:srgbClr val="A6FB6D"/>
                </a:solidFill>
              </a:rPr>
              <a:t>AVX</a:t>
            </a:r>
            <a:r>
              <a:rPr lang="en-US" dirty="0">
                <a:solidFill>
                  <a:srgbClr val="00B050"/>
                </a:solidFill>
              </a:rPr>
              <a:t>, AVX 2.0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Современные процессоры обычно поддерживают все перечисленные расширения</a:t>
            </a:r>
            <a:endParaRPr lang="ru-RU" dirty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3645024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Какого ускорения в теории можно добиться?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4581547"/>
            <a:ext cx="4176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data = ...;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128; i++) </a:t>
            </a:r>
            <a:r>
              <a:rPr lang="nn-NO" dirty="0" smtClean="0">
                <a:solidFill>
                  <a:srgbClr val="000000"/>
                </a:solidFill>
                <a:latin typeface="Consolas"/>
              </a:rPr>
              <a:t>	sum 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+= data[i];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26329"/>
              </p:ext>
            </p:extLst>
          </p:nvPr>
        </p:nvGraphicFramePr>
        <p:xfrm>
          <a:off x="5004048" y="4440029"/>
          <a:ext cx="3575720" cy="158125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87860"/>
                <a:gridCol w="1787860"/>
              </a:tblGrid>
              <a:tr h="790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SSE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AVX</a:t>
                      </a:r>
                      <a:endParaRPr lang="ru-RU" dirty="0"/>
                    </a:p>
                  </a:txBody>
                  <a:tcPr anchor="ctr"/>
                </a:tc>
              </a:tr>
              <a:tr h="79062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?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?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80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</a:t>
            </a:r>
            <a:r>
              <a:rPr lang="ru-RU" dirty="0" smtClean="0"/>
              <a:t>в процессоре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en-US" dirty="0" smtClean="0"/>
              <a:t>SIMD </a:t>
            </a:r>
            <a:r>
              <a:rPr lang="ru-RU" dirty="0" smtClean="0"/>
              <a:t>в процессорах </a:t>
            </a:r>
            <a:r>
              <a:rPr lang="en-US" dirty="0" smtClean="0"/>
              <a:t>Intel</a:t>
            </a:r>
            <a:endParaRPr lang="ru-RU" dirty="0" smtClean="0"/>
          </a:p>
          <a:p>
            <a:pPr lvl="1"/>
            <a:r>
              <a:rPr lang="ru-RU" dirty="0" smtClean="0"/>
              <a:t>Операции над 128-битными векторами (</a:t>
            </a:r>
            <a:r>
              <a:rPr lang="en-US" dirty="0" smtClean="0">
                <a:solidFill>
                  <a:srgbClr val="00B050"/>
                </a:solidFill>
              </a:rPr>
              <a:t>SSE2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SSSE3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SSE4.x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Операции над 256-битными векторами </a:t>
            </a:r>
            <a:r>
              <a:rPr lang="en-US" dirty="0" smtClean="0"/>
              <a:t>(</a:t>
            </a:r>
            <a:r>
              <a:rPr lang="en-US" dirty="0">
                <a:solidFill>
                  <a:srgbClr val="A6FB6D"/>
                </a:solidFill>
              </a:rPr>
              <a:t>AVX</a:t>
            </a:r>
            <a:r>
              <a:rPr lang="en-US" dirty="0">
                <a:solidFill>
                  <a:srgbClr val="00B050"/>
                </a:solidFill>
              </a:rPr>
              <a:t>, AVX 2.0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Современные процессоры обычно поддерживают все перечисленные расширения</a:t>
            </a:r>
            <a:endParaRPr lang="ru-RU" dirty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3645024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Какого ускорения </a:t>
            </a:r>
            <a:r>
              <a:rPr lang="ru-RU" sz="2800" b="1" dirty="0" smtClean="0"/>
              <a:t>в теории </a:t>
            </a:r>
            <a:r>
              <a:rPr lang="ru-RU" sz="2800" dirty="0" smtClean="0"/>
              <a:t>можно добиться?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4581547"/>
            <a:ext cx="4176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data = ...;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128; i++) </a:t>
            </a:r>
            <a:r>
              <a:rPr lang="nn-NO" dirty="0" smtClean="0">
                <a:solidFill>
                  <a:srgbClr val="000000"/>
                </a:solidFill>
                <a:latin typeface="Consolas"/>
              </a:rPr>
              <a:t>	sum 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+= data[i];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077848"/>
              </p:ext>
            </p:extLst>
          </p:nvPr>
        </p:nvGraphicFramePr>
        <p:xfrm>
          <a:off x="5004048" y="4440029"/>
          <a:ext cx="3575720" cy="158125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87860"/>
                <a:gridCol w="1787860"/>
              </a:tblGrid>
              <a:tr h="790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SSE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AVX</a:t>
                      </a:r>
                      <a:endParaRPr lang="ru-RU" dirty="0"/>
                    </a:p>
                  </a:txBody>
                  <a:tcPr anchor="ctr"/>
                </a:tc>
              </a:tr>
              <a:tr h="79062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="1" baseline="0" dirty="0" smtClean="0"/>
                        <a:t>4 раза </a:t>
                      </a:r>
                      <a:r>
                        <a:rPr lang="ru-RU" baseline="0" dirty="0" smtClean="0"/>
                        <a:t>быстрее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="1" baseline="0" dirty="0" smtClean="0"/>
                        <a:t>8 раз </a:t>
                      </a:r>
                      <a:r>
                        <a:rPr lang="ru-RU" baseline="0" dirty="0" smtClean="0"/>
                        <a:t>быстрее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2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 smtClean="0"/>
              <a:t>Технические аспекты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SIMD </a:t>
            </a:r>
            <a:r>
              <a:rPr lang="ru-RU" dirty="0" smtClean="0"/>
              <a:t>регистры</a:t>
            </a:r>
          </a:p>
          <a:p>
            <a:r>
              <a:rPr lang="ru-RU" dirty="0" smtClean="0"/>
              <a:t>Выравнивание памяти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60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</a:t>
            </a:r>
            <a:r>
              <a:rPr lang="ru-RU" dirty="0" smtClean="0"/>
              <a:t>регистры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 все </a:t>
            </a:r>
            <a:r>
              <a:rPr lang="en-US" dirty="0" smtClean="0"/>
              <a:t>SIMD </a:t>
            </a:r>
            <a:r>
              <a:rPr lang="ru-RU" dirty="0" smtClean="0"/>
              <a:t>вычисления вовлечены специальные регистры</a:t>
            </a:r>
          </a:p>
          <a:p>
            <a:r>
              <a:rPr lang="en-US" dirty="0" smtClean="0"/>
              <a:t>16 </a:t>
            </a:r>
            <a:r>
              <a:rPr lang="ru-RU" dirty="0" smtClean="0"/>
              <a:t>штук 128-битных регистров (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XMM0-XMM15</a:t>
            </a:r>
            <a:r>
              <a:rPr lang="en-US" dirty="0" smtClean="0"/>
              <a:t>)</a:t>
            </a:r>
          </a:p>
          <a:p>
            <a:r>
              <a:rPr lang="en-US" dirty="0" smtClean="0"/>
              <a:t>16 </a:t>
            </a:r>
            <a:r>
              <a:rPr lang="ru-RU" dirty="0" smtClean="0"/>
              <a:t>штук 256-битных регистров (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YMM0-YMM15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Важно</a:t>
            </a:r>
            <a:r>
              <a:rPr lang="ru-RU" dirty="0"/>
              <a:t> </a:t>
            </a:r>
            <a:r>
              <a:rPr lang="ru-RU" dirty="0" smtClean="0"/>
              <a:t>понимать, что</a:t>
            </a:r>
            <a:r>
              <a:rPr lang="en-US" dirty="0" smtClean="0"/>
              <a:t> </a:t>
            </a:r>
            <a:r>
              <a:rPr lang="ru-RU" dirty="0" smtClean="0"/>
              <a:t>их </a:t>
            </a:r>
            <a:r>
              <a:rPr lang="ru-RU" b="1" dirty="0" smtClean="0"/>
              <a:t>конечное</a:t>
            </a:r>
            <a:r>
              <a:rPr lang="ru-RU" dirty="0" smtClean="0"/>
              <a:t> число</a:t>
            </a:r>
          </a:p>
          <a:p>
            <a:pPr lvl="1"/>
            <a:r>
              <a:rPr lang="ru-RU" dirty="0" smtClean="0"/>
              <a:t>Если в процессе вычислений получается много временных переменных – может произойти замедление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076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Выравнивание памяти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Контроллер памяти – чтение</a:t>
            </a:r>
            <a:r>
              <a:rPr lang="en-US" dirty="0" smtClean="0"/>
              <a:t>/</a:t>
            </a:r>
            <a:r>
              <a:rPr lang="ru-RU" dirty="0" smtClean="0"/>
              <a:t>запись данных в памяти.</a:t>
            </a:r>
          </a:p>
          <a:p>
            <a:pPr lvl="1"/>
            <a:r>
              <a:rPr lang="ru-RU" dirty="0"/>
              <a:t>Основная единица работы с памятью – машинное слово</a:t>
            </a:r>
          </a:p>
          <a:p>
            <a:pPr lvl="1"/>
            <a:r>
              <a:rPr lang="ru-RU" dirty="0"/>
              <a:t>Оперирует данными, адрес которых </a:t>
            </a:r>
            <a:r>
              <a:rPr lang="ru-RU" b="1" dirty="0"/>
              <a:t>кратен</a:t>
            </a:r>
            <a:r>
              <a:rPr lang="ru-RU" dirty="0"/>
              <a:t> размеру машинного слова.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1609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Выравнивание памяти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Контроллер памяти – чтение</a:t>
            </a:r>
            <a:r>
              <a:rPr lang="en-US" dirty="0" smtClean="0"/>
              <a:t>/</a:t>
            </a:r>
            <a:r>
              <a:rPr lang="ru-RU" dirty="0" smtClean="0"/>
              <a:t>запись данных в памяти.</a:t>
            </a:r>
          </a:p>
          <a:p>
            <a:pPr lvl="1"/>
            <a:r>
              <a:rPr lang="ru-RU" dirty="0"/>
              <a:t>Основная единица работы с памятью – машинное слово</a:t>
            </a:r>
          </a:p>
          <a:p>
            <a:pPr lvl="1"/>
            <a:r>
              <a:rPr lang="ru-RU" dirty="0"/>
              <a:t>Оперирует данными, адрес которых </a:t>
            </a:r>
            <a:r>
              <a:rPr lang="ru-RU" b="1" dirty="0"/>
              <a:t>кратен</a:t>
            </a:r>
            <a:r>
              <a:rPr lang="ru-RU" dirty="0"/>
              <a:t> размеру машинного слова.</a:t>
            </a: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63688" y="3645024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Так мы можем представить себе ячейки памяти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802686"/>
            <a:ext cx="7108522" cy="54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2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Выравнивание памяти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645024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Но контроллер видит их по-другому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802686"/>
            <a:ext cx="7108522" cy="541601"/>
          </a:xfrm>
          <a:prstGeom prst="rect">
            <a:avLst/>
          </a:prstGeom>
        </p:spPr>
      </p:pic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ru-RU" dirty="0" smtClean="0"/>
              <a:t>Контроллер памяти – чтение</a:t>
            </a:r>
            <a:r>
              <a:rPr lang="en-US" dirty="0" smtClean="0"/>
              <a:t>/</a:t>
            </a:r>
            <a:r>
              <a:rPr lang="ru-RU" dirty="0" smtClean="0"/>
              <a:t>запись данных в памяти.</a:t>
            </a:r>
          </a:p>
          <a:p>
            <a:pPr lvl="1"/>
            <a:r>
              <a:rPr lang="ru-RU" dirty="0"/>
              <a:t>Основная единица работы с памятью – машинное слово</a:t>
            </a:r>
          </a:p>
          <a:p>
            <a:pPr lvl="1"/>
            <a:r>
              <a:rPr lang="ru-RU" dirty="0"/>
              <a:t>Оперирует данными, адрес которых </a:t>
            </a:r>
            <a:r>
              <a:rPr lang="ru-RU" b="1" dirty="0"/>
              <a:t>кратен</a:t>
            </a:r>
            <a:r>
              <a:rPr lang="ru-RU" dirty="0"/>
              <a:t> размеру машинного слова.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6832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Чтение по </a:t>
            </a:r>
            <a:r>
              <a:rPr lang="ru-RU" dirty="0" err="1" smtClean="0"/>
              <a:t>невыровненному</a:t>
            </a:r>
            <a:r>
              <a:rPr lang="ru-RU" dirty="0" smtClean="0"/>
              <a:t> адресу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973"/>
          <a:stretch/>
        </p:blipFill>
        <p:spPr>
          <a:xfrm>
            <a:off x="1619672" y="1844824"/>
            <a:ext cx="5328590" cy="96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2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Чтение по </a:t>
            </a:r>
            <a:r>
              <a:rPr lang="ru-RU" dirty="0" err="1" smtClean="0"/>
              <a:t>невыровненному</a:t>
            </a:r>
            <a:r>
              <a:rPr lang="ru-RU" dirty="0" smtClean="0"/>
              <a:t> адресу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88"/>
          <a:stretch/>
        </p:blipFill>
        <p:spPr>
          <a:xfrm>
            <a:off x="1619672" y="1844824"/>
            <a:ext cx="5328590" cy="292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0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Чтение по </a:t>
            </a:r>
            <a:r>
              <a:rPr lang="ru-RU" dirty="0" err="1" smtClean="0"/>
              <a:t>невыровненному</a:t>
            </a:r>
            <a:r>
              <a:rPr lang="ru-RU" dirty="0" smtClean="0"/>
              <a:t> адресу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44824"/>
            <a:ext cx="5328590" cy="439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1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/>
              <a:t>SIMD - что это </a:t>
            </a:r>
            <a:r>
              <a:rPr lang="ru-RU" sz="4000" dirty="0" smtClean="0"/>
              <a:t>такое?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 ЗАЧЕМ </a:t>
            </a:r>
            <a:r>
              <a:rPr lang="ru-RU" dirty="0" smtClean="0"/>
              <a:t>МОЖЕТ </a:t>
            </a:r>
            <a:r>
              <a:rPr lang="ru-RU" dirty="0" smtClean="0"/>
              <a:t>ПРИГОДИТЬСЯ?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91" y="6488668"/>
                <a:ext cx="335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" y="6488668"/>
                <a:ext cx="33534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1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Выравнивание и </a:t>
            </a:r>
            <a:r>
              <a:rPr lang="en-US" dirty="0" smtClean="0"/>
              <a:t>SIMD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Старые </a:t>
            </a:r>
            <a:r>
              <a:rPr lang="en-US" dirty="0" smtClean="0"/>
              <a:t>SIMD </a:t>
            </a:r>
            <a:r>
              <a:rPr lang="ru-RU" dirty="0" smtClean="0"/>
              <a:t>расширения часто требовали выравненности обрабатываемых данных</a:t>
            </a:r>
          </a:p>
          <a:p>
            <a:r>
              <a:rPr lang="ru-RU" dirty="0" smtClean="0"/>
              <a:t>Новые допускают работу с </a:t>
            </a:r>
            <a:r>
              <a:rPr lang="ru-RU" dirty="0" err="1" smtClean="0"/>
              <a:t>невыравненными</a:t>
            </a:r>
            <a:r>
              <a:rPr lang="ru-RU" dirty="0" smtClean="0"/>
              <a:t> данными (</a:t>
            </a:r>
            <a:r>
              <a:rPr lang="en-US" dirty="0" smtClean="0"/>
              <a:t>AVX </a:t>
            </a:r>
            <a:r>
              <a:rPr lang="ru-RU" dirty="0" smtClean="0"/>
              <a:t>например)</a:t>
            </a:r>
          </a:p>
          <a:p>
            <a:r>
              <a:rPr lang="ru-RU" dirty="0" smtClean="0"/>
              <a:t>Однако это может повлечь снижение производительности</a:t>
            </a:r>
          </a:p>
          <a:p>
            <a:pPr lvl="1"/>
            <a:r>
              <a:rPr lang="ru-RU" dirty="0" smtClean="0"/>
              <a:t>Из-за специфики работы процессора, контроллера памяти и т.п.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4869160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И что делать?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7998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Выравнивание и </a:t>
            </a:r>
            <a:r>
              <a:rPr lang="en-US" dirty="0" smtClean="0"/>
              <a:t>SIMD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  <a:t>Старые 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SIMD </a:t>
            </a:r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  <a:t>расширения часто требовали выравненности обрабатываемых данных</a:t>
            </a:r>
          </a:p>
          <a:p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  <a:t>Новые допускают работу с </a:t>
            </a:r>
            <a:r>
              <a:rPr lang="ru-RU" sz="1800" dirty="0" err="1" smtClean="0">
                <a:solidFill>
                  <a:schemeClr val="bg1">
                    <a:lumMod val="85000"/>
                  </a:schemeClr>
                </a:solidFill>
              </a:rPr>
              <a:t>невыравненными</a:t>
            </a:r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  <a:t> данными (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AVX </a:t>
            </a:r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  <a:t>например)</a:t>
            </a:r>
          </a:p>
          <a:p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  <a:t>Однако это может повлечь снижение производительности</a:t>
            </a:r>
          </a:p>
          <a:p>
            <a:pPr lvl="1"/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  <a:t>Из-за специфики работы процессора, контроллера памяти и т.п.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21878" y="3668831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Если вы пишете на языке, имеющем инструменты ручного выравнивания – не забывайте про такую особенность </a:t>
            </a:r>
            <a:r>
              <a:rPr lang="en-US" sz="2400" dirty="0"/>
              <a:t>SIMD </a:t>
            </a:r>
            <a:r>
              <a:rPr lang="ru-RU" sz="2400" dirty="0"/>
              <a:t>расширений.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0967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SIMD </a:t>
            </a:r>
            <a:r>
              <a:rPr lang="ru-RU" sz="4000" dirty="0" smtClean="0"/>
              <a:t>и </a:t>
            </a:r>
            <a:r>
              <a:rPr lang="en-US" sz="4000" dirty="0" smtClean="0"/>
              <a:t>C#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Немного истории</a:t>
            </a:r>
          </a:p>
          <a:p>
            <a:r>
              <a:rPr lang="ru-RU" dirty="0" smtClean="0"/>
              <a:t>Требования</a:t>
            </a:r>
          </a:p>
          <a:p>
            <a:r>
              <a:rPr lang="ru-RU" dirty="0" smtClean="0"/>
              <a:t>Примеры</a:t>
            </a:r>
          </a:p>
        </p:txBody>
      </p:sp>
    </p:spTree>
    <p:extLst>
      <p:ext uri="{BB962C8B-B14F-4D97-AF65-F5344CB8AC3E}">
        <p14:creationId xmlns:p14="http://schemas.microsoft.com/office/powerpoint/2010/main" val="403880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</a:t>
            </a:r>
            <a:r>
              <a:rPr lang="ru-RU" dirty="0" smtClean="0"/>
              <a:t>в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Поддержка </a:t>
            </a:r>
            <a:r>
              <a:rPr lang="en-US" dirty="0" smtClean="0"/>
              <a:t>SIMD </a:t>
            </a:r>
            <a:r>
              <a:rPr lang="ru-RU" dirty="0" smtClean="0"/>
              <a:t>в </a:t>
            </a:r>
            <a:r>
              <a:rPr lang="en-US" dirty="0" smtClean="0"/>
              <a:t>C#</a:t>
            </a:r>
            <a:r>
              <a:rPr lang="ru-RU" dirty="0" smtClean="0"/>
              <a:t> появилась относительно недавно – в 2014 году</a:t>
            </a:r>
          </a:p>
          <a:p>
            <a:r>
              <a:rPr lang="ru-RU" dirty="0" smtClean="0"/>
              <a:t>Такая задержка связана особенностями </a:t>
            </a:r>
            <a:r>
              <a:rPr lang="en-US" dirty="0" smtClean="0"/>
              <a:t>CLR</a:t>
            </a:r>
            <a:endParaRPr lang="ru-RU" dirty="0" smtClean="0"/>
          </a:p>
          <a:p>
            <a:r>
              <a:rPr lang="ru-RU" dirty="0" smtClean="0"/>
              <a:t>Если нужна полная мощь и эффективность от </a:t>
            </a:r>
            <a:r>
              <a:rPr lang="en-US" dirty="0" smtClean="0"/>
              <a:t>SIMD </a:t>
            </a:r>
            <a:r>
              <a:rPr lang="ru-RU" dirty="0" smtClean="0"/>
              <a:t>расширений – стоит посмотреть в сторону других языков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90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</a:t>
            </a:r>
            <a:r>
              <a:rPr lang="en-US" dirty="0" smtClean="0"/>
              <a:t>C#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RyuJIT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компилятор </a:t>
                </a:r>
              </a:p>
              <a:p>
                <a:r>
                  <a:rPr lang="en-US" dirty="0" smtClean="0"/>
                  <a:t>.NET </a:t>
                </a:r>
                <a:r>
                  <a:rPr lang="ru-RU" dirty="0" smtClean="0"/>
                  <a:t>версии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≥ </m:t>
                    </m:r>
                  </m:oMath>
                </a14:m>
                <a:r>
                  <a:rPr lang="en-US" b="1" dirty="0" smtClean="0"/>
                  <a:t>4.6</a:t>
                </a:r>
              </a:p>
              <a:p>
                <a:r>
                  <a:rPr lang="en-US" dirty="0" smtClean="0"/>
                  <a:t>64-</a:t>
                </a:r>
                <a:r>
                  <a:rPr lang="ru-RU" dirty="0" smtClean="0"/>
                  <a:t>битное приложение</a:t>
                </a:r>
              </a:p>
              <a:p>
                <a:r>
                  <a:rPr lang="ru-RU" dirty="0" smtClean="0"/>
                  <a:t>Необходимые для работы инструменты находятся в </a:t>
                </a:r>
                <a:r>
                  <a:rPr lang="en-US" b="1" dirty="0" err="1" smtClean="0"/>
                  <a:t>System.Numerics.Vectors</a:t>
                </a:r>
                <a:endParaRPr lang="ru-RU" b="1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21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Простой подход к векторизации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Отбросить немного </a:t>
            </a:r>
            <a:r>
              <a:rPr lang="ru-RU" dirty="0" smtClean="0"/>
              <a:t>данных</a:t>
            </a:r>
          </a:p>
          <a:p>
            <a:pPr lvl="1"/>
            <a:r>
              <a:rPr lang="ru-RU" dirty="0" smtClean="0"/>
              <a:t>Чтобы </a:t>
            </a:r>
            <a:r>
              <a:rPr lang="ru-RU" smtClean="0"/>
              <a:t>остаток имел </a:t>
            </a:r>
            <a:r>
              <a:rPr lang="ru-RU" dirty="0" smtClean="0"/>
              <a:t>размер кратный размеру </a:t>
            </a:r>
            <a:r>
              <a:rPr lang="en-US" dirty="0" smtClean="0"/>
              <a:t>SIMD </a:t>
            </a:r>
            <a:r>
              <a:rPr lang="ru-RU" dirty="0" smtClean="0"/>
              <a:t>регистра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Обработать </a:t>
            </a:r>
            <a:r>
              <a:rPr lang="ru-RU" dirty="0"/>
              <a:t>основной массив данных с помощью SIMD расширений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Наивным образом обработать откинутую часть данных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Скомбинировать результаты, если </a:t>
            </a:r>
            <a:r>
              <a:rPr lang="ru-RU" dirty="0" smtClean="0"/>
              <a:t>нужно</a:t>
            </a:r>
          </a:p>
        </p:txBody>
      </p:sp>
    </p:spTree>
    <p:extLst>
      <p:ext uri="{BB962C8B-B14F-4D97-AF65-F5344CB8AC3E}">
        <p14:creationId xmlns:p14="http://schemas.microsoft.com/office/powerpoint/2010/main" val="236163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 тем как векторизовать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Хорошо покройте его тестами. Тесты должны включать в себя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Тесты на </a:t>
            </a:r>
            <a:r>
              <a:rPr lang="ru-RU" b="1" dirty="0" smtClean="0"/>
              <a:t>маленьком</a:t>
            </a:r>
            <a:r>
              <a:rPr lang="ru-RU" dirty="0" smtClean="0"/>
              <a:t> объеме данных (массив длины 2)</a:t>
            </a:r>
          </a:p>
          <a:p>
            <a:pPr lvl="1"/>
            <a:r>
              <a:rPr lang="ru-RU" dirty="0" smtClean="0"/>
              <a:t>Тесты на </a:t>
            </a:r>
            <a:r>
              <a:rPr lang="ru-RU" b="1" dirty="0" smtClean="0"/>
              <a:t>большом</a:t>
            </a:r>
            <a:r>
              <a:rPr lang="ru-RU" dirty="0" smtClean="0"/>
              <a:t> объеме данных (массив длины 100)</a:t>
            </a:r>
          </a:p>
          <a:p>
            <a:pPr lvl="1"/>
            <a:r>
              <a:rPr lang="ru-RU" dirty="0" smtClean="0"/>
              <a:t>Тесты на </a:t>
            </a:r>
            <a:r>
              <a:rPr lang="ru-RU" b="1" dirty="0" smtClean="0"/>
              <a:t>большом</a:t>
            </a:r>
            <a:r>
              <a:rPr lang="ru-RU" dirty="0" smtClean="0"/>
              <a:t> объеме данных </a:t>
            </a:r>
            <a:r>
              <a:rPr lang="ru-RU" b="1" dirty="0" smtClean="0"/>
              <a:t>нечетного размера</a:t>
            </a:r>
            <a:r>
              <a:rPr lang="ru-RU" dirty="0" smtClean="0"/>
              <a:t> (массив длины 55)</a:t>
            </a:r>
          </a:p>
          <a:p>
            <a:r>
              <a:rPr lang="ru-RU" dirty="0" smtClean="0"/>
              <a:t>Напишите нормальный </a:t>
            </a:r>
            <a:r>
              <a:rPr lang="en-US" b="1" dirty="0" smtClean="0"/>
              <a:t>benchmark</a:t>
            </a:r>
            <a:r>
              <a:rPr lang="ru-RU" dirty="0" smtClean="0"/>
              <a:t> для будущих реализаций</a:t>
            </a:r>
          </a:p>
          <a:p>
            <a:pPr lvl="1"/>
            <a:r>
              <a:rPr lang="ru-RU" sz="1800" dirty="0" smtClean="0"/>
              <a:t>Не нужно мерять время исполнения</a:t>
            </a:r>
            <a:r>
              <a:rPr lang="en-US" sz="1800" dirty="0"/>
              <a:t> </a:t>
            </a:r>
            <a:r>
              <a:rPr lang="en-US" sz="1800" dirty="0" smtClean="0"/>
              <a:t>“</a:t>
            </a:r>
            <a:r>
              <a:rPr lang="ru-RU" sz="1800" dirty="0" smtClean="0"/>
              <a:t>на глаз</a:t>
            </a:r>
            <a:r>
              <a:rPr lang="en-US" sz="1800" dirty="0" smtClean="0"/>
              <a:t>”</a:t>
            </a:r>
            <a:r>
              <a:rPr lang="ru-RU" sz="1800" dirty="0" smtClean="0"/>
              <a:t> или </a:t>
            </a:r>
            <a:r>
              <a:rPr lang="en-US" sz="1800" dirty="0" smtClean="0"/>
              <a:t>“</a:t>
            </a:r>
            <a:r>
              <a:rPr lang="ru-RU" sz="1800" dirty="0" smtClean="0"/>
              <a:t>на </a:t>
            </a:r>
            <a:r>
              <a:rPr lang="en-US" sz="1800" dirty="0" smtClean="0"/>
              <a:t>stopwatch”</a:t>
            </a: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329965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 smtClean="0"/>
              <a:t>Пример 1</a:t>
            </a:r>
            <a:r>
              <a:rPr lang="en-US" sz="4000" dirty="0" smtClean="0"/>
              <a:t>: </a:t>
            </a:r>
            <a:r>
              <a:rPr lang="en-US" sz="4000" dirty="0" smtClean="0"/>
              <a:t>A + B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0383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 smtClean="0"/>
              <a:t>Пример 1</a:t>
            </a:r>
            <a:r>
              <a:rPr lang="en-US" sz="4000" dirty="0" smtClean="0"/>
              <a:t>: </a:t>
            </a:r>
            <a:r>
              <a:rPr lang="en-US" sz="4000" dirty="0" smtClean="0"/>
              <a:t>A + B + C + …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99006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 массив из </a:t>
            </a:r>
            <a:r>
              <a:rPr lang="en-US" dirty="0" smtClean="0"/>
              <a:t>100</a:t>
            </a:r>
            <a:r>
              <a:rPr lang="ru-RU" dirty="0" smtClean="0"/>
              <a:t> миллионов чисел типа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long</a:t>
            </a:r>
            <a:endParaRPr lang="ru-RU" dirty="0" smtClean="0"/>
          </a:p>
          <a:p>
            <a:r>
              <a:rPr lang="ru-RU" dirty="0" smtClean="0"/>
              <a:t>Посчитать их сумму</a:t>
            </a:r>
            <a:r>
              <a:rPr lang="en-US" dirty="0" smtClean="0"/>
              <a:t>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Данные хранятся в некотором массиве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[]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180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ingle</a:t>
            </a:r>
            <a:r>
              <a:rPr lang="en-US" dirty="0" smtClean="0"/>
              <a:t> 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nstruction</a:t>
            </a:r>
            <a:r>
              <a:rPr lang="en-US" dirty="0" smtClean="0"/>
              <a:t> M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ultiple</a:t>
            </a:r>
            <a:r>
              <a:rPr lang="en-US" dirty="0" smtClean="0"/>
              <a:t> D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ata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cs typeface="Arial" panose="020B0604020202020204" pitchFamily="34" charset="0"/>
              </a:rPr>
              <a:t> </a:t>
            </a:r>
            <a:r>
              <a:rPr lang="en-US" sz="3600" dirty="0"/>
              <a:t>SIMD </a:t>
            </a:r>
            <a:r>
              <a:rPr lang="ru-RU" sz="3600" dirty="0"/>
              <a:t>это расширение </a:t>
            </a:r>
            <a:r>
              <a:rPr lang="ru-RU" sz="3600" dirty="0" smtClean="0"/>
              <a:t>процессора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sz="3600" dirty="0" smtClean="0">
                <a:cs typeface="Arial" panose="020B0604020202020204" pitchFamily="34" charset="0"/>
              </a:rPr>
              <a:t> </a:t>
            </a:r>
            <a:r>
              <a:rPr lang="ru-RU" sz="3600" dirty="0"/>
              <a:t>SIMD позволяет выполнить одну операцию над набором данных </a:t>
            </a:r>
            <a:r>
              <a:rPr lang="ru-RU" sz="3600" dirty="0" smtClean="0"/>
              <a:t>одновременно</a:t>
            </a:r>
          </a:p>
          <a:p>
            <a:pPr marL="0" indent="0">
              <a:buNone/>
            </a:pPr>
            <a:endParaRPr lang="ru-RU" sz="3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95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Подготавливаемся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Написали хорошие тесты</a:t>
            </a:r>
          </a:p>
          <a:p>
            <a:r>
              <a:rPr lang="ru-RU" dirty="0" smtClean="0"/>
              <a:t>Подготовили инфраструктуру для </a:t>
            </a:r>
            <a:r>
              <a:rPr lang="ru-RU" dirty="0" err="1" smtClean="0"/>
              <a:t>бенчмарка</a:t>
            </a:r>
            <a:endParaRPr lang="ru-RU" dirty="0" smtClean="0"/>
          </a:p>
          <a:p>
            <a:r>
              <a:rPr lang="ru-RU" dirty="0" smtClean="0"/>
              <a:t>Будем сравнивать векторизованную версию с эталонной не</a:t>
            </a:r>
            <a:r>
              <a:rPr lang="en-US" dirty="0" smtClean="0"/>
              <a:t> </a:t>
            </a:r>
            <a:r>
              <a:rPr lang="ru-RU" dirty="0" smtClean="0"/>
              <a:t>векторизованной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3429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Sum()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data.Sum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4895582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Пока что все просто. Да?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87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Подготавливаемся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Написали хорошие тесты</a:t>
            </a:r>
          </a:p>
          <a:p>
            <a:r>
              <a:rPr lang="ru-RU" dirty="0" smtClean="0"/>
              <a:t>Подготовили инфраструктуру для </a:t>
            </a:r>
            <a:r>
              <a:rPr lang="ru-RU" dirty="0" err="1" smtClean="0"/>
              <a:t>бенчмарка</a:t>
            </a:r>
            <a:endParaRPr lang="ru-RU" dirty="0" smtClean="0"/>
          </a:p>
          <a:p>
            <a:r>
              <a:rPr lang="ru-RU" dirty="0" smtClean="0"/>
              <a:t>Будем сравнивать векторизованную версию с эталонной не</a:t>
            </a:r>
            <a:r>
              <a:rPr lang="en-US" dirty="0" smtClean="0"/>
              <a:t> </a:t>
            </a:r>
            <a:r>
              <a:rPr lang="ru-RU" dirty="0" smtClean="0"/>
              <a:t>векторизованной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3429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Sum()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data.Sum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4895582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Не совсем.</a:t>
            </a:r>
            <a:endParaRPr lang="ru-RU" sz="2800" dirty="0"/>
          </a:p>
        </p:txBody>
      </p:sp>
      <p:pic>
        <p:nvPicPr>
          <p:cNvPr id="6" name="Picture 2" descr="cross.png (1440×1079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29000"/>
            <a:ext cx="2808312" cy="124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95936" y="3859099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 реализация далека от оптимальной!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204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Подготавливаемся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Написали хорошие тесты</a:t>
            </a:r>
          </a:p>
          <a:p>
            <a:r>
              <a:rPr lang="ru-RU" dirty="0" smtClean="0"/>
              <a:t>Подготовили инфраструктуру для </a:t>
            </a:r>
            <a:r>
              <a:rPr lang="ru-RU" dirty="0" err="1" smtClean="0"/>
              <a:t>бенчмарка</a:t>
            </a:r>
            <a:endParaRPr lang="ru-RU" dirty="0" smtClean="0"/>
          </a:p>
          <a:p>
            <a:r>
              <a:rPr lang="ru-RU" dirty="0" smtClean="0"/>
              <a:t>Будем сравнивать векторизованную версию с эталонной не</a:t>
            </a:r>
            <a:r>
              <a:rPr lang="en-US" dirty="0" smtClean="0"/>
              <a:t> </a:t>
            </a:r>
            <a:r>
              <a:rPr lang="ru-RU" dirty="0" smtClean="0"/>
              <a:t>векторизованной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3429000"/>
            <a:ext cx="59766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SimpleForSum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sum += data[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5411458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Так лучше?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7041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 vs For-loop</a:t>
            </a:r>
            <a:r>
              <a:rPr lang="ru-RU" dirty="0" smtClean="0"/>
              <a:t> </a:t>
            </a:r>
            <a:r>
              <a:rPr lang="en-US" dirty="0" smtClean="0"/>
              <a:t>vs LINQ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22119" y="48046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ForeachSum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element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data)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sum += element;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543518" y="5603348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85.1 </a:t>
            </a:r>
            <a:r>
              <a:rPr lang="en-US" sz="3200" dirty="0" err="1" smtClean="0">
                <a:solidFill>
                  <a:srgbClr val="00B050"/>
                </a:solidFill>
              </a:rPr>
              <a:t>ms</a:t>
            </a:r>
            <a:endParaRPr lang="ru-RU" sz="32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1712" y="3513211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2D105"/>
                </a:solidFill>
              </a:rPr>
              <a:t>91.0 </a:t>
            </a:r>
            <a:r>
              <a:rPr lang="en-US" sz="3200" dirty="0" err="1" smtClean="0">
                <a:solidFill>
                  <a:srgbClr val="C2D105"/>
                </a:solidFill>
              </a:rPr>
              <a:t>ms</a:t>
            </a:r>
            <a:endParaRPr lang="ru-RU" sz="3200" dirty="0">
              <a:solidFill>
                <a:srgbClr val="00B05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4546" y="2773280"/>
            <a:ext cx="53285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SimpleForSum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sum += data[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98455" y="150652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LinqSum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data.Sum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551712" y="1814304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tx2"/>
                </a:solidFill>
              </a:rPr>
              <a:t>71</a:t>
            </a:r>
            <a:r>
              <a:rPr lang="en-US" sz="3200" dirty="0" smtClean="0">
                <a:solidFill>
                  <a:schemeClr val="tx2"/>
                </a:solidFill>
              </a:rPr>
              <a:t>5.3 </a:t>
            </a:r>
            <a:r>
              <a:rPr lang="en-US" sz="3200" dirty="0" err="1" smtClean="0">
                <a:solidFill>
                  <a:schemeClr val="tx2"/>
                </a:solidFill>
              </a:rPr>
              <a:t>ms</a:t>
            </a:r>
            <a:endParaRPr lang="ru-RU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28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Эталонные решения для сравнения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22119" y="34441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ForeachSum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element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data)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sum += element;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543518" y="4242844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85.1 </a:t>
            </a:r>
            <a:r>
              <a:rPr lang="en-US" sz="3200" dirty="0" err="1">
                <a:solidFill>
                  <a:srgbClr val="00B050"/>
                </a:solidFill>
              </a:rPr>
              <a:t>ms</a:t>
            </a:r>
            <a:endParaRPr lang="ru-RU" sz="32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1712" y="2152707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2D105"/>
                </a:solidFill>
              </a:rPr>
              <a:t>91.0 </a:t>
            </a:r>
            <a:r>
              <a:rPr lang="en-US" sz="3200" dirty="0" err="1">
                <a:solidFill>
                  <a:srgbClr val="C2D105"/>
                </a:solidFill>
              </a:rPr>
              <a:t>ms</a:t>
            </a:r>
            <a:endParaRPr lang="ru-RU" sz="3200" dirty="0">
              <a:solidFill>
                <a:srgbClr val="00B05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4546" y="1412776"/>
            <a:ext cx="53285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SimpleForSum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sum += data[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827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 с помощью </a:t>
            </a:r>
            <a:r>
              <a:rPr lang="en-US" dirty="0" smtClean="0"/>
              <a:t>SIMD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388" y="3144495"/>
            <a:ext cx="4877223" cy="5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9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 с помощью </a:t>
            </a:r>
            <a:r>
              <a:rPr lang="en-US" dirty="0" smtClean="0"/>
              <a:t>SIMD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40"/>
          <a:stretch/>
        </p:blipFill>
        <p:spPr>
          <a:xfrm>
            <a:off x="2133388" y="3144495"/>
            <a:ext cx="4343612" cy="5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9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 с помощью </a:t>
            </a:r>
            <a:r>
              <a:rPr lang="en-US" dirty="0" smtClean="0"/>
              <a:t>SIMD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32" y="2692336"/>
            <a:ext cx="4328535" cy="1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2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 с помощью </a:t>
            </a:r>
            <a:r>
              <a:rPr lang="en-US" dirty="0" smtClean="0"/>
              <a:t>SIMD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571" y="2692336"/>
            <a:ext cx="4348857" cy="1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1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 с помощью </a:t>
            </a:r>
            <a:r>
              <a:rPr lang="en-US" dirty="0" smtClean="0"/>
              <a:t>SIMD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24" y="2692336"/>
            <a:ext cx="7752752" cy="1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7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ingle</a:t>
            </a:r>
            <a:r>
              <a:rPr lang="en-US" dirty="0" smtClean="0"/>
              <a:t> 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nstruction</a:t>
            </a:r>
            <a:r>
              <a:rPr lang="en-US" dirty="0" smtClean="0"/>
              <a:t> M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ultiple</a:t>
            </a:r>
            <a:r>
              <a:rPr lang="en-US" dirty="0" smtClean="0"/>
              <a:t> D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ata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cs typeface="Arial" panose="020B0604020202020204" pitchFamily="34" charset="0"/>
              </a:rPr>
              <a:t> </a:t>
            </a:r>
            <a:r>
              <a:rPr lang="en-US" sz="3600" dirty="0"/>
              <a:t>SIMD </a:t>
            </a:r>
            <a:r>
              <a:rPr lang="ru-RU" sz="3600" dirty="0"/>
              <a:t>это расширение </a:t>
            </a:r>
            <a:r>
              <a:rPr lang="ru-RU" sz="3600" dirty="0" smtClean="0"/>
              <a:t>процессора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sz="3600" dirty="0" smtClean="0">
                <a:cs typeface="Arial" panose="020B0604020202020204" pitchFamily="34" charset="0"/>
              </a:rPr>
              <a:t> </a:t>
            </a:r>
            <a:r>
              <a:rPr lang="ru-RU" sz="3600" dirty="0"/>
              <a:t>SIMD позволяет выполнить одну операцию над набором данных </a:t>
            </a:r>
            <a:r>
              <a:rPr lang="ru-RU" sz="3600" dirty="0" smtClean="0"/>
              <a:t>одновременно</a:t>
            </a:r>
          </a:p>
          <a:p>
            <a:endParaRPr lang="ru-RU" sz="3600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cs typeface="Arial" panose="020B0604020202020204" pitchFamily="34" charset="0"/>
              </a:rPr>
              <a:t>Как </a:t>
            </a:r>
            <a:r>
              <a:rPr lang="en-US" sz="3600" dirty="0" smtClean="0">
                <a:cs typeface="Arial" panose="020B0604020202020204" pitchFamily="34" charset="0"/>
              </a:rPr>
              <a:t>SIMD </a:t>
            </a:r>
            <a:r>
              <a:rPr lang="ru-RU" sz="3600" dirty="0" smtClean="0">
                <a:cs typeface="Arial" panose="020B0604020202020204" pitchFamily="34" charset="0"/>
              </a:rPr>
              <a:t>это делает?</a:t>
            </a:r>
            <a:endParaRPr lang="ru-RU" sz="3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65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Пишем векторизованную версию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82377" y="1556792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Не пугайтесь</a:t>
            </a:r>
            <a:endParaRPr lang="ru-RU" sz="4000" dirty="0"/>
          </a:p>
        </p:txBody>
      </p:sp>
      <p:pic>
        <p:nvPicPr>
          <p:cNvPr id="3074" name="Picture 2" descr="25ee74e9a139577e5e561a92b1e2241a.jpg (604×60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620" y="2420888"/>
            <a:ext cx="3914950" cy="39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9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Пишем векторизованную версию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556792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sums 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&gt;.Zero;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&gt;.Count;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sums +=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&gt;(data,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sum += sums[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sum;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51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Пишем векторизованную версию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556792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sums 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&gt;.Zero;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vectorSize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Vector&lt;long&gt;.Count;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for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data.Length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+=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vectorSize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sums += new Vector&lt;long&gt;(data,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long sum = 0;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for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vectorSize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sum += sums[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return sum;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4005064"/>
            <a:ext cx="2550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2B91AF"/>
                </a:solidFill>
                <a:latin typeface="Consolas"/>
              </a:rPr>
              <a:t>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a:</a:t>
            </a:r>
            <a:endParaRPr lang="ru-RU" sz="2800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4486240"/>
            <a:ext cx="8363272" cy="1990759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Хранит несколько экземпляров структуры </a:t>
            </a:r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T</a:t>
            </a:r>
            <a:r>
              <a:rPr lang="ru-RU" sz="2000" dirty="0"/>
              <a:t> </a:t>
            </a:r>
          </a:p>
          <a:p>
            <a:r>
              <a:rPr lang="en-US" sz="2000" dirty="0" smtClean="0"/>
              <a:t>“</a:t>
            </a:r>
            <a:r>
              <a:rPr lang="ru-RU" sz="2000" dirty="0" smtClean="0"/>
              <a:t>Автоматически определяет</a:t>
            </a:r>
            <a:r>
              <a:rPr lang="en-US" sz="2000" dirty="0" smtClean="0"/>
              <a:t>”</a:t>
            </a:r>
            <a:r>
              <a:rPr lang="ru-RU" sz="2000" dirty="0" smtClean="0"/>
              <a:t> наличие </a:t>
            </a:r>
            <a:r>
              <a:rPr lang="en-US" sz="2000" dirty="0" smtClean="0"/>
              <a:t>SIMD </a:t>
            </a:r>
            <a:r>
              <a:rPr lang="ru-RU" sz="2000" dirty="0" smtClean="0"/>
              <a:t>расширений создает вектор из нулей типа </a:t>
            </a:r>
            <a:r>
              <a:rPr lang="en-US" sz="2000" dirty="0" smtClean="0"/>
              <a:t>long</a:t>
            </a:r>
            <a:endParaRPr lang="ru-RU" sz="2000" dirty="0" smtClean="0"/>
          </a:p>
          <a:p>
            <a:r>
              <a:rPr lang="en-US" sz="2000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&gt;.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Zero</a:t>
            </a:r>
            <a:r>
              <a:rPr lang="en-US" sz="2000" dirty="0" smtClean="0"/>
              <a:t> </a:t>
            </a:r>
            <a:r>
              <a:rPr lang="ru-RU" sz="2000" dirty="0" smtClean="0"/>
              <a:t>создает </a:t>
            </a:r>
            <a:r>
              <a:rPr lang="ru-RU" sz="2000" dirty="0"/>
              <a:t>вектор из </a:t>
            </a:r>
            <a:r>
              <a:rPr lang="ru-RU" sz="2000" dirty="0" smtClean="0"/>
              <a:t>нескольких нулей типа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ru-RU" sz="2000" dirty="0"/>
              <a:t> </a:t>
            </a:r>
            <a:endParaRPr lang="ru-RU" sz="2000" dirty="0" smtClean="0">
              <a:solidFill>
                <a:srgbClr val="0000FF"/>
              </a:solidFill>
              <a:latin typeface="Consolas"/>
            </a:endParaRPr>
          </a:p>
          <a:p>
            <a:pPr lvl="1"/>
            <a:r>
              <a:rPr lang="ru-RU" sz="1600" dirty="0" smtClean="0"/>
              <a:t>Количество зависит от доступных расширений. У меня </a:t>
            </a:r>
            <a:r>
              <a:rPr lang="en-US" sz="1600" dirty="0" smtClean="0"/>
              <a:t>8</a:t>
            </a:r>
            <a:r>
              <a:rPr lang="ru-RU" sz="1600" dirty="0" smtClean="0"/>
              <a:t> нулей (</a:t>
            </a:r>
            <a:r>
              <a:rPr lang="en-US" sz="1600" dirty="0" smtClean="0"/>
              <a:t>AVX 2.0)</a:t>
            </a: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292688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Пишем векторизованную версию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556792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sums = Vector&lt;long&gt;.Zero;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&gt;.Count;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for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data.Length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+=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vectorSize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sums += new Vector&lt;long&gt;(data,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long sum = 0;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for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vectorSize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sum += sums[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return sum;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4005064"/>
            <a:ext cx="31422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2B91AF"/>
                </a:solidFill>
                <a:latin typeface="Consolas"/>
              </a:rPr>
              <a:t>T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&gt;.Count</a:t>
            </a:r>
            <a:endParaRPr lang="ru-RU" sz="2800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4486240"/>
            <a:ext cx="8363272" cy="1990759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Позволяет узнать количество экземпляров структуры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T</a:t>
            </a:r>
            <a:r>
              <a:rPr lang="ru-RU" sz="1600" dirty="0" smtClean="0"/>
              <a:t>, которое будет хранится в векторе</a:t>
            </a:r>
          </a:p>
          <a:p>
            <a:r>
              <a:rPr lang="ru-RU" sz="1600" dirty="0" smtClean="0"/>
              <a:t>Даже если компилятор не может использовать </a:t>
            </a:r>
            <a:r>
              <a:rPr lang="en-US" sz="1600" dirty="0" smtClean="0"/>
              <a:t>SIMD</a:t>
            </a:r>
            <a:r>
              <a:rPr lang="ru-RU" sz="1600" dirty="0" smtClean="0"/>
              <a:t> расширения, то хранится будет скорее всего более одного элемента</a:t>
            </a:r>
          </a:p>
        </p:txBody>
      </p:sp>
    </p:spTree>
    <p:extLst>
      <p:ext uri="{BB962C8B-B14F-4D97-AF65-F5344CB8AC3E}">
        <p14:creationId xmlns:p14="http://schemas.microsoft.com/office/powerpoint/2010/main" val="277381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Пишем векторизованную версию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556792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sums = Vector&lt;long&gt;.Zero;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vectorSize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Vector&lt;long&gt;.Count;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sums +=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&gt;(data,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long sum = 0;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for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vectorSize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sum += sums[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return sum;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4005064"/>
            <a:ext cx="62969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&gt;(array, offset)</a:t>
            </a:r>
            <a:endParaRPr lang="ru-RU" sz="2800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4486240"/>
            <a:ext cx="8363272" cy="1990759"/>
          </a:xfrm>
        </p:spPr>
        <p:txBody>
          <a:bodyPr>
            <a:normAutofit/>
          </a:bodyPr>
          <a:lstStyle/>
          <a:p>
            <a:r>
              <a:rPr lang="ru-RU" sz="1800" dirty="0" smtClean="0"/>
              <a:t>Создает вектор из данных массива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array</a:t>
            </a:r>
            <a:r>
              <a:rPr lang="ru-RU" sz="1800" dirty="0"/>
              <a:t> </a:t>
            </a:r>
            <a:r>
              <a:rPr lang="ru-RU" sz="1800" dirty="0" smtClean="0"/>
              <a:t>начиная с позиции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offset</a:t>
            </a:r>
            <a:r>
              <a:rPr lang="ru-RU" sz="1800" dirty="0"/>
              <a:t> </a:t>
            </a:r>
            <a:endParaRPr lang="ru-RU" sz="1800" dirty="0" smtClean="0"/>
          </a:p>
          <a:p>
            <a:r>
              <a:rPr lang="ru-RU" sz="1800" dirty="0" smtClean="0"/>
              <a:t>Если элементов меньше, то будет создан вектор меньшего размера</a:t>
            </a:r>
            <a:endParaRPr lang="ru-RU" sz="1800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7569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Пишем векторизованную версию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556792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sums 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&gt;.Zero;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&gt;.Count;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sums +=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&gt;(data,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sum += sums[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sum;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443711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Не так сложно, как могло показаться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4227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Запускаем </a:t>
            </a:r>
            <a:r>
              <a:rPr lang="en-US" dirty="0" smtClean="0"/>
              <a:t>benchmark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481426"/>
              </p:ext>
            </p:extLst>
          </p:nvPr>
        </p:nvGraphicFramePr>
        <p:xfrm>
          <a:off x="1403648" y="2132856"/>
          <a:ext cx="6096000" cy="13681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/>
                <a:gridCol w="2032000"/>
                <a:gridCol w="2032000"/>
              </a:tblGrid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loop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foreach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simd</a:t>
                      </a:r>
                      <a:r>
                        <a:rPr lang="en-US" dirty="0" smtClean="0"/>
                        <a:t> for</a:t>
                      </a:r>
                      <a:endParaRPr lang="ru-RU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</a:t>
                      </a:r>
                      <a:r>
                        <a:rPr lang="en-US" baseline="0" dirty="0" smtClean="0"/>
                        <a:t>0 </a:t>
                      </a:r>
                      <a:r>
                        <a:rPr lang="en-US" baseline="0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85.1 </a:t>
                      </a:r>
                      <a:r>
                        <a:rPr lang="en-US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467544" y="4149080"/>
            <a:ext cx="349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Ожидание</a:t>
            </a:r>
            <a:r>
              <a:rPr lang="en-US" dirty="0"/>
              <a:t>:</a:t>
            </a:r>
            <a:r>
              <a:rPr lang="ru-RU" dirty="0"/>
              <a:t> ускорение </a:t>
            </a:r>
            <a:r>
              <a:rPr lang="ru-RU" b="1" dirty="0"/>
              <a:t>в 4 раза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9382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Запускаем </a:t>
            </a:r>
            <a:r>
              <a:rPr lang="en-US" dirty="0" smtClean="0"/>
              <a:t>benchmark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358703"/>
              </p:ext>
            </p:extLst>
          </p:nvPr>
        </p:nvGraphicFramePr>
        <p:xfrm>
          <a:off x="1403648" y="2132856"/>
          <a:ext cx="6096000" cy="13681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/>
                <a:gridCol w="2032000"/>
                <a:gridCol w="2032000"/>
              </a:tblGrid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loop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foreach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simd</a:t>
                      </a:r>
                      <a:r>
                        <a:rPr lang="en-US" dirty="0" smtClean="0"/>
                        <a:t> for</a:t>
                      </a:r>
                      <a:endParaRPr lang="ru-RU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</a:t>
                      </a:r>
                      <a:r>
                        <a:rPr lang="en-US" baseline="0" dirty="0" smtClean="0"/>
                        <a:t>0 </a:t>
                      </a:r>
                      <a:r>
                        <a:rPr lang="en-US" baseline="0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85.1 </a:t>
                      </a:r>
                      <a:r>
                        <a:rPr lang="en-US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79.9 </a:t>
                      </a:r>
                      <a:r>
                        <a:rPr lang="en-US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467544" y="4149080"/>
            <a:ext cx="349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Ожидание</a:t>
            </a:r>
            <a:r>
              <a:rPr lang="en-US" dirty="0"/>
              <a:t>:</a:t>
            </a:r>
            <a:r>
              <a:rPr lang="ru-RU" dirty="0"/>
              <a:t> ускорение </a:t>
            </a:r>
            <a:r>
              <a:rPr lang="ru-RU" b="1" dirty="0"/>
              <a:t>в 4 раза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6951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Запускаем </a:t>
            </a:r>
            <a:r>
              <a:rPr lang="en-US" dirty="0" smtClean="0"/>
              <a:t>benchmark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425669"/>
              </p:ext>
            </p:extLst>
          </p:nvPr>
        </p:nvGraphicFramePr>
        <p:xfrm>
          <a:off x="1403648" y="2132856"/>
          <a:ext cx="6096000" cy="13681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/>
                <a:gridCol w="2032000"/>
                <a:gridCol w="2032000"/>
              </a:tblGrid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loop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foreach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simd</a:t>
                      </a:r>
                      <a:r>
                        <a:rPr lang="en-US" dirty="0" smtClean="0"/>
                        <a:t> for</a:t>
                      </a:r>
                      <a:endParaRPr lang="ru-RU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</a:t>
                      </a:r>
                      <a:r>
                        <a:rPr lang="en-US" baseline="0" dirty="0" smtClean="0"/>
                        <a:t>0 </a:t>
                      </a:r>
                      <a:r>
                        <a:rPr lang="en-US" baseline="0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85.1 </a:t>
                      </a:r>
                      <a:r>
                        <a:rPr lang="en-US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79.9 </a:t>
                      </a:r>
                      <a:r>
                        <a:rPr lang="en-US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4338" name="Picture 2" descr="when-your-mom-says-yaass--full.jpg (400×34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941168"/>
            <a:ext cx="1867440" cy="159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67544" y="4149080"/>
            <a:ext cx="349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Ожидание</a:t>
            </a:r>
            <a:r>
              <a:rPr lang="en-US" dirty="0"/>
              <a:t>:</a:t>
            </a:r>
            <a:r>
              <a:rPr lang="ru-RU" dirty="0"/>
              <a:t> ускорение </a:t>
            </a:r>
            <a:r>
              <a:rPr lang="ru-RU" b="1" dirty="0"/>
              <a:t>в 4 раза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67544" y="4149080"/>
            <a:ext cx="349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Ожидание</a:t>
            </a:r>
            <a:r>
              <a:rPr lang="en-US" dirty="0"/>
              <a:t>:</a:t>
            </a:r>
            <a:r>
              <a:rPr lang="ru-RU" dirty="0"/>
              <a:t> ускорение </a:t>
            </a:r>
            <a:r>
              <a:rPr lang="ru-RU" b="1" dirty="0"/>
              <a:t>в 4 раза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67544" y="5661248"/>
            <a:ext cx="3449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Реальность</a:t>
            </a:r>
            <a:r>
              <a:rPr lang="en-US" dirty="0" smtClean="0"/>
              <a:t>:</a:t>
            </a:r>
            <a:r>
              <a:rPr lang="ru-RU" dirty="0" smtClean="0"/>
              <a:t> ускорение </a:t>
            </a:r>
            <a:r>
              <a:rPr lang="ru-RU" b="1" dirty="0" smtClean="0"/>
              <a:t>на </a:t>
            </a:r>
            <a:r>
              <a:rPr lang="en-US" b="1" dirty="0" smtClean="0"/>
              <a:t>6%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805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Мое объяснение ситуации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достаточно простой и хорошо оптимизируется сам по себе компилятором</a:t>
            </a:r>
          </a:p>
          <a:p>
            <a:r>
              <a:rPr lang="ru-RU" dirty="0" smtClean="0"/>
              <a:t>Слаженная работа конвейера, предсказателя ветвлений, кэша инструкций и других элементов процессора делают этот код еще быстрее</a:t>
            </a:r>
          </a:p>
          <a:p>
            <a:r>
              <a:rPr lang="ru-RU" dirty="0" err="1" smtClean="0"/>
              <a:t>Невыравненность</a:t>
            </a:r>
            <a:r>
              <a:rPr lang="ru-RU" dirty="0" smtClean="0"/>
              <a:t> данных сильно сказывается на производительности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83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Обычное </a:t>
            </a:r>
            <a:r>
              <a:rPr lang="en-US" dirty="0" smtClean="0"/>
              <a:t>ALU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75" y="2204865"/>
            <a:ext cx="6628250" cy="244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4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ru-RU" dirty="0" smtClean="0"/>
              <a:t>звлекаем уроки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SIMD </a:t>
            </a:r>
            <a:r>
              <a:rPr lang="ru-RU" dirty="0" smtClean="0"/>
              <a:t>далеко не всегда ускоряет код во столько раз, во сколько вы ожидаете</a:t>
            </a:r>
          </a:p>
          <a:p>
            <a:r>
              <a:rPr lang="ru-RU" dirty="0" smtClean="0"/>
              <a:t>Важно сделать всевозможно оптимизации и максимально ускорить код, который есть у вас сейчас</a:t>
            </a:r>
          </a:p>
          <a:p>
            <a:pPr lvl="1"/>
            <a:r>
              <a:rPr lang="ru-RU" dirty="0" smtClean="0"/>
              <a:t>Возможно после этого вам даже не понадобится </a:t>
            </a:r>
            <a:r>
              <a:rPr lang="en-US" dirty="0" smtClean="0"/>
              <a:t>SIMD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263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SIMD ALU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2" y="2595925"/>
            <a:ext cx="8528856" cy="166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8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SIMD ALU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2" y="2595925"/>
            <a:ext cx="8528856" cy="16661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43808" y="4941168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В чем секрет?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6314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SIMD ALU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30" y="2595807"/>
            <a:ext cx="8535140" cy="166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8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</a:t>
            </a:r>
            <a:r>
              <a:rPr lang="ru-RU" dirty="0" smtClean="0"/>
              <a:t>в процессоре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en-US" dirty="0" smtClean="0"/>
              <a:t>SIMD </a:t>
            </a:r>
            <a:r>
              <a:rPr lang="ru-RU" dirty="0" smtClean="0"/>
              <a:t>в процессорах </a:t>
            </a:r>
            <a:r>
              <a:rPr lang="en-US" dirty="0" smtClean="0"/>
              <a:t>Intel</a:t>
            </a:r>
            <a:endParaRPr lang="ru-RU" dirty="0" smtClean="0"/>
          </a:p>
          <a:p>
            <a:pPr lvl="1"/>
            <a:r>
              <a:rPr lang="ru-RU" dirty="0" smtClean="0"/>
              <a:t>Операции над 128-битными векторами (</a:t>
            </a:r>
            <a:r>
              <a:rPr lang="en-US" dirty="0" smtClean="0">
                <a:solidFill>
                  <a:srgbClr val="00B050"/>
                </a:solidFill>
              </a:rPr>
              <a:t>SSE2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SSSE3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SSE4.x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Операции над 256-битными векторами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A6FB6D"/>
                </a:solidFill>
              </a:rPr>
              <a:t>AVX</a:t>
            </a:r>
            <a:r>
              <a:rPr lang="en-US" dirty="0" smtClean="0">
                <a:solidFill>
                  <a:srgbClr val="00B050"/>
                </a:solidFill>
              </a:rPr>
              <a:t>, AVX 2.0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Современные процессоры обычно поддерживают все перечисленные расширения</a:t>
            </a:r>
            <a:endParaRPr lang="ru-RU" dirty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364502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Что это значит?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925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554</TotalTime>
  <Words>1642</Words>
  <Application>Microsoft Office PowerPoint</Application>
  <PresentationFormat>Экран (4:3)</PresentationFormat>
  <Paragraphs>292</Paragraphs>
  <Slides>50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1" baseType="lpstr">
      <vt:lpstr>Ясность</vt:lpstr>
      <vt:lpstr>SIMD - что это такое?</vt:lpstr>
      <vt:lpstr>SIMD - что это такое?</vt:lpstr>
      <vt:lpstr>Single Instruction Multiple Data</vt:lpstr>
      <vt:lpstr>Single Instruction Multiple Data</vt:lpstr>
      <vt:lpstr>Обычное ALU</vt:lpstr>
      <vt:lpstr>SIMD ALU</vt:lpstr>
      <vt:lpstr>SIMD ALU</vt:lpstr>
      <vt:lpstr>SIMD ALU</vt:lpstr>
      <vt:lpstr>SIMD в процессоре</vt:lpstr>
      <vt:lpstr>SIMD в процессоре</vt:lpstr>
      <vt:lpstr>SIMD в процессоре</vt:lpstr>
      <vt:lpstr>Технические аспекты</vt:lpstr>
      <vt:lpstr>SIMD регистры</vt:lpstr>
      <vt:lpstr>Выравнивание памяти</vt:lpstr>
      <vt:lpstr>Выравнивание памяти</vt:lpstr>
      <vt:lpstr>Выравнивание памяти</vt:lpstr>
      <vt:lpstr>Чтение по невыровненному адресу</vt:lpstr>
      <vt:lpstr>Чтение по невыровненному адресу</vt:lpstr>
      <vt:lpstr>Чтение по невыровненному адресу</vt:lpstr>
      <vt:lpstr>Выравнивание и SIMD</vt:lpstr>
      <vt:lpstr>Выравнивание и SIMD</vt:lpstr>
      <vt:lpstr>SIMD и C#</vt:lpstr>
      <vt:lpstr>SIMD в C#</vt:lpstr>
      <vt:lpstr>Требования к C#</vt:lpstr>
      <vt:lpstr>Простой подход к векторизации кода</vt:lpstr>
      <vt:lpstr>Перед тем как векторизовать код</vt:lpstr>
      <vt:lpstr>Пример 1: A + B</vt:lpstr>
      <vt:lpstr>Пример 1: A + B + C + … </vt:lpstr>
      <vt:lpstr>Задача</vt:lpstr>
      <vt:lpstr>Подготавливаемся</vt:lpstr>
      <vt:lpstr>Подготавливаемся</vt:lpstr>
      <vt:lpstr>Подготавливаемся</vt:lpstr>
      <vt:lpstr>Foreach vs For-loop vs LINQ</vt:lpstr>
      <vt:lpstr>Эталонные решения для сравнения</vt:lpstr>
      <vt:lpstr>Как решать с помощью SIMD?</vt:lpstr>
      <vt:lpstr>Как решать с помощью SIMD?</vt:lpstr>
      <vt:lpstr>Как решать с помощью SIMD?</vt:lpstr>
      <vt:lpstr>Как решать с помощью SIMD?</vt:lpstr>
      <vt:lpstr>Как решать с помощью SIMD?</vt:lpstr>
      <vt:lpstr>Пишем векторизованную версию</vt:lpstr>
      <vt:lpstr>Пишем векторизованную версию</vt:lpstr>
      <vt:lpstr>Пишем векторизованную версию</vt:lpstr>
      <vt:lpstr>Пишем векторизованную версию</vt:lpstr>
      <vt:lpstr>Пишем векторизованную версию</vt:lpstr>
      <vt:lpstr>Пишем векторизованную версию</vt:lpstr>
      <vt:lpstr>Запускаем benchmark</vt:lpstr>
      <vt:lpstr>Запускаем benchmark</vt:lpstr>
      <vt:lpstr>Запускаем benchmark</vt:lpstr>
      <vt:lpstr>Мое объяснение ситуации</vt:lpstr>
      <vt:lpstr>Извлекаем уроки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SIMD - что это такое?</dc:title>
  <dc:creator>1</dc:creator>
  <cp:lastModifiedBy>1</cp:lastModifiedBy>
  <cp:revision>47</cp:revision>
  <dcterms:created xsi:type="dcterms:W3CDTF">2017-05-13T06:27:24Z</dcterms:created>
  <dcterms:modified xsi:type="dcterms:W3CDTF">2017-05-13T16:15:31Z</dcterms:modified>
</cp:coreProperties>
</file>