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9"/>
  </p:notesMasterIdLst>
  <p:sldIdLst>
    <p:sldId id="258" r:id="rId2"/>
    <p:sldId id="256" r:id="rId3"/>
    <p:sldId id="257" r:id="rId4"/>
    <p:sldId id="330" r:id="rId5"/>
    <p:sldId id="331" r:id="rId6"/>
    <p:sldId id="332" r:id="rId7"/>
    <p:sldId id="334" r:id="rId8"/>
    <p:sldId id="260" r:id="rId9"/>
    <p:sldId id="261" r:id="rId10"/>
    <p:sldId id="262" r:id="rId11"/>
    <p:sldId id="263" r:id="rId12"/>
    <p:sldId id="264" r:id="rId13"/>
    <p:sldId id="265" r:id="rId14"/>
    <p:sldId id="284" r:id="rId15"/>
    <p:sldId id="267" r:id="rId16"/>
    <p:sldId id="268" r:id="rId17"/>
    <p:sldId id="270" r:id="rId18"/>
    <p:sldId id="271" r:id="rId19"/>
    <p:sldId id="272" r:id="rId20"/>
    <p:sldId id="274" r:id="rId21"/>
    <p:sldId id="273" r:id="rId22"/>
    <p:sldId id="275" r:id="rId23"/>
    <p:sldId id="276" r:id="rId24"/>
    <p:sldId id="277" r:id="rId25"/>
    <p:sldId id="281" r:id="rId26"/>
    <p:sldId id="278" r:id="rId27"/>
    <p:sldId id="279" r:id="rId28"/>
    <p:sldId id="282" r:id="rId29"/>
    <p:sldId id="360" r:id="rId30"/>
    <p:sldId id="361" r:id="rId31"/>
    <p:sldId id="362" r:id="rId32"/>
    <p:sldId id="363" r:id="rId33"/>
    <p:sldId id="364" r:id="rId34"/>
    <p:sldId id="280" r:id="rId35"/>
    <p:sldId id="285" r:id="rId36"/>
    <p:sldId id="286" r:id="rId37"/>
    <p:sldId id="287" r:id="rId38"/>
    <p:sldId id="288" r:id="rId39"/>
    <p:sldId id="291" r:id="rId40"/>
    <p:sldId id="292" r:id="rId41"/>
    <p:sldId id="293" r:id="rId42"/>
    <p:sldId id="295" r:id="rId43"/>
    <p:sldId id="303" r:id="rId44"/>
    <p:sldId id="307" r:id="rId45"/>
    <p:sldId id="304" r:id="rId46"/>
    <p:sldId id="305" r:id="rId47"/>
    <p:sldId id="306" r:id="rId48"/>
    <p:sldId id="296" r:id="rId49"/>
    <p:sldId id="297" r:id="rId50"/>
    <p:sldId id="298" r:id="rId51"/>
    <p:sldId id="300" r:id="rId52"/>
    <p:sldId id="301" r:id="rId53"/>
    <p:sldId id="302" r:id="rId54"/>
    <p:sldId id="299" r:id="rId55"/>
    <p:sldId id="308" r:id="rId56"/>
    <p:sldId id="309" r:id="rId57"/>
    <p:sldId id="310" r:id="rId58"/>
    <p:sldId id="311" r:id="rId59"/>
    <p:sldId id="312" r:id="rId60"/>
    <p:sldId id="313" r:id="rId61"/>
    <p:sldId id="329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51" r:id="rId71"/>
    <p:sldId id="346" r:id="rId72"/>
    <p:sldId id="345" r:id="rId73"/>
    <p:sldId id="348" r:id="rId74"/>
    <p:sldId id="349" r:id="rId75"/>
    <p:sldId id="350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17" r:id="rId84"/>
    <p:sldId id="314" r:id="rId85"/>
    <p:sldId id="318" r:id="rId86"/>
    <p:sldId id="319" r:id="rId87"/>
    <p:sldId id="323" r:id="rId88"/>
    <p:sldId id="322" r:id="rId89"/>
    <p:sldId id="321" r:id="rId90"/>
    <p:sldId id="324" r:id="rId91"/>
    <p:sldId id="325" r:id="rId92"/>
    <p:sldId id="326" r:id="rId93"/>
    <p:sldId id="327" r:id="rId94"/>
    <p:sldId id="328" r:id="rId95"/>
    <p:sldId id="359" r:id="rId96"/>
    <p:sldId id="315" r:id="rId97"/>
    <p:sldId id="316" r:id="rId9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767"/>
    <a:srgbClr val="F1C8C1"/>
    <a:srgbClr val="A6FB6D"/>
    <a:srgbClr val="7CFE76"/>
    <a:srgbClr val="75FFB3"/>
    <a:srgbClr val="C2D105"/>
    <a:srgbClr val="465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333" autoAdjust="0"/>
    <p:restoredTop sz="94670" autoAdjust="0"/>
  </p:normalViewPr>
  <p:slideViewPr>
    <p:cSldViewPr>
      <p:cViewPr>
        <p:scale>
          <a:sx n="125" d="100"/>
          <a:sy n="125" d="100"/>
        </p:scale>
        <p:origin x="-1176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4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7A1AC-6D3F-47FD-BAF9-A40ABB60A3FB}" type="datetimeFigureOut">
              <a:rPr lang="ru-RU" smtClean="0"/>
              <a:t>14.05.2017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CBFEB-905F-448E-B15E-DDD2E495DC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68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CBFEB-905F-448E-B15E-DDD2E495DC74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3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D93B7-DCEB-432E-81BA-104397692965}" type="datetime1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EA32-C982-4678-B30F-B19D753F96A0}" type="datetime1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68CD-0BF2-4D41-B52C-322123EA35B8}" type="datetime1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87FD-E0AA-44FE-90BD-FD72ADEE77C2}" type="datetime1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6119-BBDF-4A7B-A73C-4C64282A53A4}" type="datetime1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7421E-0BC5-42DA-9F0D-0E0F56B7DB34}" type="datetime1">
              <a:rPr lang="ru-RU" smtClean="0"/>
              <a:t>14.05.2017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18E0B-C269-4780-83BA-D85D276D2D78}" type="datetime1">
              <a:rPr lang="ru-RU" smtClean="0"/>
              <a:t>14.05.2017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5613-79FF-4A48-817C-2AA8A7CD889B}" type="datetime1">
              <a:rPr lang="ru-RU" smtClean="0"/>
              <a:t>14.05.2017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5DE4-4542-4A02-B576-9EA2C03421C1}" type="datetime1">
              <a:rPr lang="ru-RU" smtClean="0"/>
              <a:t>14.05.2017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C404-9C10-49A4-B11E-4310285F58C3}" type="datetime1">
              <a:rPr lang="ru-RU" smtClean="0"/>
              <a:t>14.05.2017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FC1B-750F-4E66-BBD6-CE599B73FBB0}" type="datetime1">
              <a:rPr lang="ru-RU" smtClean="0"/>
              <a:t>14.05.2017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E1B3ADC-3F80-4389-ADBC-42F693284972}" type="datetime1">
              <a:rPr lang="ru-RU" smtClean="0"/>
              <a:t>14.05.2017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969D9D6-E36E-451F-AEAA-80740BA095F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SIMD - что это </a:t>
            </a:r>
            <a:r>
              <a:rPr lang="ru-RU" sz="4000" dirty="0" smtClean="0"/>
              <a:t>такое?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 ЗАЧЕМ МОЖЕТ ПРИГОДИТЬСЯ?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9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ALU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2" y="2595925"/>
            <a:ext cx="8528856" cy="16661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3808" y="4941168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В чем секрет?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314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ALU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0" y="2595807"/>
            <a:ext cx="8535140" cy="16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8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процессоре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SIMD </a:t>
            </a:r>
            <a:r>
              <a:rPr lang="ru-RU" dirty="0" smtClean="0"/>
              <a:t>в процессорах </a:t>
            </a:r>
            <a:r>
              <a:rPr lang="en-US" dirty="0" smtClean="0"/>
              <a:t>Intel</a:t>
            </a:r>
            <a:endParaRPr lang="ru-RU" dirty="0" smtClean="0"/>
          </a:p>
          <a:p>
            <a:pPr lvl="1"/>
            <a:r>
              <a:rPr lang="ru-RU" dirty="0" smtClean="0"/>
              <a:t>Операции над 128-битными векторами (</a:t>
            </a:r>
            <a:r>
              <a:rPr lang="en-US" dirty="0" smtClean="0">
                <a:solidFill>
                  <a:srgbClr val="00B050"/>
                </a:solidFill>
              </a:rPr>
              <a:t>SSE2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SSSE3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SSE4.x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Операции над 256-битными векторами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A6FB6D"/>
                </a:solidFill>
              </a:rPr>
              <a:t>AVX</a:t>
            </a:r>
            <a:r>
              <a:rPr lang="en-US" dirty="0" smtClean="0">
                <a:solidFill>
                  <a:srgbClr val="00B050"/>
                </a:solidFill>
              </a:rPr>
              <a:t>, AVX 2.0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Современные процессоры обычно поддерживают все перечисленные расширения</a:t>
            </a:r>
            <a:endParaRPr lang="ru-R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364502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Что это значит?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925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процессоре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SIMD </a:t>
            </a:r>
            <a:r>
              <a:rPr lang="ru-RU" dirty="0" smtClean="0"/>
              <a:t>в процессорах </a:t>
            </a:r>
            <a:r>
              <a:rPr lang="en-US" dirty="0" smtClean="0"/>
              <a:t>Intel</a:t>
            </a:r>
            <a:endParaRPr lang="ru-RU" dirty="0" smtClean="0"/>
          </a:p>
          <a:p>
            <a:pPr lvl="1"/>
            <a:r>
              <a:rPr lang="ru-RU" dirty="0" smtClean="0"/>
              <a:t>Операции над 128-битными векторами (</a:t>
            </a:r>
            <a:r>
              <a:rPr lang="en-US" dirty="0" smtClean="0">
                <a:solidFill>
                  <a:srgbClr val="00B050"/>
                </a:solidFill>
              </a:rPr>
              <a:t>SSE2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SSSE3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SSE4.x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Операции над 256-битными векторами </a:t>
            </a:r>
            <a:r>
              <a:rPr lang="en-US" dirty="0" smtClean="0"/>
              <a:t>(</a:t>
            </a:r>
            <a:r>
              <a:rPr lang="en-US" dirty="0">
                <a:solidFill>
                  <a:srgbClr val="A6FB6D"/>
                </a:solidFill>
              </a:rPr>
              <a:t>AVX</a:t>
            </a:r>
            <a:r>
              <a:rPr lang="en-US" dirty="0">
                <a:solidFill>
                  <a:srgbClr val="00B050"/>
                </a:solidFill>
              </a:rPr>
              <a:t>, AVX 2.0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Современные процессоры обычно поддерживают все перечисленные расширения</a:t>
            </a:r>
            <a:endParaRPr lang="ru-R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64502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Какого ускорения в теории можно добиться?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4581547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data = ...;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128; i++) 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	sum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+= data[i];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26329"/>
              </p:ext>
            </p:extLst>
          </p:nvPr>
        </p:nvGraphicFramePr>
        <p:xfrm>
          <a:off x="5004048" y="4440029"/>
          <a:ext cx="3575720" cy="158125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7860"/>
                <a:gridCol w="1787860"/>
              </a:tblGrid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AVX</a:t>
                      </a:r>
                      <a:endParaRPr lang="ru-RU" dirty="0"/>
                    </a:p>
                  </a:txBody>
                  <a:tcPr anchor="ctr"/>
                </a:tc>
              </a:tr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?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80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процессоре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 smtClean="0"/>
              <a:t>SIMD </a:t>
            </a:r>
            <a:r>
              <a:rPr lang="ru-RU" dirty="0" smtClean="0"/>
              <a:t>в процессорах </a:t>
            </a:r>
            <a:r>
              <a:rPr lang="en-US" dirty="0" smtClean="0"/>
              <a:t>Intel</a:t>
            </a:r>
            <a:endParaRPr lang="ru-RU" dirty="0" smtClean="0"/>
          </a:p>
          <a:p>
            <a:pPr lvl="1"/>
            <a:r>
              <a:rPr lang="ru-RU" dirty="0" smtClean="0"/>
              <a:t>Операции над 128-битными векторами (</a:t>
            </a:r>
            <a:r>
              <a:rPr lang="en-US" dirty="0" smtClean="0">
                <a:solidFill>
                  <a:srgbClr val="00B050"/>
                </a:solidFill>
              </a:rPr>
              <a:t>SSE2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SSSE3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SSE4.x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Операции над 256-битными векторами </a:t>
            </a:r>
            <a:r>
              <a:rPr lang="en-US" dirty="0" smtClean="0"/>
              <a:t>(</a:t>
            </a:r>
            <a:r>
              <a:rPr lang="en-US" dirty="0">
                <a:solidFill>
                  <a:srgbClr val="A6FB6D"/>
                </a:solidFill>
              </a:rPr>
              <a:t>AVX</a:t>
            </a:r>
            <a:r>
              <a:rPr lang="en-US" dirty="0">
                <a:solidFill>
                  <a:srgbClr val="00B050"/>
                </a:solidFill>
              </a:rPr>
              <a:t>, AVX 2.0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Современные процессоры обычно поддерживают все перечисленные расширения</a:t>
            </a:r>
            <a:endParaRPr lang="ru-RU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364502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Какого ускорения </a:t>
            </a:r>
            <a:r>
              <a:rPr lang="ru-RU" sz="2800" b="1" dirty="0" smtClean="0"/>
              <a:t>в теории </a:t>
            </a:r>
            <a:r>
              <a:rPr lang="ru-RU" sz="2800" dirty="0" smtClean="0"/>
              <a:t>можно добиться?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4581547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data = ...;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nn-NO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i = 0; i &lt; 128; i++) </a:t>
            </a:r>
            <a:r>
              <a:rPr lang="nn-NO" dirty="0" smtClean="0">
                <a:solidFill>
                  <a:srgbClr val="000000"/>
                </a:solidFill>
                <a:latin typeface="Consolas"/>
              </a:rPr>
              <a:t>	sum 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+= data[i];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077848"/>
              </p:ext>
            </p:extLst>
          </p:nvPr>
        </p:nvGraphicFramePr>
        <p:xfrm>
          <a:off x="5004048" y="4440029"/>
          <a:ext cx="3575720" cy="158125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7860"/>
                <a:gridCol w="1787860"/>
              </a:tblGrid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AVX</a:t>
                      </a:r>
                      <a:endParaRPr lang="ru-RU" dirty="0"/>
                    </a:p>
                  </a:txBody>
                  <a:tcPr anchor="ctr"/>
                </a:tc>
              </a:tr>
              <a:tr h="790629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="1" baseline="0" dirty="0" smtClean="0"/>
                        <a:t>4 раза </a:t>
                      </a:r>
                      <a:r>
                        <a:rPr lang="ru-RU" baseline="0" dirty="0" smtClean="0"/>
                        <a:t>быстрее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="1" baseline="0" dirty="0" smtClean="0"/>
                        <a:t>8 раз </a:t>
                      </a:r>
                      <a:r>
                        <a:rPr lang="ru-RU" baseline="0" dirty="0" smtClean="0"/>
                        <a:t>быстрее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2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Технические аспекты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регистры</a:t>
            </a:r>
          </a:p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617459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2" action="ppaction://hlinksldjump"/>
              </a:rPr>
              <a:t>Нет времени объяснять, пошли смотреть примеры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6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регистры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 все </a:t>
            </a:r>
            <a:r>
              <a:rPr lang="en-US" dirty="0" smtClean="0"/>
              <a:t>SIMD </a:t>
            </a:r>
            <a:r>
              <a:rPr lang="ru-RU" dirty="0" smtClean="0"/>
              <a:t>вычисления вовлечены специальные регистры</a:t>
            </a:r>
          </a:p>
          <a:p>
            <a:r>
              <a:rPr lang="en-US" dirty="0" smtClean="0"/>
              <a:t>16 </a:t>
            </a:r>
            <a:r>
              <a:rPr lang="ru-RU" dirty="0" smtClean="0"/>
              <a:t>штук 128-битных регистров 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XMM0-XMM15</a:t>
            </a:r>
            <a:r>
              <a:rPr lang="en-US" dirty="0" smtClean="0"/>
              <a:t>)</a:t>
            </a:r>
          </a:p>
          <a:p>
            <a:r>
              <a:rPr lang="en-US" dirty="0" smtClean="0"/>
              <a:t>16 </a:t>
            </a:r>
            <a:r>
              <a:rPr lang="ru-RU" dirty="0" smtClean="0"/>
              <a:t>штук 256-битных регистров (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YMM0-YMM15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Важно</a:t>
            </a:r>
            <a:r>
              <a:rPr lang="ru-RU" dirty="0"/>
              <a:t> </a:t>
            </a:r>
            <a:r>
              <a:rPr lang="ru-RU" dirty="0" smtClean="0"/>
              <a:t>понимать, что</a:t>
            </a:r>
            <a:r>
              <a:rPr lang="en-US" dirty="0" smtClean="0"/>
              <a:t> </a:t>
            </a:r>
            <a:r>
              <a:rPr lang="ru-RU" dirty="0" smtClean="0"/>
              <a:t>их </a:t>
            </a:r>
            <a:r>
              <a:rPr lang="ru-RU" b="1" dirty="0" smtClean="0"/>
              <a:t>конечное</a:t>
            </a:r>
            <a:r>
              <a:rPr lang="ru-RU" dirty="0" smtClean="0"/>
              <a:t> число</a:t>
            </a:r>
          </a:p>
          <a:p>
            <a:pPr lvl="1"/>
            <a:r>
              <a:rPr lang="ru-RU" dirty="0" smtClean="0"/>
              <a:t>Если в процессе вычислений получается много временных переменных – может произойти замедление программы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7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Контроллер памяти – чтение</a:t>
            </a:r>
            <a:r>
              <a:rPr lang="en-US" dirty="0" smtClean="0"/>
              <a:t>/</a:t>
            </a:r>
            <a:r>
              <a:rPr lang="ru-RU" dirty="0" smtClean="0"/>
              <a:t>запись данных в памяти.</a:t>
            </a:r>
          </a:p>
          <a:p>
            <a:pPr lvl="1"/>
            <a:r>
              <a:rPr lang="ru-RU" dirty="0"/>
              <a:t>Основная единица работы с памятью – машинное слово</a:t>
            </a:r>
          </a:p>
          <a:p>
            <a:pPr lvl="1"/>
            <a:r>
              <a:rPr lang="ru-RU" dirty="0"/>
              <a:t>Оперирует данными, адрес которых </a:t>
            </a:r>
            <a:r>
              <a:rPr lang="ru-RU" b="1" dirty="0"/>
              <a:t>кратен</a:t>
            </a:r>
            <a:r>
              <a:rPr lang="ru-RU" dirty="0"/>
              <a:t> размеру машинного слова.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160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Контроллер памяти – чтение</a:t>
            </a:r>
            <a:r>
              <a:rPr lang="en-US" dirty="0" smtClean="0"/>
              <a:t>/</a:t>
            </a:r>
            <a:r>
              <a:rPr lang="ru-RU" dirty="0" smtClean="0"/>
              <a:t>запись данных в памяти.</a:t>
            </a:r>
          </a:p>
          <a:p>
            <a:pPr lvl="1"/>
            <a:r>
              <a:rPr lang="ru-RU" dirty="0"/>
              <a:t>Основная единица работы с памятью – машинное слово</a:t>
            </a:r>
          </a:p>
          <a:p>
            <a:pPr lvl="1"/>
            <a:r>
              <a:rPr lang="ru-RU" dirty="0"/>
              <a:t>Оперирует данными, адрес которых </a:t>
            </a:r>
            <a:r>
              <a:rPr lang="ru-RU" b="1" dirty="0"/>
              <a:t>кратен</a:t>
            </a:r>
            <a:r>
              <a:rPr lang="ru-RU" dirty="0"/>
              <a:t> размеру машинного слова.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63688" y="3645024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Так мы можем представить себе ячейки памяти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802686"/>
            <a:ext cx="7108522" cy="5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памяти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645024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Но контроллер видит их по-другому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802686"/>
            <a:ext cx="7108522" cy="541601"/>
          </a:xfrm>
          <a:prstGeom prst="rect">
            <a:avLst/>
          </a:prstGeom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ru-RU" dirty="0" smtClean="0"/>
              <a:t>Контроллер памяти – чтение</a:t>
            </a:r>
            <a:r>
              <a:rPr lang="en-US" dirty="0" smtClean="0"/>
              <a:t>/</a:t>
            </a:r>
            <a:r>
              <a:rPr lang="ru-RU" dirty="0" smtClean="0"/>
              <a:t>запись данных в памяти.</a:t>
            </a:r>
          </a:p>
          <a:p>
            <a:pPr lvl="1"/>
            <a:r>
              <a:rPr lang="ru-RU" dirty="0"/>
              <a:t>Основная единица работы с памятью – машинное слово</a:t>
            </a:r>
          </a:p>
          <a:p>
            <a:pPr lvl="1"/>
            <a:r>
              <a:rPr lang="ru-RU" dirty="0"/>
              <a:t>Оперирует данными, адрес которых </a:t>
            </a:r>
            <a:r>
              <a:rPr lang="ru-RU" b="1" dirty="0"/>
              <a:t>кратен</a:t>
            </a:r>
            <a:r>
              <a:rPr lang="ru-RU" dirty="0"/>
              <a:t> размеру машинного слова.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683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SIMD - что это </a:t>
            </a:r>
            <a:r>
              <a:rPr lang="ru-RU" sz="4000" dirty="0" smtClean="0"/>
              <a:t>такое?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 ЗАЧЕМ МОЖЕТ ПРИГОДИТЬСЯ?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91" y="6488668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" y="6488668"/>
                <a:ext cx="33534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 по </a:t>
            </a:r>
            <a:r>
              <a:rPr lang="ru-RU" dirty="0" err="1" smtClean="0"/>
              <a:t>невыровненному</a:t>
            </a:r>
            <a:r>
              <a:rPr lang="ru-RU" dirty="0" smtClean="0"/>
              <a:t> адресу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73"/>
          <a:stretch/>
        </p:blipFill>
        <p:spPr>
          <a:xfrm>
            <a:off x="1619672" y="1844824"/>
            <a:ext cx="5328590" cy="96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2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 по </a:t>
            </a:r>
            <a:r>
              <a:rPr lang="ru-RU" dirty="0" err="1" smtClean="0"/>
              <a:t>невыровненному</a:t>
            </a:r>
            <a:r>
              <a:rPr lang="ru-RU" dirty="0" smtClean="0"/>
              <a:t> адресу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88"/>
          <a:stretch/>
        </p:blipFill>
        <p:spPr>
          <a:xfrm>
            <a:off x="1619672" y="1844824"/>
            <a:ext cx="5328590" cy="292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Чтение по </a:t>
            </a:r>
            <a:r>
              <a:rPr lang="ru-RU" dirty="0" err="1" smtClean="0"/>
              <a:t>невыровненному</a:t>
            </a:r>
            <a:r>
              <a:rPr lang="ru-RU" dirty="0" smtClean="0"/>
              <a:t> адресу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5328590" cy="43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и </a:t>
            </a:r>
            <a:r>
              <a:rPr lang="en-US" dirty="0" smtClean="0"/>
              <a:t>SIMD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требует выравнивания по </a:t>
            </a:r>
            <a:r>
              <a:rPr lang="en-US" dirty="0" smtClean="0"/>
              <a:t>128</a:t>
            </a:r>
            <a:r>
              <a:rPr lang="ru-RU" dirty="0" smtClean="0"/>
              <a:t>-битной или 256-битной </a:t>
            </a:r>
            <a:r>
              <a:rPr lang="ru-RU" smtClean="0"/>
              <a:t>границе соответственно</a:t>
            </a:r>
          </a:p>
          <a:p>
            <a:r>
              <a:rPr lang="ru-RU" dirty="0" smtClean="0"/>
              <a:t>Старые </a:t>
            </a:r>
            <a:r>
              <a:rPr lang="en-US" dirty="0" smtClean="0"/>
              <a:t>SIMD </a:t>
            </a:r>
            <a:r>
              <a:rPr lang="ru-RU" dirty="0" smtClean="0"/>
              <a:t>расширения часто требовали </a:t>
            </a:r>
            <a:r>
              <a:rPr lang="ru-RU" dirty="0" smtClean="0"/>
              <a:t>выровненности </a:t>
            </a:r>
            <a:r>
              <a:rPr lang="ru-RU" dirty="0" smtClean="0"/>
              <a:t>обрабатываемых данных</a:t>
            </a:r>
          </a:p>
          <a:p>
            <a:r>
              <a:rPr lang="ru-RU" dirty="0" smtClean="0"/>
              <a:t>Новые допускают работу с </a:t>
            </a:r>
            <a:r>
              <a:rPr lang="ru-RU" dirty="0" err="1" smtClean="0"/>
              <a:t>невыровненными</a:t>
            </a:r>
            <a:r>
              <a:rPr lang="ru-RU" dirty="0" smtClean="0"/>
              <a:t> </a:t>
            </a:r>
            <a:r>
              <a:rPr lang="ru-RU" dirty="0" smtClean="0"/>
              <a:t>данными (</a:t>
            </a:r>
            <a:r>
              <a:rPr lang="en-US" dirty="0" smtClean="0"/>
              <a:t>AVX </a:t>
            </a:r>
            <a:r>
              <a:rPr lang="ru-RU" dirty="0" smtClean="0"/>
              <a:t>например)</a:t>
            </a:r>
          </a:p>
          <a:p>
            <a:r>
              <a:rPr lang="ru-RU" dirty="0" smtClean="0"/>
              <a:t>Однако это может повлечь снижение производительности</a:t>
            </a:r>
          </a:p>
          <a:p>
            <a:pPr lvl="1"/>
            <a:r>
              <a:rPr lang="ru-RU" dirty="0" smtClean="0"/>
              <a:t>Из-за специфики работы процессора, контроллера памяти и т.п.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486916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И что делать?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799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 и </a:t>
            </a:r>
            <a:r>
              <a:rPr lang="en-US" dirty="0" smtClean="0"/>
              <a:t>SIMD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Старые 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SIMD 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расширения часто требовали 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выровненности 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обрабатываемых данных</a:t>
            </a:r>
          </a:p>
          <a:p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Новые допускают работу с </a:t>
            </a:r>
            <a:r>
              <a:rPr lang="ru-RU" sz="1800" dirty="0" err="1" smtClean="0">
                <a:solidFill>
                  <a:schemeClr val="bg1">
                    <a:lumMod val="85000"/>
                  </a:schemeClr>
                </a:solidFill>
              </a:rPr>
              <a:t>невыровненными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данными (</a:t>
            </a:r>
            <a:r>
              <a:rPr lang="en-US" sz="1800" dirty="0" smtClean="0">
                <a:solidFill>
                  <a:schemeClr val="bg1">
                    <a:lumMod val="85000"/>
                  </a:schemeClr>
                </a:solidFill>
              </a:rPr>
              <a:t>AVX </a:t>
            </a:r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например)</a:t>
            </a:r>
          </a:p>
          <a:p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Однако это может повлечь снижение производительности</a:t>
            </a:r>
          </a:p>
          <a:p>
            <a:pPr lvl="1"/>
            <a:r>
              <a:rPr lang="ru-RU" sz="1800" dirty="0" smtClean="0">
                <a:solidFill>
                  <a:schemeClr val="bg1">
                    <a:lumMod val="85000"/>
                  </a:schemeClr>
                </a:solidFill>
              </a:rPr>
              <a:t>Из-за специфики работы процессора, контроллера памяти и т.п.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21878" y="3668831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Если вы пишете на языке, имеющем инструменты ручного выравнивания – не забывайте про такую особенность </a:t>
            </a:r>
            <a:r>
              <a:rPr lang="en-US" sz="2400" dirty="0"/>
              <a:t>SIMD </a:t>
            </a:r>
            <a:r>
              <a:rPr lang="ru-RU" sz="2400" dirty="0"/>
              <a:t>расширений.</a:t>
            </a:r>
          </a:p>
        </p:txBody>
      </p:sp>
    </p:spTree>
    <p:extLst>
      <p:ext uri="{BB962C8B-B14F-4D97-AF65-F5344CB8AC3E}">
        <p14:creationId xmlns:p14="http://schemas.microsoft.com/office/powerpoint/2010/main" val="250967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SIMD </a:t>
            </a:r>
            <a:r>
              <a:rPr lang="ru-RU" sz="4000" dirty="0" smtClean="0"/>
              <a:t>и </a:t>
            </a:r>
            <a:r>
              <a:rPr lang="en-US" sz="4000" dirty="0" smtClean="0"/>
              <a:t>C#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Немного истории</a:t>
            </a:r>
          </a:p>
          <a:p>
            <a:r>
              <a:rPr lang="ru-RU" dirty="0" smtClean="0"/>
              <a:t>Требования</a:t>
            </a:r>
          </a:p>
          <a:p>
            <a:r>
              <a:rPr lang="ru-RU" dirty="0" smtClean="0"/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403880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в </a:t>
            </a:r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Поддержка </a:t>
            </a:r>
            <a:r>
              <a:rPr lang="en-US" dirty="0" smtClean="0"/>
              <a:t>SIMD </a:t>
            </a:r>
            <a:r>
              <a:rPr lang="ru-RU" dirty="0" smtClean="0"/>
              <a:t>в </a:t>
            </a:r>
            <a:r>
              <a:rPr lang="en-US" dirty="0" smtClean="0"/>
              <a:t>C#</a:t>
            </a:r>
            <a:r>
              <a:rPr lang="ru-RU" dirty="0" smtClean="0"/>
              <a:t> появилась относительно недавно – в 2014 году</a:t>
            </a:r>
          </a:p>
          <a:p>
            <a:r>
              <a:rPr lang="ru-RU" dirty="0" smtClean="0"/>
              <a:t>Такая задержка связана особенностями </a:t>
            </a:r>
            <a:r>
              <a:rPr lang="en-US" dirty="0" smtClean="0"/>
              <a:t>CLR</a:t>
            </a:r>
            <a:endParaRPr lang="ru-RU" dirty="0" smtClean="0"/>
          </a:p>
          <a:p>
            <a:r>
              <a:rPr lang="ru-RU" dirty="0" smtClean="0"/>
              <a:t>Если нужна полная мощь и эффективность от </a:t>
            </a:r>
            <a:r>
              <a:rPr lang="en-US" dirty="0" smtClean="0"/>
              <a:t>SIMD </a:t>
            </a:r>
            <a:r>
              <a:rPr lang="ru-RU" dirty="0" smtClean="0"/>
              <a:t>расширений – стоит посмотреть в сторону других языков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9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</a:t>
            </a:r>
            <a:r>
              <a:rPr lang="en-US" dirty="0" smtClean="0"/>
              <a:t>C#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RyuJIT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компилятор </a:t>
                </a:r>
              </a:p>
              <a:p>
                <a:r>
                  <a:rPr lang="en-US" dirty="0" smtClean="0"/>
                  <a:t>.NET </a:t>
                </a:r>
                <a:r>
                  <a:rPr lang="ru-RU" dirty="0" smtClean="0"/>
                  <a:t>версии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 </m:t>
                    </m:r>
                  </m:oMath>
                </a14:m>
                <a:r>
                  <a:rPr lang="en-US" b="1" dirty="0" smtClean="0"/>
                  <a:t>4.6</a:t>
                </a:r>
              </a:p>
              <a:p>
                <a:r>
                  <a:rPr lang="en-US" dirty="0" smtClean="0"/>
                  <a:t>64-</a:t>
                </a:r>
                <a:r>
                  <a:rPr lang="ru-RU" dirty="0" smtClean="0"/>
                  <a:t>битное приложение</a:t>
                </a:r>
              </a:p>
              <a:p>
                <a:r>
                  <a:rPr lang="ru-RU" dirty="0" smtClean="0"/>
                  <a:t>Необходимые для работы инструменты находятся в </a:t>
                </a:r>
                <a:r>
                  <a:rPr lang="en-US" b="1" dirty="0" err="1" smtClean="0"/>
                  <a:t>System.Numerics.Vectors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21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Отбросить немного </a:t>
            </a:r>
            <a:r>
              <a:rPr lang="ru-RU" dirty="0" smtClean="0"/>
              <a:t>данных</a:t>
            </a:r>
          </a:p>
          <a:p>
            <a:pPr lvl="1"/>
            <a:r>
              <a:rPr lang="ru-RU" dirty="0" smtClean="0"/>
              <a:t>Чтобы остаток имел размер кратный размеру </a:t>
            </a:r>
            <a:r>
              <a:rPr lang="en-US" dirty="0" smtClean="0"/>
              <a:t>SIMD </a:t>
            </a:r>
            <a:r>
              <a:rPr lang="ru-RU" dirty="0" smtClean="0"/>
              <a:t>регистра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Обработать </a:t>
            </a:r>
            <a:r>
              <a:rPr lang="ru-RU" dirty="0"/>
              <a:t>основной массив данных с помощью SIMD расширений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Наивным образом обработать откинутую часть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Скомбинировать результаты, если </a:t>
            </a:r>
            <a:r>
              <a:rPr lang="ru-RU" dirty="0" smtClean="0"/>
              <a:t>нужно</a:t>
            </a:r>
          </a:p>
        </p:txBody>
      </p:sp>
    </p:spTree>
    <p:extLst>
      <p:ext uri="{BB962C8B-B14F-4D97-AF65-F5344CB8AC3E}">
        <p14:creationId xmlns:p14="http://schemas.microsoft.com/office/powerpoint/2010/main" val="236163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193" y="3754135"/>
            <a:ext cx="4881614" cy="568929"/>
          </a:xfrm>
        </p:spPr>
      </p:pic>
    </p:spTree>
    <p:extLst>
      <p:ext uri="{BB962C8B-B14F-4D97-AF65-F5344CB8AC3E}">
        <p14:creationId xmlns:p14="http://schemas.microsoft.com/office/powerpoint/2010/main" val="1506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ingle</a:t>
            </a:r>
            <a:r>
              <a:rPr lang="en-US" dirty="0" smtClean="0"/>
              <a:t> 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nstruction</a:t>
            </a:r>
            <a:r>
              <a:rPr lang="en-US" dirty="0" smtClean="0"/>
              <a:t> M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ultiple</a:t>
            </a:r>
            <a:r>
              <a:rPr lang="en-US" dirty="0" smtClean="0"/>
              <a:t> 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ata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cs typeface="Arial" panose="020B0604020202020204" pitchFamily="34" charset="0"/>
              </a:rPr>
              <a:t> </a:t>
            </a:r>
            <a:r>
              <a:rPr lang="en-US" sz="3600" dirty="0"/>
              <a:t>SIMD </a:t>
            </a:r>
            <a:r>
              <a:rPr lang="ru-RU" sz="3600" dirty="0" smtClean="0"/>
              <a:t>- это </a:t>
            </a:r>
            <a:r>
              <a:rPr lang="ru-RU" sz="3600" dirty="0"/>
              <a:t>расширение </a:t>
            </a:r>
            <a:r>
              <a:rPr lang="ru-RU" sz="3600" dirty="0" smtClean="0"/>
              <a:t>процессора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sz="3600" dirty="0" smtClean="0">
                <a:cs typeface="Arial" panose="020B0604020202020204" pitchFamily="34" charset="0"/>
              </a:rPr>
              <a:t> </a:t>
            </a:r>
            <a:r>
              <a:rPr lang="ru-RU" sz="3600" dirty="0"/>
              <a:t>SIMD позволяет выполнить одну операцию над набором данных </a:t>
            </a:r>
            <a:r>
              <a:rPr lang="ru-RU" sz="3600" dirty="0" smtClean="0"/>
              <a:t>одновременно</a:t>
            </a:r>
          </a:p>
          <a:p>
            <a:pPr marL="0" indent="0">
              <a:buNone/>
            </a:pPr>
            <a:endParaRPr lang="ru-RU" sz="3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70" y="3754095"/>
            <a:ext cx="5751059" cy="569009"/>
          </a:xfrm>
        </p:spPr>
      </p:pic>
    </p:spTree>
    <p:extLst>
      <p:ext uri="{BB962C8B-B14F-4D97-AF65-F5344CB8AC3E}">
        <p14:creationId xmlns:p14="http://schemas.microsoft.com/office/powerpoint/2010/main" val="19605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79" y="3520395"/>
            <a:ext cx="6015242" cy="1036410"/>
          </a:xfrm>
        </p:spPr>
      </p:pic>
    </p:spTree>
    <p:extLst>
      <p:ext uri="{BB962C8B-B14F-4D97-AF65-F5344CB8AC3E}">
        <p14:creationId xmlns:p14="http://schemas.microsoft.com/office/powerpoint/2010/main" val="6091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79" y="2992029"/>
            <a:ext cx="6015242" cy="2093142"/>
          </a:xfrm>
        </p:spPr>
      </p:pic>
    </p:spTree>
    <p:extLst>
      <p:ext uri="{BB962C8B-B14F-4D97-AF65-F5344CB8AC3E}">
        <p14:creationId xmlns:p14="http://schemas.microsoft.com/office/powerpoint/2010/main" val="1452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Простой подход к векторизации кода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656" y="2981522"/>
            <a:ext cx="6015242" cy="2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 тем как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Хорошо покройте его тестами. Тесты должны включать в себя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Тесты на </a:t>
            </a:r>
            <a:r>
              <a:rPr lang="ru-RU" b="1" dirty="0" smtClean="0"/>
              <a:t>маленьком</a:t>
            </a:r>
            <a:r>
              <a:rPr lang="ru-RU" dirty="0" smtClean="0"/>
              <a:t> объеме данных (массив длины 2)</a:t>
            </a:r>
          </a:p>
          <a:p>
            <a:pPr lvl="1"/>
            <a:r>
              <a:rPr lang="ru-RU" dirty="0" smtClean="0"/>
              <a:t>Тесты на </a:t>
            </a:r>
            <a:r>
              <a:rPr lang="ru-RU" b="1" dirty="0" smtClean="0"/>
              <a:t>большом</a:t>
            </a:r>
            <a:r>
              <a:rPr lang="ru-RU" dirty="0" smtClean="0"/>
              <a:t> объеме данных (массив длины 100)</a:t>
            </a:r>
          </a:p>
          <a:p>
            <a:pPr lvl="1"/>
            <a:r>
              <a:rPr lang="ru-RU" dirty="0" smtClean="0"/>
              <a:t>Тесты на </a:t>
            </a:r>
            <a:r>
              <a:rPr lang="ru-RU" b="1" dirty="0" smtClean="0"/>
              <a:t>большом</a:t>
            </a:r>
            <a:r>
              <a:rPr lang="ru-RU" dirty="0" smtClean="0"/>
              <a:t> объеме данных </a:t>
            </a:r>
            <a:r>
              <a:rPr lang="ru-RU" b="1" dirty="0" smtClean="0"/>
              <a:t>нечетного размера</a:t>
            </a:r>
            <a:r>
              <a:rPr lang="ru-RU" dirty="0" smtClean="0"/>
              <a:t> (массив длины 55)</a:t>
            </a:r>
          </a:p>
          <a:p>
            <a:r>
              <a:rPr lang="ru-RU" dirty="0" smtClean="0"/>
              <a:t>Напишите нормальный </a:t>
            </a:r>
            <a:r>
              <a:rPr lang="en-US" b="1" dirty="0" smtClean="0"/>
              <a:t>benchmark</a:t>
            </a:r>
            <a:r>
              <a:rPr lang="ru-RU" dirty="0" smtClean="0"/>
              <a:t> для будущих реализаций</a:t>
            </a:r>
          </a:p>
          <a:p>
            <a:pPr lvl="1"/>
            <a:r>
              <a:rPr lang="ru-RU" sz="1800" dirty="0" smtClean="0"/>
              <a:t>Не нужно мерять время исполнения</a:t>
            </a:r>
            <a:r>
              <a:rPr lang="en-US" sz="1800" dirty="0"/>
              <a:t> </a:t>
            </a:r>
            <a:r>
              <a:rPr lang="en-US" sz="1800" dirty="0" smtClean="0"/>
              <a:t>“</a:t>
            </a:r>
            <a:r>
              <a:rPr lang="ru-RU" sz="1800" dirty="0" smtClean="0"/>
              <a:t>на глаз</a:t>
            </a:r>
            <a:r>
              <a:rPr lang="en-US" sz="1800" dirty="0" smtClean="0"/>
              <a:t>”</a:t>
            </a:r>
            <a:r>
              <a:rPr lang="ru-RU" sz="1800" dirty="0" smtClean="0"/>
              <a:t> или </a:t>
            </a:r>
            <a:r>
              <a:rPr lang="en-US" sz="1800" dirty="0" smtClean="0"/>
              <a:t>“</a:t>
            </a:r>
            <a:r>
              <a:rPr lang="ru-RU" sz="1800" dirty="0" smtClean="0"/>
              <a:t>на </a:t>
            </a:r>
            <a:r>
              <a:rPr lang="en-US" sz="1800" dirty="0" smtClean="0"/>
              <a:t>stopwatch”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2996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Пример 1</a:t>
            </a:r>
            <a:r>
              <a:rPr lang="en-US" sz="4000" dirty="0" smtClean="0"/>
              <a:t>: A + B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0383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Пример 1</a:t>
            </a:r>
            <a:r>
              <a:rPr lang="en-US" sz="4000" dirty="0" smtClean="0"/>
              <a:t>: A + B + C + …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99006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 массив из </a:t>
            </a:r>
            <a:r>
              <a:rPr lang="en-US" dirty="0" smtClean="0"/>
              <a:t>100</a:t>
            </a:r>
            <a:r>
              <a:rPr lang="ru-RU" dirty="0" smtClean="0"/>
              <a:t> миллионов чисел типа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endParaRPr lang="ru-RU" dirty="0" smtClean="0"/>
          </a:p>
          <a:p>
            <a:r>
              <a:rPr lang="ru-RU" dirty="0" smtClean="0"/>
              <a:t>Посчитать их сумму</a:t>
            </a:r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Данные хранятся в некотором массиве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[]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18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Подготавливаемся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Написали хорошие тесты</a:t>
            </a:r>
          </a:p>
          <a:p>
            <a:r>
              <a:rPr lang="ru-RU" dirty="0" smtClean="0"/>
              <a:t>Подготовили инфраструктуру для </a:t>
            </a:r>
            <a:r>
              <a:rPr lang="ru-RU" dirty="0" err="1" smtClean="0"/>
              <a:t>бенчмарка</a:t>
            </a:r>
            <a:endParaRPr lang="ru-RU" dirty="0" smtClean="0"/>
          </a:p>
          <a:p>
            <a:r>
              <a:rPr lang="ru-RU" dirty="0" smtClean="0"/>
              <a:t>Будем сравнивать векторизованную версию с эталонной не</a:t>
            </a:r>
            <a:r>
              <a:rPr lang="en-US" dirty="0" smtClean="0"/>
              <a:t> </a:t>
            </a:r>
            <a:r>
              <a:rPr lang="ru-RU" dirty="0" smtClean="0"/>
              <a:t>векторизованной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Sum()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89558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Пока что все просто. Да?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87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Подготавливаемся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Написали хорошие тесты</a:t>
            </a:r>
          </a:p>
          <a:p>
            <a:r>
              <a:rPr lang="ru-RU" dirty="0" smtClean="0"/>
              <a:t>Подготовили инфраструктуру для </a:t>
            </a:r>
            <a:r>
              <a:rPr lang="ru-RU" dirty="0" err="1" smtClean="0"/>
              <a:t>бенчмарка</a:t>
            </a:r>
            <a:endParaRPr lang="ru-RU" dirty="0" smtClean="0"/>
          </a:p>
          <a:p>
            <a:r>
              <a:rPr lang="ru-RU" dirty="0" smtClean="0"/>
              <a:t>Будем сравнивать векторизованную версию с эталонной не</a:t>
            </a:r>
            <a:r>
              <a:rPr lang="en-US" dirty="0" smtClean="0"/>
              <a:t> </a:t>
            </a:r>
            <a:r>
              <a:rPr lang="ru-RU" dirty="0" smtClean="0"/>
              <a:t>векторизованной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29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Sum()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89558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 совсем.</a:t>
            </a:r>
            <a:endParaRPr lang="ru-RU" sz="2800" dirty="0"/>
          </a:p>
        </p:txBody>
      </p:sp>
      <p:pic>
        <p:nvPicPr>
          <p:cNvPr id="6" name="Picture 2" descr="cross.png (1440×1079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2808312" cy="124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95936" y="3859099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 реализация далека от оптимальной!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0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за данные?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cs typeface="Arial" panose="020B0604020202020204" pitchFamily="34" charset="0"/>
              </a:rPr>
              <a:t> Непрерывный отрезок массива</a:t>
            </a:r>
          </a:p>
          <a:p>
            <a:r>
              <a:rPr lang="ru-RU" sz="3600" dirty="0" smtClean="0">
                <a:cs typeface="Arial" panose="020B0604020202020204" pitchFamily="34" charset="0"/>
              </a:rPr>
              <a:t> Геометрические примитивы – точка, вектор, матрица поворота и т.п.</a:t>
            </a:r>
          </a:p>
          <a:p>
            <a:endParaRPr lang="ru-RU" sz="3600" dirty="0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36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Подготавливаемся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Написали хорошие тесты</a:t>
            </a:r>
          </a:p>
          <a:p>
            <a:r>
              <a:rPr lang="ru-RU" dirty="0" smtClean="0"/>
              <a:t>Подготовили инфраструктуру для </a:t>
            </a:r>
            <a:r>
              <a:rPr lang="ru-RU" dirty="0" err="1" smtClean="0"/>
              <a:t>бенчмарка</a:t>
            </a:r>
            <a:endParaRPr lang="ru-RU" dirty="0" smtClean="0"/>
          </a:p>
          <a:p>
            <a:r>
              <a:rPr lang="ru-RU" dirty="0" smtClean="0"/>
              <a:t>Будем сравнивать векторизованную версию с эталонной не</a:t>
            </a:r>
            <a:r>
              <a:rPr lang="en-US" dirty="0" smtClean="0"/>
              <a:t> </a:t>
            </a:r>
            <a:r>
              <a:rPr lang="ru-RU" dirty="0" smtClean="0"/>
              <a:t>векторизованной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3429000"/>
            <a:ext cx="59766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SimpleForSum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5411458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Так лучше?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7041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 vs For-loop</a:t>
            </a:r>
            <a:r>
              <a:rPr lang="ru-RU" dirty="0" smtClean="0"/>
              <a:t> </a:t>
            </a:r>
            <a:r>
              <a:rPr lang="en-US" dirty="0" smtClean="0"/>
              <a:t>vs LINQ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2119" y="48046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ForeachSum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element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data)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element;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43518" y="5603348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85.1 </a:t>
            </a:r>
            <a:r>
              <a:rPr lang="en-US" sz="3200" dirty="0" err="1" smtClean="0">
                <a:solidFill>
                  <a:srgbClr val="00B050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1712" y="3513211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2D105"/>
                </a:solidFill>
              </a:rPr>
              <a:t>91.0 </a:t>
            </a:r>
            <a:r>
              <a:rPr lang="en-US" sz="3200" dirty="0" err="1" smtClean="0">
                <a:solidFill>
                  <a:srgbClr val="C2D105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4546" y="2773280"/>
            <a:ext cx="5328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SimpleForSum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8455" y="150652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LinqSum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551712" y="181430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tx2"/>
                </a:solidFill>
              </a:rPr>
              <a:t>71</a:t>
            </a:r>
            <a:r>
              <a:rPr lang="en-US" sz="3200" dirty="0" smtClean="0">
                <a:solidFill>
                  <a:schemeClr val="tx2"/>
                </a:solidFill>
              </a:rPr>
              <a:t>5.3 </a:t>
            </a:r>
            <a:r>
              <a:rPr lang="en-US" sz="3200" dirty="0" err="1" smtClean="0">
                <a:solidFill>
                  <a:schemeClr val="tx2"/>
                </a:solidFill>
              </a:rPr>
              <a:t>ms</a:t>
            </a:r>
            <a:endParaRPr lang="ru-RU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Эталонные решения для сравнения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2119" y="34441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ForeachSum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element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data)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element;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43518" y="424284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85.1 </a:t>
            </a:r>
            <a:r>
              <a:rPr lang="en-US" sz="3200" dirty="0" err="1">
                <a:solidFill>
                  <a:srgbClr val="00B050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1712" y="2152707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2D105"/>
                </a:solidFill>
              </a:rPr>
              <a:t>91.0 </a:t>
            </a:r>
            <a:r>
              <a:rPr lang="en-US" sz="3200" dirty="0" err="1">
                <a:solidFill>
                  <a:srgbClr val="C2D105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4546" y="1412776"/>
            <a:ext cx="53285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SimpleForSum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sum +=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27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88" y="3144495"/>
            <a:ext cx="4877223" cy="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9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40"/>
          <a:stretch/>
        </p:blipFill>
        <p:spPr>
          <a:xfrm>
            <a:off x="2133388" y="3144495"/>
            <a:ext cx="4343612" cy="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9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32" y="2692336"/>
            <a:ext cx="4328535" cy="1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71" y="2692336"/>
            <a:ext cx="4348857" cy="1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1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4" y="2692336"/>
            <a:ext cx="7752752" cy="1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282377" y="1556792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Не пугайтесь</a:t>
            </a:r>
            <a:endParaRPr lang="ru-RU" sz="4000" dirty="0"/>
          </a:p>
        </p:txBody>
      </p:sp>
      <p:pic>
        <p:nvPicPr>
          <p:cNvPr id="3074" name="Picture 2" descr="25ee74e9a139577e5e561a92b1e2241a.jpg (604×60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20" y="2420888"/>
            <a:ext cx="3914950" cy="39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sums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&gt;.Count;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sums +=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&gt;(data,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51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за операции?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cs typeface="Arial" panose="020B0604020202020204" pitchFamily="34" charset="0"/>
              </a:rPr>
              <a:t> Простые арифметические операции</a:t>
            </a:r>
          </a:p>
          <a:p>
            <a:endParaRPr lang="ru-RU" sz="3600" dirty="0">
              <a:cs typeface="Arial" panose="020B0604020202020204" pitchFamily="34" charset="0"/>
            </a:endParaRPr>
          </a:p>
          <a:p>
            <a:r>
              <a:rPr lang="ru-RU" sz="3600" dirty="0" smtClean="0">
                <a:cs typeface="Arial" panose="020B0604020202020204" pitchFamily="34" charset="0"/>
              </a:rPr>
              <a:t> Различные виды условий</a:t>
            </a:r>
          </a:p>
          <a:p>
            <a:endParaRPr lang="ru-RU" sz="3600" dirty="0">
              <a:cs typeface="Arial" panose="020B0604020202020204" pitchFamily="34" charset="0"/>
            </a:endParaRPr>
          </a:p>
          <a:p>
            <a:r>
              <a:rPr lang="ru-RU" sz="3600" dirty="0" smtClean="0">
                <a:cs typeface="Arial" panose="020B0604020202020204" pitchFamily="34" charset="0"/>
              </a:rPr>
              <a:t> Еще куча всего</a:t>
            </a:r>
          </a:p>
        </p:txBody>
      </p:sp>
    </p:spTree>
    <p:extLst>
      <p:ext uri="{BB962C8B-B14F-4D97-AF65-F5344CB8AC3E}">
        <p14:creationId xmlns:p14="http://schemas.microsoft.com/office/powerpoint/2010/main" val="257969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sums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Vector&lt;long&gt;.Count;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sums += new Vector&lt;long&gt;(data,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long sum = 0;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return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4005064"/>
            <a:ext cx="2550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a:</a:t>
            </a:r>
            <a:endParaRPr lang="ru-RU" sz="28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57200" y="4486240"/>
            <a:ext cx="8363272" cy="199075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Хранит несколько экземпляров структуры </a:t>
            </a: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T</a:t>
            </a:r>
            <a:r>
              <a:rPr lang="ru-RU" sz="2000" dirty="0"/>
              <a:t> </a:t>
            </a:r>
          </a:p>
          <a:p>
            <a:r>
              <a:rPr lang="en-US" sz="2000" dirty="0" smtClean="0"/>
              <a:t>“</a:t>
            </a:r>
            <a:r>
              <a:rPr lang="ru-RU" sz="2000" dirty="0" smtClean="0"/>
              <a:t>Автоматически определяет</a:t>
            </a:r>
            <a:r>
              <a:rPr lang="en-US" sz="2000" dirty="0" smtClean="0"/>
              <a:t>”</a:t>
            </a:r>
            <a:r>
              <a:rPr lang="ru-RU" sz="2000" dirty="0" smtClean="0"/>
              <a:t> наличие </a:t>
            </a:r>
            <a:r>
              <a:rPr lang="en-US" sz="2000" dirty="0" smtClean="0"/>
              <a:t>SIMD </a:t>
            </a:r>
            <a:r>
              <a:rPr lang="ru-RU" sz="2000" dirty="0" smtClean="0"/>
              <a:t>расширений создает вектор из нулей типа </a:t>
            </a:r>
            <a:r>
              <a:rPr lang="en-US" sz="2000" dirty="0" smtClean="0"/>
              <a:t>long</a:t>
            </a:r>
            <a:endParaRPr lang="ru-RU" sz="2000" dirty="0" smtClean="0"/>
          </a:p>
          <a:p>
            <a:r>
              <a:rPr lang="en-US" sz="20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&gt;.</a:t>
            </a:r>
            <a:r>
              <a:rPr lang="en-US" sz="2000" dirty="0" smtClean="0">
                <a:solidFill>
                  <a:srgbClr val="000000"/>
                </a:solidFill>
                <a:latin typeface="Consolas"/>
              </a:rPr>
              <a:t>Zero</a:t>
            </a:r>
            <a:r>
              <a:rPr lang="en-US" sz="2000" dirty="0" smtClean="0"/>
              <a:t> </a:t>
            </a:r>
            <a:r>
              <a:rPr lang="ru-RU" sz="2000" dirty="0" smtClean="0"/>
              <a:t>создает </a:t>
            </a:r>
            <a:r>
              <a:rPr lang="ru-RU" sz="2000" dirty="0"/>
              <a:t>вектор из </a:t>
            </a:r>
            <a:r>
              <a:rPr lang="ru-RU" sz="2000" dirty="0" smtClean="0"/>
              <a:t>нескольких нулей типа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long</a:t>
            </a:r>
            <a:r>
              <a:rPr lang="ru-RU" sz="2000" dirty="0"/>
              <a:t> </a:t>
            </a:r>
            <a:endParaRPr lang="ru-RU" sz="2000" dirty="0" smtClean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ru-RU" sz="1600" dirty="0" smtClean="0"/>
              <a:t>Количество зависит от доступных расширений. У меня </a:t>
            </a:r>
            <a:r>
              <a:rPr lang="en-US" sz="1600" dirty="0" smtClean="0"/>
              <a:t>8</a:t>
            </a:r>
            <a:r>
              <a:rPr lang="ru-RU" sz="1600" dirty="0" smtClean="0"/>
              <a:t> нулей (</a:t>
            </a:r>
            <a:r>
              <a:rPr lang="en-US" sz="1600" dirty="0" smtClean="0"/>
              <a:t>AVX 2.0)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9268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sums = Vector&lt;long&gt;.Zero;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&gt;.Count;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sums += new Vector&lt;long&gt;(data,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long sum = 0;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return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4005064"/>
            <a:ext cx="3142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2B91AF"/>
                </a:solidFill>
                <a:latin typeface="Consolas"/>
              </a:rPr>
              <a:t>T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&gt;.Count</a:t>
            </a:r>
            <a:endParaRPr lang="ru-RU" sz="28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4486240"/>
            <a:ext cx="8363272" cy="1990759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Позволяет узнать количество экземпляров структуры </a:t>
            </a:r>
            <a:r>
              <a:rPr lang="en-US" sz="1600" dirty="0" smtClean="0">
                <a:solidFill>
                  <a:srgbClr val="2B91AF"/>
                </a:solidFill>
                <a:latin typeface="Consolas"/>
              </a:rPr>
              <a:t>T</a:t>
            </a:r>
            <a:r>
              <a:rPr lang="ru-RU" sz="1600" dirty="0" smtClean="0"/>
              <a:t>, которое будет хранится в векторе</a:t>
            </a:r>
          </a:p>
          <a:p>
            <a:r>
              <a:rPr lang="ru-RU" sz="1600" dirty="0" smtClean="0"/>
              <a:t>Даже если компилятор не может использовать </a:t>
            </a:r>
            <a:r>
              <a:rPr lang="en-US" sz="1600" dirty="0" smtClean="0"/>
              <a:t>SIMD</a:t>
            </a:r>
            <a:r>
              <a:rPr lang="ru-RU" sz="1600" dirty="0" smtClean="0"/>
              <a:t> расширения, то хранится будет скорее всего более одного элемента</a:t>
            </a:r>
          </a:p>
        </p:txBody>
      </p:sp>
    </p:spTree>
    <p:extLst>
      <p:ext uri="{BB962C8B-B14F-4D97-AF65-F5344CB8AC3E}">
        <p14:creationId xmlns:p14="http://schemas.microsoft.com/office/powerpoint/2010/main" val="277381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sums = Vector&lt;long&gt;.Zero;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Vector&lt;long&gt;.Count;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sums +=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&gt;(data,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long sum = 0;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sum += sums[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return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4005064"/>
            <a:ext cx="6296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2800" dirty="0" smtClean="0">
                <a:solidFill>
                  <a:srgbClr val="000000"/>
                </a:solidFill>
                <a:latin typeface="Consolas"/>
              </a:rPr>
              <a:t>&gt;(array, offset)</a:t>
            </a:r>
            <a:endParaRPr lang="ru-RU" sz="2800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57200" y="4486240"/>
            <a:ext cx="8363272" cy="1990759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Создает вектор из данных массива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array</a:t>
            </a:r>
            <a:r>
              <a:rPr lang="ru-RU" sz="1800" dirty="0"/>
              <a:t> </a:t>
            </a:r>
            <a:r>
              <a:rPr lang="ru-RU" sz="1800" dirty="0" smtClean="0"/>
              <a:t>начиная с позиции 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offset</a:t>
            </a:r>
            <a:r>
              <a:rPr lang="ru-RU" sz="1800" dirty="0"/>
              <a:t> </a:t>
            </a:r>
            <a:endParaRPr lang="ru-RU" sz="1800" dirty="0" smtClean="0"/>
          </a:p>
          <a:p>
            <a:r>
              <a:rPr lang="ru-RU" sz="1800" dirty="0" smtClean="0"/>
              <a:t>Если элементов меньше, то будет создан вектор меньшего размера</a:t>
            </a:r>
            <a:endParaRPr lang="ru-RU" sz="1800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756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Пишем векторизованную версию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55679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sums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&gt;.Count;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sums +=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&gt;(data,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 = 0;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sum += sums[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sum;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4437112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Не так сложно, как могло показаться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422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Запускаем </a:t>
            </a:r>
            <a:r>
              <a:rPr lang="en-US" dirty="0" smtClean="0"/>
              <a:t>benchmark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81426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</a:t>
                      </a:r>
                      <a:r>
                        <a:rPr lang="en-US" baseline="0" dirty="0" smtClean="0"/>
                        <a:t>0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85.1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</a:p>
        </p:txBody>
      </p:sp>
    </p:spTree>
    <p:extLst>
      <p:ext uri="{BB962C8B-B14F-4D97-AF65-F5344CB8AC3E}">
        <p14:creationId xmlns:p14="http://schemas.microsoft.com/office/powerpoint/2010/main" val="31938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Запускаем </a:t>
            </a:r>
            <a:r>
              <a:rPr lang="en-US" dirty="0" smtClean="0"/>
              <a:t>benchmark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58703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</a:t>
                      </a:r>
                      <a:r>
                        <a:rPr lang="en-US" baseline="0" dirty="0" smtClean="0"/>
                        <a:t>0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85.1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79.9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</a:p>
        </p:txBody>
      </p:sp>
    </p:spTree>
    <p:extLst>
      <p:ext uri="{BB962C8B-B14F-4D97-AF65-F5344CB8AC3E}">
        <p14:creationId xmlns:p14="http://schemas.microsoft.com/office/powerpoint/2010/main" val="33695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Запускаем </a:t>
            </a:r>
            <a:r>
              <a:rPr lang="en-US" dirty="0" smtClean="0"/>
              <a:t>benchmark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25669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91.</a:t>
                      </a:r>
                      <a:r>
                        <a:rPr lang="en-US" baseline="0" dirty="0" smtClean="0"/>
                        <a:t>0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85.1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79.9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4338" name="Picture 2" descr="when-your-mom-says-yaass--full.jpg (400×34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1867440" cy="159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4 раза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67544" y="5661248"/>
            <a:ext cx="3449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Реальность</a:t>
            </a:r>
            <a:r>
              <a:rPr lang="en-US" dirty="0" smtClean="0"/>
              <a:t>:</a:t>
            </a:r>
            <a:r>
              <a:rPr lang="ru-RU" dirty="0" smtClean="0"/>
              <a:t> ускорение </a:t>
            </a:r>
            <a:r>
              <a:rPr lang="ru-RU" b="1" dirty="0" smtClean="0"/>
              <a:t>на </a:t>
            </a:r>
            <a:r>
              <a:rPr lang="en-US" b="1" dirty="0" smtClean="0"/>
              <a:t>6%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05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Мое объяснение ситуации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достаточно простой и хорошо оптимизируется сам по себе компилятором</a:t>
            </a:r>
          </a:p>
          <a:p>
            <a:r>
              <a:rPr lang="ru-RU" dirty="0" smtClean="0"/>
              <a:t>Слаженная работа конвейера, предсказателя ветвлений, кэша инструкций и других элементов процессора делают этот код еще быстрее</a:t>
            </a:r>
          </a:p>
          <a:p>
            <a:r>
              <a:rPr lang="ru-RU" dirty="0" err="1" smtClean="0"/>
              <a:t>Невыровненность</a:t>
            </a:r>
            <a:r>
              <a:rPr lang="ru-RU" dirty="0" smtClean="0"/>
              <a:t> </a:t>
            </a:r>
            <a:r>
              <a:rPr lang="ru-RU" dirty="0" smtClean="0"/>
              <a:t>данных сильно сказывается на производительности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8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звлекаем уроки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далеко не всегда ускоряет код во столько раз, во сколько вы ожидаете</a:t>
            </a:r>
          </a:p>
          <a:p>
            <a:r>
              <a:rPr lang="ru-RU" dirty="0" smtClean="0"/>
              <a:t>Важно сделать всевозможно оптимизации и максимально ускорить код, который есть у вас сейчас</a:t>
            </a:r>
          </a:p>
          <a:p>
            <a:pPr lvl="1"/>
            <a:r>
              <a:rPr lang="ru-RU" dirty="0" smtClean="0"/>
              <a:t>Возможно после этого вам даже не понадобится </a:t>
            </a:r>
            <a:r>
              <a:rPr lang="en-US" dirty="0" smtClean="0"/>
              <a:t>SIMD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6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Пример 2</a:t>
            </a:r>
            <a:r>
              <a:rPr lang="en-US" sz="4000" dirty="0" smtClean="0"/>
              <a:t>:</a:t>
            </a:r>
            <a:r>
              <a:rPr lang="ru-RU" sz="40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ru-RU" sz="3600" dirty="0" smtClean="0"/>
              <a:t>Количество чисел из отрезка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2002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SIMD </a:t>
            </a:r>
            <a:r>
              <a:rPr lang="ru-RU" dirty="0" smtClean="0"/>
              <a:t>условия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21" y="1628800"/>
            <a:ext cx="2732958" cy="36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 массив из </a:t>
            </a:r>
            <a:r>
              <a:rPr lang="en-US" dirty="0" smtClean="0"/>
              <a:t>100</a:t>
            </a:r>
            <a:r>
              <a:rPr lang="ru-RU" dirty="0" smtClean="0"/>
              <a:t> миллионов чисел типа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endParaRPr lang="ru-RU" dirty="0" smtClean="0"/>
          </a:p>
          <a:p>
            <a:r>
              <a:rPr lang="ru-RU" dirty="0" smtClean="0"/>
              <a:t>Посчитать количество чисел лежащих в отрезке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l..r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ru-RU" dirty="0" smtClean="0"/>
              <a:t>Данные хранятся в некотором массиве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[]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data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l, r</a:t>
            </a:r>
            <a:r>
              <a:rPr lang="ru-RU" dirty="0"/>
              <a:t> </a:t>
            </a:r>
            <a:r>
              <a:rPr lang="ru-RU" dirty="0" smtClean="0"/>
              <a:t>заданы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64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Эталонные решения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4216316"/>
            <a:ext cx="58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ForeachCountInRange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element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data)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(L &lt;= element &amp;&amp; element &lt;= R)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count++;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6158" y="1484784"/>
            <a:ext cx="59046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SimpleForCountInRange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0;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(L &lt;=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&amp;&amp; data[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 &lt;= R)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count++;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51712" y="5013176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B050"/>
                </a:solidFill>
              </a:rPr>
              <a:t>479</a:t>
            </a:r>
            <a:r>
              <a:rPr lang="en-US" sz="3200" dirty="0" smtClean="0">
                <a:solidFill>
                  <a:srgbClr val="00B050"/>
                </a:solidFill>
              </a:rPr>
              <a:t>.7 </a:t>
            </a:r>
            <a:r>
              <a:rPr lang="en-US" sz="3200" dirty="0" err="1" smtClean="0">
                <a:solidFill>
                  <a:srgbClr val="00B050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1712" y="2136175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2D105"/>
                </a:solidFill>
              </a:rPr>
              <a:t>496.7 </a:t>
            </a:r>
            <a:r>
              <a:rPr lang="en-US" sz="3200" dirty="0" err="1" smtClean="0">
                <a:solidFill>
                  <a:srgbClr val="C2D105"/>
                </a:solidFill>
              </a:rPr>
              <a:t>ms</a:t>
            </a:r>
            <a:endParaRPr lang="ru-RU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4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SSE/AVX</a:t>
            </a:r>
            <a:r>
              <a:rPr lang="ru-RU" dirty="0" smtClean="0"/>
              <a:t> есть операция, которая </a:t>
            </a:r>
            <a:r>
              <a:rPr lang="ru-RU" dirty="0" err="1" smtClean="0"/>
              <a:t>покомпонентно</a:t>
            </a:r>
            <a:r>
              <a:rPr lang="ru-RU" dirty="0" smtClean="0"/>
              <a:t> сравнивает два вектора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4"/>
            <a:ext cx="1940728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SSE/AVX</a:t>
            </a:r>
            <a:r>
              <a:rPr lang="ru-RU" dirty="0" smtClean="0"/>
              <a:t> есть операция, которая </a:t>
            </a:r>
            <a:r>
              <a:rPr lang="ru-RU" dirty="0" err="1" smtClean="0"/>
              <a:t>покомпонентно</a:t>
            </a:r>
            <a:r>
              <a:rPr lang="ru-RU" dirty="0" smtClean="0"/>
              <a:t> сравнивает два вектора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4"/>
            <a:ext cx="1940728" cy="26215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713504"/>
            <a:ext cx="4338696" cy="5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1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32" y="1960752"/>
            <a:ext cx="4328535" cy="29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89" y="1960752"/>
            <a:ext cx="7163421" cy="29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89" y="1960752"/>
            <a:ext cx="7163421" cy="29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81629"/>
            <a:ext cx="8640960" cy="249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 с помощью </a:t>
            </a:r>
            <a:r>
              <a:rPr lang="en-US" dirty="0" smtClean="0"/>
              <a:t>SIMD?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52346"/>
            <a:ext cx="8784976" cy="21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1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right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slice =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&gt;(data, i);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.Negate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return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count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250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SIMD </a:t>
            </a:r>
            <a:r>
              <a:rPr lang="ru-RU" dirty="0" smtClean="0"/>
              <a:t>условия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21" y="1628800"/>
            <a:ext cx="2732958" cy="3691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1680" y="5877272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Как </a:t>
            </a:r>
            <a:r>
              <a:rPr lang="en-US" sz="2800" dirty="0" smtClean="0"/>
              <a:t>SIMD</a:t>
            </a:r>
            <a:r>
              <a:rPr lang="ru-RU" sz="2800" dirty="0" smtClean="0"/>
              <a:t> это делает?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878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right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var slice = new Vector&lt;int&gt;(data, i);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Vector.Negate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return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count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6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left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right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count =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slice =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&gt;(data, i);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Vector.Negate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return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count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left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right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count =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var slice = new Vector&lt;int&gt;(data, i);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Vector.Negate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return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count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3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left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right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count =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var slice = new Vector&lt;int&gt;(data, i);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.Negate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count = count + result;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return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count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left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right = new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count = Vector&lt;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for 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int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= 0;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&lt;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data.Length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;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+=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vectorSize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var slice = new Vector&lt;int&gt;(data, i);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var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Vector.LessThanOrEqual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Vector.Negate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//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return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nsolas"/>
              </a:rPr>
              <a:t>count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);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right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slice =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&gt;(data, i);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.Negate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b="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b="1" dirty="0" err="1">
                <a:solidFill>
                  <a:srgbClr val="008000"/>
                </a:solidFill>
                <a:latin typeface="Consolas"/>
              </a:rPr>
              <a:t>return</a:t>
            </a:r>
            <a:r>
              <a:rPr lang="ru-RU" b="1" dirty="0">
                <a:solidFill>
                  <a:srgbClr val="008000"/>
                </a:solidFill>
                <a:latin typeface="Consolas"/>
              </a:rPr>
              <a:t> (сумма элементов вектора </a:t>
            </a:r>
            <a:r>
              <a:rPr lang="ru-RU" b="1" dirty="0" err="1">
                <a:solidFill>
                  <a:srgbClr val="008000"/>
                </a:solidFill>
                <a:latin typeface="Consolas"/>
              </a:rPr>
              <a:t>count</a:t>
            </a:r>
            <a:r>
              <a:rPr lang="ru-RU" b="1" dirty="0">
                <a:solidFill>
                  <a:srgbClr val="008000"/>
                </a:solidFill>
                <a:latin typeface="Consolas"/>
              </a:rPr>
              <a:t>);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613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Тестируем производительность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75429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496.7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479.7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</a:t>
            </a:r>
            <a:r>
              <a:rPr lang="ru-RU" b="1" dirty="0" smtClean="0"/>
              <a:t>8 </a:t>
            </a:r>
            <a:r>
              <a:rPr lang="ru-RU" b="1" dirty="0"/>
              <a:t>раза</a:t>
            </a:r>
          </a:p>
        </p:txBody>
      </p:sp>
    </p:spTree>
    <p:extLst>
      <p:ext uri="{BB962C8B-B14F-4D97-AF65-F5344CB8AC3E}">
        <p14:creationId xmlns:p14="http://schemas.microsoft.com/office/powerpoint/2010/main" val="22051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Тестируем производительность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008545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496.7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479.7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43</a:t>
                      </a:r>
                      <a:r>
                        <a:rPr lang="en-US" dirty="0" smtClean="0"/>
                        <a:t>.7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</a:t>
            </a:r>
            <a:r>
              <a:rPr lang="ru-RU" b="1" dirty="0" smtClean="0"/>
              <a:t>8 </a:t>
            </a:r>
            <a:r>
              <a:rPr lang="ru-RU" b="1" dirty="0"/>
              <a:t>раза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661248"/>
            <a:ext cx="3633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Реальность</a:t>
            </a:r>
            <a:r>
              <a:rPr lang="en-US" dirty="0" smtClean="0"/>
              <a:t>:</a:t>
            </a:r>
            <a:r>
              <a:rPr lang="ru-RU" dirty="0" smtClean="0"/>
              <a:t> ускорение </a:t>
            </a:r>
            <a:r>
              <a:rPr lang="ru-RU" b="1" dirty="0" smtClean="0"/>
              <a:t>в 11 раз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6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Тестируем производительность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52568"/>
              </p:ext>
            </p:extLst>
          </p:nvPr>
        </p:nvGraphicFramePr>
        <p:xfrm>
          <a:off x="1403648" y="2132856"/>
          <a:ext cx="6096000" cy="136815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loop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foreach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simd</a:t>
                      </a:r>
                      <a:r>
                        <a:rPr lang="en-US" dirty="0" smtClean="0"/>
                        <a:t> for</a:t>
                      </a:r>
                      <a:endParaRPr lang="ru-RU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496.7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479.7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43</a:t>
                      </a:r>
                      <a:r>
                        <a:rPr lang="en-US" dirty="0" smtClean="0"/>
                        <a:t>.7 </a:t>
                      </a:r>
                      <a:r>
                        <a:rPr lang="en-US" dirty="0" err="1" smtClean="0"/>
                        <a:t>ms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4149080"/>
            <a:ext cx="349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Ожидание</a:t>
            </a:r>
            <a:r>
              <a:rPr lang="en-US" dirty="0"/>
              <a:t>:</a:t>
            </a:r>
            <a:r>
              <a:rPr lang="ru-RU" dirty="0"/>
              <a:t> ускорение </a:t>
            </a:r>
            <a:r>
              <a:rPr lang="ru-RU" b="1" dirty="0"/>
              <a:t>в </a:t>
            </a:r>
            <a:r>
              <a:rPr lang="ru-RU" b="1" dirty="0" smtClean="0"/>
              <a:t>8 </a:t>
            </a:r>
            <a:r>
              <a:rPr lang="ru-RU" b="1" dirty="0"/>
              <a:t>раза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5661248"/>
            <a:ext cx="3633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Реальность</a:t>
            </a:r>
            <a:r>
              <a:rPr lang="en-US" dirty="0" smtClean="0"/>
              <a:t>:</a:t>
            </a:r>
            <a:r>
              <a:rPr lang="ru-RU" dirty="0" smtClean="0"/>
              <a:t> ускорение </a:t>
            </a:r>
            <a:r>
              <a:rPr lang="ru-RU" b="1" dirty="0" smtClean="0"/>
              <a:t>в 11 раз</a:t>
            </a:r>
            <a:endParaRPr lang="ru-RU" dirty="0"/>
          </a:p>
        </p:txBody>
      </p:sp>
      <p:pic>
        <p:nvPicPr>
          <p:cNvPr id="1026" name="Picture 2" descr="when-your-mom-says-yaass--full.jpg (400×34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69160"/>
            <a:ext cx="2094656" cy="178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9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Объяснение ситуации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Тело цикла в эталонных решениях содержит условные переходы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SIMD </a:t>
            </a:r>
            <a:r>
              <a:rPr lang="ru-RU" dirty="0" smtClean="0"/>
              <a:t>коде </a:t>
            </a:r>
            <a:r>
              <a:rPr lang="en-US" dirty="0" smtClean="0"/>
              <a:t>jump</a:t>
            </a:r>
            <a:r>
              <a:rPr lang="ru-RU" dirty="0" smtClean="0"/>
              <a:t> не используется</a:t>
            </a:r>
          </a:p>
        </p:txBody>
      </p:sp>
    </p:spTree>
    <p:extLst>
      <p:ext uri="{BB962C8B-B14F-4D97-AF65-F5344CB8AC3E}">
        <p14:creationId xmlns:p14="http://schemas.microsoft.com/office/powerpoint/2010/main" val="236997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Обычное </a:t>
            </a:r>
            <a:r>
              <a:rPr lang="en-US" dirty="0" smtClean="0"/>
              <a:t>ALU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75" y="2204865"/>
            <a:ext cx="6628250" cy="24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Найдите неоптимальное место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right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slice =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&gt;(data, i);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(slice, right);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result =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.Negate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(result);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return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count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69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Найдите неоптимальное место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628800"/>
            <a:ext cx="74168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left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&gt;(L);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right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&gt;(R);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count =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&gt;.Zero;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data.Length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vectorSize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r>
              <a:rPr lang="nn-NO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slice = 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 </a:t>
            </a:r>
            <a:r>
              <a:rPr lang="nn-NO" dirty="0">
                <a:solidFill>
                  <a:srgbClr val="2B91AF"/>
                </a:solidFill>
                <a:latin typeface="Consolas"/>
              </a:rPr>
              <a:t>Vector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nn-NO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/>
              </a:rPr>
              <a:t>&gt;(data, i);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result =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(left, slice) &amp;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.LessThanOrEqual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(slice, right);</a:t>
            </a:r>
          </a:p>
          <a:p>
            <a:r>
              <a:rPr lang="en-US" b="1" dirty="0">
                <a:solidFill>
                  <a:srgbClr val="008000"/>
                </a:solidFill>
                <a:latin typeface="Consolas"/>
              </a:rPr>
              <a:t>//  result = </a:t>
            </a:r>
            <a:r>
              <a:rPr lang="en-US" b="1" dirty="0" err="1">
                <a:solidFill>
                  <a:srgbClr val="008000"/>
                </a:solidFill>
                <a:latin typeface="Consolas"/>
              </a:rPr>
              <a:t>Vector.Negate</a:t>
            </a:r>
            <a:r>
              <a:rPr lang="en-US" b="1" dirty="0">
                <a:solidFill>
                  <a:srgbClr val="008000"/>
                </a:solidFill>
                <a:latin typeface="Consolas"/>
              </a:rPr>
              <a:t>(result);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count = count + result;</a:t>
            </a:r>
          </a:p>
          <a:p>
            <a:r>
              <a:rPr lang="ru-RU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count =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Vector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.Negate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(count);</a:t>
            </a:r>
          </a:p>
          <a:p>
            <a:r>
              <a:rPr lang="ru-RU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return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 (сумма элементов вектора </a:t>
            </a:r>
            <a:r>
              <a:rPr lang="ru-RU" dirty="0" err="1">
                <a:solidFill>
                  <a:srgbClr val="008000"/>
                </a:solidFill>
                <a:latin typeface="Consolas"/>
              </a:rPr>
              <a:t>count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98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Извлекаем уроки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SIMD </a:t>
            </a:r>
            <a:r>
              <a:rPr lang="ru-RU" dirty="0" smtClean="0"/>
              <a:t>способен реально ускорить код</a:t>
            </a:r>
          </a:p>
          <a:p>
            <a:endParaRPr lang="en-US" dirty="0" smtClean="0"/>
          </a:p>
          <a:p>
            <a:r>
              <a:rPr lang="en-US" dirty="0" smtClean="0"/>
              <a:t>SIMD </a:t>
            </a:r>
            <a:r>
              <a:rPr lang="ru-RU" dirty="0" smtClean="0"/>
              <a:t>алгоритм нужно писать внимательно и аккуратно, чтобы он получился максимально эффективным</a:t>
            </a:r>
          </a:p>
          <a:p>
            <a:pPr lvl="1"/>
            <a:r>
              <a:rPr lang="ru-RU" dirty="0" smtClean="0"/>
              <a:t>Например, не нужно делать лишних действий в цикле. Лучше их вынести за его пределы</a:t>
            </a:r>
          </a:p>
        </p:txBody>
      </p:sp>
    </p:spTree>
    <p:extLst>
      <p:ext uri="{BB962C8B-B14F-4D97-AF65-F5344CB8AC3E}">
        <p14:creationId xmlns:p14="http://schemas.microsoft.com/office/powerpoint/2010/main" val="2558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Подводим итоги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Когда не нужно использовать </a:t>
            </a:r>
            <a:r>
              <a:rPr lang="en-US" dirty="0" smtClean="0"/>
              <a:t>SIMD?</a:t>
            </a:r>
          </a:p>
          <a:p>
            <a:r>
              <a:rPr lang="ru-RU" dirty="0" smtClean="0"/>
              <a:t>Когда нужно?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09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Когда не нужно использовать </a:t>
            </a:r>
            <a:r>
              <a:rPr lang="en-US" dirty="0" smtClean="0"/>
              <a:t>SIMD?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вы чувствуете, что не до конца хорошо владеете технологией</a:t>
            </a:r>
          </a:p>
          <a:p>
            <a:pPr lvl="1"/>
            <a:r>
              <a:rPr lang="ru-RU" dirty="0" smtClean="0"/>
              <a:t>Конечно, когда-то нужно начать. Но начинайте с простых примеров</a:t>
            </a:r>
          </a:p>
          <a:p>
            <a:r>
              <a:rPr lang="ru-RU" dirty="0" smtClean="0"/>
              <a:t>Когда существуют места, где можно применить другие оптимизации</a:t>
            </a:r>
          </a:p>
          <a:p>
            <a:r>
              <a:rPr lang="ru-RU" dirty="0" smtClean="0"/>
              <a:t>Когда вы собираетесь оптимизировать не самое узкое место</a:t>
            </a:r>
          </a:p>
          <a:p>
            <a:r>
              <a:rPr lang="ru-RU" dirty="0" smtClean="0"/>
              <a:t>Не стоит заменять обычный параллелизм </a:t>
            </a:r>
            <a:r>
              <a:rPr lang="en-US" dirty="0" smtClean="0"/>
              <a:t>SIMD</a:t>
            </a:r>
            <a:r>
              <a:rPr lang="ru-RU" dirty="0" smtClean="0"/>
              <a:t> расширениями</a:t>
            </a:r>
          </a:p>
        </p:txBody>
      </p:sp>
    </p:spTree>
    <p:extLst>
      <p:ext uri="{BB962C8B-B14F-4D97-AF65-F5344CB8AC3E}">
        <p14:creationId xmlns:p14="http://schemas.microsoft.com/office/powerpoint/2010/main" val="12013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Когда можно использовать </a:t>
            </a:r>
            <a:r>
              <a:rPr lang="en-US" dirty="0" smtClean="0"/>
              <a:t>SIMD?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Когда ни один из предыдущих пунктов не выполнен</a:t>
            </a:r>
          </a:p>
          <a:p>
            <a:r>
              <a:rPr lang="ru-RU" dirty="0" smtClean="0"/>
              <a:t>Когда у вас есть алгоритм, который хорошо формулируется в терминах операций над векторами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Не забываем, что у нас уже должна быть пачка тестов и </a:t>
            </a:r>
            <a:r>
              <a:rPr lang="ru-RU" dirty="0" err="1" smtClean="0"/>
              <a:t>бенчмарков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727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Будьте готовы работать с низкоуровневым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C#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в пользу читаемости кода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Будьте готовы к тому, что</a:t>
            </a:r>
            <a:r>
              <a:rPr lang="en-US" sz="2800" dirty="0" smtClean="0"/>
              <a:t> SIMD</a:t>
            </a:r>
            <a:r>
              <a:rPr lang="ru-RU" sz="2800" dirty="0" smtClean="0"/>
              <a:t> расширения не оправдают ваших ожиданий</a:t>
            </a:r>
          </a:p>
          <a:p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Будьте готовы работать с низкоуровневым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C#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в пользу читаемости кода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800" dirty="0" smtClean="0"/>
              <a:t>Будьте готовы </a:t>
            </a:r>
            <a:r>
              <a:rPr lang="ru-RU" sz="2800" dirty="0" smtClean="0"/>
              <a:t>работать с низкоуровневым </a:t>
            </a:r>
            <a:r>
              <a:rPr lang="en-US" sz="2800" dirty="0" smtClean="0"/>
              <a:t>C#</a:t>
            </a:r>
            <a:endParaRPr lang="ru-RU" sz="2800" dirty="0" smtClean="0"/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в пользу читаемости кода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0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Будьте готовы работать с низкоуровневым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C#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2800" dirty="0" smtClean="0"/>
              <a:t>Будьте </a:t>
            </a:r>
            <a:r>
              <a:rPr lang="ru-RU" sz="2800" dirty="0" smtClean="0"/>
              <a:t>готовы к тому, что в </a:t>
            </a:r>
            <a:r>
              <a:rPr lang="en-US" sz="2800" dirty="0" smtClean="0"/>
              <a:t>C#</a:t>
            </a:r>
            <a:r>
              <a:rPr lang="ru-RU" sz="2800" dirty="0" smtClean="0"/>
              <a:t> </a:t>
            </a:r>
            <a:r>
              <a:rPr lang="en-US" sz="2800" dirty="0" smtClean="0"/>
              <a:t>SIMD</a:t>
            </a:r>
            <a:r>
              <a:rPr lang="ru-RU" sz="2800" dirty="0" smtClean="0"/>
              <a:t>-расширения недостаточно быстрые. В </a:t>
            </a:r>
            <a:r>
              <a:rPr lang="en-US" sz="2800" dirty="0" smtClean="0"/>
              <a:t>C++</a:t>
            </a:r>
            <a:r>
              <a:rPr lang="ru-RU" sz="2800" dirty="0" smtClean="0"/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в пользу читаемости кода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SIMD ALU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2" y="2595925"/>
            <a:ext cx="8528856" cy="16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Будьте готовы работать с низкоуровневым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C#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800" dirty="0" smtClean="0"/>
              <a:t>Будьте </a:t>
            </a:r>
            <a:r>
              <a:rPr lang="ru-RU" sz="2800" dirty="0" smtClean="0"/>
              <a:t>готовы к тому, что в итоге оптимизации не принесут существенного выигрыша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пожертвовать незначительными оптимизациями </a:t>
            </a:r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в пользу читаемости кода</a:t>
            </a:r>
            <a:endParaRPr lang="ru-RU" sz="2000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7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вы решились векторизовать код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готовы к тому, что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расширения не оправдают ваших ожиданий</a:t>
            </a:r>
          </a:p>
          <a:p>
            <a:r>
              <a:rPr lang="ru-RU" sz="2000" dirty="0">
                <a:solidFill>
                  <a:schemeClr val="bg1">
                    <a:lumMod val="65000"/>
                  </a:schemeClr>
                </a:solidFill>
              </a:rPr>
              <a:t>Будьте готовы работать с низкоуровневым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C#</a:t>
            </a:r>
            <a:endParaRPr lang="ru-RU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C#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SIMD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-расширения недостаточно быстрые. В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C++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 быстрее</a:t>
            </a:r>
          </a:p>
          <a:p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Будьте </a:t>
            </a:r>
            <a:r>
              <a:rPr lang="ru-RU" sz="2000" dirty="0" smtClean="0">
                <a:solidFill>
                  <a:schemeClr val="bg1">
                    <a:lumMod val="65000"/>
                  </a:schemeClr>
                </a:solidFill>
              </a:rPr>
              <a:t>готовы к тому, что в итоге оптимизации не принесут существенного выигрыша</a:t>
            </a:r>
          </a:p>
          <a:p>
            <a:r>
              <a:rPr lang="ru-RU" sz="2800" dirty="0" smtClean="0">
                <a:solidFill>
                  <a:srgbClr val="F96767"/>
                </a:solidFill>
              </a:rPr>
              <a:t>Будьте готовы пожертвовать незначительными оптимизациями </a:t>
            </a:r>
            <a:r>
              <a:rPr lang="ru-RU" sz="2800" dirty="0" smtClean="0">
                <a:solidFill>
                  <a:srgbClr val="F96767"/>
                </a:solidFill>
              </a:rPr>
              <a:t>в пользу читаемости кода</a:t>
            </a:r>
            <a:endParaRPr lang="ru-RU" sz="2800" dirty="0" smtClean="0">
              <a:solidFill>
                <a:srgbClr val="F967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340768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memcmp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++){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!=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])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?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-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;</a:t>
            </a:r>
            <a:endParaRPr lang="ru-RU" b="1" dirty="0">
              <a:solidFill>
                <a:srgbClr val="000080"/>
              </a:solidFill>
              <a:latin typeface="Courier New"/>
            </a:endParaRPr>
          </a:p>
          <a:p>
            <a:r>
              <a:rPr lang="ru-RU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548680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Реализация </a:t>
            </a:r>
            <a:r>
              <a:rPr lang="en-US" sz="2800" dirty="0" smtClean="0"/>
              <a:t>#1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655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797" y="1340768"/>
            <a:ext cx="878497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ATTR 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memcmp_unaligned_unrolled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src_1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8000FF"/>
                </a:solidFill>
                <a:latin typeface="Courier New"/>
              </a:rPr>
              <a:t>char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ptr1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ptr2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*)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src_2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32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ptr1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ptr2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2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){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M11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_mm_loadu_si128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ptr1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M12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_mm_loadu_si128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ptr2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M21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_mm_loadu_si128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ptr1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M22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_mm_loadu_si128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ptr2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MX1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_mm_xor_si128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M11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M12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Vec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MX2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_mm_xor_si128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M21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M22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MX1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_mm_or_si128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MX1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MX2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ru-RU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(!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_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mm_testz_si128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MX1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MX1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)){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b="1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32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			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src_1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src_2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a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?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-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1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sz="16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600" b="1" dirty="0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endParaRPr lang="ru-RU" sz="1600" dirty="0" smtClean="0">
              <a:solidFill>
                <a:srgbClr val="000000"/>
              </a:solidFill>
              <a:latin typeface="Courier New"/>
            </a:endParaRPr>
          </a:p>
          <a:p>
            <a:r>
              <a:rPr lang="en-US" sz="1600" b="1" dirty="0" smtClean="0">
                <a:solidFill>
                  <a:srgbClr val="000080"/>
                </a:solidFill>
                <a:latin typeface="Courier New"/>
              </a:rPr>
              <a:t>}</a:t>
            </a:r>
            <a:endParaRPr lang="en-US" sz="16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548680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Реализация </a:t>
            </a:r>
            <a:r>
              <a:rPr lang="en-US" sz="2800" dirty="0" smtClean="0"/>
              <a:t>#2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06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hto-vyybraty-ipoteku-ili-potrebitelyskijj-kredit-na-pokupku-zhilyya_l.jpg (700×467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48880"/>
            <a:ext cx="3861192" cy="257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48680"/>
            <a:ext cx="66967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Стоит задуматься</a:t>
            </a:r>
          </a:p>
          <a:p>
            <a:pPr algn="ctr"/>
            <a:r>
              <a:rPr lang="ru-RU" sz="2000" dirty="0" smtClean="0"/>
              <a:t>Или </a:t>
            </a:r>
            <a:r>
              <a:rPr lang="ru-RU" sz="2000" dirty="0" err="1" smtClean="0"/>
              <a:t>порефакторить</a:t>
            </a:r>
            <a:r>
              <a:rPr lang="ru-RU" sz="2000" dirty="0" smtClean="0"/>
              <a:t> реализацию </a:t>
            </a:r>
            <a:r>
              <a:rPr lang="en-US" sz="2000" dirty="0" smtClean="0"/>
              <a:t>#2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365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Реабилитация </a:t>
            </a:r>
            <a:r>
              <a:rPr lang="en-US" dirty="0" smtClean="0"/>
              <a:t>SIMD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Может ускорить ваш код в </a:t>
            </a:r>
            <a:r>
              <a:rPr lang="ru-RU" b="1" dirty="0" smtClean="0"/>
              <a:t>десятки</a:t>
            </a:r>
            <a:r>
              <a:rPr lang="ru-RU" dirty="0" smtClean="0"/>
              <a:t> раз</a:t>
            </a:r>
          </a:p>
          <a:p>
            <a:r>
              <a:rPr lang="ru-RU" dirty="0" smtClean="0"/>
              <a:t>Нестандартные и интересные задачи</a:t>
            </a:r>
            <a:endParaRPr lang="ru-RU" dirty="0"/>
          </a:p>
          <a:p>
            <a:pPr lvl="1"/>
            <a:r>
              <a:rPr lang="ru-RU" dirty="0" smtClean="0"/>
              <a:t>Часто</a:t>
            </a:r>
            <a:r>
              <a:rPr lang="en-US" dirty="0"/>
              <a:t> </a:t>
            </a:r>
            <a:r>
              <a:rPr lang="ru-RU" dirty="0" smtClean="0"/>
              <a:t>векторизация является не такой тривиальной задачей</a:t>
            </a:r>
            <a:endParaRPr lang="ru-RU" dirty="0"/>
          </a:p>
          <a:p>
            <a:r>
              <a:rPr lang="ru-RU" dirty="0" smtClean="0"/>
              <a:t>В процессе работы начнете понимать </a:t>
            </a:r>
            <a:r>
              <a:rPr lang="ru-RU" dirty="0" err="1" smtClean="0"/>
              <a:t>недры</a:t>
            </a:r>
            <a:r>
              <a:rPr lang="ru-RU" dirty="0" smtClean="0"/>
              <a:t> </a:t>
            </a:r>
            <a:r>
              <a:rPr lang="en-US" dirty="0" smtClean="0"/>
              <a:t>C#</a:t>
            </a:r>
            <a:r>
              <a:rPr lang="ru-RU" dirty="0" smtClean="0"/>
              <a:t> и архитектуры ЭВМ</a:t>
            </a:r>
          </a:p>
        </p:txBody>
      </p:sp>
    </p:spTree>
    <p:extLst>
      <p:ext uri="{BB962C8B-B14F-4D97-AF65-F5344CB8AC3E}">
        <p14:creationId xmlns:p14="http://schemas.microsoft.com/office/powerpoint/2010/main" val="72984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Вопросы?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2153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 smtClean="0"/>
              <a:t>Спасибо за внимание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04990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776</TotalTime>
  <Words>3376</Words>
  <Application>Microsoft Office PowerPoint</Application>
  <PresentationFormat>Экран (4:3)</PresentationFormat>
  <Paragraphs>590</Paragraphs>
  <Slides>97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97</vt:i4>
      </vt:variant>
    </vt:vector>
  </HeadingPairs>
  <TitlesOfParts>
    <vt:vector size="98" baseType="lpstr">
      <vt:lpstr>Ясность</vt:lpstr>
      <vt:lpstr>SIMD - что это такое?</vt:lpstr>
      <vt:lpstr>SIMD - что это такое?</vt:lpstr>
      <vt:lpstr>Single Instruction Multiple Data</vt:lpstr>
      <vt:lpstr>Что за данные?</vt:lpstr>
      <vt:lpstr>Что за операции?</vt:lpstr>
      <vt:lpstr>Пример SIMD условия</vt:lpstr>
      <vt:lpstr>Пример SIMD условия</vt:lpstr>
      <vt:lpstr>Обычное ALU</vt:lpstr>
      <vt:lpstr>SIMD ALU</vt:lpstr>
      <vt:lpstr>SIMD ALU</vt:lpstr>
      <vt:lpstr>SIMD ALU</vt:lpstr>
      <vt:lpstr>SIMD в процессоре</vt:lpstr>
      <vt:lpstr>SIMD в процессоре</vt:lpstr>
      <vt:lpstr>SIMD в процессоре</vt:lpstr>
      <vt:lpstr>Технические аспекты</vt:lpstr>
      <vt:lpstr>SIMD регистры</vt:lpstr>
      <vt:lpstr>Выравнивание памяти</vt:lpstr>
      <vt:lpstr>Выравнивание памяти</vt:lpstr>
      <vt:lpstr>Выравнивание памяти</vt:lpstr>
      <vt:lpstr>Чтение по невыровненному адресу</vt:lpstr>
      <vt:lpstr>Чтение по невыровненному адресу</vt:lpstr>
      <vt:lpstr>Чтение по невыровненному адресу</vt:lpstr>
      <vt:lpstr>Выравнивание и SIMD</vt:lpstr>
      <vt:lpstr>Выравнивание и SIMD</vt:lpstr>
      <vt:lpstr>SIMD и C#</vt:lpstr>
      <vt:lpstr>SIMD в C#</vt:lpstr>
      <vt:lpstr>Требования к C#</vt:lpstr>
      <vt:lpstr>Простой подход к векторизации кода</vt:lpstr>
      <vt:lpstr>Простой подход к векторизации кода</vt:lpstr>
      <vt:lpstr>Простой подход к векторизации кода</vt:lpstr>
      <vt:lpstr>Простой подход к векторизации кода</vt:lpstr>
      <vt:lpstr>Простой подход к векторизации кода</vt:lpstr>
      <vt:lpstr>Простой подход к векторизации кода</vt:lpstr>
      <vt:lpstr>Перед тем как векторизовать код</vt:lpstr>
      <vt:lpstr>Пример 1: A + B</vt:lpstr>
      <vt:lpstr>Пример 1: A + B + C + … </vt:lpstr>
      <vt:lpstr>Задача</vt:lpstr>
      <vt:lpstr>Подготавливаемся</vt:lpstr>
      <vt:lpstr>Подготавливаемся</vt:lpstr>
      <vt:lpstr>Подготавливаемся</vt:lpstr>
      <vt:lpstr>Foreach vs For-loop vs LINQ</vt:lpstr>
      <vt:lpstr>Эталонные решения для сравнения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Пишем векторизованную версию</vt:lpstr>
      <vt:lpstr>Пишем векторизованную версию</vt:lpstr>
      <vt:lpstr>Пишем векторизованную версию</vt:lpstr>
      <vt:lpstr>Пишем векторизованную версию</vt:lpstr>
      <vt:lpstr>Пишем векторизованную версию</vt:lpstr>
      <vt:lpstr>Пишем векторизованную версию</vt:lpstr>
      <vt:lpstr>Запускаем benchmark</vt:lpstr>
      <vt:lpstr>Запускаем benchmark</vt:lpstr>
      <vt:lpstr>Запускаем benchmark</vt:lpstr>
      <vt:lpstr>Мое объяснение ситуации</vt:lpstr>
      <vt:lpstr>Извлекаем уроки</vt:lpstr>
      <vt:lpstr>Пример 2:  Количество чисел из отрезка</vt:lpstr>
      <vt:lpstr>Задача</vt:lpstr>
      <vt:lpstr>Эталонные решения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Как решать с помощью SIMD?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Тестируем производительность</vt:lpstr>
      <vt:lpstr>Тестируем производительность</vt:lpstr>
      <vt:lpstr>Тестируем производительность</vt:lpstr>
      <vt:lpstr>Объяснение ситуации</vt:lpstr>
      <vt:lpstr>Найдите неоптимальное место</vt:lpstr>
      <vt:lpstr>Найдите неоптимальное место</vt:lpstr>
      <vt:lpstr>Извлекаем уроки</vt:lpstr>
      <vt:lpstr>Подводим итоги</vt:lpstr>
      <vt:lpstr>Когда не нужно использовать SIMD?</vt:lpstr>
      <vt:lpstr>Когда можно использовать SIMD?</vt:lpstr>
      <vt:lpstr>Если вы решились векторизовать код</vt:lpstr>
      <vt:lpstr>Если вы решились векторизовать код</vt:lpstr>
      <vt:lpstr>Если вы решились векторизовать код</vt:lpstr>
      <vt:lpstr>Если вы решились векторизовать код</vt:lpstr>
      <vt:lpstr>Если вы решились векторизовать код</vt:lpstr>
      <vt:lpstr>Если вы решились векторизовать код</vt:lpstr>
      <vt:lpstr>Презентация PowerPoint</vt:lpstr>
      <vt:lpstr>Презентация PowerPoint</vt:lpstr>
      <vt:lpstr>Презентация PowerPoint</vt:lpstr>
      <vt:lpstr>Реабилитация SIMD</vt:lpstr>
      <vt:lpstr>Вопросы?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SIMD - что это такое?</dc:title>
  <dc:creator>1</dc:creator>
  <cp:lastModifiedBy>1</cp:lastModifiedBy>
  <cp:revision>100</cp:revision>
  <dcterms:created xsi:type="dcterms:W3CDTF">2017-05-13T06:27:24Z</dcterms:created>
  <dcterms:modified xsi:type="dcterms:W3CDTF">2017-05-14T05:44:03Z</dcterms:modified>
</cp:coreProperties>
</file>