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60" r:id="rId5"/>
    <p:sldId id="270" r:id="rId6"/>
    <p:sldId id="271" r:id="rId7"/>
    <p:sldId id="257" r:id="rId8"/>
    <p:sldId id="269" r:id="rId9"/>
    <p:sldId id="272" r:id="rId10"/>
    <p:sldId id="275" r:id="rId11"/>
    <p:sldId id="274" r:id="rId12"/>
    <p:sldId id="276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A328-342C-4B0D-85FE-6C135A32A400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E21F-9607-44EB-80F2-0094C4EAE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6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12639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5474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9417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5862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7998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9918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81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534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2697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7863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669925" y="838200"/>
            <a:ext cx="5980113" cy="3365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65650"/>
            <a:ext cx="5362575" cy="4041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6" tIns="47413" rIns="94826" bIns="4741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848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3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7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1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9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1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1B52-0469-4FB2-BCFC-CEE7BFB94199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C534-5608-4E1F-804E-A9852C895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manzillar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69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50506" y="172696"/>
            <a:ext cx="8416925" cy="6733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manzilni tekshirish</a:t>
            </a:r>
            <a:endParaRPr lang="en-GB" altLang="ru-RU" dirty="0"/>
          </a:p>
        </p:txBody>
      </p:sp>
      <p:pic>
        <p:nvPicPr>
          <p:cNvPr id="32770" name="Picture 2" descr="Network Testing Tools - TestingDocs.com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84" y="945408"/>
            <a:ext cx="8357547" cy="56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91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50506" y="172696"/>
            <a:ext cx="8416925" cy="6733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Ulanishni tekshirish</a:t>
            </a:r>
            <a:endParaRPr lang="en-GB" altLang="ru-RU" dirty="0"/>
          </a:p>
        </p:txBody>
      </p:sp>
      <p:pic>
        <p:nvPicPr>
          <p:cNvPr id="22530" name="Picture 2" descr="What is ARP? | NetworkAcademy.io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19" y="846034"/>
            <a:ext cx="9349098" cy="50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13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50506" y="172696"/>
            <a:ext cx="8416925" cy="6733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 IP manzilgacha yo‘l</a:t>
            </a:r>
            <a:endParaRPr lang="en-GB" altLang="ru-RU" dirty="0"/>
          </a:p>
        </p:txBody>
      </p:sp>
      <p:pic>
        <p:nvPicPr>
          <p:cNvPr id="34818" name="Picture 2" descr="Pathping ist eine Kombination von Tracert und Ping - VirtualUniversit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28" y="846034"/>
            <a:ext cx="8138079" cy="59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23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50506" y="172696"/>
            <a:ext cx="8416925" cy="6733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GB" alt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034041"/>
            <a:ext cx="10515600" cy="5142922"/>
          </a:xfrm>
        </p:spPr>
        <p:txBody>
          <a:bodyPr>
            <a:normAutofit fontScale="92500"/>
          </a:bodyPr>
          <a:lstStyle/>
          <a:p>
            <a:pPr marL="0" indent="461963" algn="just">
              <a:buNone/>
            </a:pPr>
            <a:r>
              <a:rPr lang="uz-Latn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Dinamik IP-manzil: Dinamik IP-manzil DHCP (Dynamic Host Configuration Protocol) serveri tomonidan tayinlanadi, u avtomatik ravishda tarmoqdagi qurilmalarga IP-manzillarni tayinlaydi. Dinamik IP manzillar vaqtinchalik bo'lib, qurilma har safar tarmoqqa ulanganda yoki DHCP serveri tomonidan o'rnatilgan ijara muddati tugaganidan keyin o'zgarishi mumkin.</a:t>
            </a:r>
          </a:p>
          <a:p>
            <a:pPr marL="0" indent="461963" algn="just">
              <a:buNone/>
            </a:pPr>
            <a:r>
              <a:rPr lang="uz-Latn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Statik IP-manzil: Statik IP-manzil qurilmaga qo'lda tayinlanadi va agar u qo'lda o'zgartirilmasa, o'zgarishsiz qoladi. Statik IP-manzillar odatda serverlar, tarmoq qurilmalari yoki oson identifikatsiya qilish va ulanish uchun doimiy IP-manzil talab qiladigan boshqa qurilmalar uchun ishlatiladi.</a:t>
            </a:r>
          </a:p>
          <a:p>
            <a:pPr marL="0" indent="461963" algn="just">
              <a:buNone/>
            </a:pPr>
            <a:r>
              <a:rPr lang="uz-Latn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Dinamik IP manzillar ko'pincha kompyuterlar, telefonlar va planshetlar kabi oxirgi foydalanuvchi qurilmalari uchun ishlatiladi, statik IP manzillar odatda serverlar, printerlar va marshrutizatorlar kabi qurilmalar uchun ishlatiladi.</a:t>
            </a:r>
            <a:endParaRPr lang="uz-Latn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99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266700"/>
            <a:ext cx="8416925" cy="11049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manzil</a:t>
            </a:r>
            <a:endParaRPr lang="en-GB" altLang="ru-RU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862" y="1371600"/>
            <a:ext cx="10049854" cy="4419600"/>
          </a:xfrm>
          <a:ln/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Kompyuterlar paketlarni faqat to'g'ridan-to'g'ri o'zlarining pastki tarmog'idagi boshqa kompyuterlarga yuborishlari mumkin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Agar kompyuterlar bir xil ichki tarmoqda bo'lmasa, paketlar "shlyuz" orqali yuboriladi.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IP manzil: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Qurilmaning tarmoqqa ulanishini aniqlaydi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bir tarmoqdan ikkinchisiga jismoniy ko'chirish IP manzilini o'zgartirishni talab qiladi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TCP/IP noyob 32-bitli manzillardan foydalanadi</a:t>
            </a:r>
          </a:p>
        </p:txBody>
      </p:sp>
    </p:spTree>
    <p:extLst>
      <p:ext uri="{BB962C8B-B14F-4D97-AF65-F5344CB8AC3E}">
        <p14:creationId xmlns:p14="http://schemas.microsoft.com/office/powerpoint/2010/main" val="178571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177800"/>
            <a:ext cx="8416925" cy="1193800"/>
          </a:xfrm>
          <a:ln/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IP-manzilning asosiy tuzilishi</a:t>
            </a:r>
            <a:endParaRPr lang="uz-Latn-UZ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738439" y="2799264"/>
            <a:ext cx="1484312" cy="468313"/>
            <a:chOff x="1005" y="1964"/>
            <a:chExt cx="935" cy="295"/>
          </a:xfrm>
        </p:grpSpPr>
        <p:sp>
          <p:nvSpPr>
            <p:cNvPr id="29699" name="AutoShape 3"/>
            <p:cNvSpPr>
              <a:spLocks noChangeArrowheads="1"/>
            </p:cNvSpPr>
            <p:nvPr/>
          </p:nvSpPr>
          <p:spPr bwMode="auto">
            <a:xfrm>
              <a:off x="1005" y="196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1005" y="196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 dirty="0"/>
                <a:t>133</a:t>
              </a:r>
            </a:p>
          </p:txBody>
        </p:sp>
      </p:grp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4224340" y="2799264"/>
            <a:ext cx="1482725" cy="468313"/>
            <a:chOff x="1941" y="1964"/>
            <a:chExt cx="934" cy="295"/>
          </a:xfrm>
        </p:grpSpPr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1941" y="1964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1941" y="1965"/>
              <a:ext cx="9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 dirty="0"/>
                <a:t>27</a:t>
              </a:r>
            </a:p>
          </p:txBody>
        </p:sp>
      </p:grp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5708652" y="2799264"/>
            <a:ext cx="1484313" cy="468313"/>
            <a:chOff x="2876" y="1964"/>
            <a:chExt cx="935" cy="295"/>
          </a:xfrm>
        </p:grpSpPr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2876" y="196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2876" y="196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 dirty="0"/>
                <a:t>162</a:t>
              </a:r>
            </a:p>
          </p:txBody>
        </p:sp>
      </p:grp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7194552" y="2799264"/>
            <a:ext cx="1484313" cy="468313"/>
            <a:chOff x="3812" y="1964"/>
            <a:chExt cx="935" cy="295"/>
          </a:xfrm>
        </p:grpSpPr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812" y="196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3812" y="196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125</a:t>
              </a:r>
            </a:p>
          </p:txBody>
        </p:sp>
      </p:grp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2740026" y="4260851"/>
            <a:ext cx="1484312" cy="468313"/>
            <a:chOff x="1005" y="2684"/>
            <a:chExt cx="935" cy="295"/>
          </a:xfrm>
        </p:grpSpPr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>
              <a:off x="1005" y="268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005" y="268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10000101</a:t>
              </a:r>
            </a:p>
          </p:txBody>
        </p:sp>
      </p:grp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4225927" y="4260851"/>
            <a:ext cx="1482725" cy="468313"/>
            <a:chOff x="1941" y="2684"/>
            <a:chExt cx="934" cy="295"/>
          </a:xfrm>
        </p:grpSpPr>
        <p:sp>
          <p:nvSpPr>
            <p:cNvPr id="29714" name="AutoShape 18"/>
            <p:cNvSpPr>
              <a:spLocks noChangeArrowheads="1"/>
            </p:cNvSpPr>
            <p:nvPr/>
          </p:nvSpPr>
          <p:spPr bwMode="auto">
            <a:xfrm>
              <a:off x="1941" y="2684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941" y="2685"/>
              <a:ext cx="9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 dirty="0"/>
                <a:t>00011011</a:t>
              </a:r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5710239" y="4260851"/>
            <a:ext cx="1484313" cy="468313"/>
            <a:chOff x="2876" y="2684"/>
            <a:chExt cx="935" cy="295"/>
          </a:xfrm>
        </p:grpSpPr>
        <p:sp>
          <p:nvSpPr>
            <p:cNvPr id="29717" name="AutoShape 21"/>
            <p:cNvSpPr>
              <a:spLocks noChangeArrowheads="1"/>
            </p:cNvSpPr>
            <p:nvPr/>
          </p:nvSpPr>
          <p:spPr bwMode="auto">
            <a:xfrm>
              <a:off x="2876" y="268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876" y="268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10100010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7196139" y="4260851"/>
            <a:ext cx="1484313" cy="468313"/>
            <a:chOff x="3812" y="2684"/>
            <a:chExt cx="935" cy="295"/>
          </a:xfrm>
        </p:grpSpPr>
        <p:sp>
          <p:nvSpPr>
            <p:cNvPr id="29720" name="AutoShape 24"/>
            <p:cNvSpPr>
              <a:spLocks noChangeArrowheads="1"/>
            </p:cNvSpPr>
            <p:nvPr/>
          </p:nvSpPr>
          <p:spPr bwMode="auto">
            <a:xfrm>
              <a:off x="3812" y="2684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812" y="2685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01111101</a:t>
              </a:r>
            </a:p>
          </p:txBody>
        </p:sp>
      </p:grp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2740026" y="5568951"/>
            <a:ext cx="1484312" cy="468313"/>
            <a:chOff x="1005" y="3508"/>
            <a:chExt cx="935" cy="295"/>
          </a:xfrm>
        </p:grpSpPr>
        <p:sp>
          <p:nvSpPr>
            <p:cNvPr id="29723" name="AutoShape 27"/>
            <p:cNvSpPr>
              <a:spLocks noChangeArrowheads="1"/>
            </p:cNvSpPr>
            <p:nvPr/>
          </p:nvSpPr>
          <p:spPr bwMode="auto">
            <a:xfrm>
              <a:off x="1005" y="3508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1005" y="3509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85</a:t>
              </a:r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4225927" y="5568951"/>
            <a:ext cx="1482725" cy="468313"/>
            <a:chOff x="1941" y="3508"/>
            <a:chExt cx="934" cy="295"/>
          </a:xfrm>
        </p:grpSpPr>
        <p:sp>
          <p:nvSpPr>
            <p:cNvPr id="29726" name="AutoShape 30"/>
            <p:cNvSpPr>
              <a:spLocks noChangeArrowheads="1"/>
            </p:cNvSpPr>
            <p:nvPr/>
          </p:nvSpPr>
          <p:spPr bwMode="auto">
            <a:xfrm>
              <a:off x="1941" y="3508"/>
              <a:ext cx="934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1941" y="3509"/>
              <a:ext cx="9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 dirty="0"/>
                <a:t>1B</a:t>
              </a:r>
            </a:p>
          </p:txBody>
        </p:sp>
      </p:grpSp>
      <p:grpSp>
        <p:nvGrpSpPr>
          <p:cNvPr id="29728" name="Group 32"/>
          <p:cNvGrpSpPr>
            <a:grpSpLocks/>
          </p:cNvGrpSpPr>
          <p:nvPr/>
        </p:nvGrpSpPr>
        <p:grpSpPr bwMode="auto">
          <a:xfrm>
            <a:off x="5710239" y="5568951"/>
            <a:ext cx="1484313" cy="468313"/>
            <a:chOff x="2876" y="3508"/>
            <a:chExt cx="935" cy="295"/>
          </a:xfrm>
        </p:grpSpPr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2876" y="3508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876" y="3509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A2</a:t>
              </a:r>
            </a:p>
          </p:txBody>
        </p:sp>
      </p:grp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7196139" y="5568951"/>
            <a:ext cx="1484313" cy="468313"/>
            <a:chOff x="3812" y="3508"/>
            <a:chExt cx="935" cy="295"/>
          </a:xfrm>
        </p:grpSpPr>
        <p:sp>
          <p:nvSpPr>
            <p:cNvPr id="29732" name="AutoShape 36"/>
            <p:cNvSpPr>
              <a:spLocks noChangeArrowheads="1"/>
            </p:cNvSpPr>
            <p:nvPr/>
          </p:nvSpPr>
          <p:spPr bwMode="auto">
            <a:xfrm>
              <a:off x="3812" y="3508"/>
              <a:ext cx="935" cy="295"/>
            </a:xfrm>
            <a:prstGeom prst="roundRect">
              <a:avLst>
                <a:gd name="adj" fmla="val 338"/>
              </a:avLst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3812" y="3509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6800" rIns="45720" bIns="46800" anchor="ctr" anchorCtr="1">
              <a:spAutoFit/>
            </a:bodyPr>
            <a:lstStyle>
              <a:lvl1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75"/>
                </a:spcBef>
                <a:buClr>
                  <a:srgbClr val="FFFFFF"/>
                </a:buClr>
              </a:pPr>
              <a:r>
                <a:rPr lang="en-GB" altLang="ru-RU"/>
                <a:t>7D</a:t>
              </a:r>
            </a:p>
          </p:txBody>
        </p:sp>
      </p:grp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2217737" y="1568450"/>
            <a:ext cx="9387451" cy="107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39725" indent="-339725"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75"/>
              </a:spcBef>
              <a:buClr>
                <a:srgbClr val="FF00FF"/>
              </a:buClr>
              <a:buFont typeface="Monotype Sorts" charset="2"/>
              <a:buChar char=""/>
            </a:pPr>
            <a:r>
              <a:rPr lang="uz-Latn-UZ" altLang="ru-RU" sz="3200" dirty="0" smtClean="0"/>
              <a:t> </a:t>
            </a:r>
            <a:r>
              <a:rPr lang="en-GB" altLang="ru-RU" sz="3200" dirty="0" smtClean="0"/>
              <a:t>32 </a:t>
            </a:r>
            <a:r>
              <a:rPr lang="en-GB" altLang="ru-RU" sz="3200" dirty="0"/>
              <a:t>bit </a:t>
            </a:r>
            <a:r>
              <a:rPr lang="en-GB" altLang="ru-RU" sz="3200" dirty="0" smtClean="0"/>
              <a:t>(</a:t>
            </a:r>
            <a:r>
              <a:rPr lang="en-GB" altLang="ru-RU" sz="3200" dirty="0"/>
              <a:t>4 </a:t>
            </a:r>
            <a:r>
              <a:rPr lang="en-GB" altLang="ru-RU" sz="3200" dirty="0" smtClean="0"/>
              <a:t>o</a:t>
            </a:r>
            <a:r>
              <a:rPr lang="uz-Latn-UZ" altLang="ru-RU" sz="3200" dirty="0" smtClean="0"/>
              <a:t>k</a:t>
            </a:r>
            <a:r>
              <a:rPr lang="en-GB" altLang="ru-RU" sz="3200" dirty="0" err="1" smtClean="0"/>
              <a:t>tet</a:t>
            </a:r>
            <a:r>
              <a:rPr lang="en-GB" altLang="ru-RU" sz="3200" dirty="0" smtClean="0"/>
              <a:t>):</a:t>
            </a:r>
            <a:r>
              <a:rPr lang="uz-Latn-UZ" altLang="ru-RU" sz="3200" dirty="0" smtClean="0"/>
              <a:t> </a:t>
            </a:r>
            <a:r>
              <a:rPr lang="en-GB" altLang="ru-RU" sz="3200" dirty="0" smtClean="0"/>
              <a:t>(</a:t>
            </a:r>
            <a:r>
              <a:rPr lang="uz-Latn-UZ" altLang="ru-RU" sz="3200" dirty="0" smtClean="0"/>
              <a:t>masalan: </a:t>
            </a:r>
            <a:r>
              <a:rPr lang="en-GB" altLang="ru-RU" sz="3200" dirty="0" smtClean="0"/>
              <a:t>133.27.162.125</a:t>
            </a:r>
            <a:r>
              <a:rPr lang="en-GB" altLang="ru-RU" sz="3200" dirty="0"/>
              <a:t>)</a:t>
            </a:r>
          </a:p>
          <a:p>
            <a:pPr>
              <a:lnSpc>
                <a:spcPct val="90000"/>
              </a:lnSpc>
              <a:spcBef>
                <a:spcPts val="775"/>
              </a:spcBef>
              <a:buClr>
                <a:srgbClr val="FF00FF"/>
              </a:buClr>
              <a:buFont typeface="Monotype Sorts" charset="2"/>
              <a:buChar char=""/>
            </a:pPr>
            <a:r>
              <a:rPr lang="uz-Latn-UZ" altLang="ru-RU" sz="3200" dirty="0" smtClean="0"/>
              <a:t> 10 lik sanoq tizimida</a:t>
            </a:r>
            <a:r>
              <a:rPr lang="en-GB" altLang="ru-RU" sz="3200" dirty="0" smtClean="0"/>
              <a:t>:</a:t>
            </a:r>
            <a:endParaRPr lang="en-GB" altLang="ru-RU" sz="3200" dirty="0"/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2247901" y="3657601"/>
            <a:ext cx="8369300" cy="53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39725" indent="-339725"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75"/>
              </a:spcBef>
              <a:buClr>
                <a:srgbClr val="FF00FF"/>
              </a:buClr>
              <a:buFont typeface="Monotype Sorts" charset="2"/>
              <a:buChar char=""/>
            </a:pPr>
            <a:r>
              <a:rPr lang="uz-Latn-UZ" altLang="ru-RU" sz="3200" dirty="0" smtClean="0"/>
              <a:t> 2 </a:t>
            </a:r>
            <a:r>
              <a:rPr lang="uz-Latn-UZ" altLang="ru-RU" sz="3200" dirty="0" smtClean="0"/>
              <a:t>lik sanoq tizimida</a:t>
            </a:r>
            <a:r>
              <a:rPr lang="en-GB" altLang="ru-RU" sz="3200" dirty="0" smtClean="0"/>
              <a:t>:</a:t>
            </a:r>
            <a:endParaRPr lang="en-GB" altLang="ru-RU" sz="3200" dirty="0"/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247901" y="4881564"/>
            <a:ext cx="8369300" cy="53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39725" indent="-339725"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75"/>
              </a:spcBef>
              <a:buClr>
                <a:srgbClr val="FF00FF"/>
              </a:buClr>
              <a:buFont typeface="Monotype Sorts" charset="2"/>
              <a:buChar char=""/>
            </a:pPr>
            <a:r>
              <a:rPr lang="uz-Latn-UZ" altLang="ru-RU" sz="3200" dirty="0" smtClean="0"/>
              <a:t> 16 </a:t>
            </a:r>
            <a:r>
              <a:rPr lang="uz-Latn-UZ" altLang="ru-RU" sz="3200" dirty="0" smtClean="0"/>
              <a:t>lik sanoq tizimida</a:t>
            </a:r>
            <a:r>
              <a:rPr lang="en-GB" altLang="ru-RU" sz="3200" dirty="0" smtClean="0"/>
              <a:t>:</a:t>
            </a:r>
            <a:endParaRPr lang="en-GB" altLang="ru-RU" sz="3200" dirty="0"/>
          </a:p>
        </p:txBody>
      </p:sp>
    </p:spTree>
    <p:extLst>
      <p:ext uri="{BB962C8B-B14F-4D97-AF65-F5344CB8AC3E}">
        <p14:creationId xmlns:p14="http://schemas.microsoft.com/office/powerpoint/2010/main" val="4047998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445" y="313852"/>
            <a:ext cx="10515600" cy="6860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sinflash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40419"/>
                  </p:ext>
                </p:extLst>
              </p:nvPr>
            </p:nvGraphicFramePr>
            <p:xfrm>
              <a:off x="1162940" y="1392962"/>
              <a:ext cx="10416610" cy="43156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8626">
                      <a:extLst>
                        <a:ext uri="{9D8B030D-6E8A-4147-A177-3AD203B41FA5}">
                          <a16:colId xmlns:a16="http://schemas.microsoft.com/office/drawing/2014/main" val="3466924325"/>
                        </a:ext>
                      </a:extLst>
                    </a:gridCol>
                    <a:gridCol w="1657884">
                      <a:extLst>
                        <a:ext uri="{9D8B030D-6E8A-4147-A177-3AD203B41FA5}">
                          <a16:colId xmlns:a16="http://schemas.microsoft.com/office/drawing/2014/main" val="73170391"/>
                        </a:ext>
                      </a:extLst>
                    </a:gridCol>
                    <a:gridCol w="2632105">
                      <a:extLst>
                        <a:ext uri="{9D8B030D-6E8A-4147-A177-3AD203B41FA5}">
                          <a16:colId xmlns:a16="http://schemas.microsoft.com/office/drawing/2014/main" val="3174500520"/>
                        </a:ext>
                      </a:extLst>
                    </a:gridCol>
                    <a:gridCol w="2394673">
                      <a:extLst>
                        <a:ext uri="{9D8B030D-6E8A-4147-A177-3AD203B41FA5}">
                          <a16:colId xmlns:a16="http://schemas.microsoft.com/office/drawing/2014/main" val="759194141"/>
                        </a:ext>
                      </a:extLst>
                    </a:gridCol>
                    <a:gridCol w="2083322">
                      <a:extLst>
                        <a:ext uri="{9D8B030D-6E8A-4147-A177-3AD203B41FA5}">
                          <a16:colId xmlns:a16="http://schemas.microsoft.com/office/drawing/2014/main" val="354909980"/>
                        </a:ext>
                      </a:extLst>
                    </a:gridCol>
                  </a:tblGrid>
                  <a:tr h="110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Sinf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Birinchi oktet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Tarmoq osti</a:t>
                          </a:r>
                          <a:r>
                            <a:rPr lang="uz-Latn-UZ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maskasi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 tarmoqlar soni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Har bir tarmoqdagi hostlar soni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0378049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0-126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255.0.0.0 yoki /8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−2=126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=16 777 214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016933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128-191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255.255.0.0 yoki /16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−2=16 382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−2=65 534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3612880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193-223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255.255.255.0 yoki /24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−2=2 097 150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z-Latn-UZ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uz-Latn-UZ" b="0" i="1" smtClean="0">
                                    <a:latin typeface="Cambria Math" panose="02040503050406030204" pitchFamily="18" charset="0"/>
                                  </a:rPr>
                                  <m:t>−2=254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49634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224-239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Multikast manzillar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852261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240-254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Cheklangan/Tajriba maqsadlari uchun manzillar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0958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40419"/>
                  </p:ext>
                </p:extLst>
              </p:nvPr>
            </p:nvGraphicFramePr>
            <p:xfrm>
              <a:off x="1162940" y="1392962"/>
              <a:ext cx="10416610" cy="43156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8626">
                      <a:extLst>
                        <a:ext uri="{9D8B030D-6E8A-4147-A177-3AD203B41FA5}">
                          <a16:colId xmlns:a16="http://schemas.microsoft.com/office/drawing/2014/main" val="3466924325"/>
                        </a:ext>
                      </a:extLst>
                    </a:gridCol>
                    <a:gridCol w="1657884">
                      <a:extLst>
                        <a:ext uri="{9D8B030D-6E8A-4147-A177-3AD203B41FA5}">
                          <a16:colId xmlns:a16="http://schemas.microsoft.com/office/drawing/2014/main" val="73170391"/>
                        </a:ext>
                      </a:extLst>
                    </a:gridCol>
                    <a:gridCol w="2632105">
                      <a:extLst>
                        <a:ext uri="{9D8B030D-6E8A-4147-A177-3AD203B41FA5}">
                          <a16:colId xmlns:a16="http://schemas.microsoft.com/office/drawing/2014/main" val="3174500520"/>
                        </a:ext>
                      </a:extLst>
                    </a:gridCol>
                    <a:gridCol w="2394673">
                      <a:extLst>
                        <a:ext uri="{9D8B030D-6E8A-4147-A177-3AD203B41FA5}">
                          <a16:colId xmlns:a16="http://schemas.microsoft.com/office/drawing/2014/main" val="759194141"/>
                        </a:ext>
                      </a:extLst>
                    </a:gridCol>
                    <a:gridCol w="2083322">
                      <a:extLst>
                        <a:ext uri="{9D8B030D-6E8A-4147-A177-3AD203B41FA5}">
                          <a16:colId xmlns:a16="http://schemas.microsoft.com/office/drawing/2014/main" val="354909980"/>
                        </a:ext>
                      </a:extLst>
                    </a:gridCol>
                  </a:tblGrid>
                  <a:tr h="110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Sinf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Birinchi oktet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Tarmoq osti</a:t>
                          </a:r>
                          <a:r>
                            <a:rPr lang="uz-Latn-UZ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maskasi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 tarmoqlar soni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Har bir tarmoqdagi hostlar soni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0378049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0-126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255.0.0.0 yoki /8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346" t="-174286" r="-88041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92" t="-174286" r="-1170" b="-4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016933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128-191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255.255.0.0 yoki /16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346" t="-271698" r="-880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92" t="-271698" r="-117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612880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193-223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255.255.255.0 yoki /24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346" t="-375238" r="-8804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92" t="-375238" r="-117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49634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224-239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Multikast manzillar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852261"/>
                      </a:ext>
                    </a:extLst>
                  </a:tr>
                  <a:tr h="641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240-254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uz-Latn-UZ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Cheklangan/Tajriba maqsadlari uchun manzillar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09588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50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266700"/>
            <a:ext cx="8416925" cy="11049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Zaxiralangan IP manzillar</a:t>
            </a:r>
            <a:endParaRPr lang="en-GB" altLang="ru-RU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862" y="1371600"/>
            <a:ext cx="10049854" cy="4419600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Shaxsiy tarmoqlar (umumiy ulanish imkoniyati yo'q)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10.x.x.x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172.16.x.x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192.168.x.x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127.x.x.x - mahalliy tarmoq (localhost)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255.255.255.255 – translyatsiya maqsadlari uchun</a:t>
            </a:r>
            <a:endParaRPr lang="en-GB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418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266700"/>
            <a:ext cx="8416925" cy="11049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Zaxiralangan manzillar</a:t>
            </a:r>
            <a:endParaRPr lang="en-GB" altLang="ru-RU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862" y="1371600"/>
            <a:ext cx="10049854" cy="4419600"/>
          </a:xfrm>
          <a:ln/>
        </p:spPr>
        <p:txBody>
          <a:bodyPr>
            <a:normAutofit fontScale="85000" lnSpcReduction="10000"/>
          </a:bodyPr>
          <a:lstStyle/>
          <a:p>
            <a:pPr marL="0" indent="461963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tarmoq osti maskasi 255.255.255.0 bo'lsa, 192.0.0.0 dan 192.255.255.255 gacha bo'lgan IP manzillari C sinfidagi tarmoqda ishlatilishi mumkin.</a:t>
            </a:r>
          </a:p>
          <a:p>
            <a:pPr marL="0" indent="461963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tarmoq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osti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maskasi 255.255.0.0 bo'lsa, 192.0.0.0 dan 192.0.255.255 gacha bo'lgan IP manzillar B sinfidagi tarmoqda ishlatilishi mumkin.</a:t>
            </a:r>
          </a:p>
          <a:p>
            <a:pPr marL="0" indent="461963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tarmoq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osti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maskasi 255.0.0.0 bo'lsa, 192.0.0.0 dan 192.255.255.255 gacha bo'lgan IP manzillari A sinf tarmog'ida ishlatilishi mumkin.</a:t>
            </a:r>
            <a:endParaRPr lang="en-GB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755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266700"/>
            <a:ext cx="8416925" cy="11049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 osti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maskasi</a:t>
            </a:r>
            <a:endParaRPr lang="en-GB" altLang="ru-RU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862" y="1371600"/>
            <a:ext cx="10049854" cy="4419600"/>
          </a:xfrm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 osti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maskasi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IP-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blokdagi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manzillar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oralig'ini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 uchun ishlatiladi.</a:t>
            </a:r>
            <a:endParaRPr lang="en-GB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10.1.1.32/28 (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osti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maskasi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255.255.255.240) 10.1.1.32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10.1.1.47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diapazon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ega </a:t>
            </a:r>
            <a:b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10.1.1.32 -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manzili</a:t>
            </a:r>
            <a:endParaRPr lang="en-GB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10.1.1.47 -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translyatsiya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manzili</a:t>
            </a:r>
            <a:endParaRPr lang="en-GB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10.1.1.33 -</a:t>
            </a: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10.1.1.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tayinlanadigan</a:t>
            </a:r>
            <a:r>
              <a:rPr lang="en-GB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manzillar</a:t>
            </a:r>
            <a:endParaRPr lang="en-GB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38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7339" y="266700"/>
            <a:ext cx="8416925" cy="11049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– Domen nomlar tizimi</a:t>
            </a:r>
            <a:endParaRPr lang="en-GB" altLang="ru-RU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3862" y="1371600"/>
            <a:ext cx="10049854" cy="4419600"/>
          </a:xfrm>
          <a:ln/>
        </p:spPr>
        <p:txBody>
          <a:bodyPr>
            <a:normAutofit lnSpcReduction="10000"/>
          </a:bodyPr>
          <a:lstStyle/>
          <a:p>
            <a:pPr marL="0" indent="461963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 IP-manzillardan foydalanadi, lekin odamlar nomlarni eslab qolish osonroq.</a:t>
            </a:r>
          </a:p>
          <a:p>
            <a:pPr marL="0" indent="461963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IP-manzillarni nomlarga va aksincha xaritalashni ta'minlaydi.</a:t>
            </a:r>
          </a:p>
          <a:p>
            <a:pPr marL="0" indent="461963" algn="just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 tarmoqlar o'rtasida ko'chirilishi mumkin, bu holda ularning IP-manzillari o'zgaradi, LEKIN ularning nomlari bir xil bo'lib qolishi mumkin.</a:t>
            </a:r>
          </a:p>
        </p:txBody>
      </p:sp>
    </p:spTree>
    <p:extLst>
      <p:ext uri="{BB962C8B-B14F-4D97-AF65-F5344CB8AC3E}">
        <p14:creationId xmlns:p14="http://schemas.microsoft.com/office/powerpoint/2010/main" val="67551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50506" y="172696"/>
            <a:ext cx="8416925" cy="6733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uz-Latn-UZ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manzilni tekshirish</a:t>
            </a:r>
            <a:endParaRPr lang="en-GB" altLang="ru-RU" dirty="0"/>
          </a:p>
        </p:txBody>
      </p:sp>
      <p:pic>
        <p:nvPicPr>
          <p:cNvPr id="22532" name="Picture 4" descr="What is My IP Address? - IP FAQ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52" y="1136590"/>
            <a:ext cx="10179232" cy="51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22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394</Words>
  <Application>Microsoft Office PowerPoint</Application>
  <PresentationFormat>Широкоэкранный</PresentationFormat>
  <Paragraphs>80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Sorts</vt:lpstr>
      <vt:lpstr>Times New Roman</vt:lpstr>
      <vt:lpstr>Тема Office</vt:lpstr>
      <vt:lpstr>IP manzillar</vt:lpstr>
      <vt:lpstr>IP manzil</vt:lpstr>
      <vt:lpstr>IP-manzilning asosiy tuzilishi</vt:lpstr>
      <vt:lpstr>IP-manzillarni sinflash</vt:lpstr>
      <vt:lpstr>Zaxiralangan IP manzillar</vt:lpstr>
      <vt:lpstr>Zaxiralangan manzillar</vt:lpstr>
      <vt:lpstr>Tarmoq osti maskasi</vt:lpstr>
      <vt:lpstr>DNS – Domen nomlar tizimi</vt:lpstr>
      <vt:lpstr>IP manzilni tekshirish</vt:lpstr>
      <vt:lpstr>IP manzilni tekshirish</vt:lpstr>
      <vt:lpstr>Ulanishni tekshirish</vt:lpstr>
      <vt:lpstr>Tegishli IP manzilgacha yo‘l</vt:lpstr>
      <vt:lpstr>IP-manzilni belgilash usullari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umrzoqbh@gmail.com</dc:creator>
  <cp:lastModifiedBy>umrzoqbh@gmail.com</cp:lastModifiedBy>
  <cp:revision>40</cp:revision>
  <dcterms:created xsi:type="dcterms:W3CDTF">2023-03-12T15:53:57Z</dcterms:created>
  <dcterms:modified xsi:type="dcterms:W3CDTF">2023-03-12T17:44:21Z</dcterms:modified>
</cp:coreProperties>
</file>