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Slab"/>
      <p:regular r:id="rId20"/>
      <p:bold r:id="rId21"/>
    </p:embeddedFont>
    <p:embeddedFont>
      <p:font typeface="Roboto"/>
      <p:regular r:id="rId22"/>
      <p:bold r:id="rId23"/>
      <p:italic r:id="rId24"/>
      <p:boldItalic r:id="rId25"/>
    </p:embeddedFont>
    <p:embeddedFont>
      <p:font typeface="Montserrat"/>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lab-regular.fntdata"/><Relationship Id="rId22" Type="http://schemas.openxmlformats.org/officeDocument/2006/relationships/font" Target="fonts/Roboto-regular.fntdata"/><Relationship Id="rId21" Type="http://schemas.openxmlformats.org/officeDocument/2006/relationships/font" Target="fonts/RobotoSlab-bold.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regular.fntdata"/><Relationship Id="rId25" Type="http://schemas.openxmlformats.org/officeDocument/2006/relationships/font" Target="fonts/Roboto-boldItalic.fntdata"/><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bbc908d3f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bbc908d3f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bbc908d3f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bbc908d3f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bbc908d3f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bbc908d3f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bbc908d3f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bbc908d3f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bbc908d3f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bbc908d3f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bb62a113a6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bb62a113a6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bb62a113a6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bb62a113a6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bb62a113a6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bb62a113a6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bb62a113a6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bb62a113a6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bb62a113a6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bb62a113a6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bb62a113a6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bb62a113a6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bb62a113a6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bb62a113a6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bb62a113a6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bb62a113a6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twitter.com/umthym" TargetMode="External"/><Relationship Id="rId4" Type="http://schemas.openxmlformats.org/officeDocument/2006/relationships/hyperlink" Target="https://www.linkedin.com/in/umit-hayim-0a07aa1a9/" TargetMode="External"/><Relationship Id="rId5" Type="http://schemas.openxmlformats.org/officeDocument/2006/relationships/hyperlink" Target="https://github.com/UmtHym" TargetMode="External"/><Relationship Id="rId6" Type="http://schemas.openxmlformats.org/officeDocument/2006/relationships/image" Target="../media/image11.jpg"/><Relationship Id="rId7" Type="http://schemas.openxmlformats.org/officeDocument/2006/relationships/image" Target="../media/image3.png"/><Relationship Id="rId8"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345000" y="493400"/>
            <a:ext cx="6214200" cy="1983000"/>
          </a:xfrm>
          <a:prstGeom prst="rect">
            <a:avLst/>
          </a:prstGeom>
        </p:spPr>
        <p:txBody>
          <a:bodyPr anchorCtr="0" anchor="b" bIns="91425" lIns="91425" spcFirstLastPara="1" rIns="91425" wrap="square" tIns="91425">
            <a:noAutofit/>
          </a:bodyPr>
          <a:lstStyle/>
          <a:p>
            <a:pPr indent="0" lvl="0" marL="457200" rtl="0" algn="l">
              <a:spcBef>
                <a:spcPts val="0"/>
              </a:spcBef>
              <a:spcAft>
                <a:spcPts val="0"/>
              </a:spcAft>
              <a:buSzPts val="990"/>
              <a:buNone/>
            </a:pPr>
            <a:r>
              <a:rPr lang="tr" sz="2700"/>
              <a:t>MVC Structure and Application in Web Apps</a:t>
            </a:r>
            <a:endParaRPr sz="2700"/>
          </a:p>
          <a:p>
            <a:pPr indent="0" lvl="0" marL="0" rtl="0" algn="l">
              <a:spcBef>
                <a:spcPts val="0"/>
              </a:spcBef>
              <a:spcAft>
                <a:spcPts val="0"/>
              </a:spcAft>
              <a:buSzPts val="990"/>
              <a:buNone/>
            </a:pPr>
            <a:r>
              <a:t/>
            </a:r>
            <a:endParaRPr sz="2600"/>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sz="1500"/>
              <a:t>Presentation by Umit Hayim</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457200" rtl="0" algn="l">
              <a:spcBef>
                <a:spcPts val="1500"/>
              </a:spcBef>
              <a:spcAft>
                <a:spcPts val="1500"/>
              </a:spcAft>
              <a:buNone/>
            </a:pPr>
            <a:r>
              <a:rPr b="1" lang="tr">
                <a:solidFill>
                  <a:srgbClr val="ECECEC"/>
                </a:solidFill>
                <a:latin typeface="Roboto"/>
                <a:ea typeface="Roboto"/>
                <a:cs typeface="Roboto"/>
                <a:sym typeface="Roboto"/>
              </a:rPr>
              <a:t>So w</a:t>
            </a:r>
            <a:r>
              <a:rPr b="1" lang="tr">
                <a:solidFill>
                  <a:srgbClr val="ECECEC"/>
                </a:solidFill>
                <a:latin typeface="Roboto"/>
                <a:ea typeface="Roboto"/>
                <a:cs typeface="Roboto"/>
                <a:sym typeface="Roboto"/>
              </a:rPr>
              <a:t>hy use Mongoose?</a:t>
            </a:r>
            <a:endParaRPr/>
          </a:p>
        </p:txBody>
      </p:sp>
      <p:sp>
        <p:nvSpPr>
          <p:cNvPr id="129" name="Google Shape;129;p22"/>
          <p:cNvSpPr txBox="1"/>
          <p:nvPr>
            <p:ph idx="1" type="body"/>
          </p:nvPr>
        </p:nvSpPr>
        <p:spPr>
          <a:xfrm>
            <a:off x="3952200" y="1883450"/>
            <a:ext cx="4803900" cy="2225100"/>
          </a:xfrm>
          <a:prstGeom prst="rect">
            <a:avLst/>
          </a:prstGeom>
        </p:spPr>
        <p:txBody>
          <a:bodyPr anchorCtr="0" anchor="t" bIns="91425" lIns="91425" spcFirstLastPara="1" rIns="91425" wrap="square" tIns="91425">
            <a:normAutofit/>
          </a:bodyPr>
          <a:lstStyle/>
          <a:p>
            <a:pPr indent="-319782" lvl="0" marL="457200" rtl="0" algn="l">
              <a:lnSpc>
                <a:spcPct val="200000"/>
              </a:lnSpc>
              <a:spcBef>
                <a:spcPts val="1500"/>
              </a:spcBef>
              <a:spcAft>
                <a:spcPts val="0"/>
              </a:spcAft>
              <a:buClr>
                <a:srgbClr val="ECECEC"/>
              </a:buClr>
              <a:buSzPts val="1436"/>
              <a:buChar char="●"/>
            </a:pPr>
            <a:r>
              <a:rPr lang="tr" sz="1435">
                <a:solidFill>
                  <a:srgbClr val="ECECEC"/>
                </a:solidFill>
              </a:rPr>
              <a:t>It streamlines database operations,</a:t>
            </a:r>
            <a:endParaRPr sz="1435">
              <a:solidFill>
                <a:srgbClr val="ECECEC"/>
              </a:solidFill>
            </a:endParaRPr>
          </a:p>
          <a:p>
            <a:pPr indent="-319782" lvl="0" marL="457200" rtl="0" algn="l">
              <a:lnSpc>
                <a:spcPct val="200000"/>
              </a:lnSpc>
              <a:spcBef>
                <a:spcPts val="0"/>
              </a:spcBef>
              <a:spcAft>
                <a:spcPts val="0"/>
              </a:spcAft>
              <a:buClr>
                <a:srgbClr val="ECECEC"/>
              </a:buClr>
              <a:buSzPts val="1436"/>
              <a:buChar char="●"/>
            </a:pPr>
            <a:r>
              <a:rPr lang="tr" sz="1435">
                <a:solidFill>
                  <a:srgbClr val="ECECEC"/>
                </a:solidFill>
              </a:rPr>
              <a:t>Provides a way to check your data for issues before it's stored,</a:t>
            </a:r>
            <a:endParaRPr sz="1435">
              <a:solidFill>
                <a:srgbClr val="ECECEC"/>
              </a:solidFill>
            </a:endParaRPr>
          </a:p>
          <a:p>
            <a:pPr indent="-319782" lvl="0" marL="457200" rtl="0" algn="l">
              <a:lnSpc>
                <a:spcPct val="200000"/>
              </a:lnSpc>
              <a:spcBef>
                <a:spcPts val="0"/>
              </a:spcBef>
              <a:spcAft>
                <a:spcPts val="0"/>
              </a:spcAft>
              <a:buClr>
                <a:srgbClr val="ECECEC"/>
              </a:buClr>
              <a:buSzPts val="1436"/>
              <a:buChar char="●"/>
            </a:pPr>
            <a:r>
              <a:rPr lang="tr" sz="1435">
                <a:solidFill>
                  <a:srgbClr val="ECECEC"/>
                </a:solidFill>
              </a:rPr>
              <a:t>Helps organize your data with structure.</a:t>
            </a:r>
            <a:endParaRPr sz="100"/>
          </a:p>
        </p:txBody>
      </p:sp>
      <p:pic>
        <p:nvPicPr>
          <p:cNvPr id="130" name="Google Shape;130;p22"/>
          <p:cNvPicPr preferRelativeResize="0"/>
          <p:nvPr/>
        </p:nvPicPr>
        <p:blipFill>
          <a:blip r:embed="rId3">
            <a:alphaModFix/>
          </a:blip>
          <a:stretch>
            <a:fillRect/>
          </a:stretch>
        </p:blipFill>
        <p:spPr>
          <a:xfrm>
            <a:off x="468425" y="1483825"/>
            <a:ext cx="3337500" cy="3161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lnSpc>
                <a:spcPct val="160000"/>
              </a:lnSpc>
              <a:spcBef>
                <a:spcPts val="0"/>
              </a:spcBef>
              <a:spcAft>
                <a:spcPts val="0"/>
              </a:spcAft>
              <a:buNone/>
            </a:pPr>
            <a:r>
              <a:rPr b="1" lang="tr" sz="2700">
                <a:solidFill>
                  <a:srgbClr val="ECECEC"/>
                </a:solidFill>
                <a:latin typeface="Roboto"/>
                <a:ea typeface="Roboto"/>
                <a:cs typeface="Roboto"/>
                <a:sym typeface="Roboto"/>
              </a:rPr>
              <a:t>Schemas &amp; Models in Mongoose</a:t>
            </a:r>
            <a:endParaRPr sz="2700"/>
          </a:p>
        </p:txBody>
      </p:sp>
      <p:sp>
        <p:nvSpPr>
          <p:cNvPr id="136" name="Google Shape;136;p23"/>
          <p:cNvSpPr txBox="1"/>
          <p:nvPr>
            <p:ph idx="1" type="body"/>
          </p:nvPr>
        </p:nvSpPr>
        <p:spPr>
          <a:xfrm>
            <a:off x="175650" y="1288175"/>
            <a:ext cx="4635600" cy="3542400"/>
          </a:xfrm>
          <a:prstGeom prst="rect">
            <a:avLst/>
          </a:prstGeom>
        </p:spPr>
        <p:txBody>
          <a:bodyPr anchorCtr="0" anchor="t" bIns="91425" lIns="91425" spcFirstLastPara="1" rIns="91425" wrap="square" tIns="91425">
            <a:normAutofit/>
          </a:bodyPr>
          <a:lstStyle/>
          <a:p>
            <a:pPr indent="0" lvl="0" marL="457200" rtl="0" algn="l">
              <a:spcBef>
                <a:spcPts val="1500"/>
              </a:spcBef>
              <a:spcAft>
                <a:spcPts val="0"/>
              </a:spcAft>
              <a:buNone/>
            </a:pPr>
            <a:r>
              <a:rPr b="1" lang="tr" sz="1200">
                <a:solidFill>
                  <a:srgbClr val="ECECEC"/>
                </a:solidFill>
              </a:rPr>
              <a:t>Understanding Schemas:</a:t>
            </a:r>
            <a:r>
              <a:rPr lang="tr" sz="1200">
                <a:solidFill>
                  <a:srgbClr val="ECECEC"/>
                </a:solidFill>
              </a:rPr>
              <a:t> A schema acts as the blueprint or structure for data in MongoDB. It defines the shape of documents within a collection by specifying data types, required fields, and other validation rules. Think of it as the architectural plan for data that ensures everything is built correctly.</a:t>
            </a:r>
            <a:endParaRPr sz="1200">
              <a:solidFill>
                <a:srgbClr val="ECECEC"/>
              </a:solidFill>
            </a:endParaRPr>
          </a:p>
          <a:p>
            <a:pPr indent="0" lvl="0" marL="457200" rtl="0" algn="l">
              <a:spcBef>
                <a:spcPts val="1500"/>
              </a:spcBef>
              <a:spcAft>
                <a:spcPts val="0"/>
              </a:spcAft>
              <a:buNone/>
            </a:pPr>
            <a:r>
              <a:t/>
            </a:r>
            <a:endParaRPr sz="600">
              <a:solidFill>
                <a:srgbClr val="ECECEC"/>
              </a:solidFill>
            </a:endParaRPr>
          </a:p>
          <a:p>
            <a:pPr indent="0" lvl="0" marL="457200" rtl="0" algn="l">
              <a:spcBef>
                <a:spcPts val="1500"/>
              </a:spcBef>
              <a:spcAft>
                <a:spcPts val="0"/>
              </a:spcAft>
              <a:buNone/>
            </a:pPr>
            <a:r>
              <a:t/>
            </a:r>
            <a:endParaRPr sz="600">
              <a:solidFill>
                <a:srgbClr val="ECECEC"/>
              </a:solidFill>
            </a:endParaRPr>
          </a:p>
          <a:p>
            <a:pPr indent="0" lvl="0" marL="0" rtl="0" algn="l">
              <a:spcBef>
                <a:spcPts val="1500"/>
              </a:spcBef>
              <a:spcAft>
                <a:spcPts val="1200"/>
              </a:spcAft>
              <a:buNone/>
            </a:pPr>
            <a:r>
              <a:t/>
            </a:r>
            <a:endParaRPr sz="600"/>
          </a:p>
        </p:txBody>
      </p:sp>
      <p:pic>
        <p:nvPicPr>
          <p:cNvPr id="137" name="Google Shape;137;p23"/>
          <p:cNvPicPr preferRelativeResize="0"/>
          <p:nvPr/>
        </p:nvPicPr>
        <p:blipFill>
          <a:blip r:embed="rId3">
            <a:alphaModFix/>
          </a:blip>
          <a:stretch>
            <a:fillRect/>
          </a:stretch>
        </p:blipFill>
        <p:spPr>
          <a:xfrm>
            <a:off x="4984900" y="1144125"/>
            <a:ext cx="2345650" cy="1800125"/>
          </a:xfrm>
          <a:prstGeom prst="rect">
            <a:avLst/>
          </a:prstGeom>
          <a:noFill/>
          <a:ln>
            <a:noFill/>
          </a:ln>
        </p:spPr>
      </p:pic>
      <p:sp>
        <p:nvSpPr>
          <p:cNvPr id="138" name="Google Shape;138;p23"/>
          <p:cNvSpPr txBox="1"/>
          <p:nvPr/>
        </p:nvSpPr>
        <p:spPr>
          <a:xfrm>
            <a:off x="3932800" y="3210650"/>
            <a:ext cx="4589100" cy="15129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500"/>
              </a:spcBef>
              <a:spcAft>
                <a:spcPts val="1500"/>
              </a:spcAft>
              <a:buNone/>
            </a:pPr>
            <a:r>
              <a:rPr b="1" lang="tr" sz="1200">
                <a:solidFill>
                  <a:srgbClr val="ECECEC"/>
                </a:solidFill>
                <a:latin typeface="Roboto"/>
                <a:ea typeface="Roboto"/>
                <a:cs typeface="Roboto"/>
                <a:sym typeface="Roboto"/>
              </a:rPr>
              <a:t>Role of Models:</a:t>
            </a:r>
            <a:r>
              <a:rPr lang="tr" sz="1200">
                <a:solidFill>
                  <a:srgbClr val="ECECEC"/>
                </a:solidFill>
                <a:latin typeface="Roboto"/>
                <a:ea typeface="Roboto"/>
                <a:cs typeface="Roboto"/>
                <a:sym typeface="Roboto"/>
              </a:rPr>
              <a:t> Models are the power tools built on top of schemas. They take a schema and use it to create instances of documents, which are like the individual records you might find in a relational database. In simple terms, if your schema is the blueprint, then a model is the machine that builds the house according to that blueprint.</a:t>
            </a:r>
            <a:endParaRPr sz="1200">
              <a:solidFill>
                <a:srgbClr val="ECECEC"/>
              </a:solidFill>
              <a:latin typeface="Roboto"/>
              <a:ea typeface="Roboto"/>
              <a:cs typeface="Roboto"/>
              <a:sym typeface="Roboto"/>
            </a:endParaRPr>
          </a:p>
        </p:txBody>
      </p:sp>
      <p:pic>
        <p:nvPicPr>
          <p:cNvPr id="139" name="Google Shape;139;p23"/>
          <p:cNvPicPr preferRelativeResize="0"/>
          <p:nvPr/>
        </p:nvPicPr>
        <p:blipFill>
          <a:blip r:embed="rId4">
            <a:alphaModFix/>
          </a:blip>
          <a:stretch>
            <a:fillRect/>
          </a:stretch>
        </p:blipFill>
        <p:spPr>
          <a:xfrm>
            <a:off x="1694500" y="2944250"/>
            <a:ext cx="2345650" cy="2045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457200" rtl="0" algn="l">
              <a:lnSpc>
                <a:spcPct val="115000"/>
              </a:lnSpc>
              <a:spcBef>
                <a:spcPts val="1500"/>
              </a:spcBef>
              <a:spcAft>
                <a:spcPts val="1500"/>
              </a:spcAft>
              <a:buNone/>
            </a:pPr>
            <a:r>
              <a:rPr b="1" lang="tr" sz="2700">
                <a:solidFill>
                  <a:srgbClr val="ECECEC"/>
                </a:solidFill>
                <a:latin typeface="Roboto"/>
                <a:ea typeface="Roboto"/>
                <a:cs typeface="Roboto"/>
                <a:sym typeface="Roboto"/>
              </a:rPr>
              <a:t>How They Work Together?</a:t>
            </a:r>
            <a:endParaRPr sz="2700"/>
          </a:p>
        </p:txBody>
      </p:sp>
      <p:sp>
        <p:nvSpPr>
          <p:cNvPr id="145" name="Google Shape;145;p24"/>
          <p:cNvSpPr txBox="1"/>
          <p:nvPr>
            <p:ph idx="1" type="body"/>
          </p:nvPr>
        </p:nvSpPr>
        <p:spPr>
          <a:xfrm>
            <a:off x="559875" y="1433300"/>
            <a:ext cx="6866700" cy="29289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1500"/>
              </a:spcBef>
              <a:spcAft>
                <a:spcPts val="0"/>
              </a:spcAft>
              <a:buClr>
                <a:srgbClr val="ECECEC"/>
              </a:buClr>
              <a:buSzPts val="1600"/>
              <a:buChar char="●"/>
            </a:pPr>
            <a:r>
              <a:rPr lang="tr" sz="1600">
                <a:solidFill>
                  <a:srgbClr val="ECECEC"/>
                </a:solidFill>
              </a:rPr>
              <a:t>Schemas lay down the rules for what data should look like, while models enforce these rules and interact with the database.</a:t>
            </a:r>
            <a:endParaRPr sz="1600">
              <a:solidFill>
                <a:srgbClr val="ECECEC"/>
              </a:solidFill>
            </a:endParaRPr>
          </a:p>
          <a:p>
            <a:pPr indent="-330200" lvl="0" marL="457200" rtl="0" algn="l">
              <a:lnSpc>
                <a:spcPct val="150000"/>
              </a:lnSpc>
              <a:spcBef>
                <a:spcPts val="0"/>
              </a:spcBef>
              <a:spcAft>
                <a:spcPts val="0"/>
              </a:spcAft>
              <a:buClr>
                <a:srgbClr val="ECECEC"/>
              </a:buClr>
              <a:buSzPts val="1600"/>
              <a:buChar char="●"/>
            </a:pPr>
            <a:r>
              <a:rPr lang="tr" sz="1600">
                <a:solidFill>
                  <a:srgbClr val="ECECEC"/>
                </a:solidFill>
              </a:rPr>
              <a:t>They work in tandem to ensure data integrity and provide a structured and efficient way to manage data within your application.</a:t>
            </a:r>
            <a:endParaRPr sz="1600">
              <a:solidFill>
                <a:srgbClr val="ECECEC"/>
              </a:solidFill>
            </a:endParaRPr>
          </a:p>
          <a:p>
            <a:pPr indent="0" lvl="0" marL="0" rtl="0" algn="l">
              <a:lnSpc>
                <a:spcPct val="95000"/>
              </a:lnSpc>
              <a:spcBef>
                <a:spcPts val="1500"/>
              </a:spcBef>
              <a:spcAft>
                <a:spcPts val="1200"/>
              </a:spcAft>
              <a:buNone/>
            </a:pPr>
            <a:r>
              <a:t/>
            </a:r>
            <a:endParaRPr sz="1500"/>
          </a:p>
        </p:txBody>
      </p:sp>
      <p:pic>
        <p:nvPicPr>
          <p:cNvPr id="146" name="Google Shape;146;p24"/>
          <p:cNvPicPr preferRelativeResize="0"/>
          <p:nvPr/>
        </p:nvPicPr>
        <p:blipFill>
          <a:blip r:embed="rId3">
            <a:alphaModFix/>
          </a:blip>
          <a:stretch>
            <a:fillRect/>
          </a:stretch>
        </p:blipFill>
        <p:spPr>
          <a:xfrm>
            <a:off x="5698450" y="3111625"/>
            <a:ext cx="1250575" cy="1250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tr"/>
              <a:t>Example: Using Mongoose Schema</a:t>
            </a:r>
            <a:endParaRPr/>
          </a:p>
        </p:txBody>
      </p:sp>
      <p:pic>
        <p:nvPicPr>
          <p:cNvPr id="152" name="Google Shape;152;p25"/>
          <p:cNvPicPr preferRelativeResize="0"/>
          <p:nvPr/>
        </p:nvPicPr>
        <p:blipFill>
          <a:blip r:embed="rId3">
            <a:alphaModFix/>
          </a:blip>
          <a:stretch>
            <a:fillRect/>
          </a:stretch>
        </p:blipFill>
        <p:spPr>
          <a:xfrm>
            <a:off x="387900" y="1372700"/>
            <a:ext cx="5742725" cy="3497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20000"/>
          </a:bodyPr>
          <a:lstStyle/>
          <a:p>
            <a:pPr indent="457200" lvl="0" marL="3200400" rtl="0" algn="l">
              <a:spcBef>
                <a:spcPts val="0"/>
              </a:spcBef>
              <a:spcAft>
                <a:spcPts val="0"/>
              </a:spcAft>
              <a:buNone/>
            </a:pPr>
            <a:r>
              <a:t/>
            </a:r>
            <a:endParaRPr/>
          </a:p>
          <a:p>
            <a:pPr indent="0" lvl="0" marL="2743200" rtl="0" algn="l">
              <a:spcBef>
                <a:spcPts val="1200"/>
              </a:spcBef>
              <a:spcAft>
                <a:spcPts val="0"/>
              </a:spcAft>
              <a:buNone/>
            </a:pPr>
            <a:r>
              <a:rPr b="1" i="1" lang="tr" sz="3200">
                <a:latin typeface="Montserrat"/>
                <a:ea typeface="Montserrat"/>
                <a:cs typeface="Montserrat"/>
                <a:sym typeface="Montserrat"/>
              </a:rPr>
              <a:t>Thank You</a:t>
            </a:r>
            <a:endParaRPr b="1" sz="3300"/>
          </a:p>
          <a:p>
            <a:pPr indent="457200" lvl="0" marL="4114800" rtl="0" algn="l">
              <a:spcBef>
                <a:spcPts val="1200"/>
              </a:spcBef>
              <a:spcAft>
                <a:spcPts val="0"/>
              </a:spcAft>
              <a:buNone/>
            </a:pPr>
            <a:r>
              <a:t/>
            </a:r>
            <a:endParaRPr b="1" sz="3300"/>
          </a:p>
          <a:p>
            <a:pPr indent="457200" lvl="0" marL="4114800" rtl="0" algn="l">
              <a:spcBef>
                <a:spcPts val="1200"/>
              </a:spcBef>
              <a:spcAft>
                <a:spcPts val="0"/>
              </a:spcAft>
              <a:buNone/>
            </a:pPr>
            <a:r>
              <a:rPr lang="tr" sz="1100" u="sng">
                <a:solidFill>
                  <a:schemeClr val="accent5"/>
                </a:solidFill>
                <a:latin typeface="Arial"/>
                <a:ea typeface="Arial"/>
                <a:cs typeface="Arial"/>
                <a:sym typeface="Arial"/>
                <a:hlinkClick r:id="rId3">
                  <a:extLst>
                    <a:ext uri="{A12FA001-AC4F-418D-AE19-62706E023703}">
                      <ahyp:hlinkClr val="tx"/>
                    </a:ext>
                  </a:extLst>
                </a:hlinkClick>
              </a:rPr>
              <a:t>https://twitter.com/umthym</a:t>
            </a:r>
            <a:endParaRPr b="1" sz="3300"/>
          </a:p>
          <a:p>
            <a:pPr indent="0" lvl="0" marL="4572000" rtl="0" algn="l">
              <a:spcBef>
                <a:spcPts val="1200"/>
              </a:spcBef>
              <a:spcAft>
                <a:spcPts val="0"/>
              </a:spcAft>
              <a:buNone/>
            </a:pPr>
            <a:r>
              <a:rPr lang="tr" sz="1100" u="sng">
                <a:solidFill>
                  <a:schemeClr val="accent5"/>
                </a:solidFill>
                <a:latin typeface="Arial"/>
                <a:ea typeface="Arial"/>
                <a:cs typeface="Arial"/>
                <a:sym typeface="Arial"/>
                <a:hlinkClick r:id="rId4">
                  <a:extLst>
                    <a:ext uri="{A12FA001-AC4F-418D-AE19-62706E023703}">
                      <ahyp:hlinkClr val="tx"/>
                    </a:ext>
                  </a:extLst>
                </a:hlinkClick>
              </a:rPr>
              <a:t>https://www.linkedin.com/in/umit-hayim-0a07aa1a9/</a:t>
            </a:r>
            <a:endParaRPr b="1" i="1" sz="3200">
              <a:latin typeface="Montserrat"/>
              <a:ea typeface="Montserrat"/>
              <a:cs typeface="Montserrat"/>
              <a:sym typeface="Montserrat"/>
            </a:endParaRPr>
          </a:p>
          <a:p>
            <a:pPr indent="0" lvl="0" marL="4572000" rtl="0" algn="l">
              <a:spcBef>
                <a:spcPts val="1200"/>
              </a:spcBef>
              <a:spcAft>
                <a:spcPts val="1200"/>
              </a:spcAft>
              <a:buNone/>
            </a:pPr>
            <a:r>
              <a:rPr lang="tr" sz="1100" u="sng">
                <a:solidFill>
                  <a:schemeClr val="hlink"/>
                </a:solidFill>
                <a:latin typeface="Arial"/>
                <a:ea typeface="Arial"/>
                <a:cs typeface="Arial"/>
                <a:sym typeface="Arial"/>
                <a:hlinkClick r:id="rId5"/>
              </a:rPr>
              <a:t>https://github.com/UmtHym</a:t>
            </a:r>
            <a:endParaRPr b="1" sz="3300"/>
          </a:p>
        </p:txBody>
      </p:sp>
      <p:pic>
        <p:nvPicPr>
          <p:cNvPr id="158" name="Google Shape;158;p26"/>
          <p:cNvPicPr preferRelativeResize="0"/>
          <p:nvPr/>
        </p:nvPicPr>
        <p:blipFill>
          <a:blip r:embed="rId6">
            <a:alphaModFix/>
          </a:blip>
          <a:stretch>
            <a:fillRect/>
          </a:stretch>
        </p:blipFill>
        <p:spPr>
          <a:xfrm>
            <a:off x="4628938" y="3007900"/>
            <a:ext cx="274875" cy="268425"/>
          </a:xfrm>
          <a:prstGeom prst="rect">
            <a:avLst/>
          </a:prstGeom>
          <a:noFill/>
          <a:ln>
            <a:noFill/>
          </a:ln>
        </p:spPr>
      </p:pic>
      <p:pic>
        <p:nvPicPr>
          <p:cNvPr id="159" name="Google Shape;159;p26"/>
          <p:cNvPicPr preferRelativeResize="0"/>
          <p:nvPr/>
        </p:nvPicPr>
        <p:blipFill>
          <a:blip r:embed="rId7">
            <a:alphaModFix/>
          </a:blip>
          <a:stretch>
            <a:fillRect/>
          </a:stretch>
        </p:blipFill>
        <p:spPr>
          <a:xfrm>
            <a:off x="4532850" y="3276325"/>
            <a:ext cx="467050" cy="416451"/>
          </a:xfrm>
          <a:prstGeom prst="rect">
            <a:avLst/>
          </a:prstGeom>
          <a:noFill/>
          <a:ln>
            <a:noFill/>
          </a:ln>
        </p:spPr>
      </p:pic>
      <p:pic>
        <p:nvPicPr>
          <p:cNvPr id="160" name="Google Shape;160;p26"/>
          <p:cNvPicPr preferRelativeResize="0"/>
          <p:nvPr/>
        </p:nvPicPr>
        <p:blipFill>
          <a:blip r:embed="rId8">
            <a:alphaModFix/>
          </a:blip>
          <a:stretch>
            <a:fillRect/>
          </a:stretch>
        </p:blipFill>
        <p:spPr>
          <a:xfrm>
            <a:off x="4628949" y="3692775"/>
            <a:ext cx="274875" cy="274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tr"/>
              <a:t>What is MVC?</a:t>
            </a:r>
            <a:endParaRPr/>
          </a:p>
        </p:txBody>
      </p:sp>
      <p:sp>
        <p:nvSpPr>
          <p:cNvPr id="70" name="Google Shape;70;p14"/>
          <p:cNvSpPr txBox="1"/>
          <p:nvPr>
            <p:ph idx="1" type="body"/>
          </p:nvPr>
        </p:nvSpPr>
        <p:spPr>
          <a:xfrm>
            <a:off x="387900" y="1489825"/>
            <a:ext cx="4530600" cy="30789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Char char="●"/>
            </a:pPr>
            <a:r>
              <a:rPr lang="tr" sz="1600"/>
              <a:t>Contrary to popular belief it’s not a framework, it’s an architectural paradigm.</a:t>
            </a:r>
            <a:endParaRPr sz="1600"/>
          </a:p>
          <a:p>
            <a:pPr indent="0" lvl="0" marL="0" rtl="0" algn="l">
              <a:spcBef>
                <a:spcPts val="1200"/>
              </a:spcBef>
              <a:spcAft>
                <a:spcPts val="0"/>
              </a:spcAft>
              <a:buNone/>
            </a:pPr>
            <a:r>
              <a:t/>
            </a:r>
            <a:endParaRPr sz="154"/>
          </a:p>
          <a:p>
            <a:pPr indent="-330200" lvl="0" marL="457200" rtl="0" algn="l">
              <a:spcBef>
                <a:spcPts val="1200"/>
              </a:spcBef>
              <a:spcAft>
                <a:spcPts val="0"/>
              </a:spcAft>
              <a:buSzPts val="1600"/>
              <a:buChar char="●"/>
            </a:pPr>
            <a:r>
              <a:rPr lang="tr" sz="1600"/>
              <a:t>By </a:t>
            </a:r>
            <a:r>
              <a:rPr lang="tr" sz="1600"/>
              <a:t>separating</a:t>
            </a:r>
            <a:r>
              <a:rPr lang="tr" sz="1600"/>
              <a:t> our model into three segments, we process information and structure our application in a more organised and </a:t>
            </a:r>
            <a:r>
              <a:rPr lang="tr" sz="1600"/>
              <a:t>manageable</a:t>
            </a:r>
            <a:r>
              <a:rPr lang="tr" sz="1600"/>
              <a:t> way. </a:t>
            </a:r>
            <a:endParaRPr sz="1600"/>
          </a:p>
          <a:p>
            <a:pPr indent="457200" lvl="0" marL="1828800" rtl="0" algn="l">
              <a:spcBef>
                <a:spcPts val="1200"/>
              </a:spcBef>
              <a:spcAft>
                <a:spcPts val="0"/>
              </a:spcAft>
              <a:buNone/>
            </a:pPr>
            <a:r>
              <a:t/>
            </a:r>
            <a:endParaRPr/>
          </a:p>
          <a:p>
            <a:pPr indent="457200" lvl="0" marL="0" rtl="0" algn="l">
              <a:spcBef>
                <a:spcPts val="1200"/>
              </a:spcBef>
              <a:spcAft>
                <a:spcPts val="1200"/>
              </a:spcAft>
              <a:buNone/>
            </a:pPr>
            <a:r>
              <a:rPr lang="tr"/>
              <a:t>We call it “</a:t>
            </a:r>
            <a:r>
              <a:rPr b="1" lang="tr"/>
              <a:t>Model View Controller</a:t>
            </a:r>
            <a:r>
              <a:rPr lang="tr"/>
              <a:t>”</a:t>
            </a:r>
            <a:endParaRPr/>
          </a:p>
        </p:txBody>
      </p:sp>
      <p:pic>
        <p:nvPicPr>
          <p:cNvPr id="71" name="Google Shape;71;p14"/>
          <p:cNvPicPr preferRelativeResize="0"/>
          <p:nvPr/>
        </p:nvPicPr>
        <p:blipFill>
          <a:blip r:embed="rId3">
            <a:alphaModFix/>
          </a:blip>
          <a:stretch>
            <a:fillRect/>
          </a:stretch>
        </p:blipFill>
        <p:spPr>
          <a:xfrm>
            <a:off x="5168575" y="1028200"/>
            <a:ext cx="3457900" cy="3457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tr" sz="2900"/>
              <a:t>But </a:t>
            </a:r>
            <a:r>
              <a:rPr lang="tr" sz="2900"/>
              <a:t>why aren’t we using less files?</a:t>
            </a:r>
            <a:endParaRPr sz="2900"/>
          </a:p>
        </p:txBody>
      </p:sp>
      <p:sp>
        <p:nvSpPr>
          <p:cNvPr id="77" name="Google Shape;77;p15"/>
          <p:cNvSpPr txBox="1"/>
          <p:nvPr>
            <p:ph idx="1" type="body"/>
          </p:nvPr>
        </p:nvSpPr>
        <p:spPr>
          <a:xfrm>
            <a:off x="387900" y="1489825"/>
            <a:ext cx="68823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tr"/>
              <a:t>It’s harder to organise,</a:t>
            </a:r>
            <a:endParaRPr/>
          </a:p>
          <a:p>
            <a:pPr indent="-342900" lvl="0" marL="457200" rtl="0" algn="l">
              <a:spcBef>
                <a:spcPts val="0"/>
              </a:spcBef>
              <a:spcAft>
                <a:spcPts val="0"/>
              </a:spcAft>
              <a:buSzPts val="1800"/>
              <a:buChar char="●"/>
            </a:pPr>
            <a:r>
              <a:rPr lang="tr"/>
              <a:t>If the code gets big, it’s harder to make modifications and not </a:t>
            </a:r>
            <a:r>
              <a:rPr lang="tr"/>
              <a:t>affecting</a:t>
            </a:r>
            <a:r>
              <a:rPr lang="tr"/>
              <a:t> the rest of it,</a:t>
            </a:r>
            <a:endParaRPr/>
          </a:p>
          <a:p>
            <a:pPr indent="-342900" lvl="0" marL="457200" rtl="0" algn="l">
              <a:spcBef>
                <a:spcPts val="0"/>
              </a:spcBef>
              <a:spcAft>
                <a:spcPts val="0"/>
              </a:spcAft>
              <a:buSzPts val="1800"/>
              <a:buChar char="●"/>
            </a:pPr>
            <a:r>
              <a:rPr lang="tr"/>
              <a:t>Harder to find anything,</a:t>
            </a:r>
            <a:endParaRPr/>
          </a:p>
          <a:p>
            <a:pPr indent="457200" lvl="0" marL="0" rtl="0" algn="l">
              <a:spcBef>
                <a:spcPts val="1200"/>
              </a:spcBef>
              <a:spcAft>
                <a:spcPts val="0"/>
              </a:spcAft>
              <a:buNone/>
            </a:pPr>
            <a:r>
              <a:t/>
            </a:r>
            <a:endParaRPr b="1"/>
          </a:p>
          <a:p>
            <a:pPr indent="0" lvl="0" marL="457200" rtl="0" algn="l">
              <a:spcBef>
                <a:spcPts val="1200"/>
              </a:spcBef>
              <a:spcAft>
                <a:spcPts val="1200"/>
              </a:spcAft>
              <a:buNone/>
            </a:pPr>
            <a:r>
              <a:rPr lang="tr"/>
              <a:t>To simplify</a:t>
            </a:r>
            <a:r>
              <a:rPr b="1" lang="tr"/>
              <a:t>, it’s less efficient and more time consuming!</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tr"/>
              <a:t>So what are the benefits?</a:t>
            </a:r>
            <a:endParaRPr/>
          </a:p>
        </p:txBody>
      </p:sp>
      <p:sp>
        <p:nvSpPr>
          <p:cNvPr id="83" name="Google Shape;83;p16"/>
          <p:cNvSpPr txBox="1"/>
          <p:nvPr>
            <p:ph idx="1" type="body"/>
          </p:nvPr>
        </p:nvSpPr>
        <p:spPr>
          <a:xfrm>
            <a:off x="4410975" y="1665500"/>
            <a:ext cx="4537800" cy="2618700"/>
          </a:xfrm>
          <a:prstGeom prst="rect">
            <a:avLst/>
          </a:prstGeom>
        </p:spPr>
        <p:txBody>
          <a:bodyPr anchorCtr="0" anchor="t" bIns="91425" lIns="91425" spcFirstLastPara="1" rIns="91425" wrap="square" tIns="91425">
            <a:normAutofit lnSpcReduction="20000"/>
          </a:bodyPr>
          <a:lstStyle/>
          <a:p>
            <a:pPr indent="-323850" lvl="0" marL="457200" rtl="0" algn="l">
              <a:lnSpc>
                <a:spcPct val="100000"/>
              </a:lnSpc>
              <a:spcBef>
                <a:spcPts val="0"/>
              </a:spcBef>
              <a:spcAft>
                <a:spcPts val="0"/>
              </a:spcAft>
              <a:buSzPts val="1500"/>
              <a:buChar char="●"/>
            </a:pPr>
            <a:r>
              <a:rPr lang="tr" sz="1500"/>
              <a:t>Easier to work with groups of people,</a:t>
            </a:r>
            <a:endParaRPr sz="1500"/>
          </a:p>
          <a:p>
            <a:pPr indent="0" lvl="0" marL="0" rtl="0" algn="l">
              <a:lnSpc>
                <a:spcPct val="100000"/>
              </a:lnSpc>
              <a:spcBef>
                <a:spcPts val="1200"/>
              </a:spcBef>
              <a:spcAft>
                <a:spcPts val="0"/>
              </a:spcAft>
              <a:buNone/>
            </a:pPr>
            <a:r>
              <a:t/>
            </a:r>
            <a:endParaRPr sz="205"/>
          </a:p>
          <a:p>
            <a:pPr indent="-323850" lvl="0" marL="457200" rtl="0" algn="l">
              <a:lnSpc>
                <a:spcPct val="100000"/>
              </a:lnSpc>
              <a:spcBef>
                <a:spcPts val="1200"/>
              </a:spcBef>
              <a:spcAft>
                <a:spcPts val="0"/>
              </a:spcAft>
              <a:buSzPts val="1500"/>
              <a:buChar char="●"/>
            </a:pPr>
            <a:r>
              <a:rPr lang="tr" sz="1500"/>
              <a:t>Debugging is less time consuming and if it breaks, it doesn’t affect the entire project,</a:t>
            </a:r>
            <a:endParaRPr sz="1500"/>
          </a:p>
          <a:p>
            <a:pPr indent="0" lvl="0" marL="0" rtl="0" algn="l">
              <a:lnSpc>
                <a:spcPct val="100000"/>
              </a:lnSpc>
              <a:spcBef>
                <a:spcPts val="1200"/>
              </a:spcBef>
              <a:spcAft>
                <a:spcPts val="0"/>
              </a:spcAft>
              <a:buNone/>
            </a:pPr>
            <a:r>
              <a:t/>
            </a:r>
            <a:endParaRPr sz="183"/>
          </a:p>
          <a:p>
            <a:pPr indent="-323850" lvl="0" marL="457200" rtl="0" algn="l">
              <a:lnSpc>
                <a:spcPct val="100000"/>
              </a:lnSpc>
              <a:spcBef>
                <a:spcPts val="1200"/>
              </a:spcBef>
              <a:spcAft>
                <a:spcPts val="0"/>
              </a:spcAft>
              <a:buSzPts val="1500"/>
              <a:buChar char="●"/>
            </a:pPr>
            <a:r>
              <a:rPr lang="tr" sz="1500"/>
              <a:t>It’s modular so it’s </a:t>
            </a:r>
            <a:r>
              <a:rPr lang="tr" sz="1500"/>
              <a:t>easier</a:t>
            </a:r>
            <a:r>
              <a:rPr lang="tr" sz="1500"/>
              <a:t> to swap out components to make </a:t>
            </a:r>
            <a:r>
              <a:rPr lang="tr" sz="1500"/>
              <a:t>changes</a:t>
            </a:r>
            <a:r>
              <a:rPr lang="tr" sz="1500"/>
              <a:t>.</a:t>
            </a:r>
            <a:endParaRPr sz="1500"/>
          </a:p>
          <a:p>
            <a:pPr indent="0" lvl="0" marL="0" rtl="0" algn="l">
              <a:lnSpc>
                <a:spcPct val="100000"/>
              </a:lnSpc>
              <a:spcBef>
                <a:spcPts val="1200"/>
              </a:spcBef>
              <a:spcAft>
                <a:spcPts val="0"/>
              </a:spcAft>
              <a:buNone/>
            </a:pPr>
            <a:r>
              <a:t/>
            </a:r>
            <a:endParaRPr sz="100"/>
          </a:p>
          <a:p>
            <a:pPr indent="-323850" lvl="0" marL="457200" rtl="0" algn="l">
              <a:lnSpc>
                <a:spcPct val="100000"/>
              </a:lnSpc>
              <a:spcBef>
                <a:spcPts val="1200"/>
              </a:spcBef>
              <a:spcAft>
                <a:spcPts val="0"/>
              </a:spcAft>
              <a:buSzPts val="1500"/>
              <a:buChar char="●"/>
            </a:pPr>
            <a:r>
              <a:rPr lang="tr" sz="1500"/>
              <a:t>We can have some </a:t>
            </a:r>
            <a:r>
              <a:rPr lang="tr" sz="1500"/>
              <a:t>interchangeability</a:t>
            </a:r>
            <a:r>
              <a:rPr lang="tr" sz="1500"/>
              <a:t> in our database</a:t>
            </a:r>
            <a:endParaRPr sz="1500"/>
          </a:p>
        </p:txBody>
      </p:sp>
      <p:pic>
        <p:nvPicPr>
          <p:cNvPr id="84" name="Google Shape;84;p16"/>
          <p:cNvPicPr preferRelativeResize="0"/>
          <p:nvPr/>
        </p:nvPicPr>
        <p:blipFill>
          <a:blip r:embed="rId3">
            <a:alphaModFix/>
          </a:blip>
          <a:stretch>
            <a:fillRect/>
          </a:stretch>
        </p:blipFill>
        <p:spPr>
          <a:xfrm>
            <a:off x="464675" y="1665500"/>
            <a:ext cx="3935212" cy="261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87900" y="458025"/>
            <a:ext cx="8368200" cy="445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tr"/>
              <a:t>So what is going on…</a:t>
            </a:r>
            <a:endParaRPr/>
          </a:p>
        </p:txBody>
      </p:sp>
      <p:sp>
        <p:nvSpPr>
          <p:cNvPr id="90" name="Google Shape;90;p17"/>
          <p:cNvSpPr txBox="1"/>
          <p:nvPr>
            <p:ph idx="1" type="body"/>
          </p:nvPr>
        </p:nvSpPr>
        <p:spPr>
          <a:xfrm>
            <a:off x="4572000" y="971950"/>
            <a:ext cx="4184100" cy="359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0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91" name="Google Shape;91;p17"/>
          <p:cNvPicPr preferRelativeResize="0"/>
          <p:nvPr/>
        </p:nvPicPr>
        <p:blipFill>
          <a:blip r:embed="rId3">
            <a:alphaModFix/>
          </a:blip>
          <a:stretch>
            <a:fillRect/>
          </a:stretch>
        </p:blipFill>
        <p:spPr>
          <a:xfrm>
            <a:off x="4684750" y="971950"/>
            <a:ext cx="4071351" cy="3596700"/>
          </a:xfrm>
          <a:prstGeom prst="rect">
            <a:avLst/>
          </a:prstGeom>
          <a:noFill/>
          <a:ln>
            <a:noFill/>
          </a:ln>
        </p:spPr>
      </p:pic>
      <p:sp>
        <p:nvSpPr>
          <p:cNvPr id="92" name="Google Shape;92;p17"/>
          <p:cNvSpPr txBox="1"/>
          <p:nvPr/>
        </p:nvSpPr>
        <p:spPr>
          <a:xfrm>
            <a:off x="387900" y="1273225"/>
            <a:ext cx="4296900" cy="32955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Font typeface="Roboto Slab"/>
              <a:buAutoNum type="arabicPeriod"/>
            </a:pPr>
            <a:r>
              <a:rPr lang="tr" sz="1100">
                <a:solidFill>
                  <a:schemeClr val="dk1"/>
                </a:solidFill>
                <a:latin typeface="Roboto Slab"/>
                <a:ea typeface="Roboto Slab"/>
                <a:cs typeface="Roboto Slab"/>
                <a:sym typeface="Roboto Slab"/>
              </a:rPr>
              <a:t> The client-side (Browser, HTML/CSS/ JS) sends a request to the server(PHP/ Ruby/ Python),</a:t>
            </a:r>
            <a:endParaRPr sz="1100">
              <a:solidFill>
                <a:schemeClr val="dk1"/>
              </a:solidFill>
              <a:latin typeface="Roboto Slab"/>
              <a:ea typeface="Roboto Slab"/>
              <a:cs typeface="Roboto Slab"/>
              <a:sym typeface="Roboto Slab"/>
            </a:endParaRPr>
          </a:p>
          <a:p>
            <a:pPr indent="0" lvl="0" marL="0" rtl="0" algn="l">
              <a:lnSpc>
                <a:spcPct val="115000"/>
              </a:lnSpc>
              <a:spcBef>
                <a:spcPts val="0"/>
              </a:spcBef>
              <a:spcAft>
                <a:spcPts val="0"/>
              </a:spcAft>
              <a:buNone/>
            </a:pPr>
            <a:r>
              <a:rPr lang="tr" sz="1100">
                <a:solidFill>
                  <a:schemeClr val="dk1"/>
                </a:solidFill>
                <a:latin typeface="Roboto Slab"/>
                <a:ea typeface="Roboto Slab"/>
                <a:cs typeface="Roboto Slab"/>
                <a:sym typeface="Roboto Slab"/>
              </a:rPr>
              <a:t> </a:t>
            </a:r>
            <a:endParaRPr sz="1100">
              <a:solidFill>
                <a:schemeClr val="dk1"/>
              </a:solidFill>
              <a:latin typeface="Roboto Slab"/>
              <a:ea typeface="Roboto Slab"/>
              <a:cs typeface="Roboto Slab"/>
              <a:sym typeface="Roboto Slab"/>
            </a:endParaRPr>
          </a:p>
          <a:p>
            <a:pPr indent="-298450" lvl="0" marL="457200" rtl="0" algn="l">
              <a:lnSpc>
                <a:spcPct val="115000"/>
              </a:lnSpc>
              <a:spcBef>
                <a:spcPts val="0"/>
              </a:spcBef>
              <a:spcAft>
                <a:spcPts val="0"/>
              </a:spcAft>
              <a:buClr>
                <a:schemeClr val="dk1"/>
              </a:buClr>
              <a:buSzPts val="1100"/>
              <a:buFont typeface="Roboto Slab"/>
              <a:buAutoNum type="arabicPeriod"/>
            </a:pPr>
            <a:r>
              <a:rPr lang="tr" sz="1100">
                <a:solidFill>
                  <a:schemeClr val="dk1"/>
                </a:solidFill>
                <a:latin typeface="Roboto Slab"/>
                <a:ea typeface="Roboto Slab"/>
                <a:cs typeface="Roboto Slab"/>
                <a:sym typeface="Roboto Slab"/>
              </a:rPr>
              <a:t>The Server goes out to the Database(MySQL/PostgreSQL/ NOSQL/ MongoDB) for the request which has stored the information, </a:t>
            </a:r>
            <a:endParaRPr sz="1100">
              <a:solidFill>
                <a:schemeClr val="dk1"/>
              </a:solidFill>
              <a:latin typeface="Roboto Slab"/>
              <a:ea typeface="Roboto Slab"/>
              <a:cs typeface="Roboto Slab"/>
              <a:sym typeface="Roboto Slab"/>
            </a:endParaRPr>
          </a:p>
          <a:p>
            <a:pPr indent="0" lvl="0" marL="0" rtl="0" algn="l">
              <a:lnSpc>
                <a:spcPct val="115000"/>
              </a:lnSpc>
              <a:spcBef>
                <a:spcPts val="0"/>
              </a:spcBef>
              <a:spcAft>
                <a:spcPts val="0"/>
              </a:spcAft>
              <a:buNone/>
            </a:pPr>
            <a:r>
              <a:t/>
            </a:r>
            <a:endParaRPr sz="1100">
              <a:solidFill>
                <a:schemeClr val="dk1"/>
              </a:solidFill>
              <a:latin typeface="Roboto Slab"/>
              <a:ea typeface="Roboto Slab"/>
              <a:cs typeface="Roboto Slab"/>
              <a:sym typeface="Roboto Slab"/>
            </a:endParaRPr>
          </a:p>
          <a:p>
            <a:pPr indent="-298450" lvl="0" marL="457200" rtl="0" algn="l">
              <a:lnSpc>
                <a:spcPct val="115000"/>
              </a:lnSpc>
              <a:spcBef>
                <a:spcPts val="0"/>
              </a:spcBef>
              <a:spcAft>
                <a:spcPts val="0"/>
              </a:spcAft>
              <a:buClr>
                <a:schemeClr val="dk1"/>
              </a:buClr>
              <a:buSzPts val="1100"/>
              <a:buFont typeface="Roboto Slab"/>
              <a:buAutoNum type="arabicPeriod"/>
            </a:pPr>
            <a:r>
              <a:rPr lang="tr" sz="1100">
                <a:solidFill>
                  <a:schemeClr val="dk1"/>
                </a:solidFill>
                <a:latin typeface="Roboto Slab"/>
                <a:ea typeface="Roboto Slab"/>
                <a:cs typeface="Roboto Slab"/>
                <a:sym typeface="Roboto Slab"/>
              </a:rPr>
              <a:t>Database finds it and sends it to the Server,</a:t>
            </a:r>
            <a:endParaRPr sz="1100">
              <a:solidFill>
                <a:schemeClr val="dk1"/>
              </a:solidFill>
              <a:latin typeface="Roboto Slab"/>
              <a:ea typeface="Roboto Slab"/>
              <a:cs typeface="Roboto Slab"/>
              <a:sym typeface="Roboto Slab"/>
            </a:endParaRPr>
          </a:p>
          <a:p>
            <a:pPr indent="0" lvl="0" marL="0" rtl="0" algn="l">
              <a:lnSpc>
                <a:spcPct val="115000"/>
              </a:lnSpc>
              <a:spcBef>
                <a:spcPts val="0"/>
              </a:spcBef>
              <a:spcAft>
                <a:spcPts val="0"/>
              </a:spcAft>
              <a:buNone/>
            </a:pPr>
            <a:r>
              <a:rPr lang="tr" sz="1100">
                <a:solidFill>
                  <a:schemeClr val="dk1"/>
                </a:solidFill>
                <a:latin typeface="Roboto Slab"/>
                <a:ea typeface="Roboto Slab"/>
                <a:cs typeface="Roboto Slab"/>
                <a:sym typeface="Roboto Slab"/>
              </a:rPr>
              <a:t> </a:t>
            </a:r>
            <a:endParaRPr sz="1100">
              <a:solidFill>
                <a:schemeClr val="dk1"/>
              </a:solidFill>
              <a:latin typeface="Roboto Slab"/>
              <a:ea typeface="Roboto Slab"/>
              <a:cs typeface="Roboto Slab"/>
              <a:sym typeface="Roboto Slab"/>
            </a:endParaRPr>
          </a:p>
          <a:p>
            <a:pPr indent="-298450" lvl="0" marL="457200" rtl="0" algn="l">
              <a:lnSpc>
                <a:spcPct val="115000"/>
              </a:lnSpc>
              <a:spcBef>
                <a:spcPts val="0"/>
              </a:spcBef>
              <a:spcAft>
                <a:spcPts val="0"/>
              </a:spcAft>
              <a:buClr>
                <a:schemeClr val="dk1"/>
              </a:buClr>
              <a:buSzPts val="1100"/>
              <a:buFont typeface="Roboto Slab"/>
              <a:buAutoNum type="arabicPeriod"/>
            </a:pPr>
            <a:r>
              <a:rPr lang="tr" sz="1100">
                <a:solidFill>
                  <a:schemeClr val="dk1"/>
                </a:solidFill>
                <a:latin typeface="Roboto Slab"/>
                <a:ea typeface="Roboto Slab"/>
                <a:cs typeface="Roboto Slab"/>
                <a:sym typeface="Roboto Slab"/>
              </a:rPr>
              <a:t> Server processes the information and creates a page with HTML and CSS,</a:t>
            </a:r>
            <a:endParaRPr sz="1100">
              <a:solidFill>
                <a:schemeClr val="dk1"/>
              </a:solidFill>
              <a:latin typeface="Roboto Slab"/>
              <a:ea typeface="Roboto Slab"/>
              <a:cs typeface="Roboto Slab"/>
              <a:sym typeface="Roboto Slab"/>
            </a:endParaRPr>
          </a:p>
          <a:p>
            <a:pPr indent="0" lvl="0" marL="0" rtl="0" algn="l">
              <a:lnSpc>
                <a:spcPct val="115000"/>
              </a:lnSpc>
              <a:spcBef>
                <a:spcPts val="0"/>
              </a:spcBef>
              <a:spcAft>
                <a:spcPts val="0"/>
              </a:spcAft>
              <a:buNone/>
            </a:pPr>
            <a:r>
              <a:t/>
            </a:r>
            <a:endParaRPr sz="1100">
              <a:solidFill>
                <a:schemeClr val="dk1"/>
              </a:solidFill>
              <a:latin typeface="Roboto Slab"/>
              <a:ea typeface="Roboto Slab"/>
              <a:cs typeface="Roboto Slab"/>
              <a:sym typeface="Roboto Slab"/>
            </a:endParaRPr>
          </a:p>
          <a:p>
            <a:pPr indent="-298450" lvl="0" marL="457200" rtl="0" algn="l">
              <a:lnSpc>
                <a:spcPct val="115000"/>
              </a:lnSpc>
              <a:spcBef>
                <a:spcPts val="0"/>
              </a:spcBef>
              <a:spcAft>
                <a:spcPts val="0"/>
              </a:spcAft>
              <a:buClr>
                <a:schemeClr val="dk1"/>
              </a:buClr>
              <a:buSzPts val="1100"/>
              <a:buFont typeface="Roboto Slab"/>
              <a:buAutoNum type="arabicPeriod"/>
            </a:pPr>
            <a:r>
              <a:rPr lang="tr" sz="1100">
                <a:solidFill>
                  <a:schemeClr val="dk1"/>
                </a:solidFill>
                <a:latin typeface="Roboto Slab"/>
                <a:ea typeface="Roboto Slab"/>
                <a:cs typeface="Roboto Slab"/>
                <a:sym typeface="Roboto Slab"/>
              </a:rPr>
              <a:t>Finally client-side browser processes it and renders it on to the screen.</a:t>
            </a:r>
            <a:endParaRPr sz="1100">
              <a:solidFill>
                <a:schemeClr val="dk1"/>
              </a:solidFill>
              <a:latin typeface="Roboto Slab"/>
              <a:ea typeface="Roboto Slab"/>
              <a:cs typeface="Roboto Slab"/>
              <a:sym typeface="Roboto Slab"/>
            </a:endParaRPr>
          </a:p>
          <a:p>
            <a:pPr indent="0" lvl="0" marL="0" rtl="0" algn="l">
              <a:lnSpc>
                <a:spcPct val="115000"/>
              </a:lnSpc>
              <a:spcBef>
                <a:spcPts val="0"/>
              </a:spcBef>
              <a:spcAft>
                <a:spcPts val="0"/>
              </a:spcAft>
              <a:buNone/>
            </a:pPr>
            <a:r>
              <a:t/>
            </a:r>
            <a:endParaRPr sz="1100">
              <a:solidFill>
                <a:schemeClr val="dk1"/>
              </a:solidFill>
              <a:latin typeface="Roboto Slab"/>
              <a:ea typeface="Roboto Slab"/>
              <a:cs typeface="Roboto Slab"/>
              <a:sym typeface="Roboto Slab"/>
            </a:endParaRPr>
          </a:p>
          <a:p>
            <a:pPr indent="457200" lvl="0" marL="0" rtl="0" algn="l">
              <a:lnSpc>
                <a:spcPct val="115000"/>
              </a:lnSpc>
              <a:spcBef>
                <a:spcPts val="0"/>
              </a:spcBef>
              <a:spcAft>
                <a:spcPts val="0"/>
              </a:spcAft>
              <a:buNone/>
            </a:pPr>
            <a:r>
              <a:rPr b="1" lang="tr" sz="1100">
                <a:solidFill>
                  <a:schemeClr val="dk1"/>
                </a:solidFill>
                <a:latin typeface="Roboto Slab"/>
                <a:ea typeface="Roboto Slab"/>
                <a:cs typeface="Roboto Slab"/>
                <a:sym typeface="Roboto Slab"/>
              </a:rPr>
              <a:t>It all happens in a fraction of a second…</a:t>
            </a:r>
            <a:endParaRPr b="1" sz="1900">
              <a:solidFill>
                <a:schemeClr val="dk1"/>
              </a:solidFill>
              <a:latin typeface="Roboto Slab"/>
              <a:ea typeface="Roboto Slab"/>
              <a:cs typeface="Roboto Slab"/>
              <a:sym typeface="Roboto Slab"/>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idx="1" type="body"/>
          </p:nvPr>
        </p:nvSpPr>
        <p:spPr>
          <a:xfrm>
            <a:off x="427800" y="865025"/>
            <a:ext cx="4144200" cy="37128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b="1" lang="tr" sz="1700"/>
              <a:t>Model: The Database </a:t>
            </a:r>
            <a:endParaRPr b="1" sz="1700"/>
          </a:p>
          <a:p>
            <a:pPr indent="-311150" lvl="0" marL="457200" rtl="0" algn="l">
              <a:lnSpc>
                <a:spcPct val="100000"/>
              </a:lnSpc>
              <a:spcBef>
                <a:spcPts val="1200"/>
              </a:spcBef>
              <a:spcAft>
                <a:spcPts val="0"/>
              </a:spcAft>
              <a:buSzPts val="1300"/>
              <a:buChar char="●"/>
            </a:pPr>
            <a:r>
              <a:rPr lang="tr" sz="1300"/>
              <a:t>Adds and retrieves data from DB.</a:t>
            </a:r>
            <a:endParaRPr sz="1300"/>
          </a:p>
          <a:p>
            <a:pPr indent="-311150" lvl="0" marL="457200" rtl="0" algn="l">
              <a:lnSpc>
                <a:spcPct val="100000"/>
              </a:lnSpc>
              <a:spcBef>
                <a:spcPts val="0"/>
              </a:spcBef>
              <a:spcAft>
                <a:spcPts val="0"/>
              </a:spcAft>
              <a:buSzPts val="1300"/>
              <a:buChar char="●"/>
            </a:pPr>
            <a:r>
              <a:rPr lang="tr" sz="1300"/>
              <a:t>Speaks with Controller</a:t>
            </a:r>
            <a:endParaRPr sz="1300"/>
          </a:p>
          <a:p>
            <a:pPr indent="0" lvl="0" marL="0" rtl="0" algn="l">
              <a:lnSpc>
                <a:spcPct val="100000"/>
              </a:lnSpc>
              <a:spcBef>
                <a:spcPts val="1200"/>
              </a:spcBef>
              <a:spcAft>
                <a:spcPts val="0"/>
              </a:spcAft>
              <a:buNone/>
            </a:pPr>
            <a:r>
              <a:rPr b="1" lang="tr" sz="1700"/>
              <a:t>View: Client</a:t>
            </a:r>
            <a:endParaRPr b="1" sz="1700"/>
          </a:p>
          <a:p>
            <a:pPr indent="-311150" lvl="0" marL="457200" rtl="0" algn="l">
              <a:lnSpc>
                <a:spcPct val="100000"/>
              </a:lnSpc>
              <a:spcBef>
                <a:spcPts val="1200"/>
              </a:spcBef>
              <a:spcAft>
                <a:spcPts val="0"/>
              </a:spcAft>
              <a:buSzPts val="1300"/>
              <a:buChar char="●"/>
            </a:pPr>
            <a:r>
              <a:rPr lang="tr" sz="1300"/>
              <a:t>Is what is displaying information to the user and lets user to interact,</a:t>
            </a:r>
            <a:endParaRPr sz="1300"/>
          </a:p>
          <a:p>
            <a:pPr indent="-311150" lvl="0" marL="457200" rtl="0" algn="l">
              <a:lnSpc>
                <a:spcPct val="100000"/>
              </a:lnSpc>
              <a:spcBef>
                <a:spcPts val="0"/>
              </a:spcBef>
              <a:spcAft>
                <a:spcPts val="0"/>
              </a:spcAft>
              <a:buSzPts val="1300"/>
              <a:buChar char="●"/>
            </a:pPr>
            <a:r>
              <a:rPr lang="tr" sz="1300"/>
              <a:t>We can simply think of good old HTML/CSS,</a:t>
            </a:r>
            <a:endParaRPr sz="1300"/>
          </a:p>
          <a:p>
            <a:pPr indent="-311150" lvl="0" marL="457200" rtl="0" algn="l">
              <a:lnSpc>
                <a:spcPct val="100000"/>
              </a:lnSpc>
              <a:spcBef>
                <a:spcPts val="0"/>
              </a:spcBef>
              <a:spcAft>
                <a:spcPts val="0"/>
              </a:spcAft>
              <a:buSzPts val="1300"/>
              <a:buChar char="●"/>
            </a:pPr>
            <a:r>
              <a:rPr lang="tr" sz="1300"/>
              <a:t>Speaks to only Controller</a:t>
            </a:r>
            <a:endParaRPr sz="1300"/>
          </a:p>
          <a:p>
            <a:pPr indent="0" lvl="0" marL="0" rtl="0" algn="l">
              <a:lnSpc>
                <a:spcPct val="100000"/>
              </a:lnSpc>
              <a:spcBef>
                <a:spcPts val="1200"/>
              </a:spcBef>
              <a:spcAft>
                <a:spcPts val="0"/>
              </a:spcAft>
              <a:buNone/>
            </a:pPr>
            <a:r>
              <a:rPr b="1" lang="tr" sz="1700"/>
              <a:t>Controller: Server</a:t>
            </a:r>
            <a:endParaRPr b="1" sz="1700"/>
          </a:p>
          <a:p>
            <a:pPr indent="-311150" lvl="0" marL="457200" rtl="0" algn="l">
              <a:lnSpc>
                <a:spcPct val="100000"/>
              </a:lnSpc>
              <a:spcBef>
                <a:spcPts val="1200"/>
              </a:spcBef>
              <a:spcAft>
                <a:spcPts val="0"/>
              </a:spcAft>
              <a:buSzPts val="1300"/>
              <a:buChar char="●"/>
            </a:pPr>
            <a:r>
              <a:rPr lang="tr" sz="1300"/>
              <a:t>Is what interacts with the user,</a:t>
            </a:r>
            <a:endParaRPr sz="1300"/>
          </a:p>
          <a:p>
            <a:pPr indent="-311150" lvl="0" marL="457200" rtl="0" algn="l">
              <a:lnSpc>
                <a:spcPct val="100000"/>
              </a:lnSpc>
              <a:spcBef>
                <a:spcPts val="0"/>
              </a:spcBef>
              <a:spcAft>
                <a:spcPts val="0"/>
              </a:spcAft>
              <a:buSzPts val="1300"/>
              <a:buChar char="●"/>
            </a:pPr>
            <a:r>
              <a:rPr lang="tr" sz="1300"/>
              <a:t>It controls all server-side logic,</a:t>
            </a:r>
            <a:endParaRPr sz="1300"/>
          </a:p>
          <a:p>
            <a:pPr indent="-311150" lvl="0" marL="457200" rtl="0" algn="l">
              <a:lnSpc>
                <a:spcPct val="100000"/>
              </a:lnSpc>
              <a:spcBef>
                <a:spcPts val="0"/>
              </a:spcBef>
              <a:spcAft>
                <a:spcPts val="0"/>
              </a:spcAft>
              <a:buSzPts val="1300"/>
              <a:buChar char="●"/>
            </a:pPr>
            <a:r>
              <a:rPr lang="tr" sz="1300"/>
              <a:t>We call it the </a:t>
            </a:r>
            <a:r>
              <a:rPr b="1" lang="tr" sz="1300"/>
              <a:t>middleman</a:t>
            </a:r>
            <a:r>
              <a:rPr lang="tr" sz="1300"/>
              <a:t> since it dictates how application behaves and what data is sent between User, View and DB</a:t>
            </a:r>
            <a:endParaRPr sz="1300"/>
          </a:p>
        </p:txBody>
      </p:sp>
      <p:sp>
        <p:nvSpPr>
          <p:cNvPr id="98" name="Google Shape;98;p18"/>
          <p:cNvSpPr txBox="1"/>
          <p:nvPr/>
        </p:nvSpPr>
        <p:spPr>
          <a:xfrm>
            <a:off x="1058400" y="340325"/>
            <a:ext cx="7027200" cy="524700"/>
          </a:xfrm>
          <a:prstGeom prst="rect">
            <a:avLst/>
          </a:prstGeom>
          <a:noFill/>
          <a:ln>
            <a:noFill/>
          </a:ln>
        </p:spPr>
        <p:txBody>
          <a:bodyPr anchorCtr="0" anchor="t" bIns="91425" lIns="91425" spcFirstLastPara="1" rIns="91425" wrap="square" tIns="91425">
            <a:noAutofit/>
          </a:bodyPr>
          <a:lstStyle/>
          <a:p>
            <a:pPr indent="457200" lvl="0" marL="1371600" rtl="0" algn="l">
              <a:spcBef>
                <a:spcPts val="0"/>
              </a:spcBef>
              <a:spcAft>
                <a:spcPts val="0"/>
              </a:spcAft>
              <a:buNone/>
            </a:pPr>
            <a:r>
              <a:rPr b="1" lang="tr" sz="2000">
                <a:solidFill>
                  <a:schemeClr val="dk1"/>
                </a:solidFill>
                <a:latin typeface="Roboto"/>
                <a:ea typeface="Roboto"/>
                <a:cs typeface="Roboto"/>
                <a:sym typeface="Roboto"/>
              </a:rPr>
              <a:t>So what the heck is MVC?</a:t>
            </a:r>
            <a:endParaRPr b="1" sz="2000">
              <a:solidFill>
                <a:schemeClr val="dk1"/>
              </a:solidFill>
              <a:latin typeface="Roboto"/>
              <a:ea typeface="Roboto"/>
              <a:cs typeface="Roboto"/>
              <a:sym typeface="Roboto"/>
            </a:endParaRPr>
          </a:p>
        </p:txBody>
      </p:sp>
      <p:pic>
        <p:nvPicPr>
          <p:cNvPr id="99" name="Google Shape;99;p18"/>
          <p:cNvPicPr preferRelativeResize="0"/>
          <p:nvPr/>
        </p:nvPicPr>
        <p:blipFill>
          <a:blip r:embed="rId3">
            <a:alphaModFix/>
          </a:blip>
          <a:stretch>
            <a:fillRect/>
          </a:stretch>
        </p:blipFill>
        <p:spPr>
          <a:xfrm>
            <a:off x="4947175" y="1292675"/>
            <a:ext cx="3771125" cy="3013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idx="1" type="body"/>
          </p:nvPr>
        </p:nvSpPr>
        <p:spPr>
          <a:xfrm>
            <a:off x="387900" y="359625"/>
            <a:ext cx="3908100" cy="408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tr"/>
              <a:t>Views</a:t>
            </a:r>
            <a:r>
              <a:rPr lang="tr"/>
              <a:t> are created “templating languages”</a:t>
            </a:r>
            <a:endParaRPr/>
          </a:p>
          <a:p>
            <a:pPr indent="0" lvl="0" marL="0" rtl="0" algn="l">
              <a:lnSpc>
                <a:spcPct val="100000"/>
              </a:lnSpc>
              <a:spcBef>
                <a:spcPts val="1200"/>
              </a:spcBef>
              <a:spcAft>
                <a:spcPts val="0"/>
              </a:spcAft>
              <a:buNone/>
            </a:pPr>
            <a:r>
              <a:t/>
            </a:r>
            <a:endParaRPr/>
          </a:p>
          <a:p>
            <a:pPr indent="0" lvl="0" marL="0" rtl="0" algn="l">
              <a:lnSpc>
                <a:spcPct val="100000"/>
              </a:lnSpc>
              <a:spcBef>
                <a:spcPts val="0"/>
              </a:spcBef>
              <a:spcAft>
                <a:spcPts val="0"/>
              </a:spcAft>
              <a:buNone/>
            </a:pPr>
            <a:r>
              <a:t/>
            </a:r>
            <a:endParaRPr/>
          </a:p>
          <a:p>
            <a:pPr indent="-317500" lvl="1" marL="914400" rtl="0" algn="l">
              <a:spcBef>
                <a:spcPts val="0"/>
              </a:spcBef>
              <a:spcAft>
                <a:spcPts val="0"/>
              </a:spcAft>
              <a:buSzPts val="1400"/>
              <a:buChar char="○"/>
            </a:pPr>
            <a:r>
              <a:rPr lang="tr" sz="1600"/>
              <a:t>Handlebars</a:t>
            </a:r>
            <a:endParaRPr sz="1600"/>
          </a:p>
          <a:p>
            <a:pPr indent="-317500" lvl="1" marL="914400" rtl="0" algn="l">
              <a:spcBef>
                <a:spcPts val="0"/>
              </a:spcBef>
              <a:spcAft>
                <a:spcPts val="0"/>
              </a:spcAft>
              <a:buSzPts val="1400"/>
              <a:buChar char="○"/>
            </a:pPr>
            <a:r>
              <a:rPr lang="tr" sz="1600"/>
              <a:t>EJS</a:t>
            </a:r>
            <a:endParaRPr sz="1600"/>
          </a:p>
          <a:p>
            <a:pPr indent="-317500" lvl="1" marL="914400" rtl="0" algn="l">
              <a:spcBef>
                <a:spcPts val="0"/>
              </a:spcBef>
              <a:spcAft>
                <a:spcPts val="0"/>
              </a:spcAft>
              <a:buSzPts val="1400"/>
              <a:buChar char="○"/>
            </a:pPr>
            <a:r>
              <a:rPr lang="tr" sz="1600"/>
              <a:t>Pug</a:t>
            </a:r>
            <a:endParaRPr sz="1600"/>
          </a:p>
          <a:p>
            <a:pPr indent="-317500" lvl="1" marL="914400" rtl="0" algn="l">
              <a:spcBef>
                <a:spcPts val="0"/>
              </a:spcBef>
              <a:spcAft>
                <a:spcPts val="0"/>
              </a:spcAft>
              <a:buSzPts val="1400"/>
              <a:buChar char="○"/>
            </a:pPr>
            <a:r>
              <a:rPr lang="tr" sz="1600"/>
              <a:t>Nunjucks</a:t>
            </a:r>
            <a:endParaRPr sz="1600"/>
          </a:p>
          <a:p>
            <a:pPr indent="0" lvl="0" marL="457200" rtl="0" algn="l">
              <a:spcBef>
                <a:spcPts val="1200"/>
              </a:spcBef>
              <a:spcAft>
                <a:spcPts val="1200"/>
              </a:spcAft>
              <a:buNone/>
            </a:pPr>
            <a:r>
              <a:rPr lang="tr" sz="1600"/>
              <a:t>…etc.</a:t>
            </a:r>
            <a:endParaRPr sz="1600"/>
          </a:p>
        </p:txBody>
      </p:sp>
      <p:sp>
        <p:nvSpPr>
          <p:cNvPr id="105" name="Google Shape;105;p19"/>
          <p:cNvSpPr txBox="1"/>
          <p:nvPr>
            <p:ph idx="1" type="body"/>
          </p:nvPr>
        </p:nvSpPr>
        <p:spPr>
          <a:xfrm>
            <a:off x="4296000" y="359625"/>
            <a:ext cx="4634100" cy="10443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b="1" lang="tr"/>
              <a:t>Models</a:t>
            </a:r>
            <a:r>
              <a:rPr lang="tr"/>
              <a:t> are implemented using large scale data storage</a:t>
            </a:r>
            <a:endParaRPr/>
          </a:p>
          <a:p>
            <a:pPr indent="0" lvl="0" marL="457200" rtl="0" algn="l">
              <a:spcBef>
                <a:spcPts val="1200"/>
              </a:spcBef>
              <a:spcAft>
                <a:spcPts val="1200"/>
              </a:spcAft>
              <a:buNone/>
            </a:pPr>
            <a:r>
              <a:t/>
            </a:r>
            <a:endParaRPr sz="1600"/>
          </a:p>
        </p:txBody>
      </p:sp>
      <p:pic>
        <p:nvPicPr>
          <p:cNvPr id="106" name="Google Shape;106;p19"/>
          <p:cNvPicPr preferRelativeResize="0"/>
          <p:nvPr/>
        </p:nvPicPr>
        <p:blipFill>
          <a:blip r:embed="rId3">
            <a:alphaModFix/>
          </a:blip>
          <a:stretch>
            <a:fillRect/>
          </a:stretch>
        </p:blipFill>
        <p:spPr>
          <a:xfrm>
            <a:off x="7153475" y="2926225"/>
            <a:ext cx="1253325" cy="1220000"/>
          </a:xfrm>
          <a:prstGeom prst="rect">
            <a:avLst/>
          </a:prstGeom>
          <a:noFill/>
          <a:ln>
            <a:noFill/>
          </a:ln>
        </p:spPr>
      </p:pic>
      <p:pic>
        <p:nvPicPr>
          <p:cNvPr id="107" name="Google Shape;107;p19"/>
          <p:cNvPicPr preferRelativeResize="0"/>
          <p:nvPr/>
        </p:nvPicPr>
        <p:blipFill>
          <a:blip r:embed="rId4">
            <a:alphaModFix/>
          </a:blip>
          <a:stretch>
            <a:fillRect/>
          </a:stretch>
        </p:blipFill>
        <p:spPr>
          <a:xfrm>
            <a:off x="6408530" y="1403925"/>
            <a:ext cx="1658089" cy="1219988"/>
          </a:xfrm>
          <a:prstGeom prst="rect">
            <a:avLst/>
          </a:prstGeom>
          <a:noFill/>
          <a:ln>
            <a:noFill/>
          </a:ln>
        </p:spPr>
      </p:pic>
      <p:pic>
        <p:nvPicPr>
          <p:cNvPr id="108" name="Google Shape;108;p19"/>
          <p:cNvPicPr preferRelativeResize="0"/>
          <p:nvPr/>
        </p:nvPicPr>
        <p:blipFill>
          <a:blip r:embed="rId5">
            <a:alphaModFix/>
          </a:blip>
          <a:stretch>
            <a:fillRect/>
          </a:stretch>
        </p:blipFill>
        <p:spPr>
          <a:xfrm>
            <a:off x="4772200" y="1403925"/>
            <a:ext cx="1094933" cy="1522320"/>
          </a:xfrm>
          <a:prstGeom prst="rect">
            <a:avLst/>
          </a:prstGeom>
          <a:noFill/>
          <a:ln>
            <a:noFill/>
          </a:ln>
        </p:spPr>
      </p:pic>
      <p:pic>
        <p:nvPicPr>
          <p:cNvPr id="109" name="Google Shape;109;p19"/>
          <p:cNvPicPr preferRelativeResize="0"/>
          <p:nvPr/>
        </p:nvPicPr>
        <p:blipFill>
          <a:blip r:embed="rId6">
            <a:alphaModFix/>
          </a:blip>
          <a:stretch>
            <a:fillRect/>
          </a:stretch>
        </p:blipFill>
        <p:spPr>
          <a:xfrm>
            <a:off x="4677838" y="3135434"/>
            <a:ext cx="2022359" cy="80158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87900" y="28585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tr"/>
              <a:t>Getting into more nits and grits…</a:t>
            </a:r>
            <a:endParaRPr/>
          </a:p>
        </p:txBody>
      </p:sp>
      <p:sp>
        <p:nvSpPr>
          <p:cNvPr id="115" name="Google Shape;115;p20"/>
          <p:cNvSpPr txBox="1"/>
          <p:nvPr>
            <p:ph idx="1" type="body"/>
          </p:nvPr>
        </p:nvSpPr>
        <p:spPr>
          <a:xfrm>
            <a:off x="387900" y="884500"/>
            <a:ext cx="4413600" cy="4004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sz="4750">
              <a:latin typeface="Arial"/>
              <a:ea typeface="Arial"/>
              <a:cs typeface="Arial"/>
              <a:sym typeface="Arial"/>
            </a:endParaRPr>
          </a:p>
          <a:p>
            <a:pPr indent="-304008" lvl="0" marL="457200" rtl="0" algn="l">
              <a:spcBef>
                <a:spcPts val="1200"/>
              </a:spcBef>
              <a:spcAft>
                <a:spcPts val="0"/>
              </a:spcAft>
              <a:buClr>
                <a:schemeClr val="dk1"/>
              </a:buClr>
              <a:buSzPct val="100000"/>
              <a:buFont typeface="Arial"/>
              <a:buAutoNum type="arabicPeriod"/>
            </a:pPr>
            <a:r>
              <a:rPr lang="tr" sz="4750">
                <a:latin typeface="Arial"/>
                <a:ea typeface="Arial"/>
                <a:cs typeface="Arial"/>
                <a:sym typeface="Arial"/>
              </a:rPr>
              <a:t>The client-side device using the browser makes a request,</a:t>
            </a:r>
            <a:endParaRPr sz="4750">
              <a:latin typeface="Arial"/>
              <a:ea typeface="Arial"/>
              <a:cs typeface="Arial"/>
              <a:sym typeface="Arial"/>
            </a:endParaRPr>
          </a:p>
          <a:p>
            <a:pPr indent="-304008" lvl="0" marL="457200" rtl="0" algn="l">
              <a:spcBef>
                <a:spcPts val="0"/>
              </a:spcBef>
              <a:spcAft>
                <a:spcPts val="0"/>
              </a:spcAft>
              <a:buClr>
                <a:schemeClr val="dk1"/>
              </a:buClr>
              <a:buSzPct val="100000"/>
              <a:buFont typeface="Arial"/>
              <a:buAutoNum type="arabicPeriod"/>
            </a:pPr>
            <a:r>
              <a:rPr lang="tr" sz="4750">
                <a:latin typeface="Arial"/>
                <a:ea typeface="Arial"/>
                <a:cs typeface="Arial"/>
                <a:sym typeface="Arial"/>
              </a:rPr>
              <a:t>There is a code in our server that listens to the request and knows where to go next, which is the Router,</a:t>
            </a:r>
            <a:endParaRPr sz="4750">
              <a:latin typeface="Arial"/>
              <a:ea typeface="Arial"/>
              <a:cs typeface="Arial"/>
              <a:sym typeface="Arial"/>
            </a:endParaRPr>
          </a:p>
          <a:p>
            <a:pPr indent="-304008" lvl="0" marL="457200" rtl="0" algn="l">
              <a:spcBef>
                <a:spcPts val="0"/>
              </a:spcBef>
              <a:spcAft>
                <a:spcPts val="0"/>
              </a:spcAft>
              <a:buClr>
                <a:schemeClr val="dk1"/>
              </a:buClr>
              <a:buSzPct val="100000"/>
              <a:buFont typeface="Arial"/>
              <a:buAutoNum type="arabicPeriod"/>
            </a:pPr>
            <a:r>
              <a:rPr lang="tr" sz="4750">
                <a:latin typeface="Arial"/>
                <a:ea typeface="Arial"/>
                <a:cs typeface="Arial"/>
                <a:sym typeface="Arial"/>
              </a:rPr>
              <a:t>The Router job is to hand all the requests to the controller,</a:t>
            </a:r>
            <a:endParaRPr sz="4750">
              <a:latin typeface="Arial"/>
              <a:ea typeface="Arial"/>
              <a:cs typeface="Arial"/>
              <a:sym typeface="Arial"/>
            </a:endParaRPr>
          </a:p>
          <a:p>
            <a:pPr indent="-304008" lvl="0" marL="457200" rtl="0" algn="l">
              <a:spcBef>
                <a:spcPts val="0"/>
              </a:spcBef>
              <a:spcAft>
                <a:spcPts val="0"/>
              </a:spcAft>
              <a:buClr>
                <a:schemeClr val="dk1"/>
              </a:buClr>
              <a:buSzPct val="100000"/>
              <a:buFont typeface="Arial"/>
              <a:buAutoNum type="arabicPeriod"/>
            </a:pPr>
            <a:r>
              <a:rPr lang="tr" sz="4750">
                <a:latin typeface="Arial"/>
                <a:ea typeface="Arial"/>
                <a:cs typeface="Arial"/>
                <a:sym typeface="Arial"/>
              </a:rPr>
              <a:t>The controller either hands the request off to the View or the Model depending on the type of the request.</a:t>
            </a:r>
            <a:endParaRPr sz="4750">
              <a:latin typeface="Arial"/>
              <a:ea typeface="Arial"/>
              <a:cs typeface="Arial"/>
              <a:sym typeface="Arial"/>
            </a:endParaRPr>
          </a:p>
          <a:p>
            <a:pPr indent="0" lvl="0" marL="457200" rtl="0" algn="l">
              <a:spcBef>
                <a:spcPts val="1200"/>
              </a:spcBef>
              <a:spcAft>
                <a:spcPts val="0"/>
              </a:spcAft>
              <a:buNone/>
            </a:pPr>
            <a:r>
              <a:t/>
            </a:r>
            <a:endParaRPr sz="400">
              <a:latin typeface="Arial"/>
              <a:ea typeface="Arial"/>
              <a:cs typeface="Arial"/>
              <a:sym typeface="Arial"/>
            </a:endParaRPr>
          </a:p>
          <a:p>
            <a:pPr indent="0" lvl="0" marL="457200" rtl="0" algn="l">
              <a:spcBef>
                <a:spcPts val="1200"/>
              </a:spcBef>
              <a:spcAft>
                <a:spcPts val="0"/>
              </a:spcAft>
              <a:buNone/>
            </a:pPr>
            <a:r>
              <a:rPr b="1" lang="tr" sz="4750" u="sng">
                <a:latin typeface="Arial"/>
                <a:ea typeface="Arial"/>
                <a:cs typeface="Arial"/>
                <a:sym typeface="Arial"/>
              </a:rPr>
              <a:t>5.a</a:t>
            </a:r>
            <a:r>
              <a:rPr lang="tr" sz="4750">
                <a:latin typeface="Arial"/>
                <a:ea typeface="Arial"/>
                <a:cs typeface="Arial"/>
                <a:sym typeface="Arial"/>
              </a:rPr>
              <a:t> If it’s a get request, it will have to go to model and then to DB. The controller after it gets the data from the database passes the data to the View, the View can use that data to build out the HTML and then the controller sends that HTML back to the client.</a:t>
            </a:r>
            <a:endParaRPr sz="4750">
              <a:latin typeface="Arial"/>
              <a:ea typeface="Arial"/>
              <a:cs typeface="Arial"/>
              <a:sym typeface="Arial"/>
            </a:endParaRPr>
          </a:p>
          <a:p>
            <a:pPr indent="0" lvl="0" marL="0" rtl="0" algn="l">
              <a:spcBef>
                <a:spcPts val="1200"/>
              </a:spcBef>
              <a:spcAft>
                <a:spcPts val="0"/>
              </a:spcAft>
              <a:buNone/>
            </a:pPr>
            <a:r>
              <a:t/>
            </a:r>
            <a:endParaRPr sz="400">
              <a:latin typeface="Arial"/>
              <a:ea typeface="Arial"/>
              <a:cs typeface="Arial"/>
              <a:sym typeface="Arial"/>
            </a:endParaRPr>
          </a:p>
          <a:p>
            <a:pPr indent="0" lvl="0" marL="457200" rtl="0" algn="l">
              <a:spcBef>
                <a:spcPts val="1200"/>
              </a:spcBef>
              <a:spcAft>
                <a:spcPts val="0"/>
              </a:spcAft>
              <a:buNone/>
            </a:pPr>
            <a:r>
              <a:rPr b="1" lang="tr" sz="4750" u="sng">
                <a:latin typeface="Arial"/>
                <a:ea typeface="Arial"/>
                <a:cs typeface="Arial"/>
                <a:sym typeface="Arial"/>
              </a:rPr>
              <a:t>5.b</a:t>
            </a:r>
            <a:r>
              <a:rPr lang="tr" sz="4750">
                <a:latin typeface="Arial"/>
                <a:ea typeface="Arial"/>
                <a:cs typeface="Arial"/>
                <a:sym typeface="Arial"/>
              </a:rPr>
              <a:t> </a:t>
            </a:r>
            <a:r>
              <a:rPr lang="tr" sz="4750">
                <a:latin typeface="Arial"/>
                <a:ea typeface="Arial"/>
                <a:cs typeface="Arial"/>
                <a:sym typeface="Arial"/>
              </a:rPr>
              <a:t>If </a:t>
            </a:r>
            <a:r>
              <a:rPr lang="tr" sz="4750">
                <a:latin typeface="Arial"/>
                <a:ea typeface="Arial"/>
                <a:cs typeface="Arial"/>
                <a:sym typeface="Arial"/>
              </a:rPr>
              <a:t>it’s a refresh, then it will only need some EJS to some HTML and the controller responds it.</a:t>
            </a:r>
            <a:endParaRPr sz="4750">
              <a:latin typeface="Arial"/>
              <a:ea typeface="Arial"/>
              <a:cs typeface="Arial"/>
              <a:sym typeface="Arial"/>
            </a:endParaRPr>
          </a:p>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sz="5600" u="sng"/>
          </a:p>
        </p:txBody>
      </p:sp>
      <p:pic>
        <p:nvPicPr>
          <p:cNvPr id="116" name="Google Shape;116;p20"/>
          <p:cNvPicPr preferRelativeResize="0"/>
          <p:nvPr/>
        </p:nvPicPr>
        <p:blipFill>
          <a:blip r:embed="rId3">
            <a:alphaModFix/>
          </a:blip>
          <a:stretch>
            <a:fillRect/>
          </a:stretch>
        </p:blipFill>
        <p:spPr>
          <a:xfrm>
            <a:off x="4801500" y="971950"/>
            <a:ext cx="4071351" cy="3596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426950" y="467200"/>
            <a:ext cx="8368200" cy="430500"/>
          </a:xfrm>
          <a:prstGeom prst="rect">
            <a:avLst/>
          </a:prstGeom>
        </p:spPr>
        <p:txBody>
          <a:bodyPr anchorCtr="0" anchor="b" bIns="91425" lIns="91425" spcFirstLastPara="1" rIns="91425" wrap="square" tIns="91425">
            <a:noAutofit/>
          </a:bodyPr>
          <a:lstStyle/>
          <a:p>
            <a:pPr indent="0" lvl="0" marL="0" rtl="0" algn="l">
              <a:lnSpc>
                <a:spcPct val="160000"/>
              </a:lnSpc>
              <a:spcBef>
                <a:spcPts val="0"/>
              </a:spcBef>
              <a:spcAft>
                <a:spcPts val="0"/>
              </a:spcAft>
              <a:buSzPts val="990"/>
              <a:buNone/>
            </a:pPr>
            <a:r>
              <a:rPr b="1" lang="tr" sz="2500">
                <a:solidFill>
                  <a:srgbClr val="ECECEC"/>
                </a:solidFill>
                <a:latin typeface="Roboto"/>
                <a:ea typeface="Roboto"/>
                <a:cs typeface="Roboto"/>
                <a:sym typeface="Roboto"/>
              </a:rPr>
              <a:t>Understanding Mongoose for MongoDB</a:t>
            </a:r>
            <a:endParaRPr sz="2500"/>
          </a:p>
        </p:txBody>
      </p:sp>
      <p:sp>
        <p:nvSpPr>
          <p:cNvPr id="122" name="Google Shape;122;p21"/>
          <p:cNvSpPr txBox="1"/>
          <p:nvPr>
            <p:ph idx="1" type="body"/>
          </p:nvPr>
        </p:nvSpPr>
        <p:spPr>
          <a:xfrm>
            <a:off x="300075" y="1288175"/>
            <a:ext cx="4091400" cy="3327900"/>
          </a:xfrm>
          <a:prstGeom prst="rect">
            <a:avLst/>
          </a:prstGeom>
        </p:spPr>
        <p:txBody>
          <a:bodyPr anchorCtr="0" anchor="t" bIns="91425" lIns="91425" spcFirstLastPara="1" rIns="91425" wrap="square" tIns="91425">
            <a:normAutofit fontScale="25000" lnSpcReduction="20000"/>
          </a:bodyPr>
          <a:lstStyle/>
          <a:p>
            <a:pPr indent="-312400" lvl="0" marL="457200" rtl="0" algn="l">
              <a:lnSpc>
                <a:spcPct val="100000"/>
              </a:lnSpc>
              <a:spcBef>
                <a:spcPts val="1500"/>
              </a:spcBef>
              <a:spcAft>
                <a:spcPts val="0"/>
              </a:spcAft>
              <a:buClr>
                <a:srgbClr val="ECECEC"/>
              </a:buClr>
              <a:buSzPct val="100000"/>
              <a:buChar char="●"/>
            </a:pPr>
            <a:r>
              <a:rPr b="1" lang="tr" sz="5278">
                <a:solidFill>
                  <a:srgbClr val="ECECEC"/>
                </a:solidFill>
              </a:rPr>
              <a:t>Mongoose Explained:</a:t>
            </a:r>
            <a:r>
              <a:rPr lang="tr" sz="5278">
                <a:solidFill>
                  <a:srgbClr val="ECECEC"/>
                </a:solidFill>
              </a:rPr>
              <a:t> It's a tool that makes working with MongoDB databases much simpler. Imagine it as a translator between your JavaScript code and the database.</a:t>
            </a:r>
            <a:endParaRPr sz="5278">
              <a:solidFill>
                <a:srgbClr val="ECECEC"/>
              </a:solidFill>
            </a:endParaRPr>
          </a:p>
          <a:p>
            <a:pPr indent="0" lvl="0" marL="450000" rtl="0" algn="l">
              <a:lnSpc>
                <a:spcPct val="100000"/>
              </a:lnSpc>
              <a:spcBef>
                <a:spcPts val="1500"/>
              </a:spcBef>
              <a:spcAft>
                <a:spcPts val="0"/>
              </a:spcAft>
              <a:buNone/>
            </a:pPr>
            <a:r>
              <a:t/>
            </a:r>
            <a:endParaRPr sz="2000">
              <a:solidFill>
                <a:srgbClr val="ECECEC"/>
              </a:solidFill>
            </a:endParaRPr>
          </a:p>
          <a:p>
            <a:pPr indent="-312400" lvl="0" marL="457200" rtl="0" algn="l">
              <a:lnSpc>
                <a:spcPct val="100000"/>
              </a:lnSpc>
              <a:spcBef>
                <a:spcPts val="1500"/>
              </a:spcBef>
              <a:spcAft>
                <a:spcPts val="0"/>
              </a:spcAft>
              <a:buClr>
                <a:srgbClr val="ECECEC"/>
              </a:buClr>
              <a:buSzPct val="100000"/>
              <a:buChar char="●"/>
            </a:pPr>
            <a:r>
              <a:rPr b="1" lang="tr" sz="5278">
                <a:solidFill>
                  <a:srgbClr val="ECECEC"/>
                </a:solidFill>
              </a:rPr>
              <a:t>Role of Mongoose:</a:t>
            </a:r>
            <a:r>
              <a:rPr lang="tr" sz="5278">
                <a:solidFill>
                  <a:srgbClr val="ECECEC"/>
                </a:solidFill>
              </a:rPr>
              <a:t> It converts the instructions written in JavaScript into a format that MongoDB can understand, making sure your data is handled correctly.</a:t>
            </a:r>
            <a:endParaRPr sz="5278">
              <a:solidFill>
                <a:srgbClr val="ECECEC"/>
              </a:solidFill>
            </a:endParaRPr>
          </a:p>
          <a:p>
            <a:pPr indent="0" lvl="0" marL="457200" rtl="0" algn="l">
              <a:lnSpc>
                <a:spcPct val="100000"/>
              </a:lnSpc>
              <a:spcBef>
                <a:spcPts val="1500"/>
              </a:spcBef>
              <a:spcAft>
                <a:spcPts val="0"/>
              </a:spcAft>
              <a:buNone/>
            </a:pPr>
            <a:r>
              <a:t/>
            </a:r>
            <a:endParaRPr sz="2000">
              <a:solidFill>
                <a:srgbClr val="ECECEC"/>
              </a:solidFill>
            </a:endParaRPr>
          </a:p>
          <a:p>
            <a:pPr indent="-312400" lvl="0" marL="457200" rtl="0" algn="l">
              <a:lnSpc>
                <a:spcPct val="100000"/>
              </a:lnSpc>
              <a:spcBef>
                <a:spcPts val="1500"/>
              </a:spcBef>
              <a:spcAft>
                <a:spcPts val="0"/>
              </a:spcAft>
              <a:buClr>
                <a:srgbClr val="ECECEC"/>
              </a:buClr>
              <a:buSzPct val="100000"/>
              <a:buChar char="●"/>
            </a:pPr>
            <a:r>
              <a:rPr b="1" lang="tr" sz="5278">
                <a:solidFill>
                  <a:srgbClr val="ECECEC"/>
                </a:solidFill>
              </a:rPr>
              <a:t>Data Validation Feature:</a:t>
            </a:r>
            <a:r>
              <a:rPr lang="tr" sz="5278">
                <a:solidFill>
                  <a:srgbClr val="ECECEC"/>
                </a:solidFill>
              </a:rPr>
              <a:t> Before any data gets into the database, Mongoose checks it for errors. This is like having a quality check to ensure everything is correct and orderly.</a:t>
            </a:r>
            <a:endParaRPr sz="5278">
              <a:solidFill>
                <a:srgbClr val="ECECEC"/>
              </a:solidFill>
            </a:endParaRPr>
          </a:p>
          <a:p>
            <a:pPr indent="0" lvl="0" marL="457200" rtl="0" algn="l">
              <a:spcBef>
                <a:spcPts val="1500"/>
              </a:spcBef>
              <a:spcAft>
                <a:spcPts val="0"/>
              </a:spcAft>
              <a:buNone/>
            </a:pPr>
            <a:r>
              <a:t/>
            </a:r>
            <a:endParaRPr b="1" sz="1200">
              <a:solidFill>
                <a:srgbClr val="ECECEC"/>
              </a:solidFill>
            </a:endParaRPr>
          </a:p>
          <a:p>
            <a:pPr indent="0" lvl="0" marL="0" rtl="0" algn="l">
              <a:spcBef>
                <a:spcPts val="1500"/>
              </a:spcBef>
              <a:spcAft>
                <a:spcPts val="1200"/>
              </a:spcAft>
              <a:buNone/>
            </a:pPr>
            <a:r>
              <a:t/>
            </a:r>
            <a:endParaRPr/>
          </a:p>
        </p:txBody>
      </p:sp>
      <p:pic>
        <p:nvPicPr>
          <p:cNvPr id="123" name="Google Shape;123;p21"/>
          <p:cNvPicPr preferRelativeResize="0"/>
          <p:nvPr/>
        </p:nvPicPr>
        <p:blipFill>
          <a:blip r:embed="rId3">
            <a:alphaModFix/>
          </a:blip>
          <a:stretch>
            <a:fillRect/>
          </a:stretch>
        </p:blipFill>
        <p:spPr>
          <a:xfrm>
            <a:off x="4914725" y="1137925"/>
            <a:ext cx="3327900" cy="34292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