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7" r:id="rId19"/>
    <p:sldId id="278" r:id="rId20"/>
    <p:sldId id="279" r:id="rId21"/>
    <p:sldId id="276"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9" r:id="rId37"/>
    <p:sldId id="294" r:id="rId38"/>
    <p:sldId id="295" r:id="rId39"/>
    <p:sldId id="300" r:id="rId40"/>
    <p:sldId id="301" r:id="rId41"/>
    <p:sldId id="296" r:id="rId42"/>
    <p:sldId id="297" r:id="rId43"/>
    <p:sldId id="298" r:id="rId44"/>
    <p:sldId id="302" r:id="rId45"/>
    <p:sldId id="304" r:id="rId46"/>
    <p:sldId id="305" r:id="rId47"/>
    <p:sldId id="306" r:id="rId48"/>
    <p:sldId id="307" r:id="rId49"/>
    <p:sldId id="303" r:id="rId50"/>
    <p:sldId id="308" r:id="rId51"/>
    <p:sldId id="309" r:id="rId52"/>
    <p:sldId id="310" r:id="rId53"/>
    <p:sldId id="311" r:id="rId54"/>
    <p:sldId id="312" r:id="rId55"/>
    <p:sldId id="321" r:id="rId56"/>
    <p:sldId id="323" r:id="rId57"/>
    <p:sldId id="324" r:id="rId58"/>
    <p:sldId id="325" r:id="rId59"/>
    <p:sldId id="326" r:id="rId60"/>
    <p:sldId id="322" r:id="rId61"/>
    <p:sldId id="328" r:id="rId62"/>
    <p:sldId id="329" r:id="rId63"/>
    <p:sldId id="327" r:id="rId64"/>
    <p:sldId id="332" r:id="rId65"/>
    <p:sldId id="333" r:id="rId66"/>
    <p:sldId id="334" r:id="rId67"/>
    <p:sldId id="335" r:id="rId68"/>
    <p:sldId id="336" r:id="rId69"/>
    <p:sldId id="330" r:id="rId70"/>
    <p:sldId id="339" r:id="rId71"/>
    <p:sldId id="341" r:id="rId72"/>
    <p:sldId id="342" r:id="rId73"/>
    <p:sldId id="343" r:id="rId74"/>
    <p:sldId id="344" r:id="rId75"/>
    <p:sldId id="345" r:id="rId76"/>
    <p:sldId id="346" r:id="rId77"/>
    <p:sldId id="347" r:id="rId78"/>
    <p:sldId id="340" r:id="rId79"/>
    <p:sldId id="348" r:id="rId80"/>
    <p:sldId id="349" r:id="rId81"/>
    <p:sldId id="350" r:id="rId82"/>
    <p:sldId id="351" r:id="rId83"/>
    <p:sldId id="354" r:id="rId84"/>
    <p:sldId id="355" r:id="rId85"/>
    <p:sldId id="353" r:id="rId86"/>
    <p:sldId id="352"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ED07D78-B1C1-4E65-B009-0F5596FDEB84}"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237961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D07D78-B1C1-4E65-B009-0F5596FDEB84}"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48082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D07D78-B1C1-4E65-B009-0F5596FDEB84}"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51384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D07D78-B1C1-4E65-B009-0F5596FDEB84}"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218349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D07D78-B1C1-4E65-B009-0F5596FDEB84}"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3228172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ED07D78-B1C1-4E65-B009-0F5596FDEB84}" type="datetimeFigureOut">
              <a:rPr lang="en-GB" smtClean="0"/>
              <a:t>08/09/2024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80013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ED07D78-B1C1-4E65-B009-0F5596FDEB84}" type="datetimeFigureOut">
              <a:rPr lang="en-GB" smtClean="0"/>
              <a:t>08/09/2024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65957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ED07D78-B1C1-4E65-B009-0F5596FDEB84}" type="datetimeFigureOut">
              <a:rPr lang="en-GB" smtClean="0"/>
              <a:t>08/09/2024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113059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07D78-B1C1-4E65-B009-0F5596FDEB84}" type="datetimeFigureOut">
              <a:rPr lang="en-GB" smtClean="0"/>
              <a:t>08/09/2024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381326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D07D78-B1C1-4E65-B009-0F5596FDEB84}" type="datetimeFigureOut">
              <a:rPr lang="en-GB" smtClean="0"/>
              <a:t>08/09/2024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314173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D07D78-B1C1-4E65-B009-0F5596FDEB84}" type="datetimeFigureOut">
              <a:rPr lang="en-GB" smtClean="0"/>
              <a:t>08/09/2024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188693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07D78-B1C1-4E65-B009-0F5596FDEB84}" type="datetimeFigureOut">
              <a:rPr lang="en-GB" smtClean="0"/>
              <a:t>08/09/2024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A7710-9BA0-4C77-9605-C0A9DD7BC8F4}" type="slidenum">
              <a:rPr lang="en-GB" smtClean="0"/>
              <a:t>‹#›</a:t>
            </a:fld>
            <a:endParaRPr lang="en-GB"/>
          </a:p>
        </p:txBody>
      </p:sp>
    </p:spTree>
    <p:extLst>
      <p:ext uri="{BB962C8B-B14F-4D97-AF65-F5344CB8AC3E}">
        <p14:creationId xmlns:p14="http://schemas.microsoft.com/office/powerpoint/2010/main" val="107743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geeksforgeeks.org/modulo-operator-in-c-cpp-with-example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211" y="444138"/>
            <a:ext cx="10489475" cy="5551714"/>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b="1" dirty="0" smtClean="0"/>
              <a:t>Faculty</a:t>
            </a:r>
            <a:r>
              <a:rPr lang="en-US" dirty="0"/>
              <a:t>: </a:t>
            </a:r>
            <a:r>
              <a:rPr lang="en-GB" dirty="0" smtClean="0"/>
              <a:t>INFORMATION TECHNOLOGY</a:t>
            </a:r>
            <a:br>
              <a:rPr lang="en-GB" dirty="0" smtClean="0"/>
            </a:br>
            <a:r>
              <a:rPr lang="en-US" b="1" dirty="0"/>
              <a:t>Department</a:t>
            </a:r>
            <a:r>
              <a:rPr lang="en-US" dirty="0"/>
              <a:t>: </a:t>
            </a:r>
            <a:r>
              <a:rPr lang="en-US" dirty="0" smtClean="0"/>
              <a:t>Information </a:t>
            </a:r>
            <a:r>
              <a:rPr lang="en-US" dirty="0"/>
              <a:t>Management| Networks and Communications Systems| Software </a:t>
            </a:r>
            <a:r>
              <a:rPr lang="en-US" dirty="0" smtClean="0"/>
              <a:t>Engineering</a:t>
            </a:r>
            <a:br>
              <a:rPr lang="en-US" dirty="0" smtClean="0"/>
            </a:br>
            <a:r>
              <a:rPr lang="en-US" b="1" dirty="0"/>
              <a:t>INSY </a:t>
            </a:r>
            <a:r>
              <a:rPr lang="en-US" b="1" dirty="0" smtClean="0"/>
              <a:t>8212:Programming with C</a:t>
            </a:r>
            <a:endParaRPr lang="en-GB" dirty="0"/>
          </a:p>
        </p:txBody>
      </p:sp>
    </p:spTree>
    <p:extLst>
      <p:ext uri="{BB962C8B-B14F-4D97-AF65-F5344CB8AC3E}">
        <p14:creationId xmlns:p14="http://schemas.microsoft.com/office/powerpoint/2010/main" val="1812978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Servers</a:t>
            </a:r>
            <a:endParaRPr lang="en-GB" b="1" dirty="0"/>
          </a:p>
        </p:txBody>
      </p:sp>
      <p:sp>
        <p:nvSpPr>
          <p:cNvPr id="3" name="Content Placeholder 2"/>
          <p:cNvSpPr>
            <a:spLocks noGrp="1"/>
          </p:cNvSpPr>
          <p:nvPr>
            <p:ph idx="1"/>
          </p:nvPr>
        </p:nvSpPr>
        <p:spPr/>
        <p:txBody>
          <a:bodyPr/>
          <a:lstStyle/>
          <a:p>
            <a:pPr algn="just">
              <a:lnSpc>
                <a:spcPct val="150000"/>
              </a:lnSpc>
            </a:pPr>
            <a:r>
              <a:rPr lang="en-GB" b="1" dirty="0" smtClean="0"/>
              <a:t>Servers</a:t>
            </a:r>
            <a:r>
              <a:rPr lang="en-GB" dirty="0" smtClean="0"/>
              <a:t> are specialized computers designed to manage, store, and process data for multiple users or systems over a network. Unlike personal computers, which are typically used by one person at a time, servers provide services and resources to many users simultaneously. They play a crucial role in networks, data </a:t>
            </a:r>
            <a:r>
              <a:rPr lang="en-GB" dirty="0" err="1" smtClean="0"/>
              <a:t>centers</a:t>
            </a:r>
            <a:r>
              <a:rPr lang="en-GB" dirty="0" smtClean="0"/>
              <a:t>, and cloud computing environments.</a:t>
            </a:r>
            <a:endParaRPr lang="en-GB" dirty="0"/>
          </a:p>
        </p:txBody>
      </p:sp>
    </p:spTree>
    <p:extLst>
      <p:ext uri="{BB962C8B-B14F-4D97-AF65-F5344CB8AC3E}">
        <p14:creationId xmlns:p14="http://schemas.microsoft.com/office/powerpoint/2010/main" val="219757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Types of programming languages</a:t>
            </a:r>
            <a:endParaRPr lang="en-GB" b="1" dirty="0"/>
          </a:p>
        </p:txBody>
      </p:sp>
      <p:sp>
        <p:nvSpPr>
          <p:cNvPr id="3" name="Content Placeholder 2"/>
          <p:cNvSpPr>
            <a:spLocks noGrp="1"/>
          </p:cNvSpPr>
          <p:nvPr>
            <p:ph idx="1"/>
          </p:nvPr>
        </p:nvSpPr>
        <p:spPr/>
        <p:txBody>
          <a:bodyPr>
            <a:normAutofit fontScale="92500"/>
          </a:bodyPr>
          <a:lstStyle/>
          <a:p>
            <a:pPr algn="just">
              <a:lnSpc>
                <a:spcPct val="150000"/>
              </a:lnSpc>
            </a:pPr>
            <a:r>
              <a:rPr lang="en-GB" dirty="0" smtClean="0"/>
              <a:t>Programming languages come in many types, each designed for different kinds of tasks. Here's a broad overview of some key categories:</a:t>
            </a:r>
          </a:p>
          <a:p>
            <a:pPr marL="514350" indent="-514350" algn="just">
              <a:lnSpc>
                <a:spcPct val="150000"/>
              </a:lnSpc>
              <a:buAutoNum type="arabicPeriod"/>
            </a:pPr>
            <a:r>
              <a:rPr lang="en-GB" b="1" dirty="0" smtClean="0"/>
              <a:t>Low-Level</a:t>
            </a:r>
            <a:r>
              <a:rPr lang="en-GB" dirty="0" smtClean="0"/>
              <a:t> </a:t>
            </a:r>
            <a:r>
              <a:rPr lang="en-GB" b="1" dirty="0" smtClean="0"/>
              <a:t>Languages</a:t>
            </a:r>
            <a:r>
              <a:rPr lang="en-GB" dirty="0" smtClean="0"/>
              <a:t>: </a:t>
            </a:r>
          </a:p>
          <a:p>
            <a:pPr algn="just">
              <a:lnSpc>
                <a:spcPct val="150000"/>
              </a:lnSpc>
            </a:pPr>
            <a:r>
              <a:rPr lang="en-GB" b="1" dirty="0" smtClean="0"/>
              <a:t>Machine Language</a:t>
            </a:r>
            <a:r>
              <a:rPr lang="en-GB" dirty="0" smtClean="0"/>
              <a:t>: The most basic form of programming language, consisting of binary code that a computer's CPU directly executes. </a:t>
            </a:r>
          </a:p>
          <a:p>
            <a:pPr marL="0" indent="0" algn="just">
              <a:lnSpc>
                <a:spcPct val="150000"/>
              </a:lnSpc>
              <a:buNone/>
            </a:pPr>
            <a:r>
              <a:rPr lang="en-GB" dirty="0"/>
              <a:t> </a:t>
            </a:r>
            <a:r>
              <a:rPr lang="en-GB" dirty="0" smtClean="0"/>
              <a:t>      Example: </a:t>
            </a:r>
            <a:r>
              <a:rPr lang="en-GB" b="1" dirty="0"/>
              <a:t>binary code</a:t>
            </a:r>
            <a:r>
              <a:rPr lang="en-GB" dirty="0"/>
              <a:t> ; </a:t>
            </a:r>
            <a:r>
              <a:rPr lang="en-GB" b="1" dirty="0" smtClean="0"/>
              <a:t>6</a:t>
            </a:r>
            <a:r>
              <a:rPr lang="en-GB" dirty="0" smtClean="0"/>
              <a:t>= </a:t>
            </a:r>
            <a:r>
              <a:rPr lang="en-GB" dirty="0"/>
              <a:t>110, 1 ( 2</a:t>
            </a:r>
            <a:r>
              <a:rPr lang="en-GB" baseline="30000" dirty="0"/>
              <a:t>2</a:t>
            </a:r>
            <a:r>
              <a:rPr lang="en-GB" dirty="0"/>
              <a:t> ) + 1 ( 2</a:t>
            </a:r>
            <a:r>
              <a:rPr lang="en-GB" baseline="30000" dirty="0"/>
              <a:t>1</a:t>
            </a:r>
            <a:r>
              <a:rPr lang="en-GB" dirty="0"/>
              <a:t> ) + 0 ( 2</a:t>
            </a:r>
            <a:r>
              <a:rPr lang="en-GB" baseline="30000" dirty="0"/>
              <a:t>0</a:t>
            </a:r>
            <a:r>
              <a:rPr lang="en-GB" dirty="0"/>
              <a:t> ) </a:t>
            </a:r>
          </a:p>
        </p:txBody>
      </p:sp>
    </p:spTree>
    <p:extLst>
      <p:ext uri="{BB962C8B-B14F-4D97-AF65-F5344CB8AC3E}">
        <p14:creationId xmlns:p14="http://schemas.microsoft.com/office/powerpoint/2010/main" val="309365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b="1" dirty="0" smtClean="0"/>
              <a:t>Assembly Language</a:t>
            </a:r>
            <a:r>
              <a:rPr lang="en-GB" dirty="0" smtClean="0"/>
              <a:t>: A human-readable representation of machine code, using pre-defined word called mnemonics for operations and addresses. It’s specific to a computer’s architecture.</a:t>
            </a:r>
          </a:p>
          <a:p>
            <a:pPr marL="0" indent="0" algn="just">
              <a:lnSpc>
                <a:spcPct val="150000"/>
              </a:lnSpc>
              <a:buNone/>
            </a:pPr>
            <a:r>
              <a:rPr lang="en-GB" dirty="0" smtClean="0"/>
              <a:t>Example: </a:t>
            </a:r>
            <a:r>
              <a:rPr lang="en-GB" b="1" dirty="0" smtClean="0"/>
              <a:t>Add A, B</a:t>
            </a:r>
            <a:endParaRPr lang="en-GB" dirty="0"/>
          </a:p>
        </p:txBody>
      </p:sp>
    </p:spTree>
    <p:extLst>
      <p:ext uri="{BB962C8B-B14F-4D97-AF65-F5344CB8AC3E}">
        <p14:creationId xmlns:p14="http://schemas.microsoft.com/office/powerpoint/2010/main" val="221940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t>
            </a:r>
            <a:r>
              <a:rPr lang="en-GB" b="1" dirty="0" smtClean="0"/>
              <a:t>High-Level Languages</a:t>
            </a:r>
            <a:r>
              <a:rPr lang="en-GB" dirty="0" smtClean="0"/>
              <a:t>:</a:t>
            </a:r>
            <a:endParaRPr lang="en-GB" dirty="0"/>
          </a:p>
        </p:txBody>
      </p:sp>
      <p:sp>
        <p:nvSpPr>
          <p:cNvPr id="3" name="Content Placeholder 2"/>
          <p:cNvSpPr>
            <a:spLocks noGrp="1"/>
          </p:cNvSpPr>
          <p:nvPr>
            <p:ph idx="1"/>
          </p:nvPr>
        </p:nvSpPr>
        <p:spPr>
          <a:xfrm>
            <a:off x="838200" y="1825625"/>
            <a:ext cx="10839994" cy="4718866"/>
          </a:xfrm>
        </p:spPr>
        <p:txBody>
          <a:bodyPr>
            <a:normAutofit lnSpcReduction="10000"/>
          </a:bodyPr>
          <a:lstStyle/>
          <a:p>
            <a:pPr algn="just">
              <a:lnSpc>
                <a:spcPct val="150000"/>
              </a:lnSpc>
            </a:pPr>
            <a:r>
              <a:rPr lang="en-GB" b="1" dirty="0" smtClean="0"/>
              <a:t>Object-Oriented Languages</a:t>
            </a:r>
            <a:r>
              <a:rPr lang="en-GB" dirty="0" smtClean="0"/>
              <a:t>: Focus on objects and classes to organize code.</a:t>
            </a:r>
          </a:p>
          <a:p>
            <a:pPr algn="just">
              <a:lnSpc>
                <a:spcPct val="150000"/>
              </a:lnSpc>
            </a:pPr>
            <a:r>
              <a:rPr lang="en-GB" dirty="0" smtClean="0"/>
              <a:t>C++: An extension of C that includes object-oriented features.</a:t>
            </a:r>
          </a:p>
          <a:p>
            <a:pPr algn="just">
              <a:lnSpc>
                <a:spcPct val="150000"/>
              </a:lnSpc>
            </a:pPr>
            <a:r>
              <a:rPr lang="en-GB" dirty="0" smtClean="0"/>
              <a:t>Java: Known for its portability across platforms, thanks to the Java Virtual Machine (JVM).</a:t>
            </a:r>
          </a:p>
          <a:p>
            <a:pPr algn="just">
              <a:lnSpc>
                <a:spcPct val="150000"/>
              </a:lnSpc>
            </a:pPr>
            <a:r>
              <a:rPr lang="en-GB" dirty="0" smtClean="0"/>
              <a:t>Python: Emphasizes readability and ease of use, with support for multiple programming paradigms.</a:t>
            </a:r>
            <a:endParaRPr lang="en-GB" dirty="0"/>
          </a:p>
        </p:txBody>
      </p:sp>
    </p:spTree>
    <p:extLst>
      <p:ext uri="{BB962C8B-B14F-4D97-AF65-F5344CB8AC3E}">
        <p14:creationId xmlns:p14="http://schemas.microsoft.com/office/powerpoint/2010/main" val="29511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What is C?</a:t>
            </a:r>
            <a:endParaRPr lang="en-GB" b="1" dirty="0"/>
          </a:p>
        </p:txBody>
      </p:sp>
      <p:sp>
        <p:nvSpPr>
          <p:cNvPr id="3" name="Content Placeholder 2"/>
          <p:cNvSpPr>
            <a:spLocks noGrp="1"/>
          </p:cNvSpPr>
          <p:nvPr>
            <p:ph idx="1"/>
          </p:nvPr>
        </p:nvSpPr>
        <p:spPr>
          <a:xfrm>
            <a:off x="838200" y="1825624"/>
            <a:ext cx="10515600" cy="4666615"/>
          </a:xfrm>
        </p:spPr>
        <p:txBody>
          <a:bodyPr/>
          <a:lstStyle/>
          <a:p>
            <a:pPr algn="just">
              <a:lnSpc>
                <a:spcPct val="150000"/>
              </a:lnSpc>
            </a:pPr>
            <a:r>
              <a:rPr lang="en-GB" dirty="0" smtClean="0"/>
              <a:t>C is a high-level, procedural programming language developed in the early 1970s by Dennis Ritchie at Bell Labs. It has influenced many other programming languages and remains widely used today for systems programming, embedded systems, and application development due to its efficiency and control over system resources.</a:t>
            </a:r>
            <a:endParaRPr lang="en-GB" dirty="0"/>
          </a:p>
        </p:txBody>
      </p:sp>
    </p:spTree>
    <p:extLst>
      <p:ext uri="{BB962C8B-B14F-4D97-AF65-F5344CB8AC3E}">
        <p14:creationId xmlns:p14="http://schemas.microsoft.com/office/powerpoint/2010/main" val="353188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Key Features of C:</a:t>
            </a:r>
            <a:endParaRPr lang="en-GB" b="1" dirty="0"/>
          </a:p>
        </p:txBody>
      </p:sp>
      <p:sp>
        <p:nvSpPr>
          <p:cNvPr id="3" name="Content Placeholder 2"/>
          <p:cNvSpPr>
            <a:spLocks noGrp="1"/>
          </p:cNvSpPr>
          <p:nvPr>
            <p:ph idx="1"/>
          </p:nvPr>
        </p:nvSpPr>
        <p:spPr/>
        <p:txBody>
          <a:bodyPr/>
          <a:lstStyle/>
          <a:p>
            <a:pPr algn="just">
              <a:lnSpc>
                <a:spcPct val="200000"/>
              </a:lnSpc>
            </a:pPr>
            <a:r>
              <a:rPr lang="en-GB" b="1" dirty="0" smtClean="0"/>
              <a:t>Simplicity</a:t>
            </a:r>
            <a:r>
              <a:rPr lang="en-GB" dirty="0" smtClean="0"/>
              <a:t>: C provides a relatively small set of keywords and constructs, which helps in understanding and mastering the language.</a:t>
            </a:r>
          </a:p>
          <a:p>
            <a:pPr algn="just">
              <a:lnSpc>
                <a:spcPct val="200000"/>
              </a:lnSpc>
            </a:pPr>
            <a:r>
              <a:rPr lang="en-GB" b="1" dirty="0" smtClean="0"/>
              <a:t>Efficiency</a:t>
            </a:r>
            <a:r>
              <a:rPr lang="en-GB" dirty="0" smtClean="0"/>
              <a:t>: C allows for direct manipulation of hardware and memory, providing high performance and control.</a:t>
            </a:r>
            <a:endParaRPr lang="en-GB" dirty="0"/>
          </a:p>
        </p:txBody>
      </p:sp>
    </p:spTree>
    <p:extLst>
      <p:ext uri="{BB962C8B-B14F-4D97-AF65-F5344CB8AC3E}">
        <p14:creationId xmlns:p14="http://schemas.microsoft.com/office/powerpoint/2010/main" val="168101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b="1" dirty="0" smtClean="0"/>
              <a:t>Portability</a:t>
            </a:r>
            <a:r>
              <a:rPr lang="en-GB" dirty="0" smtClean="0"/>
              <a:t>: Programs written in C can be compiled and run on different types of computer systems with minimal modification.</a:t>
            </a:r>
          </a:p>
          <a:p>
            <a:pPr algn="just">
              <a:lnSpc>
                <a:spcPct val="150000"/>
              </a:lnSpc>
            </a:pPr>
            <a:r>
              <a:rPr lang="en-GB" b="1" dirty="0" smtClean="0"/>
              <a:t>Rich Set of Operators</a:t>
            </a:r>
            <a:r>
              <a:rPr lang="en-GB" dirty="0" smtClean="0"/>
              <a:t>: C supports a wide variety of operators for mathematical, logical, and bitwise operations.</a:t>
            </a:r>
            <a:endParaRPr lang="en-GB" dirty="0"/>
          </a:p>
        </p:txBody>
      </p:sp>
    </p:spTree>
    <p:extLst>
      <p:ext uri="{BB962C8B-B14F-4D97-AF65-F5344CB8AC3E}">
        <p14:creationId xmlns:p14="http://schemas.microsoft.com/office/powerpoint/2010/main" val="323015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a:xfrm>
            <a:off x="838200" y="1825624"/>
            <a:ext cx="10515600" cy="4731929"/>
          </a:xfrm>
        </p:spPr>
        <p:txBody>
          <a:bodyPr/>
          <a:lstStyle/>
          <a:p>
            <a:pPr algn="just">
              <a:lnSpc>
                <a:spcPct val="150000"/>
              </a:lnSpc>
            </a:pPr>
            <a:r>
              <a:rPr lang="en-GB" b="1" dirty="0" smtClean="0"/>
              <a:t>Structured Programming</a:t>
            </a:r>
            <a:r>
              <a:rPr lang="en-GB" dirty="0" smtClean="0"/>
              <a:t>: C promotes structured programming by supporting functions, allowing code to be organized into modules for better readability and maintenance.</a:t>
            </a:r>
          </a:p>
          <a:p>
            <a:pPr algn="just">
              <a:lnSpc>
                <a:spcPct val="150000"/>
              </a:lnSpc>
            </a:pPr>
            <a:r>
              <a:rPr lang="en-GB" b="1" dirty="0" smtClean="0"/>
              <a:t>Standard Library</a:t>
            </a:r>
            <a:r>
              <a:rPr lang="en-GB" dirty="0" smtClean="0"/>
              <a:t>: C provides a standard library of functions for performing common tasks, such as input/output operations, string manipulation, and mathematical computations.</a:t>
            </a:r>
            <a:endParaRPr lang="en-GB" dirty="0"/>
          </a:p>
        </p:txBody>
      </p:sp>
    </p:spTree>
    <p:extLst>
      <p:ext uri="{BB962C8B-B14F-4D97-AF65-F5344CB8AC3E}">
        <p14:creationId xmlns:p14="http://schemas.microsoft.com/office/powerpoint/2010/main" val="4083034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Compilers</a:t>
            </a:r>
          </a:p>
        </p:txBody>
      </p:sp>
      <p:sp>
        <p:nvSpPr>
          <p:cNvPr id="3" name="Content Placeholder 2"/>
          <p:cNvSpPr>
            <a:spLocks noGrp="1"/>
          </p:cNvSpPr>
          <p:nvPr>
            <p:ph idx="1"/>
          </p:nvPr>
        </p:nvSpPr>
        <p:spPr/>
        <p:txBody>
          <a:bodyPr/>
          <a:lstStyle/>
          <a:p>
            <a:pPr algn="just">
              <a:lnSpc>
                <a:spcPct val="200000"/>
              </a:lnSpc>
            </a:pPr>
            <a:r>
              <a:rPr lang="en-GB" dirty="0"/>
              <a:t>In the world of computer programming, the C Compiler plays a crucial role in transforming human-readable code into an executable form for computers to understand. </a:t>
            </a:r>
          </a:p>
        </p:txBody>
      </p:sp>
    </p:spTree>
    <p:extLst>
      <p:ext uri="{BB962C8B-B14F-4D97-AF65-F5344CB8AC3E}">
        <p14:creationId xmlns:p14="http://schemas.microsoft.com/office/powerpoint/2010/main" val="328002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a:t>
            </a:r>
            <a:r>
              <a:rPr lang="en-GB" b="1" dirty="0" smtClean="0"/>
              <a:t>ource code</a:t>
            </a:r>
            <a:endParaRPr lang="en-GB" b="1" dirty="0"/>
          </a:p>
        </p:txBody>
      </p:sp>
      <p:sp>
        <p:nvSpPr>
          <p:cNvPr id="3" name="Content Placeholder 2"/>
          <p:cNvSpPr>
            <a:spLocks noGrp="1"/>
          </p:cNvSpPr>
          <p:nvPr>
            <p:ph idx="1"/>
          </p:nvPr>
        </p:nvSpPr>
        <p:spPr>
          <a:xfrm>
            <a:off x="838200" y="1690688"/>
            <a:ext cx="10515600" cy="4736237"/>
          </a:xfrm>
        </p:spPr>
        <p:txBody>
          <a:bodyPr>
            <a:normAutofit fontScale="92500" lnSpcReduction="20000"/>
          </a:bodyPr>
          <a:lstStyle/>
          <a:p>
            <a:pPr algn="just">
              <a:lnSpc>
                <a:spcPct val="150000"/>
              </a:lnSpc>
            </a:pPr>
            <a:r>
              <a:rPr lang="en-GB" dirty="0"/>
              <a:t>The source code is typically written in a high-level, human-readable language such as Java or C++. </a:t>
            </a:r>
            <a:endParaRPr lang="en-GB" dirty="0" smtClean="0"/>
          </a:p>
          <a:p>
            <a:pPr algn="just">
              <a:lnSpc>
                <a:spcPct val="150000"/>
              </a:lnSpc>
            </a:pPr>
            <a:r>
              <a:rPr lang="en-GB" dirty="0" smtClean="0"/>
              <a:t>A </a:t>
            </a:r>
            <a:r>
              <a:rPr lang="en-GB" dirty="0"/>
              <a:t>programmer writes the source code in a code editor or an integrated development environment (IDE) that includes an editor, saving the source code to one or more text files. </a:t>
            </a:r>
            <a:endParaRPr lang="en-GB" dirty="0" smtClean="0"/>
          </a:p>
          <a:p>
            <a:pPr algn="just">
              <a:lnSpc>
                <a:spcPct val="150000"/>
              </a:lnSpc>
            </a:pPr>
            <a:r>
              <a:rPr lang="en-GB" dirty="0" smtClean="0"/>
              <a:t>A </a:t>
            </a:r>
            <a:r>
              <a:rPr lang="en-GB" dirty="0"/>
              <a:t>compiler that supports the source programming language reads the files, </a:t>
            </a:r>
            <a:r>
              <a:rPr lang="en-GB" dirty="0" err="1"/>
              <a:t>analyzes</a:t>
            </a:r>
            <a:r>
              <a:rPr lang="en-GB" dirty="0"/>
              <a:t> the code, and translates it into a format suitable for the target platform.</a:t>
            </a:r>
          </a:p>
        </p:txBody>
      </p:sp>
    </p:spTree>
    <p:extLst>
      <p:ext uri="{BB962C8B-B14F-4D97-AF65-F5344CB8AC3E}">
        <p14:creationId xmlns:p14="http://schemas.microsoft.com/office/powerpoint/2010/main" val="328224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contents</a:t>
            </a:r>
            <a:endParaRPr lang="en-GB" dirty="0"/>
          </a:p>
        </p:txBody>
      </p:sp>
      <p:sp>
        <p:nvSpPr>
          <p:cNvPr id="3" name="Content Placeholder 2"/>
          <p:cNvSpPr>
            <a:spLocks noGrp="1"/>
          </p:cNvSpPr>
          <p:nvPr>
            <p:ph idx="1"/>
          </p:nvPr>
        </p:nvSpPr>
        <p:spPr/>
        <p:txBody>
          <a:bodyPr/>
          <a:lstStyle/>
          <a:p>
            <a:r>
              <a:rPr lang="en-GB" dirty="0" smtClean="0"/>
              <a:t>Introduction to computers </a:t>
            </a:r>
          </a:p>
          <a:p>
            <a:r>
              <a:rPr lang="en-GB" dirty="0" smtClean="0"/>
              <a:t>Types of programming languages</a:t>
            </a:r>
          </a:p>
          <a:p>
            <a:r>
              <a:rPr lang="en-GB" dirty="0" smtClean="0"/>
              <a:t>Introduction to C</a:t>
            </a:r>
          </a:p>
          <a:p>
            <a:r>
              <a:rPr lang="en-GB" dirty="0" smtClean="0"/>
              <a:t>Features of C</a:t>
            </a:r>
          </a:p>
          <a:p>
            <a:r>
              <a:rPr lang="en-GB" dirty="0" smtClean="0"/>
              <a:t>Compilers</a:t>
            </a:r>
          </a:p>
          <a:p>
            <a:r>
              <a:rPr lang="en-GB" dirty="0" smtClean="0"/>
              <a:t>Running C programs. </a:t>
            </a:r>
          </a:p>
          <a:p>
            <a:r>
              <a:rPr lang="en-US" dirty="0"/>
              <a:t>Define Character set, identifiers and keywords, variables, declaring variables, data types, displaying variables, reading variables, </a:t>
            </a:r>
            <a:r>
              <a:rPr lang="en-US" dirty="0" smtClean="0"/>
              <a:t>constants</a:t>
            </a:r>
            <a:endParaRPr lang="en-GB" dirty="0" smtClean="0"/>
          </a:p>
          <a:p>
            <a:endParaRPr lang="en-GB" dirty="0"/>
          </a:p>
        </p:txBody>
      </p:sp>
    </p:spTree>
    <p:extLst>
      <p:ext uri="{BB962C8B-B14F-4D97-AF65-F5344CB8AC3E}">
        <p14:creationId xmlns:p14="http://schemas.microsoft.com/office/powerpoint/2010/main" val="1459062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Running C programs. </a:t>
            </a:r>
            <a:br>
              <a:rPr lang="en-GB" dirty="0" smtClean="0"/>
            </a:br>
            <a:endParaRPr lang="en-GB" dirty="0"/>
          </a:p>
        </p:txBody>
      </p:sp>
      <p:sp>
        <p:nvSpPr>
          <p:cNvPr id="3" name="Content Placeholder 2"/>
          <p:cNvSpPr>
            <a:spLocks noGrp="1"/>
          </p:cNvSpPr>
          <p:nvPr>
            <p:ph idx="1"/>
          </p:nvPr>
        </p:nvSpPr>
        <p:spPr/>
        <p:txBody>
          <a:bodyPr>
            <a:normAutofit fontScale="92500"/>
          </a:bodyPr>
          <a:lstStyle/>
          <a:p>
            <a:pPr algn="just">
              <a:lnSpc>
                <a:spcPct val="150000"/>
              </a:lnSpc>
            </a:pPr>
            <a:r>
              <a:rPr lang="en-GB" b="1" dirty="0"/>
              <a:t>C language</a:t>
            </a:r>
            <a:r>
              <a:rPr lang="en-GB" dirty="0"/>
              <a:t> Tutorial with programming approach for beginners and professionals, helps you to understand the C language tutorial easily</a:t>
            </a:r>
            <a:r>
              <a:rPr lang="en-GB" dirty="0" smtClean="0"/>
              <a:t>.</a:t>
            </a:r>
          </a:p>
          <a:p>
            <a:pPr algn="just">
              <a:lnSpc>
                <a:spcPct val="150000"/>
              </a:lnSpc>
            </a:pPr>
            <a:r>
              <a:rPr lang="en-GB" dirty="0"/>
              <a:t>The C Language is developed by Dennis Ritchie for creating system applications that directly interact with the hardware devices such as drivers, kernels, etc</a:t>
            </a:r>
            <a:r>
              <a:rPr lang="en-GB" dirty="0" smtClean="0"/>
              <a:t>. </a:t>
            </a:r>
            <a:r>
              <a:rPr lang="en-GB" dirty="0"/>
              <a:t>C programming is considered as the base for other programming languages, that is why it is known as mother language.</a:t>
            </a:r>
          </a:p>
        </p:txBody>
      </p:sp>
    </p:spTree>
    <p:extLst>
      <p:ext uri="{BB962C8B-B14F-4D97-AF65-F5344CB8AC3E}">
        <p14:creationId xmlns:p14="http://schemas.microsoft.com/office/powerpoint/2010/main" val="1274870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Basic Syntax and Concepts</a:t>
            </a:r>
            <a:r>
              <a:rPr lang="en-GB" dirty="0" smtClean="0"/>
              <a:t>:</a:t>
            </a:r>
            <a:endParaRPr lang="en-GB" dirty="0"/>
          </a:p>
        </p:txBody>
      </p:sp>
      <p:sp>
        <p:nvSpPr>
          <p:cNvPr id="3" name="Content Placeholder 2"/>
          <p:cNvSpPr>
            <a:spLocks noGrp="1"/>
          </p:cNvSpPr>
          <p:nvPr>
            <p:ph idx="1"/>
          </p:nvPr>
        </p:nvSpPr>
        <p:spPr>
          <a:xfrm>
            <a:off x="838200" y="1690688"/>
            <a:ext cx="10515600" cy="4758055"/>
          </a:xfrm>
        </p:spPr>
        <p:txBody>
          <a:bodyPr>
            <a:normAutofit lnSpcReduction="10000"/>
          </a:bodyPr>
          <a:lstStyle/>
          <a:p>
            <a:r>
              <a:rPr lang="en-GB" b="1" dirty="0" smtClean="0"/>
              <a:t>Hello, World! Program</a:t>
            </a:r>
            <a:r>
              <a:rPr lang="en-GB" dirty="0" smtClean="0"/>
              <a:t>:</a:t>
            </a:r>
          </a:p>
          <a:p>
            <a:r>
              <a:rPr lang="en-GB" dirty="0" smtClean="0"/>
              <a:t>#include &lt;</a:t>
            </a:r>
            <a:r>
              <a:rPr lang="en-GB" dirty="0" err="1" smtClean="0"/>
              <a:t>stdio.h</a:t>
            </a:r>
            <a:r>
              <a:rPr lang="en-GB" dirty="0" smtClean="0"/>
              <a:t>&gt; </a:t>
            </a:r>
          </a:p>
          <a:p>
            <a:r>
              <a:rPr lang="en-GB" dirty="0" err="1" smtClean="0"/>
              <a:t>int</a:t>
            </a:r>
            <a:r>
              <a:rPr lang="en-GB" dirty="0" smtClean="0"/>
              <a:t> main() { </a:t>
            </a:r>
          </a:p>
          <a:p>
            <a:r>
              <a:rPr lang="en-GB" dirty="0" err="1" smtClean="0"/>
              <a:t>printf</a:t>
            </a:r>
            <a:r>
              <a:rPr lang="en-GB" dirty="0" smtClean="0"/>
              <a:t>("Hello, World!\n"); return 0;</a:t>
            </a:r>
          </a:p>
          <a:p>
            <a:r>
              <a:rPr lang="en-GB" dirty="0" smtClean="0"/>
              <a:t>}</a:t>
            </a:r>
          </a:p>
          <a:p>
            <a:r>
              <a:rPr lang="en-GB" dirty="0" smtClean="0"/>
              <a:t>#include &lt;</a:t>
            </a:r>
            <a:r>
              <a:rPr lang="en-GB" dirty="0" err="1" smtClean="0"/>
              <a:t>stdio.h</a:t>
            </a:r>
            <a:r>
              <a:rPr lang="en-GB" dirty="0" smtClean="0"/>
              <a:t>&gt;: Includes the Standard Input Output library needed for </a:t>
            </a:r>
            <a:r>
              <a:rPr lang="en-GB" dirty="0" err="1" smtClean="0"/>
              <a:t>printf</a:t>
            </a:r>
            <a:r>
              <a:rPr lang="en-GB" dirty="0" smtClean="0"/>
              <a:t>.</a:t>
            </a:r>
          </a:p>
          <a:p>
            <a:r>
              <a:rPr lang="en-GB" dirty="0" err="1" smtClean="0"/>
              <a:t>int</a:t>
            </a:r>
            <a:r>
              <a:rPr lang="en-GB" dirty="0" smtClean="0"/>
              <a:t> main(): The main function where execution starts.</a:t>
            </a:r>
          </a:p>
          <a:p>
            <a:r>
              <a:rPr lang="en-GB" dirty="0" err="1" smtClean="0"/>
              <a:t>printf</a:t>
            </a:r>
            <a:r>
              <a:rPr lang="en-GB" dirty="0" smtClean="0"/>
              <a:t>(): A function used to output text to the console.</a:t>
            </a:r>
          </a:p>
          <a:p>
            <a:r>
              <a:rPr lang="en-GB" dirty="0" smtClean="0"/>
              <a:t>return 0;: Indicates successful completion of the program</a:t>
            </a:r>
            <a:endParaRPr lang="en-GB" dirty="0"/>
          </a:p>
        </p:txBody>
      </p:sp>
    </p:spTree>
    <p:extLst>
      <p:ext uri="{BB962C8B-B14F-4D97-AF65-F5344CB8AC3E}">
        <p14:creationId xmlns:p14="http://schemas.microsoft.com/office/powerpoint/2010/main" val="3084335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 set in C</a:t>
            </a:r>
            <a:endParaRPr lang="en-GB" b="1" dirty="0"/>
          </a:p>
        </p:txBody>
      </p:sp>
      <p:sp>
        <p:nvSpPr>
          <p:cNvPr id="3" name="Content Placeholder 2"/>
          <p:cNvSpPr>
            <a:spLocks noGrp="1"/>
          </p:cNvSpPr>
          <p:nvPr>
            <p:ph idx="1"/>
          </p:nvPr>
        </p:nvSpPr>
        <p:spPr/>
        <p:txBody>
          <a:bodyPr/>
          <a:lstStyle/>
          <a:p>
            <a:pPr algn="just">
              <a:lnSpc>
                <a:spcPct val="200000"/>
              </a:lnSpc>
            </a:pPr>
            <a:r>
              <a:rPr lang="en-GB" dirty="0"/>
              <a:t>A character set is a collection of all characters (like letters, digits, symbols, etc.) that can be used in code. It is classified into two main categories: the source character set and the execution character set in C.</a:t>
            </a:r>
          </a:p>
        </p:txBody>
      </p:sp>
    </p:spTree>
    <p:extLst>
      <p:ext uri="{BB962C8B-B14F-4D97-AF65-F5344CB8AC3E}">
        <p14:creationId xmlns:p14="http://schemas.microsoft.com/office/powerpoint/2010/main" val="644907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5394" y="378823"/>
            <a:ext cx="10175966" cy="6100354"/>
          </a:xfrm>
          <a:prstGeom prst="rect">
            <a:avLst/>
          </a:prstGeom>
        </p:spPr>
      </p:pic>
    </p:spTree>
    <p:extLst>
      <p:ext uri="{BB962C8B-B14F-4D97-AF65-F5344CB8AC3E}">
        <p14:creationId xmlns:p14="http://schemas.microsoft.com/office/powerpoint/2010/main" val="2863891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a:t>
            </a:r>
            <a:r>
              <a:rPr lang="en-GB" b="1" dirty="0" smtClean="0"/>
              <a:t>he source character set</a:t>
            </a:r>
            <a:endParaRPr lang="en-GB" b="1" dirty="0"/>
          </a:p>
        </p:txBody>
      </p:sp>
      <p:sp>
        <p:nvSpPr>
          <p:cNvPr id="3" name="Content Placeholder 2"/>
          <p:cNvSpPr>
            <a:spLocks noGrp="1"/>
          </p:cNvSpPr>
          <p:nvPr>
            <p:ph idx="1"/>
          </p:nvPr>
        </p:nvSpPr>
        <p:spPr/>
        <p:txBody>
          <a:bodyPr/>
          <a:lstStyle/>
          <a:p>
            <a:pPr algn="just">
              <a:lnSpc>
                <a:spcPct val="150000"/>
              </a:lnSpc>
            </a:pPr>
            <a:r>
              <a:rPr lang="en-GB" dirty="0"/>
              <a:t>In the C programming language, the character set refers to a set of all the valid characters that we can use in the source program for forming words, expressions, and numbers. The source character set contains all the characters that we want to use for the source program text.</a:t>
            </a:r>
          </a:p>
        </p:txBody>
      </p:sp>
    </p:spTree>
    <p:extLst>
      <p:ext uri="{BB962C8B-B14F-4D97-AF65-F5344CB8AC3E}">
        <p14:creationId xmlns:p14="http://schemas.microsoft.com/office/powerpoint/2010/main" val="1193925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Execution </a:t>
            </a:r>
            <a:r>
              <a:rPr lang="en-GB" b="1" dirty="0"/>
              <a:t>Character Set (ECS):</a:t>
            </a:r>
            <a:br>
              <a:rPr lang="en-GB" b="1" dirty="0"/>
            </a:br>
            <a:endParaRPr lang="en-GB" b="1" dirty="0"/>
          </a:p>
        </p:txBody>
      </p:sp>
      <p:sp>
        <p:nvSpPr>
          <p:cNvPr id="3" name="Content Placeholder 2"/>
          <p:cNvSpPr>
            <a:spLocks noGrp="1"/>
          </p:cNvSpPr>
          <p:nvPr>
            <p:ph idx="1"/>
          </p:nvPr>
        </p:nvSpPr>
        <p:spPr/>
        <p:txBody>
          <a:bodyPr/>
          <a:lstStyle/>
          <a:p>
            <a:pPr algn="just">
              <a:lnSpc>
                <a:spcPct val="150000"/>
              </a:lnSpc>
            </a:pPr>
            <a:r>
              <a:rPr lang="en-GB" dirty="0"/>
              <a:t>The execution character set is the </a:t>
            </a:r>
            <a:r>
              <a:rPr lang="en-GB" dirty="0" smtClean="0"/>
              <a:t>encoding/programming </a:t>
            </a:r>
            <a:r>
              <a:rPr lang="en-GB" dirty="0"/>
              <a:t>used for the text of your program that is input to the compilation phase after all </a:t>
            </a:r>
            <a:r>
              <a:rPr lang="en-GB" dirty="0" err="1"/>
              <a:t>preprocessing</a:t>
            </a:r>
            <a:r>
              <a:rPr lang="en-GB" dirty="0"/>
              <a:t> steps. This character set is used for the internal representation of any string or character literals in the compiled code.</a:t>
            </a:r>
          </a:p>
        </p:txBody>
      </p:sp>
    </p:spTree>
    <p:extLst>
      <p:ext uri="{BB962C8B-B14F-4D97-AF65-F5344CB8AC3E}">
        <p14:creationId xmlns:p14="http://schemas.microsoft.com/office/powerpoint/2010/main" val="2771711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a:t>
            </a:r>
            <a:r>
              <a:rPr lang="en-GB" b="1" dirty="0" smtClean="0"/>
              <a:t>dentifiers</a:t>
            </a:r>
            <a:r>
              <a:rPr lang="en-GB" dirty="0" smtClean="0"/>
              <a:t> and </a:t>
            </a:r>
            <a:r>
              <a:rPr lang="en-GB" b="1" dirty="0"/>
              <a:t>K</a:t>
            </a:r>
            <a:r>
              <a:rPr lang="en-GB" b="1" dirty="0" smtClean="0"/>
              <a:t>eywords</a:t>
            </a:r>
            <a:endParaRPr lang="en-GB" dirty="0"/>
          </a:p>
        </p:txBody>
      </p:sp>
      <p:sp>
        <p:nvSpPr>
          <p:cNvPr id="3" name="Content Placeholder 2"/>
          <p:cNvSpPr>
            <a:spLocks noGrp="1"/>
          </p:cNvSpPr>
          <p:nvPr>
            <p:ph idx="1"/>
          </p:nvPr>
        </p:nvSpPr>
        <p:spPr>
          <a:xfrm>
            <a:off x="838200" y="1825624"/>
            <a:ext cx="10892246" cy="4784181"/>
          </a:xfrm>
        </p:spPr>
        <p:txBody>
          <a:bodyPr>
            <a:normAutofit lnSpcReduction="10000"/>
          </a:bodyPr>
          <a:lstStyle/>
          <a:p>
            <a:pPr algn="just">
              <a:lnSpc>
                <a:spcPct val="150000"/>
              </a:lnSpc>
            </a:pPr>
            <a:r>
              <a:rPr lang="en-GB" dirty="0" smtClean="0"/>
              <a:t>In C programming, </a:t>
            </a:r>
            <a:r>
              <a:rPr lang="en-GB" b="1" dirty="0" smtClean="0"/>
              <a:t>identifiers</a:t>
            </a:r>
            <a:r>
              <a:rPr lang="en-GB" dirty="0" smtClean="0"/>
              <a:t> and </a:t>
            </a:r>
            <a:r>
              <a:rPr lang="en-GB" b="1" dirty="0" smtClean="0"/>
              <a:t>keywords</a:t>
            </a:r>
            <a:r>
              <a:rPr lang="en-GB" dirty="0" smtClean="0"/>
              <a:t> play crucial roles in the structure and syntax of the code. Here's a detailed look at each:</a:t>
            </a:r>
          </a:p>
          <a:p>
            <a:pPr algn="just">
              <a:lnSpc>
                <a:spcPct val="150000"/>
              </a:lnSpc>
            </a:pPr>
            <a:r>
              <a:rPr lang="en-GB" b="1" dirty="0" smtClean="0"/>
              <a:t>Identifiers</a:t>
            </a:r>
          </a:p>
          <a:p>
            <a:pPr algn="just">
              <a:lnSpc>
                <a:spcPct val="150000"/>
              </a:lnSpc>
            </a:pPr>
            <a:r>
              <a:rPr lang="en-GB" b="1" dirty="0" smtClean="0"/>
              <a:t>Identifiers</a:t>
            </a:r>
            <a:r>
              <a:rPr lang="en-GB" dirty="0" smtClean="0"/>
              <a:t> are names given to various program elements such as variables, functions, arrays, etc. They allow you to refer to these elements in your code. Here are the key rules and characteristics of identifiers in C:</a:t>
            </a:r>
          </a:p>
          <a:p>
            <a:endParaRPr lang="en-GB" dirty="0"/>
          </a:p>
        </p:txBody>
      </p:sp>
    </p:spTree>
    <p:extLst>
      <p:ext uri="{BB962C8B-B14F-4D97-AF65-F5344CB8AC3E}">
        <p14:creationId xmlns:p14="http://schemas.microsoft.com/office/powerpoint/2010/main" val="388133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1. Rules for Identifiers</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smtClean="0"/>
              <a:t>Start with a Letter or Underscore: Identifiers must begin with a letter (uppercase or lowercase) or an underscore (_). They cannot start with a digit.</a:t>
            </a:r>
          </a:p>
          <a:p>
            <a:pPr algn="just">
              <a:lnSpc>
                <a:spcPct val="150000"/>
              </a:lnSpc>
            </a:pPr>
            <a:r>
              <a:rPr lang="en-GB" b="1" dirty="0" smtClean="0"/>
              <a:t>Followed by Letters, Digits, or Underscores</a:t>
            </a:r>
            <a:r>
              <a:rPr lang="en-GB" dirty="0" smtClean="0"/>
              <a:t>: After the first character, identifiers can include letters, digits, and underscores.</a:t>
            </a:r>
          </a:p>
        </p:txBody>
      </p:sp>
    </p:spTree>
    <p:extLst>
      <p:ext uri="{BB962C8B-B14F-4D97-AF65-F5344CB8AC3E}">
        <p14:creationId xmlns:p14="http://schemas.microsoft.com/office/powerpoint/2010/main" val="3449059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b="1" dirty="0" smtClean="0"/>
              <a:t>Case Sensitivity:</a:t>
            </a:r>
            <a:r>
              <a:rPr lang="en-GB" dirty="0" smtClean="0"/>
              <a:t> Identifiers are case-sensitive. For example, Variable, variable, and VARIABLE would be considered different identifiers.</a:t>
            </a:r>
          </a:p>
          <a:p>
            <a:pPr algn="just">
              <a:lnSpc>
                <a:spcPct val="150000"/>
              </a:lnSpc>
            </a:pPr>
            <a:r>
              <a:rPr lang="en-GB" b="1" dirty="0" smtClean="0"/>
              <a:t>No Reserved Keywords</a:t>
            </a:r>
            <a:r>
              <a:rPr lang="en-GB" dirty="0" smtClean="0"/>
              <a:t>: Identifiers cannot be the same as C keywords</a:t>
            </a:r>
            <a:endParaRPr lang="en-GB" dirty="0"/>
          </a:p>
        </p:txBody>
      </p:sp>
    </p:spTree>
    <p:extLst>
      <p:ext uri="{BB962C8B-B14F-4D97-AF65-F5344CB8AC3E}">
        <p14:creationId xmlns:p14="http://schemas.microsoft.com/office/powerpoint/2010/main" val="1384935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2. Examples of Valid Identifiers</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smtClean="0"/>
              <a:t>Count</a:t>
            </a:r>
          </a:p>
          <a:p>
            <a:pPr algn="just">
              <a:lnSpc>
                <a:spcPct val="150000"/>
              </a:lnSpc>
            </a:pPr>
            <a:r>
              <a:rPr lang="en-GB" dirty="0" err="1" smtClean="0"/>
              <a:t>total_sum</a:t>
            </a:r>
            <a:endParaRPr lang="en-GB" dirty="0" smtClean="0"/>
          </a:p>
          <a:p>
            <a:pPr algn="just">
              <a:lnSpc>
                <a:spcPct val="150000"/>
              </a:lnSpc>
            </a:pPr>
            <a:r>
              <a:rPr lang="en-GB" dirty="0" smtClean="0"/>
              <a:t>MAX_VALUE</a:t>
            </a:r>
          </a:p>
          <a:p>
            <a:pPr algn="just">
              <a:lnSpc>
                <a:spcPct val="150000"/>
              </a:lnSpc>
            </a:pPr>
            <a:r>
              <a:rPr lang="en-GB" dirty="0" smtClean="0"/>
              <a:t>myVariable1</a:t>
            </a:r>
            <a:endParaRPr lang="en-GB" dirty="0"/>
          </a:p>
        </p:txBody>
      </p:sp>
    </p:spTree>
    <p:extLst>
      <p:ext uri="{BB962C8B-B14F-4D97-AF65-F5344CB8AC3E}">
        <p14:creationId xmlns:p14="http://schemas.microsoft.com/office/powerpoint/2010/main" val="196146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lnSpc>
                <a:spcPct val="150000"/>
              </a:lnSpc>
            </a:pPr>
            <a:r>
              <a:rPr lang="en-US" dirty="0"/>
              <a:t>Single character input - </a:t>
            </a:r>
            <a:r>
              <a:rPr lang="en-US" dirty="0" smtClean="0"/>
              <a:t>single </a:t>
            </a:r>
            <a:r>
              <a:rPr lang="en-US" dirty="0"/>
              <a:t>character </a:t>
            </a:r>
            <a:r>
              <a:rPr lang="en-US" dirty="0" smtClean="0"/>
              <a:t>output- </a:t>
            </a:r>
            <a:r>
              <a:rPr lang="en-US" dirty="0" err="1"/>
              <a:t>scanf</a:t>
            </a:r>
            <a:r>
              <a:rPr lang="en-US" dirty="0"/>
              <a:t> function, writing output data - the </a:t>
            </a:r>
            <a:r>
              <a:rPr lang="en-US" dirty="0" err="1"/>
              <a:t>printf</a:t>
            </a:r>
            <a:r>
              <a:rPr lang="en-US" dirty="0"/>
              <a:t> </a:t>
            </a:r>
            <a:r>
              <a:rPr lang="en-US" dirty="0" smtClean="0"/>
              <a:t>function</a:t>
            </a:r>
            <a:endParaRPr lang="en-GB" dirty="0"/>
          </a:p>
          <a:p>
            <a:pPr algn="just">
              <a:lnSpc>
                <a:spcPct val="150000"/>
              </a:lnSpc>
            </a:pPr>
            <a:r>
              <a:rPr lang="en-US" dirty="0"/>
              <a:t>Arithmetic operators, relational operators, logical operators, </a:t>
            </a:r>
            <a:r>
              <a:rPr lang="en-US" dirty="0" smtClean="0"/>
              <a:t>bitwise </a:t>
            </a:r>
            <a:r>
              <a:rPr lang="en-US" dirty="0"/>
              <a:t>operators, comma operator, conditional operator. </a:t>
            </a:r>
            <a:endParaRPr lang="en-GB" dirty="0"/>
          </a:p>
        </p:txBody>
      </p:sp>
    </p:spTree>
    <p:extLst>
      <p:ext uri="{BB962C8B-B14F-4D97-AF65-F5344CB8AC3E}">
        <p14:creationId xmlns:p14="http://schemas.microsoft.com/office/powerpoint/2010/main" val="3738486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Examples of Invalid Identifiers</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smtClean="0"/>
              <a:t>1variable (starts with a digit)</a:t>
            </a:r>
          </a:p>
          <a:p>
            <a:pPr algn="just">
              <a:lnSpc>
                <a:spcPct val="150000"/>
              </a:lnSpc>
            </a:pPr>
            <a:r>
              <a:rPr lang="en-GB" dirty="0" smtClean="0"/>
              <a:t>total sum (contains a space)</a:t>
            </a:r>
          </a:p>
          <a:p>
            <a:pPr algn="just">
              <a:lnSpc>
                <a:spcPct val="150000"/>
              </a:lnSpc>
            </a:pPr>
            <a:r>
              <a:rPr lang="en-GB" dirty="0" err="1" smtClean="0"/>
              <a:t>int</a:t>
            </a:r>
            <a:r>
              <a:rPr lang="en-GB" dirty="0" smtClean="0"/>
              <a:t> (reserved keyword)</a:t>
            </a:r>
            <a:endParaRPr lang="en-GB" dirty="0"/>
          </a:p>
        </p:txBody>
      </p:sp>
    </p:spTree>
    <p:extLst>
      <p:ext uri="{BB962C8B-B14F-4D97-AF65-F5344CB8AC3E}">
        <p14:creationId xmlns:p14="http://schemas.microsoft.com/office/powerpoint/2010/main" val="4238839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Keywords</a:t>
            </a:r>
            <a:endParaRPr lang="en-GB" b="1" dirty="0"/>
          </a:p>
        </p:txBody>
      </p:sp>
      <p:sp>
        <p:nvSpPr>
          <p:cNvPr id="3" name="Content Placeholder 2"/>
          <p:cNvSpPr>
            <a:spLocks noGrp="1"/>
          </p:cNvSpPr>
          <p:nvPr>
            <p:ph idx="1"/>
          </p:nvPr>
        </p:nvSpPr>
        <p:spPr/>
        <p:txBody>
          <a:bodyPr/>
          <a:lstStyle/>
          <a:p>
            <a:pPr algn="just">
              <a:lnSpc>
                <a:spcPct val="150000"/>
              </a:lnSpc>
            </a:pPr>
            <a:r>
              <a:rPr lang="en-GB" b="1" dirty="0" smtClean="0"/>
              <a:t>Keywords</a:t>
            </a:r>
            <a:r>
              <a:rPr lang="en-GB" dirty="0" smtClean="0"/>
              <a:t> are reserved words that have special meaning in C and cannot be used as identifiers. </a:t>
            </a:r>
          </a:p>
          <a:p>
            <a:pPr algn="just">
              <a:lnSpc>
                <a:spcPct val="150000"/>
              </a:lnSpc>
            </a:pPr>
            <a:r>
              <a:rPr lang="en-GB" dirty="0" smtClean="0"/>
              <a:t>They are part of the language's syntax and serve specific purposes. </a:t>
            </a:r>
          </a:p>
          <a:p>
            <a:pPr algn="just">
              <a:lnSpc>
                <a:spcPct val="150000"/>
              </a:lnSpc>
            </a:pPr>
            <a:r>
              <a:rPr lang="en-GB" dirty="0" smtClean="0"/>
              <a:t>Each keyword is used to define the structure and </a:t>
            </a:r>
            <a:r>
              <a:rPr lang="en-GB" dirty="0" err="1" smtClean="0"/>
              <a:t>behavior</a:t>
            </a:r>
            <a:r>
              <a:rPr lang="en-GB" dirty="0" smtClean="0"/>
              <a:t> of the code.</a:t>
            </a:r>
            <a:endParaRPr lang="en-GB" dirty="0"/>
          </a:p>
        </p:txBody>
      </p:sp>
    </p:spTree>
    <p:extLst>
      <p:ext uri="{BB962C8B-B14F-4D97-AF65-F5344CB8AC3E}">
        <p14:creationId xmlns:p14="http://schemas.microsoft.com/office/powerpoint/2010/main" val="958592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1. List of C Keywords</a:t>
            </a:r>
            <a:r>
              <a:rPr lang="en-GB" dirty="0" smtClean="0"/>
              <a:t>:</a:t>
            </a:r>
            <a:endParaRPr lang="en-GB" dirty="0"/>
          </a:p>
        </p:txBody>
      </p:sp>
      <p:sp>
        <p:nvSpPr>
          <p:cNvPr id="3" name="Content Placeholder 2"/>
          <p:cNvSpPr>
            <a:spLocks noGrp="1"/>
          </p:cNvSpPr>
          <p:nvPr>
            <p:ph idx="1"/>
          </p:nvPr>
        </p:nvSpPr>
        <p:spPr>
          <a:xfrm>
            <a:off x="838199" y="1825625"/>
            <a:ext cx="11009811" cy="4351338"/>
          </a:xfrm>
        </p:spPr>
        <p:txBody>
          <a:bodyPr>
            <a:normAutofit lnSpcReduction="10000"/>
          </a:bodyPr>
          <a:lstStyle/>
          <a:p>
            <a:pPr algn="just">
              <a:lnSpc>
                <a:spcPct val="150000"/>
              </a:lnSpc>
            </a:pPr>
            <a:r>
              <a:rPr lang="en-GB" dirty="0" smtClean="0"/>
              <a:t>Data Types: </a:t>
            </a:r>
            <a:r>
              <a:rPr lang="en-GB" dirty="0" err="1" smtClean="0"/>
              <a:t>int</a:t>
            </a:r>
            <a:r>
              <a:rPr lang="en-GB" dirty="0" smtClean="0"/>
              <a:t>, char, float, double, void</a:t>
            </a:r>
          </a:p>
          <a:p>
            <a:pPr algn="just">
              <a:lnSpc>
                <a:spcPct val="150000"/>
              </a:lnSpc>
            </a:pPr>
            <a:r>
              <a:rPr lang="en-GB" dirty="0" smtClean="0"/>
              <a:t>Control Flow: if, else, switch, case, default, break, continue, return</a:t>
            </a:r>
          </a:p>
          <a:p>
            <a:pPr algn="just">
              <a:lnSpc>
                <a:spcPct val="150000"/>
              </a:lnSpc>
            </a:pPr>
            <a:r>
              <a:rPr lang="en-GB" dirty="0" smtClean="0"/>
              <a:t>Storage Classes: auto, register, static, extern</a:t>
            </a:r>
          </a:p>
          <a:p>
            <a:pPr algn="just">
              <a:lnSpc>
                <a:spcPct val="150000"/>
              </a:lnSpc>
            </a:pPr>
            <a:r>
              <a:rPr lang="en-GB" dirty="0" smtClean="0"/>
              <a:t>Modifiers: signed, unsigned, long, short</a:t>
            </a:r>
          </a:p>
          <a:p>
            <a:pPr algn="just">
              <a:lnSpc>
                <a:spcPct val="150000"/>
              </a:lnSpc>
            </a:pPr>
            <a:r>
              <a:rPr lang="en-GB" dirty="0" smtClean="0"/>
              <a:t>Logical Operators: &amp;&amp;, ||, !</a:t>
            </a:r>
          </a:p>
          <a:p>
            <a:pPr algn="just">
              <a:lnSpc>
                <a:spcPct val="150000"/>
              </a:lnSpc>
            </a:pPr>
            <a:r>
              <a:rPr lang="en-GB" dirty="0" smtClean="0"/>
              <a:t>Others: </a:t>
            </a:r>
            <a:r>
              <a:rPr lang="en-GB" dirty="0" err="1" smtClean="0"/>
              <a:t>sizeof</a:t>
            </a:r>
            <a:r>
              <a:rPr lang="en-GB" dirty="0" smtClean="0"/>
              <a:t>, </a:t>
            </a:r>
            <a:r>
              <a:rPr lang="en-GB" dirty="0" err="1" smtClean="0"/>
              <a:t>typedef</a:t>
            </a:r>
            <a:r>
              <a:rPr lang="en-GB" dirty="0" smtClean="0"/>
              <a:t>, </a:t>
            </a:r>
            <a:r>
              <a:rPr lang="en-GB" dirty="0" err="1" smtClean="0"/>
              <a:t>struct</a:t>
            </a:r>
            <a:r>
              <a:rPr lang="en-GB" dirty="0" smtClean="0"/>
              <a:t>, union, </a:t>
            </a:r>
            <a:r>
              <a:rPr lang="en-GB" dirty="0" err="1" smtClean="0"/>
              <a:t>enum</a:t>
            </a:r>
            <a:r>
              <a:rPr lang="en-GB" dirty="0" smtClean="0"/>
              <a:t>, </a:t>
            </a:r>
            <a:r>
              <a:rPr lang="en-GB" dirty="0" err="1" smtClean="0"/>
              <a:t>goto</a:t>
            </a:r>
            <a:r>
              <a:rPr lang="en-GB" dirty="0" smtClean="0"/>
              <a:t>, </a:t>
            </a:r>
            <a:r>
              <a:rPr lang="en-GB" dirty="0" err="1" smtClean="0"/>
              <a:t>const</a:t>
            </a:r>
            <a:r>
              <a:rPr lang="en-GB" dirty="0" smtClean="0"/>
              <a:t>, volatile, restrict</a:t>
            </a:r>
          </a:p>
          <a:p>
            <a:endParaRPr lang="en-GB" dirty="0"/>
          </a:p>
        </p:txBody>
      </p:sp>
    </p:spTree>
    <p:extLst>
      <p:ext uri="{BB962C8B-B14F-4D97-AF65-F5344CB8AC3E}">
        <p14:creationId xmlns:p14="http://schemas.microsoft.com/office/powerpoint/2010/main" val="477844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2. Examples of Keywords in Use</a:t>
            </a:r>
            <a:r>
              <a:rPr lang="en-GB" dirty="0" smtClean="0"/>
              <a:t>:</a:t>
            </a:r>
            <a:endParaRPr lang="en-GB" dirty="0"/>
          </a:p>
        </p:txBody>
      </p:sp>
      <p:sp>
        <p:nvSpPr>
          <p:cNvPr id="3" name="Content Placeholder 2"/>
          <p:cNvSpPr>
            <a:spLocks noGrp="1"/>
          </p:cNvSpPr>
          <p:nvPr>
            <p:ph idx="1"/>
          </p:nvPr>
        </p:nvSpPr>
        <p:spPr/>
        <p:txBody>
          <a:bodyPr/>
          <a:lstStyle/>
          <a:p>
            <a:r>
              <a:rPr lang="en-GB" dirty="0" smtClean="0"/>
              <a:t>#include &lt;</a:t>
            </a:r>
            <a:r>
              <a:rPr lang="en-GB" dirty="0" err="1" smtClean="0"/>
              <a:t>stdio.h</a:t>
            </a:r>
            <a:r>
              <a:rPr lang="en-GB" dirty="0" smtClean="0"/>
              <a:t>&gt; </a:t>
            </a:r>
          </a:p>
          <a:p>
            <a:r>
              <a:rPr lang="en-GB" dirty="0" err="1" smtClean="0"/>
              <a:t>int</a:t>
            </a:r>
            <a:r>
              <a:rPr lang="en-GB" dirty="0" smtClean="0"/>
              <a:t> main() { </a:t>
            </a:r>
            <a:r>
              <a:rPr lang="en-GB" dirty="0" err="1" smtClean="0"/>
              <a:t>int</a:t>
            </a:r>
            <a:r>
              <a:rPr lang="en-GB" dirty="0" smtClean="0"/>
              <a:t> count = 10; </a:t>
            </a:r>
          </a:p>
          <a:p>
            <a:r>
              <a:rPr lang="en-GB" dirty="0" smtClean="0"/>
              <a:t>// '</a:t>
            </a:r>
            <a:r>
              <a:rPr lang="en-GB" dirty="0" err="1" smtClean="0"/>
              <a:t>int</a:t>
            </a:r>
            <a:r>
              <a:rPr lang="en-GB" dirty="0" smtClean="0"/>
              <a:t>' is a keyword for integer data type if (count &gt; 5) { // </a:t>
            </a:r>
          </a:p>
          <a:p>
            <a:r>
              <a:rPr lang="en-GB" dirty="0" smtClean="0"/>
              <a:t>'if' is a keyword for conditional statements </a:t>
            </a:r>
            <a:r>
              <a:rPr lang="en-GB" dirty="0" err="1" smtClean="0"/>
              <a:t>printf</a:t>
            </a:r>
            <a:r>
              <a:rPr lang="en-GB" dirty="0" smtClean="0"/>
              <a:t>("Count is greater than 5.\n"); </a:t>
            </a:r>
          </a:p>
          <a:p>
            <a:r>
              <a:rPr lang="en-GB" dirty="0" smtClean="0"/>
              <a:t>} return 0; </a:t>
            </a:r>
          </a:p>
          <a:p>
            <a:r>
              <a:rPr lang="en-GB" dirty="0" smtClean="0"/>
              <a:t>// 'return' is a keyword used to exit the function }</a:t>
            </a:r>
            <a:endParaRPr lang="en-GB" dirty="0"/>
          </a:p>
        </p:txBody>
      </p:sp>
    </p:spTree>
    <p:extLst>
      <p:ext uri="{BB962C8B-B14F-4D97-AF65-F5344CB8AC3E}">
        <p14:creationId xmlns:p14="http://schemas.microsoft.com/office/powerpoint/2010/main" val="217412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GB" b="1" dirty="0" smtClean="0"/>
              <a:t>Identifiers</a:t>
            </a:r>
            <a:r>
              <a:rPr lang="en-GB" dirty="0" smtClean="0"/>
              <a:t>: Used to name variables, functions, arrays, etc. Must follow specific naming rules and cannot be the same as keywords.</a:t>
            </a:r>
          </a:p>
          <a:p>
            <a:pPr algn="just">
              <a:lnSpc>
                <a:spcPct val="150000"/>
              </a:lnSpc>
            </a:pPr>
            <a:r>
              <a:rPr lang="en-GB" b="1" dirty="0" smtClean="0"/>
              <a:t>Keywords</a:t>
            </a:r>
            <a:r>
              <a:rPr lang="en-GB" dirty="0" smtClean="0"/>
              <a:t>: Reserved by the language for specific syntactical functions. They cannot be used as identifiers and have predefined meanings in the C language.</a:t>
            </a:r>
          </a:p>
          <a:p>
            <a:pPr algn="just">
              <a:lnSpc>
                <a:spcPct val="150000"/>
              </a:lnSpc>
            </a:pPr>
            <a:r>
              <a:rPr lang="en-GB" dirty="0" smtClean="0"/>
              <a:t>Understanding and correctly using identifiers and keywords is fundamental to writing effective and error-free C programs.</a:t>
            </a:r>
            <a:endParaRPr lang="en-GB" dirty="0"/>
          </a:p>
        </p:txBody>
      </p:sp>
    </p:spTree>
    <p:extLst>
      <p:ext uri="{BB962C8B-B14F-4D97-AF65-F5344CB8AC3E}">
        <p14:creationId xmlns:p14="http://schemas.microsoft.com/office/powerpoint/2010/main" val="820113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Variables</a:t>
            </a:r>
            <a:endParaRPr lang="en-GB" b="1" dirty="0"/>
          </a:p>
        </p:txBody>
      </p:sp>
      <p:sp>
        <p:nvSpPr>
          <p:cNvPr id="3" name="Content Placeholder 2"/>
          <p:cNvSpPr>
            <a:spLocks noGrp="1"/>
          </p:cNvSpPr>
          <p:nvPr>
            <p:ph idx="1"/>
          </p:nvPr>
        </p:nvSpPr>
        <p:spPr/>
        <p:txBody>
          <a:bodyPr/>
          <a:lstStyle/>
          <a:p>
            <a:pPr algn="just">
              <a:lnSpc>
                <a:spcPct val="150000"/>
              </a:lnSpc>
            </a:pPr>
            <a:r>
              <a:rPr lang="en-GB" dirty="0"/>
              <a:t>In programming, we often need a </a:t>
            </a:r>
            <a:r>
              <a:rPr lang="en-GB" b="1" dirty="0"/>
              <a:t>named storage location</a:t>
            </a:r>
            <a:r>
              <a:rPr lang="en-GB" dirty="0"/>
              <a:t> to store the data or values. Using variables, we can store the data in our program and access it afterward. </a:t>
            </a:r>
            <a:endParaRPr lang="en-GB" dirty="0" smtClean="0"/>
          </a:p>
          <a:p>
            <a:pPr algn="just">
              <a:lnSpc>
                <a:spcPct val="150000"/>
              </a:lnSpc>
            </a:pPr>
            <a:r>
              <a:rPr lang="en-GB" dirty="0" smtClean="0"/>
              <a:t>Variables </a:t>
            </a:r>
            <a:r>
              <a:rPr lang="en-GB" dirty="0"/>
              <a:t>are containers for storing data values, like numbers and characters.</a:t>
            </a:r>
          </a:p>
        </p:txBody>
      </p:sp>
    </p:spTree>
    <p:extLst>
      <p:ext uri="{BB962C8B-B14F-4D97-AF65-F5344CB8AC3E}">
        <p14:creationId xmlns:p14="http://schemas.microsoft.com/office/powerpoint/2010/main" val="3362184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GB" dirty="0"/>
              <a:t>In C, there are different types of variables (defined with different keywords), for example:</a:t>
            </a:r>
          </a:p>
          <a:p>
            <a:pPr algn="just">
              <a:lnSpc>
                <a:spcPct val="150000"/>
              </a:lnSpc>
            </a:pPr>
            <a:r>
              <a:rPr lang="en-GB" b="1" dirty="0" err="1" smtClean="0"/>
              <a:t>int</a:t>
            </a:r>
            <a:r>
              <a:rPr lang="en-GB" dirty="0" smtClean="0"/>
              <a:t> </a:t>
            </a:r>
            <a:r>
              <a:rPr lang="en-GB" dirty="0"/>
              <a:t>- stores integers (whole numbers), without decimals, such as 123 or -123</a:t>
            </a:r>
          </a:p>
          <a:p>
            <a:pPr algn="just">
              <a:lnSpc>
                <a:spcPct val="150000"/>
              </a:lnSpc>
            </a:pPr>
            <a:r>
              <a:rPr lang="en-GB" b="1" dirty="0"/>
              <a:t>float</a:t>
            </a:r>
            <a:r>
              <a:rPr lang="en-GB" dirty="0"/>
              <a:t> - stores floating point numbers, with decimals, such as 19.99 or -19.99</a:t>
            </a:r>
          </a:p>
          <a:p>
            <a:pPr algn="just">
              <a:lnSpc>
                <a:spcPct val="150000"/>
              </a:lnSpc>
            </a:pPr>
            <a:r>
              <a:rPr lang="en-GB" b="1" dirty="0"/>
              <a:t>char</a:t>
            </a:r>
            <a:r>
              <a:rPr lang="en-GB" dirty="0"/>
              <a:t> - stores single characters, such as 'a' or 'B'. Characters are surrounded by single quotes</a:t>
            </a:r>
          </a:p>
          <a:p>
            <a:endParaRPr lang="en-GB" dirty="0"/>
          </a:p>
        </p:txBody>
      </p:sp>
    </p:spTree>
    <p:extLst>
      <p:ext uri="{BB962C8B-B14F-4D97-AF65-F5344CB8AC3E}">
        <p14:creationId xmlns:p14="http://schemas.microsoft.com/office/powerpoint/2010/main" val="2518331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2925" y="731520"/>
            <a:ext cx="7946571" cy="4689566"/>
          </a:xfrm>
          <a:prstGeom prst="rect">
            <a:avLst/>
          </a:prstGeom>
        </p:spPr>
      </p:pic>
    </p:spTree>
    <p:extLst>
      <p:ext uri="{BB962C8B-B14F-4D97-AF65-F5344CB8AC3E}">
        <p14:creationId xmlns:p14="http://schemas.microsoft.com/office/powerpoint/2010/main" val="3602365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Declaration </a:t>
            </a:r>
            <a:r>
              <a:rPr lang="en-GB" b="1" dirty="0"/>
              <a:t>of Variable in Programming</a:t>
            </a:r>
            <a:br>
              <a:rPr lang="en-GB" b="1" dirty="0"/>
            </a:br>
            <a:endParaRPr lang="en-GB" dirty="0"/>
          </a:p>
        </p:txBody>
      </p:sp>
      <p:sp>
        <p:nvSpPr>
          <p:cNvPr id="3" name="Content Placeholder 2"/>
          <p:cNvSpPr>
            <a:spLocks noGrp="1"/>
          </p:cNvSpPr>
          <p:nvPr>
            <p:ph idx="1"/>
          </p:nvPr>
        </p:nvSpPr>
        <p:spPr/>
        <p:txBody>
          <a:bodyPr/>
          <a:lstStyle/>
          <a:p>
            <a:pPr algn="just">
              <a:lnSpc>
                <a:spcPct val="150000"/>
              </a:lnSpc>
            </a:pPr>
            <a:r>
              <a:rPr lang="en-GB" dirty="0"/>
              <a:t>In programming, the declaration of variables involves specifying the </a:t>
            </a:r>
            <a:r>
              <a:rPr lang="en-GB" b="1" dirty="0"/>
              <a:t>type and name</a:t>
            </a:r>
            <a:r>
              <a:rPr lang="en-GB" dirty="0"/>
              <a:t> of a variable before it is used in the program. The syntax can vary slightly between programming languages, but the fundamental concept remains consistent</a:t>
            </a:r>
            <a:r>
              <a:rPr lang="en-GB" dirty="0" smtClean="0"/>
              <a:t>.</a:t>
            </a:r>
          </a:p>
          <a:p>
            <a:pPr algn="just">
              <a:lnSpc>
                <a:spcPct val="150000"/>
              </a:lnSpc>
            </a:pPr>
            <a:r>
              <a:rPr lang="en-GB" dirty="0"/>
              <a:t>To create a variable, specify the </a:t>
            </a:r>
            <a:r>
              <a:rPr lang="en-GB" b="1" dirty="0"/>
              <a:t>type</a:t>
            </a:r>
            <a:r>
              <a:rPr lang="en-GB" dirty="0"/>
              <a:t> and assign it a </a:t>
            </a:r>
            <a:r>
              <a:rPr lang="en-GB" b="1" dirty="0"/>
              <a:t>value</a:t>
            </a:r>
            <a:r>
              <a:rPr lang="en-GB" dirty="0"/>
              <a:t>:</a:t>
            </a:r>
          </a:p>
        </p:txBody>
      </p:sp>
    </p:spTree>
    <p:extLst>
      <p:ext uri="{BB962C8B-B14F-4D97-AF65-F5344CB8AC3E}">
        <p14:creationId xmlns:p14="http://schemas.microsoft.com/office/powerpoint/2010/main" val="2451576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Syntax</a:t>
            </a:r>
            <a:r>
              <a:rPr lang="en-GB" b="1" dirty="0"/>
              <a:t/>
            </a:r>
            <a:br>
              <a:rPr lang="en-GB" b="1" dirty="0"/>
            </a:br>
            <a:endParaRPr lang="en-GB" b="1"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GB" i="1" dirty="0"/>
              <a:t>type</a:t>
            </a:r>
            <a:r>
              <a:rPr lang="en-GB" dirty="0"/>
              <a:t> </a:t>
            </a:r>
            <a:r>
              <a:rPr lang="en-GB" i="1" dirty="0" err="1"/>
              <a:t>variableName</a:t>
            </a:r>
            <a:r>
              <a:rPr lang="en-GB" dirty="0"/>
              <a:t> = </a:t>
            </a:r>
            <a:r>
              <a:rPr lang="en-GB" i="1" dirty="0"/>
              <a:t>value</a:t>
            </a:r>
            <a:r>
              <a:rPr lang="en-GB" dirty="0" smtClean="0"/>
              <a:t>;</a:t>
            </a:r>
          </a:p>
          <a:p>
            <a:pPr algn="just">
              <a:lnSpc>
                <a:spcPct val="150000"/>
              </a:lnSpc>
            </a:pPr>
            <a:r>
              <a:rPr lang="en-GB" dirty="0"/>
              <a:t>Where type is one of C types (such as </a:t>
            </a:r>
            <a:r>
              <a:rPr lang="en-GB" dirty="0" err="1"/>
              <a:t>int</a:t>
            </a:r>
            <a:r>
              <a:rPr lang="en-GB" dirty="0"/>
              <a:t>), and </a:t>
            </a:r>
            <a:r>
              <a:rPr lang="en-GB" dirty="0" err="1"/>
              <a:t>variableName</a:t>
            </a:r>
            <a:r>
              <a:rPr lang="en-GB" dirty="0"/>
              <a:t> is the name of the variable (such as x or </a:t>
            </a:r>
            <a:r>
              <a:rPr lang="en-GB" dirty="0" err="1"/>
              <a:t>myName</a:t>
            </a:r>
            <a:r>
              <a:rPr lang="en-GB" dirty="0"/>
              <a:t>). The equal sign is used to assign a value to </a:t>
            </a:r>
            <a:r>
              <a:rPr lang="en-GB" dirty="0" smtClean="0"/>
              <a:t>the </a:t>
            </a:r>
            <a:r>
              <a:rPr lang="en-GB" dirty="0"/>
              <a:t>variable</a:t>
            </a:r>
            <a:r>
              <a:rPr lang="en-GB" dirty="0" smtClean="0"/>
              <a:t>.</a:t>
            </a:r>
          </a:p>
          <a:p>
            <a:pPr algn="just">
              <a:lnSpc>
                <a:spcPct val="150000"/>
              </a:lnSpc>
            </a:pPr>
            <a:r>
              <a:rPr lang="en-GB" dirty="0"/>
              <a:t>Example</a:t>
            </a:r>
          </a:p>
          <a:p>
            <a:pPr algn="just">
              <a:lnSpc>
                <a:spcPct val="150000"/>
              </a:lnSpc>
            </a:pPr>
            <a:r>
              <a:rPr lang="en-GB" b="1" dirty="0"/>
              <a:t>Create a variable called </a:t>
            </a:r>
            <a:r>
              <a:rPr lang="en-GB" b="1" dirty="0" err="1"/>
              <a:t>myNum</a:t>
            </a:r>
            <a:r>
              <a:rPr lang="en-GB" b="1" dirty="0"/>
              <a:t> of type </a:t>
            </a:r>
            <a:r>
              <a:rPr lang="en-GB" b="1" dirty="0" err="1"/>
              <a:t>int</a:t>
            </a:r>
            <a:r>
              <a:rPr lang="en-GB" b="1" dirty="0"/>
              <a:t> and assign the value 15 to it</a:t>
            </a:r>
            <a:r>
              <a:rPr lang="en-GB" b="1" dirty="0" smtClean="0"/>
              <a:t>:</a:t>
            </a:r>
          </a:p>
          <a:p>
            <a:pPr algn="just">
              <a:lnSpc>
                <a:spcPct val="150000"/>
              </a:lnSpc>
            </a:pPr>
            <a:r>
              <a:rPr lang="en-GB" dirty="0" err="1"/>
              <a:t>int</a:t>
            </a:r>
            <a:r>
              <a:rPr lang="en-GB" dirty="0"/>
              <a:t> </a:t>
            </a:r>
            <a:r>
              <a:rPr lang="en-GB" dirty="0" err="1"/>
              <a:t>myNum</a:t>
            </a:r>
            <a:r>
              <a:rPr lang="en-GB" dirty="0"/>
              <a:t> = 15;</a:t>
            </a:r>
            <a:endParaRPr lang="en-GB" b="1" dirty="0"/>
          </a:p>
        </p:txBody>
      </p:sp>
    </p:spTree>
    <p:extLst>
      <p:ext uri="{BB962C8B-B14F-4D97-AF65-F5344CB8AC3E}">
        <p14:creationId xmlns:p14="http://schemas.microsoft.com/office/powerpoint/2010/main" val="2894960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pPr algn="just"/>
            <a:r>
              <a:rPr lang="en-US" dirty="0"/>
              <a:t>If statement, if-else statement, switch statement. Loops, for loop, while loop, do while loop, break statement, continue statement, </a:t>
            </a:r>
            <a:r>
              <a:rPr lang="en-US" dirty="0" err="1"/>
              <a:t>goto</a:t>
            </a:r>
            <a:r>
              <a:rPr lang="en-US" dirty="0"/>
              <a:t> </a:t>
            </a:r>
            <a:r>
              <a:rPr lang="en-US" dirty="0" smtClean="0"/>
              <a:t>statement</a:t>
            </a:r>
            <a:endParaRPr lang="en-GB" dirty="0" smtClean="0">
              <a:effectLst/>
            </a:endParaRPr>
          </a:p>
          <a:p>
            <a:pPr algn="just"/>
            <a:r>
              <a:rPr lang="en-US" dirty="0"/>
              <a:t>Operations on array</a:t>
            </a:r>
            <a:endParaRPr lang="en-GB" dirty="0" smtClean="0">
              <a:effectLst/>
            </a:endParaRPr>
          </a:p>
          <a:p>
            <a:pPr algn="just"/>
            <a:r>
              <a:rPr lang="en-US" dirty="0"/>
              <a:t>Array </a:t>
            </a:r>
            <a:r>
              <a:rPr lang="en-US" dirty="0" smtClean="0"/>
              <a:t>illustrations</a:t>
            </a:r>
          </a:p>
          <a:p>
            <a:pPr algn="just"/>
            <a:r>
              <a:rPr lang="en-US" dirty="0"/>
              <a:t>Multi-dimensional arrays</a:t>
            </a:r>
            <a:endParaRPr lang="en-GB" dirty="0"/>
          </a:p>
          <a:p>
            <a:pPr algn="just"/>
            <a:r>
              <a:rPr lang="en-US" dirty="0"/>
              <a:t>Strings</a:t>
            </a:r>
            <a:endParaRPr lang="en-GB" dirty="0"/>
          </a:p>
          <a:p>
            <a:pPr algn="just"/>
            <a:r>
              <a:rPr lang="en-US" dirty="0"/>
              <a:t>Defining a function, recursion</a:t>
            </a:r>
            <a:r>
              <a:rPr lang="en-US" dirty="0" smtClean="0"/>
              <a:t>.</a:t>
            </a:r>
          </a:p>
          <a:p>
            <a:pPr algn="just"/>
            <a:r>
              <a:rPr lang="en-US" dirty="0"/>
              <a:t>Defining a </a:t>
            </a:r>
            <a:r>
              <a:rPr lang="en-US" dirty="0" smtClean="0"/>
              <a:t>structure</a:t>
            </a:r>
          </a:p>
          <a:p>
            <a:pPr algn="just"/>
            <a:r>
              <a:rPr lang="en-US" dirty="0"/>
              <a:t>Uses of pointers</a:t>
            </a:r>
            <a:endParaRPr lang="en-GB" dirty="0"/>
          </a:p>
          <a:p>
            <a:pPr algn="just"/>
            <a:endParaRPr lang="en-GB" dirty="0"/>
          </a:p>
          <a:p>
            <a:pPr algn="just"/>
            <a:endParaRPr lang="en-GB" dirty="0" smtClean="0">
              <a:effectLst/>
            </a:endParaRPr>
          </a:p>
          <a:p>
            <a:pPr algn="just"/>
            <a:endParaRPr lang="en-GB" dirty="0"/>
          </a:p>
        </p:txBody>
      </p:sp>
    </p:spTree>
    <p:extLst>
      <p:ext uri="{BB962C8B-B14F-4D97-AF65-F5344CB8AC3E}">
        <p14:creationId xmlns:p14="http://schemas.microsoft.com/office/powerpoint/2010/main" val="2986935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GB" dirty="0"/>
              <a:t>You can also declare a variable without assigning the value, and assign the value later</a:t>
            </a:r>
            <a:r>
              <a:rPr lang="en-GB" dirty="0" smtClean="0"/>
              <a:t>:</a:t>
            </a:r>
          </a:p>
          <a:p>
            <a:pPr>
              <a:lnSpc>
                <a:spcPct val="150000"/>
              </a:lnSpc>
            </a:pPr>
            <a:r>
              <a:rPr lang="en-GB" dirty="0"/>
              <a:t>Example</a:t>
            </a:r>
          </a:p>
          <a:p>
            <a:pPr>
              <a:lnSpc>
                <a:spcPct val="150000"/>
              </a:lnSpc>
            </a:pPr>
            <a:r>
              <a:rPr lang="en-GB" dirty="0"/>
              <a:t>// Declare a variable</a:t>
            </a:r>
          </a:p>
          <a:p>
            <a:pPr>
              <a:lnSpc>
                <a:spcPct val="150000"/>
              </a:lnSpc>
            </a:pPr>
            <a:r>
              <a:rPr lang="en-GB" dirty="0" err="1"/>
              <a:t>int</a:t>
            </a:r>
            <a:r>
              <a:rPr lang="en-GB" dirty="0"/>
              <a:t> </a:t>
            </a:r>
            <a:r>
              <a:rPr lang="en-GB" dirty="0" err="1"/>
              <a:t>myNum</a:t>
            </a:r>
            <a:r>
              <a:rPr lang="en-GB" dirty="0"/>
              <a:t>;</a:t>
            </a:r>
          </a:p>
          <a:p>
            <a:pPr>
              <a:lnSpc>
                <a:spcPct val="150000"/>
              </a:lnSpc>
            </a:pPr>
            <a:r>
              <a:rPr lang="en-GB" dirty="0" smtClean="0"/>
              <a:t>// </a:t>
            </a:r>
            <a:r>
              <a:rPr lang="en-GB" dirty="0"/>
              <a:t>Assign a value to the variable</a:t>
            </a:r>
          </a:p>
          <a:p>
            <a:pPr>
              <a:lnSpc>
                <a:spcPct val="150000"/>
              </a:lnSpc>
            </a:pPr>
            <a:r>
              <a:rPr lang="en-GB" dirty="0" err="1"/>
              <a:t>myNum</a:t>
            </a:r>
            <a:r>
              <a:rPr lang="en-GB" dirty="0"/>
              <a:t> = 15;</a:t>
            </a:r>
          </a:p>
        </p:txBody>
      </p:sp>
    </p:spTree>
    <p:extLst>
      <p:ext uri="{BB962C8B-B14F-4D97-AF65-F5344CB8AC3E}">
        <p14:creationId xmlns:p14="http://schemas.microsoft.com/office/powerpoint/2010/main" val="3046042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5" name="Rectangle 4"/>
          <p:cNvSpPr/>
          <p:nvPr/>
        </p:nvSpPr>
        <p:spPr>
          <a:xfrm>
            <a:off x="1201783" y="1720840"/>
            <a:ext cx="7942217" cy="4401205"/>
          </a:xfrm>
          <a:prstGeom prst="rect">
            <a:avLst/>
          </a:prstGeom>
        </p:spPr>
        <p:txBody>
          <a:bodyPr wrap="square">
            <a:spAutoFit/>
          </a:bodyPr>
          <a:lstStyle/>
          <a:p>
            <a:r>
              <a:rPr lang="en-GB" sz="2800" dirty="0"/>
              <a:t>#include </a:t>
            </a:r>
            <a:r>
              <a:rPr lang="en-GB" sz="2800" dirty="0" smtClean="0"/>
              <a:t>&lt;</a:t>
            </a:r>
            <a:r>
              <a:rPr lang="en-GB" sz="2800" dirty="0" err="1" smtClean="0"/>
              <a:t>stdio.h</a:t>
            </a:r>
            <a:r>
              <a:rPr lang="en-GB" sz="2800" dirty="0" smtClean="0"/>
              <a:t>&gt;</a:t>
            </a:r>
            <a:endParaRPr lang="en-GB" sz="2800" dirty="0"/>
          </a:p>
          <a:p>
            <a:r>
              <a:rPr lang="en-GB" sz="2800" dirty="0" err="1" smtClean="0"/>
              <a:t>int</a:t>
            </a:r>
            <a:r>
              <a:rPr lang="en-GB" sz="2800" dirty="0" smtClean="0"/>
              <a:t> </a:t>
            </a:r>
            <a:r>
              <a:rPr lang="en-GB" sz="2800" dirty="0"/>
              <a:t>main()</a:t>
            </a:r>
          </a:p>
          <a:p>
            <a:r>
              <a:rPr lang="en-GB" sz="2800" dirty="0"/>
              <a:t>{</a:t>
            </a:r>
          </a:p>
          <a:p>
            <a:r>
              <a:rPr lang="en-GB" sz="2800" dirty="0"/>
              <a:t>    // Syntax: datatype </a:t>
            </a:r>
            <a:r>
              <a:rPr lang="en-GB" sz="2800" dirty="0" err="1"/>
              <a:t>variable_name</a:t>
            </a:r>
            <a:r>
              <a:rPr lang="en-GB" sz="2800" dirty="0"/>
              <a:t>;</a:t>
            </a:r>
          </a:p>
          <a:p>
            <a:r>
              <a:rPr lang="en-GB" sz="2800" dirty="0"/>
              <a:t>    </a:t>
            </a:r>
            <a:r>
              <a:rPr lang="en-GB" sz="2800" dirty="0" err="1"/>
              <a:t>int</a:t>
            </a:r>
            <a:r>
              <a:rPr lang="en-GB" sz="2800" dirty="0"/>
              <a:t> age;</a:t>
            </a:r>
          </a:p>
          <a:p>
            <a:r>
              <a:rPr lang="en-GB" sz="2800" dirty="0"/>
              <a:t>    double price;</a:t>
            </a:r>
          </a:p>
          <a:p>
            <a:r>
              <a:rPr lang="en-GB" sz="2800" dirty="0"/>
              <a:t>    char grade;</a:t>
            </a:r>
          </a:p>
          <a:p>
            <a:endParaRPr lang="en-GB" sz="2800" dirty="0"/>
          </a:p>
          <a:p>
            <a:r>
              <a:rPr lang="en-GB" sz="2800" dirty="0"/>
              <a:t>    return 0;</a:t>
            </a:r>
          </a:p>
          <a:p>
            <a:r>
              <a:rPr lang="en-GB" sz="2800" dirty="0"/>
              <a:t>}</a:t>
            </a:r>
          </a:p>
        </p:txBody>
      </p:sp>
    </p:spTree>
    <p:extLst>
      <p:ext uri="{BB962C8B-B14F-4D97-AF65-F5344CB8AC3E}">
        <p14:creationId xmlns:p14="http://schemas.microsoft.com/office/powerpoint/2010/main" val="678542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Initialization </a:t>
            </a:r>
            <a:r>
              <a:rPr lang="en-GB" b="1" dirty="0"/>
              <a:t>of Variable in Programming:</a:t>
            </a:r>
            <a:br>
              <a:rPr lang="en-GB" b="1" dirty="0"/>
            </a:br>
            <a:endParaRPr lang="en-GB" dirty="0"/>
          </a:p>
        </p:txBody>
      </p:sp>
      <p:sp>
        <p:nvSpPr>
          <p:cNvPr id="3" name="Content Placeholder 2"/>
          <p:cNvSpPr>
            <a:spLocks noGrp="1"/>
          </p:cNvSpPr>
          <p:nvPr>
            <p:ph idx="1"/>
          </p:nvPr>
        </p:nvSpPr>
        <p:spPr/>
        <p:txBody>
          <a:bodyPr/>
          <a:lstStyle/>
          <a:p>
            <a:pPr algn="just">
              <a:lnSpc>
                <a:spcPct val="150000"/>
              </a:lnSpc>
            </a:pPr>
            <a:r>
              <a:rPr lang="en-GB" dirty="0"/>
              <a:t>Initialization of variables In Programming involves</a:t>
            </a:r>
            <a:r>
              <a:rPr lang="en-GB" b="1" dirty="0"/>
              <a:t> assigning an initial value</a:t>
            </a:r>
            <a:r>
              <a:rPr lang="en-GB" dirty="0"/>
              <a:t> to a declared variable. The syntax for variable initialization varies across programming languages.</a:t>
            </a:r>
          </a:p>
        </p:txBody>
      </p:sp>
    </p:spTree>
    <p:extLst>
      <p:ext uri="{BB962C8B-B14F-4D97-AF65-F5344CB8AC3E}">
        <p14:creationId xmlns:p14="http://schemas.microsoft.com/office/powerpoint/2010/main" val="3623534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 </a:t>
            </a:r>
            <a:endParaRPr lang="en-GB" b="1" dirty="0"/>
          </a:p>
        </p:txBody>
      </p:sp>
      <p:sp>
        <p:nvSpPr>
          <p:cNvPr id="3" name="Content Placeholder 2"/>
          <p:cNvSpPr>
            <a:spLocks noGrp="1"/>
          </p:cNvSpPr>
          <p:nvPr>
            <p:ph idx="1"/>
          </p:nvPr>
        </p:nvSpPr>
        <p:spPr/>
        <p:txBody>
          <a:bodyPr>
            <a:normAutofit fontScale="92500" lnSpcReduction="20000"/>
          </a:bodyPr>
          <a:lstStyle/>
          <a:p>
            <a:r>
              <a:rPr lang="en-GB" dirty="0"/>
              <a:t>#include </a:t>
            </a:r>
            <a:r>
              <a:rPr lang="en-GB" dirty="0" smtClean="0"/>
              <a:t>&lt;</a:t>
            </a:r>
            <a:r>
              <a:rPr lang="en-GB" dirty="0" err="1" smtClean="0"/>
              <a:t>stdio.h</a:t>
            </a:r>
            <a:r>
              <a:rPr lang="en-GB" dirty="0" smtClean="0"/>
              <a:t>&gt;</a:t>
            </a:r>
            <a:endParaRPr lang="en-GB" dirty="0"/>
          </a:p>
          <a:p>
            <a:r>
              <a:rPr lang="en-GB" dirty="0" err="1" smtClean="0"/>
              <a:t>int</a:t>
            </a:r>
            <a:r>
              <a:rPr lang="en-GB" dirty="0" smtClean="0"/>
              <a:t> </a:t>
            </a:r>
            <a:r>
              <a:rPr lang="en-GB" dirty="0"/>
              <a:t>main()</a:t>
            </a:r>
          </a:p>
          <a:p>
            <a:r>
              <a:rPr lang="en-GB" dirty="0"/>
              <a:t>{</a:t>
            </a:r>
          </a:p>
          <a:p>
            <a:r>
              <a:rPr lang="en-GB" dirty="0" smtClean="0"/>
              <a:t>    </a:t>
            </a:r>
            <a:r>
              <a:rPr lang="en-GB" dirty="0"/>
              <a:t>// Declaration and Initialization</a:t>
            </a:r>
          </a:p>
          <a:p>
            <a:r>
              <a:rPr lang="en-GB" dirty="0"/>
              <a:t>    </a:t>
            </a:r>
            <a:r>
              <a:rPr lang="en-GB" dirty="0" err="1"/>
              <a:t>int</a:t>
            </a:r>
            <a:r>
              <a:rPr lang="en-GB" dirty="0"/>
              <a:t> age = 25;</a:t>
            </a:r>
          </a:p>
          <a:p>
            <a:r>
              <a:rPr lang="en-GB" dirty="0"/>
              <a:t>    double price = 10.99;</a:t>
            </a:r>
          </a:p>
          <a:p>
            <a:r>
              <a:rPr lang="en-GB" dirty="0"/>
              <a:t>    char grade = 'A';</a:t>
            </a:r>
          </a:p>
          <a:p>
            <a:endParaRPr lang="en-GB" dirty="0"/>
          </a:p>
          <a:p>
            <a:r>
              <a:rPr lang="en-GB" dirty="0"/>
              <a:t>    return 0;</a:t>
            </a:r>
          </a:p>
          <a:p>
            <a:r>
              <a:rPr lang="en-GB" dirty="0"/>
              <a:t>}</a:t>
            </a:r>
          </a:p>
        </p:txBody>
      </p:sp>
    </p:spTree>
    <p:extLst>
      <p:ext uri="{BB962C8B-B14F-4D97-AF65-F5344CB8AC3E}">
        <p14:creationId xmlns:p14="http://schemas.microsoft.com/office/powerpoint/2010/main" val="3858739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Data types</a:t>
            </a:r>
            <a:endParaRPr lang="en-GB" b="1" dirty="0"/>
          </a:p>
        </p:txBody>
      </p:sp>
      <p:sp>
        <p:nvSpPr>
          <p:cNvPr id="3" name="Content Placeholder 2"/>
          <p:cNvSpPr>
            <a:spLocks noGrp="1"/>
          </p:cNvSpPr>
          <p:nvPr>
            <p:ph idx="1"/>
          </p:nvPr>
        </p:nvSpPr>
        <p:spPr/>
        <p:txBody>
          <a:bodyPr>
            <a:normAutofit fontScale="92500"/>
          </a:bodyPr>
          <a:lstStyle/>
          <a:p>
            <a:pPr algn="just">
              <a:lnSpc>
                <a:spcPct val="150000"/>
              </a:lnSpc>
            </a:pPr>
            <a:r>
              <a:rPr lang="en-GB" dirty="0"/>
              <a:t>Each variable in C has an associated data type. It specifies the type of data that the variable can store like integer, character, floating, double, etc. </a:t>
            </a:r>
            <a:endParaRPr lang="en-GB" dirty="0" smtClean="0"/>
          </a:p>
          <a:p>
            <a:pPr algn="just">
              <a:lnSpc>
                <a:spcPct val="150000"/>
              </a:lnSpc>
            </a:pPr>
            <a:r>
              <a:rPr lang="en-GB" dirty="0" smtClean="0"/>
              <a:t>Each </a:t>
            </a:r>
            <a:r>
              <a:rPr lang="en-GB" dirty="0"/>
              <a:t>data type requires different amounts of memory and has some specific operations which can be performed over it. </a:t>
            </a:r>
            <a:endParaRPr lang="en-GB" dirty="0" smtClean="0"/>
          </a:p>
          <a:p>
            <a:pPr algn="just">
              <a:lnSpc>
                <a:spcPct val="150000"/>
              </a:lnSpc>
            </a:pPr>
            <a:r>
              <a:rPr lang="en-GB" dirty="0" smtClean="0"/>
              <a:t>The </a:t>
            </a:r>
            <a:r>
              <a:rPr lang="en-GB" dirty="0"/>
              <a:t>data type is a collection of data with values having fixed values, meaning as well as its characteristics.</a:t>
            </a:r>
          </a:p>
        </p:txBody>
      </p:sp>
    </p:spTree>
    <p:extLst>
      <p:ext uri="{BB962C8B-B14F-4D97-AF65-F5344CB8AC3E}">
        <p14:creationId xmlns:p14="http://schemas.microsoft.com/office/powerpoint/2010/main" val="2639197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a:xfrm>
            <a:off x="838200" y="1397726"/>
            <a:ext cx="10515600" cy="4779237"/>
          </a:xfrm>
        </p:spPr>
        <p:txBody>
          <a:bodyPr>
            <a:normAutofit/>
          </a:bodyPr>
          <a:lstStyle/>
          <a:p>
            <a:r>
              <a:rPr lang="en-GB" sz="2400" dirty="0"/>
              <a:t>The data type specifies the size and type of information the variable will store</a:t>
            </a:r>
            <a:r>
              <a:rPr lang="en-GB" sz="2400" dirty="0" smtClean="0"/>
              <a:t>.</a:t>
            </a:r>
          </a:p>
          <a:p>
            <a:r>
              <a:rPr lang="en-GB" sz="2400" dirty="0"/>
              <a:t>In this </a:t>
            </a:r>
            <a:r>
              <a:rPr lang="en-GB" sz="2400" dirty="0" smtClean="0"/>
              <a:t>tutorial</a:t>
            </a:r>
            <a:r>
              <a:rPr lang="en-GB" sz="2400" dirty="0"/>
              <a:t>, we will focus on the most basic ones</a:t>
            </a:r>
            <a:r>
              <a:rPr lang="en-GB" sz="2400" dirty="0" smtClean="0"/>
              <a:t>:</a:t>
            </a:r>
          </a:p>
          <a:p>
            <a:endParaRPr lang="en-GB" sz="2400" dirty="0"/>
          </a:p>
        </p:txBody>
      </p:sp>
      <p:graphicFrame>
        <p:nvGraphicFramePr>
          <p:cNvPr id="4" name="Table 3"/>
          <p:cNvGraphicFramePr>
            <a:graphicFrameLocks noGrp="1"/>
          </p:cNvGraphicFramePr>
          <p:nvPr>
            <p:extLst>
              <p:ext uri="{D42A27DB-BD31-4B8C-83A1-F6EECF244321}">
                <p14:modId xmlns:p14="http://schemas.microsoft.com/office/powerpoint/2010/main" val="1537807262"/>
              </p:ext>
            </p:extLst>
          </p:nvPr>
        </p:nvGraphicFramePr>
        <p:xfrm>
          <a:off x="999312" y="2854641"/>
          <a:ext cx="10193376" cy="3572284"/>
        </p:xfrm>
        <a:graphic>
          <a:graphicData uri="http://schemas.openxmlformats.org/drawingml/2006/table">
            <a:tbl>
              <a:tblPr/>
              <a:tblGrid>
                <a:gridCol w="1524628">
                  <a:extLst>
                    <a:ext uri="{9D8B030D-6E8A-4147-A177-3AD203B41FA5}">
                      <a16:colId xmlns:a16="http://schemas.microsoft.com/office/drawing/2014/main" val="3270242276"/>
                    </a:ext>
                  </a:extLst>
                </a:gridCol>
                <a:gridCol w="1522385">
                  <a:extLst>
                    <a:ext uri="{9D8B030D-6E8A-4147-A177-3AD203B41FA5}">
                      <a16:colId xmlns:a16="http://schemas.microsoft.com/office/drawing/2014/main" val="2108874706"/>
                    </a:ext>
                  </a:extLst>
                </a:gridCol>
                <a:gridCol w="6087656">
                  <a:extLst>
                    <a:ext uri="{9D8B030D-6E8A-4147-A177-3AD203B41FA5}">
                      <a16:colId xmlns:a16="http://schemas.microsoft.com/office/drawing/2014/main" val="1553610465"/>
                    </a:ext>
                  </a:extLst>
                </a:gridCol>
                <a:gridCol w="1058707">
                  <a:extLst>
                    <a:ext uri="{9D8B030D-6E8A-4147-A177-3AD203B41FA5}">
                      <a16:colId xmlns:a16="http://schemas.microsoft.com/office/drawing/2014/main" val="4221577380"/>
                    </a:ext>
                  </a:extLst>
                </a:gridCol>
              </a:tblGrid>
              <a:tr h="568318">
                <a:tc>
                  <a:txBody>
                    <a:bodyPr/>
                    <a:lstStyle/>
                    <a:p>
                      <a:pPr algn="l" fontAlgn="t"/>
                      <a:r>
                        <a:rPr lang="en-GB" sz="2000" b="1" dirty="0">
                          <a:effectLst/>
                        </a:rPr>
                        <a:t>Data Type</a:t>
                      </a:r>
                    </a:p>
                  </a:txBody>
                  <a:tcPr marL="1524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2000" b="1" dirty="0">
                          <a:effectLst/>
                        </a:rPr>
                        <a:t>Size</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2000" b="1" dirty="0">
                          <a:effectLst/>
                        </a:rPr>
                        <a:t>Description</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2000" b="1" dirty="0">
                          <a:effectLst/>
                        </a:rPr>
                        <a:t>Example</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2825005"/>
                  </a:ext>
                </a:extLst>
              </a:tr>
              <a:tr h="568318">
                <a:tc>
                  <a:txBody>
                    <a:bodyPr/>
                    <a:lstStyle/>
                    <a:p>
                      <a:pPr algn="l" fontAlgn="t"/>
                      <a:r>
                        <a:rPr lang="en-GB">
                          <a:effectLst/>
                        </a:rPr>
                        <a:t>int</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a:effectLst/>
                        </a:rPr>
                        <a:t>2 or 4 bytes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just" fontAlgn="t"/>
                      <a:r>
                        <a:rPr lang="en-GB" dirty="0">
                          <a:effectLst/>
                        </a:rPr>
                        <a:t>Stores whole numbers, without decimals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238746130"/>
                  </a:ext>
                </a:extLst>
              </a:tr>
              <a:tr h="933665">
                <a:tc>
                  <a:txBody>
                    <a:bodyPr/>
                    <a:lstStyle/>
                    <a:p>
                      <a:pPr algn="l" fontAlgn="t"/>
                      <a:r>
                        <a:rPr lang="en-GB">
                          <a:effectLst/>
                        </a:rPr>
                        <a:t>float</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dirty="0">
                          <a:effectLst/>
                        </a:rPr>
                        <a:t>4 bytes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GB" dirty="0">
                          <a:effectLst/>
                        </a:rPr>
                        <a:t>Stores fractional numbers, containing one or more decimals. Sufficient for storing 6-7 decimal digits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a:effectLst/>
                        </a:rPr>
                        <a:t>1.99</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76195308"/>
                  </a:ext>
                </a:extLst>
              </a:tr>
              <a:tr h="933665">
                <a:tc>
                  <a:txBody>
                    <a:bodyPr/>
                    <a:lstStyle/>
                    <a:p>
                      <a:pPr algn="l" fontAlgn="t"/>
                      <a:r>
                        <a:rPr lang="en-GB">
                          <a:effectLst/>
                        </a:rPr>
                        <a:t>double</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a:effectLst/>
                        </a:rPr>
                        <a:t>8 bytes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just" fontAlgn="t"/>
                      <a:r>
                        <a:rPr lang="en-GB" dirty="0">
                          <a:effectLst/>
                        </a:rPr>
                        <a:t>Stores fractional numbers, containing one or more decimals. Sufficient for storing 15 decimal digits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a:effectLst/>
                        </a:rPr>
                        <a:t>1.99</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206862632"/>
                  </a:ext>
                </a:extLst>
              </a:tr>
              <a:tr h="568318">
                <a:tc>
                  <a:txBody>
                    <a:bodyPr/>
                    <a:lstStyle/>
                    <a:p>
                      <a:pPr algn="l" fontAlgn="t"/>
                      <a:r>
                        <a:rPr lang="en-GB">
                          <a:effectLst/>
                        </a:rPr>
                        <a:t>char</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a:effectLst/>
                        </a:rPr>
                        <a:t>1 byte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GB" dirty="0">
                          <a:effectLst/>
                        </a:rPr>
                        <a:t>Stores a single character/letter/number, or ASCII values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dirty="0">
                          <a:effectLst/>
                        </a:rPr>
                        <a:t>'A'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12802218"/>
                  </a:ext>
                </a:extLst>
              </a:tr>
            </a:tbl>
          </a:graphicData>
        </a:graphic>
      </p:graphicFrame>
    </p:spTree>
    <p:extLst>
      <p:ext uri="{BB962C8B-B14F-4D97-AF65-F5344CB8AC3E}">
        <p14:creationId xmlns:p14="http://schemas.microsoft.com/office/powerpoint/2010/main" val="2412167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Basic </a:t>
            </a:r>
            <a:r>
              <a:rPr lang="en-GB" b="1" dirty="0"/>
              <a:t>Format Specifiers</a:t>
            </a:r>
            <a:br>
              <a:rPr lang="en-GB" b="1" dirty="0"/>
            </a:br>
            <a:endParaRPr lang="en-GB" b="1" dirty="0"/>
          </a:p>
        </p:txBody>
      </p:sp>
      <p:sp>
        <p:nvSpPr>
          <p:cNvPr id="3" name="Content Placeholder 2"/>
          <p:cNvSpPr>
            <a:spLocks noGrp="1"/>
          </p:cNvSpPr>
          <p:nvPr>
            <p:ph idx="1"/>
          </p:nvPr>
        </p:nvSpPr>
        <p:spPr>
          <a:xfrm>
            <a:off x="838200" y="1825625"/>
            <a:ext cx="10515600" cy="4963350"/>
          </a:xfrm>
        </p:spPr>
        <p:txBody>
          <a:bodyPr/>
          <a:lstStyle/>
          <a:p>
            <a:r>
              <a:rPr lang="en-GB" dirty="0"/>
              <a:t>There are different format specifiers for each data type. Here are some of </a:t>
            </a:r>
            <a:r>
              <a:rPr lang="en-GB" dirty="0" smtClean="0"/>
              <a:t>them:</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294278248"/>
              </p:ext>
            </p:extLst>
          </p:nvPr>
        </p:nvGraphicFramePr>
        <p:xfrm>
          <a:off x="1000035" y="2888100"/>
          <a:ext cx="7974148" cy="3900875"/>
        </p:xfrm>
        <a:graphic>
          <a:graphicData uri="http://schemas.openxmlformats.org/drawingml/2006/table">
            <a:tbl>
              <a:tblPr firstRow="1" bandRow="1">
                <a:tableStyleId>{5C22544A-7EE6-4342-B048-85BDC9FD1C3A}</a:tableStyleId>
              </a:tblPr>
              <a:tblGrid>
                <a:gridCol w="3987074">
                  <a:extLst>
                    <a:ext uri="{9D8B030D-6E8A-4147-A177-3AD203B41FA5}">
                      <a16:colId xmlns:a16="http://schemas.microsoft.com/office/drawing/2014/main" val="524173363"/>
                    </a:ext>
                  </a:extLst>
                </a:gridCol>
                <a:gridCol w="3987074">
                  <a:extLst>
                    <a:ext uri="{9D8B030D-6E8A-4147-A177-3AD203B41FA5}">
                      <a16:colId xmlns:a16="http://schemas.microsoft.com/office/drawing/2014/main" val="3359291585"/>
                    </a:ext>
                  </a:extLst>
                </a:gridCol>
              </a:tblGrid>
              <a:tr h="577223">
                <a:tc>
                  <a:txBody>
                    <a:bodyPr/>
                    <a:lstStyle/>
                    <a:p>
                      <a:r>
                        <a:rPr lang="en-GB" sz="1800" b="1" i="0" kern="1200" dirty="0" smtClean="0">
                          <a:solidFill>
                            <a:schemeClr val="lt1"/>
                          </a:solidFill>
                          <a:effectLst/>
                          <a:latin typeface="+mn-lt"/>
                          <a:ea typeface="+mn-ea"/>
                          <a:cs typeface="+mn-cs"/>
                        </a:rPr>
                        <a:t>Format Specifier</a:t>
                      </a:r>
                      <a:endParaRPr lang="en-GB" dirty="0"/>
                    </a:p>
                  </a:txBody>
                  <a:tcPr/>
                </a:tc>
                <a:tc>
                  <a:txBody>
                    <a:bodyPr/>
                    <a:lstStyle/>
                    <a:p>
                      <a:r>
                        <a:rPr lang="en-GB" sz="1800" b="1" i="0" kern="1200" dirty="0" smtClean="0">
                          <a:solidFill>
                            <a:schemeClr val="lt1"/>
                          </a:solidFill>
                          <a:effectLst/>
                          <a:latin typeface="+mn-lt"/>
                          <a:ea typeface="+mn-ea"/>
                          <a:cs typeface="+mn-cs"/>
                        </a:rPr>
                        <a:t>Data Type</a:t>
                      </a:r>
                      <a:endParaRPr lang="en-GB" dirty="0"/>
                    </a:p>
                  </a:txBody>
                  <a:tcPr/>
                </a:tc>
                <a:extLst>
                  <a:ext uri="{0D108BD9-81ED-4DB2-BD59-A6C34878D82A}">
                    <a16:rowId xmlns:a16="http://schemas.microsoft.com/office/drawing/2014/main" val="676815519"/>
                  </a:ext>
                </a:extLst>
              </a:tr>
              <a:tr h="711644">
                <a:tc>
                  <a:txBody>
                    <a:bodyPr/>
                    <a:lstStyle/>
                    <a:p>
                      <a:r>
                        <a:rPr lang="en-GB" sz="2400" dirty="0" smtClean="0"/>
                        <a:t>%d or %</a:t>
                      </a:r>
                      <a:r>
                        <a:rPr lang="en-GB" sz="2400" dirty="0" err="1" smtClean="0"/>
                        <a:t>i</a:t>
                      </a:r>
                      <a:endParaRPr lang="en-GB" sz="2400" dirty="0"/>
                    </a:p>
                  </a:txBody>
                  <a:tcPr/>
                </a:tc>
                <a:tc>
                  <a:txBody>
                    <a:bodyPr/>
                    <a:lstStyle/>
                    <a:p>
                      <a:r>
                        <a:rPr lang="en-GB" sz="2400" b="0" i="0" kern="1200" dirty="0" err="1" smtClean="0">
                          <a:solidFill>
                            <a:schemeClr val="dk1"/>
                          </a:solidFill>
                          <a:effectLst/>
                          <a:latin typeface="+mn-lt"/>
                          <a:ea typeface="+mn-ea"/>
                          <a:cs typeface="+mn-cs"/>
                        </a:rPr>
                        <a:t>int</a:t>
                      </a:r>
                      <a:endParaRPr lang="en-GB" sz="2400" dirty="0"/>
                    </a:p>
                  </a:txBody>
                  <a:tcPr/>
                </a:tc>
                <a:extLst>
                  <a:ext uri="{0D108BD9-81ED-4DB2-BD59-A6C34878D82A}">
                    <a16:rowId xmlns:a16="http://schemas.microsoft.com/office/drawing/2014/main" val="3802859777"/>
                  </a:ext>
                </a:extLst>
              </a:tr>
              <a:tr h="711644">
                <a:tc>
                  <a:txBody>
                    <a:bodyPr/>
                    <a:lstStyle/>
                    <a:p>
                      <a:r>
                        <a:rPr lang="en-GB" sz="2400" dirty="0" smtClean="0"/>
                        <a:t>%f</a:t>
                      </a:r>
                      <a:r>
                        <a:rPr lang="en-GB" sz="2400" b="0" i="0" kern="1200" dirty="0" smtClean="0">
                          <a:solidFill>
                            <a:schemeClr val="dk1"/>
                          </a:solidFill>
                          <a:effectLst/>
                          <a:latin typeface="+mn-lt"/>
                          <a:ea typeface="+mn-ea"/>
                          <a:cs typeface="+mn-cs"/>
                        </a:rPr>
                        <a:t> or </a:t>
                      </a:r>
                      <a:r>
                        <a:rPr lang="en-GB" sz="2400" dirty="0" smtClean="0"/>
                        <a:t>%F</a:t>
                      </a:r>
                      <a:endParaRPr lang="en-GB" sz="2400" dirty="0"/>
                    </a:p>
                  </a:txBody>
                  <a:tcPr/>
                </a:tc>
                <a:tc>
                  <a:txBody>
                    <a:bodyPr/>
                    <a:lstStyle/>
                    <a:p>
                      <a:r>
                        <a:rPr lang="en-GB" sz="2400" b="0" i="0" kern="1200" dirty="0" smtClean="0">
                          <a:solidFill>
                            <a:schemeClr val="dk1"/>
                          </a:solidFill>
                          <a:effectLst/>
                          <a:latin typeface="+mn-lt"/>
                          <a:ea typeface="+mn-ea"/>
                          <a:cs typeface="+mn-cs"/>
                        </a:rPr>
                        <a:t>float</a:t>
                      </a:r>
                      <a:endParaRPr lang="en-GB" sz="2400" dirty="0"/>
                    </a:p>
                  </a:txBody>
                  <a:tcPr/>
                </a:tc>
                <a:extLst>
                  <a:ext uri="{0D108BD9-81ED-4DB2-BD59-A6C34878D82A}">
                    <a16:rowId xmlns:a16="http://schemas.microsoft.com/office/drawing/2014/main" val="3749933373"/>
                  </a:ext>
                </a:extLst>
              </a:tr>
              <a:tr h="711644">
                <a:tc>
                  <a:txBody>
                    <a:bodyPr/>
                    <a:lstStyle/>
                    <a:p>
                      <a:r>
                        <a:rPr lang="en-GB" sz="2400" b="0" i="0" kern="1200" dirty="0" smtClean="0">
                          <a:solidFill>
                            <a:schemeClr val="dk1"/>
                          </a:solidFill>
                          <a:effectLst/>
                          <a:latin typeface="+mn-lt"/>
                          <a:ea typeface="+mn-ea"/>
                          <a:cs typeface="+mn-cs"/>
                        </a:rPr>
                        <a:t>%lf</a:t>
                      </a:r>
                      <a:endParaRPr lang="en-GB" sz="2400" dirty="0"/>
                    </a:p>
                  </a:txBody>
                  <a:tcPr/>
                </a:tc>
                <a:tc>
                  <a:txBody>
                    <a:bodyPr/>
                    <a:lstStyle/>
                    <a:p>
                      <a:r>
                        <a:rPr lang="en-GB" sz="2400" b="0" i="0" kern="1200" dirty="0" smtClean="0">
                          <a:solidFill>
                            <a:schemeClr val="dk1"/>
                          </a:solidFill>
                          <a:effectLst/>
                          <a:latin typeface="+mn-lt"/>
                          <a:ea typeface="+mn-ea"/>
                          <a:cs typeface="+mn-cs"/>
                        </a:rPr>
                        <a:t>double</a:t>
                      </a:r>
                      <a:endParaRPr lang="en-GB" sz="2400" dirty="0"/>
                    </a:p>
                  </a:txBody>
                  <a:tcPr/>
                </a:tc>
                <a:extLst>
                  <a:ext uri="{0D108BD9-81ED-4DB2-BD59-A6C34878D82A}">
                    <a16:rowId xmlns:a16="http://schemas.microsoft.com/office/drawing/2014/main" val="2314015813"/>
                  </a:ext>
                </a:extLst>
              </a:tr>
              <a:tr h="711644">
                <a:tc>
                  <a:txBody>
                    <a:bodyPr/>
                    <a:lstStyle/>
                    <a:p>
                      <a:r>
                        <a:rPr lang="en-GB" sz="2400" b="0" i="0" kern="1200" dirty="0" smtClean="0">
                          <a:solidFill>
                            <a:schemeClr val="dk1"/>
                          </a:solidFill>
                          <a:effectLst/>
                          <a:latin typeface="+mn-lt"/>
                          <a:ea typeface="+mn-ea"/>
                          <a:cs typeface="+mn-cs"/>
                        </a:rPr>
                        <a:t>%c</a:t>
                      </a:r>
                    </a:p>
                    <a:p>
                      <a:endParaRPr lang="en-GB" sz="2400" b="0" i="0" kern="1200" dirty="0" smtClean="0">
                        <a:solidFill>
                          <a:schemeClr val="dk1"/>
                        </a:solidFill>
                        <a:effectLst/>
                        <a:latin typeface="+mn-lt"/>
                        <a:ea typeface="+mn-ea"/>
                        <a:cs typeface="+mn-cs"/>
                      </a:endParaRPr>
                    </a:p>
                    <a:p>
                      <a:r>
                        <a:rPr lang="en-GB" sz="2400" b="0" i="0" kern="1200" dirty="0" smtClean="0">
                          <a:solidFill>
                            <a:schemeClr val="dk1"/>
                          </a:solidFill>
                          <a:effectLst/>
                          <a:latin typeface="+mn-lt"/>
                          <a:ea typeface="+mn-ea"/>
                          <a:cs typeface="+mn-cs"/>
                        </a:rPr>
                        <a:t>%s</a:t>
                      </a:r>
                      <a:endParaRPr lang="en-GB" sz="3200" dirty="0"/>
                    </a:p>
                  </a:txBody>
                  <a:tcPr/>
                </a:tc>
                <a:tc>
                  <a:txBody>
                    <a:bodyPr/>
                    <a:lstStyle/>
                    <a:p>
                      <a:r>
                        <a:rPr lang="en-GB" sz="2400" b="0" i="0" kern="1200" dirty="0" smtClean="0">
                          <a:solidFill>
                            <a:schemeClr val="dk1"/>
                          </a:solidFill>
                          <a:effectLst/>
                          <a:latin typeface="+mn-lt"/>
                          <a:ea typeface="+mn-ea"/>
                          <a:cs typeface="+mn-cs"/>
                        </a:rPr>
                        <a:t>Char</a:t>
                      </a:r>
                    </a:p>
                    <a:p>
                      <a:endParaRPr lang="en-GB" sz="2400" b="0" i="0" kern="1200" dirty="0" smtClean="0">
                        <a:solidFill>
                          <a:schemeClr val="dk1"/>
                        </a:solidFill>
                        <a:effectLst/>
                        <a:latin typeface="+mn-lt"/>
                        <a:ea typeface="+mn-ea"/>
                        <a:cs typeface="+mn-cs"/>
                      </a:endParaRPr>
                    </a:p>
                    <a:p>
                      <a:r>
                        <a:rPr lang="en-GB" sz="2400" b="0" i="0" kern="1200" dirty="0" smtClean="0">
                          <a:solidFill>
                            <a:schemeClr val="dk1"/>
                          </a:solidFill>
                          <a:effectLst/>
                          <a:latin typeface="+mn-lt"/>
                          <a:ea typeface="+mn-ea"/>
                          <a:cs typeface="+mn-cs"/>
                        </a:rPr>
                        <a:t>string</a:t>
                      </a:r>
                      <a:endParaRPr lang="en-GB" sz="2400" dirty="0"/>
                    </a:p>
                  </a:txBody>
                  <a:tcPr/>
                </a:tc>
                <a:extLst>
                  <a:ext uri="{0D108BD9-81ED-4DB2-BD59-A6C34878D82A}">
                    <a16:rowId xmlns:a16="http://schemas.microsoft.com/office/drawing/2014/main" val="3811270304"/>
                  </a:ext>
                </a:extLst>
              </a:tr>
            </a:tbl>
          </a:graphicData>
        </a:graphic>
      </p:graphicFrame>
    </p:spTree>
    <p:extLst>
      <p:ext uri="{BB962C8B-B14F-4D97-AF65-F5344CB8AC3E}">
        <p14:creationId xmlns:p14="http://schemas.microsoft.com/office/powerpoint/2010/main" val="23812296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nSpc>
                <a:spcPct val="150000"/>
              </a:lnSpc>
            </a:pPr>
            <a:r>
              <a:rPr lang="en-GB" b="1" dirty="0"/>
              <a:t>Note:</a:t>
            </a:r>
            <a:r>
              <a:rPr lang="en-GB" dirty="0"/>
              <a:t> It is important that you use the correct format specifier for the specified data type, or the program may produce errors or even crash.</a:t>
            </a:r>
          </a:p>
        </p:txBody>
      </p:sp>
    </p:spTree>
    <p:extLst>
      <p:ext uri="{BB962C8B-B14F-4D97-AF65-F5344CB8AC3E}">
        <p14:creationId xmlns:p14="http://schemas.microsoft.com/office/powerpoint/2010/main" val="738496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Displaying variables</a:t>
            </a:r>
            <a:endParaRPr lang="en-GB" dirty="0"/>
          </a:p>
        </p:txBody>
      </p:sp>
      <p:sp>
        <p:nvSpPr>
          <p:cNvPr id="3" name="Content Placeholder 2"/>
          <p:cNvSpPr>
            <a:spLocks noGrp="1"/>
          </p:cNvSpPr>
          <p:nvPr>
            <p:ph idx="1"/>
          </p:nvPr>
        </p:nvSpPr>
        <p:spPr/>
        <p:txBody>
          <a:bodyPr/>
          <a:lstStyle/>
          <a:p>
            <a:pPr algn="just">
              <a:lnSpc>
                <a:spcPct val="150000"/>
              </a:lnSpc>
            </a:pPr>
            <a:r>
              <a:rPr lang="en-GB" dirty="0"/>
              <a:t>The C library </a:t>
            </a:r>
            <a:r>
              <a:rPr lang="en-GB" b="1" dirty="0" err="1"/>
              <a:t>printf</a:t>
            </a:r>
            <a:r>
              <a:rPr lang="en-GB" b="1" dirty="0"/>
              <a:t>()</a:t>
            </a:r>
            <a:r>
              <a:rPr lang="en-GB" dirty="0"/>
              <a:t> function is a fundamental tool for outputting formatted text to the standard output stream. It allows for versatile printing of variables, strings, and other data types.</a:t>
            </a:r>
          </a:p>
          <a:p>
            <a:pPr algn="just">
              <a:lnSpc>
                <a:spcPct val="150000"/>
              </a:lnSpc>
            </a:pPr>
            <a:endParaRPr lang="en-GB" dirty="0"/>
          </a:p>
        </p:txBody>
      </p:sp>
    </p:spTree>
    <p:extLst>
      <p:ext uri="{BB962C8B-B14F-4D97-AF65-F5344CB8AC3E}">
        <p14:creationId xmlns:p14="http://schemas.microsoft.com/office/powerpoint/2010/main" val="2824018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Cont</a:t>
            </a:r>
            <a:r>
              <a:rPr lang="en-GB" b="1" dirty="0" smtClean="0"/>
              <a:t>…</a:t>
            </a:r>
            <a:endParaRPr lang="en-GB" b="1" dirty="0"/>
          </a:p>
        </p:txBody>
      </p:sp>
      <p:sp>
        <p:nvSpPr>
          <p:cNvPr id="3" name="Content Placeholder 2"/>
          <p:cNvSpPr>
            <a:spLocks noGrp="1"/>
          </p:cNvSpPr>
          <p:nvPr>
            <p:ph idx="1"/>
          </p:nvPr>
        </p:nvSpPr>
        <p:spPr/>
        <p:txBody>
          <a:bodyPr>
            <a:normAutofit/>
          </a:bodyPr>
          <a:lstStyle/>
          <a:p>
            <a:pPr algn="just">
              <a:lnSpc>
                <a:spcPct val="150000"/>
              </a:lnSpc>
            </a:pPr>
            <a:r>
              <a:rPr lang="en-GB" dirty="0"/>
              <a:t>The syntax of the C </a:t>
            </a:r>
            <a:r>
              <a:rPr lang="en-GB" dirty="0" err="1"/>
              <a:t>Printf</a:t>
            </a:r>
            <a:r>
              <a:rPr lang="en-GB" dirty="0"/>
              <a:t> function is as follows: </a:t>
            </a:r>
            <a:r>
              <a:rPr lang="en-GB" dirty="0" err="1"/>
              <a:t>printf</a:t>
            </a:r>
            <a:r>
              <a:rPr lang="en-GB" dirty="0"/>
              <a:t>("format string", argument1, argument2, ...); </a:t>
            </a:r>
            <a:endParaRPr lang="en-GB" dirty="0" smtClean="0"/>
          </a:p>
          <a:p>
            <a:pPr algn="just">
              <a:lnSpc>
                <a:spcPct val="150000"/>
              </a:lnSpc>
            </a:pPr>
            <a:r>
              <a:rPr lang="en-GB" dirty="0" smtClean="0"/>
              <a:t>The </a:t>
            </a:r>
            <a:r>
              <a:rPr lang="en-GB" dirty="0"/>
              <a:t>format string contains the text along with the format specifiers that should be replaced with the values provided in the argument list. </a:t>
            </a:r>
            <a:endParaRPr lang="en-GB" dirty="0" smtClean="0"/>
          </a:p>
          <a:p>
            <a:pPr algn="just">
              <a:lnSpc>
                <a:spcPct val="150000"/>
              </a:lnSpc>
            </a:pPr>
            <a:r>
              <a:rPr lang="en-GB" dirty="0" err="1" smtClean="0"/>
              <a:t>Example:int</a:t>
            </a:r>
            <a:r>
              <a:rPr lang="en-GB" dirty="0" smtClean="0"/>
              <a:t> </a:t>
            </a:r>
            <a:r>
              <a:rPr lang="en-GB" dirty="0"/>
              <a:t>age = 25</a:t>
            </a:r>
            <a:r>
              <a:rPr lang="en-GB" dirty="0" smtClean="0"/>
              <a:t>; </a:t>
            </a:r>
            <a:r>
              <a:rPr lang="en-GB" dirty="0" err="1" smtClean="0"/>
              <a:t>printf</a:t>
            </a:r>
            <a:r>
              <a:rPr lang="en-GB" dirty="0"/>
              <a:t>("Your age is: %d", age</a:t>
            </a:r>
            <a:r>
              <a:rPr lang="en-GB" dirty="0" smtClean="0"/>
              <a:t>);</a:t>
            </a:r>
          </a:p>
        </p:txBody>
      </p:sp>
    </p:spTree>
    <p:extLst>
      <p:ext uri="{BB962C8B-B14F-4D97-AF65-F5344CB8AC3E}">
        <p14:creationId xmlns:p14="http://schemas.microsoft.com/office/powerpoint/2010/main" val="267173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Introduction to computers </a:t>
            </a:r>
            <a:br>
              <a:rPr lang="en-GB" b="1" dirty="0" smtClean="0"/>
            </a:br>
            <a:endParaRPr lang="en-GB" b="1" dirty="0"/>
          </a:p>
        </p:txBody>
      </p:sp>
      <p:sp>
        <p:nvSpPr>
          <p:cNvPr id="3" name="Content Placeholder 2"/>
          <p:cNvSpPr>
            <a:spLocks noGrp="1"/>
          </p:cNvSpPr>
          <p:nvPr>
            <p:ph idx="1"/>
          </p:nvPr>
        </p:nvSpPr>
        <p:spPr/>
        <p:txBody>
          <a:bodyPr/>
          <a:lstStyle/>
          <a:p>
            <a:pPr algn="just">
              <a:lnSpc>
                <a:spcPct val="150000"/>
              </a:lnSpc>
            </a:pPr>
            <a:r>
              <a:rPr lang="en-GB" dirty="0" smtClean="0"/>
              <a:t>A computer is an electronic device that processes data and performs tasks according to a set of instructions called a program. It can store, retrieve, and process information, making it a powerful tool for various applications.</a:t>
            </a:r>
            <a:endParaRPr lang="en-GB" dirty="0"/>
          </a:p>
        </p:txBody>
      </p:sp>
    </p:spTree>
    <p:extLst>
      <p:ext uri="{BB962C8B-B14F-4D97-AF65-F5344CB8AC3E}">
        <p14:creationId xmlns:p14="http://schemas.microsoft.com/office/powerpoint/2010/main" val="308183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a:t>
            </a:r>
            <a:r>
              <a:rPr lang="en-US" b="1" dirty="0"/>
              <a:t>variables</a:t>
            </a:r>
            <a:endParaRPr lang="en-GB" b="1" dirty="0"/>
          </a:p>
        </p:txBody>
      </p:sp>
      <p:sp>
        <p:nvSpPr>
          <p:cNvPr id="3" name="Content Placeholder 2"/>
          <p:cNvSpPr>
            <a:spLocks noGrp="1"/>
          </p:cNvSpPr>
          <p:nvPr>
            <p:ph idx="1"/>
          </p:nvPr>
        </p:nvSpPr>
        <p:spPr/>
        <p:txBody>
          <a:bodyPr/>
          <a:lstStyle/>
          <a:p>
            <a:pPr algn="just">
              <a:lnSpc>
                <a:spcPct val="150000"/>
              </a:lnSpc>
            </a:pPr>
            <a:r>
              <a:rPr lang="en-GB" dirty="0"/>
              <a:t>The </a:t>
            </a:r>
            <a:r>
              <a:rPr lang="en-GB" b="1" dirty="0" err="1"/>
              <a:t>scanf</a:t>
            </a:r>
            <a:r>
              <a:rPr lang="en-GB" b="1" dirty="0"/>
              <a:t>() function </a:t>
            </a:r>
            <a:r>
              <a:rPr lang="en-GB" dirty="0"/>
              <a:t>is a commonly used input function in the C programming language. It allows you to read input from the user or from a file and store that input in variables of different data types</a:t>
            </a:r>
            <a:r>
              <a:rPr lang="en-GB" dirty="0" smtClean="0"/>
              <a:t>.</a:t>
            </a:r>
          </a:p>
          <a:p>
            <a:pPr algn="just">
              <a:lnSpc>
                <a:spcPct val="150000"/>
              </a:lnSpc>
            </a:pPr>
            <a:r>
              <a:rPr lang="en-GB" dirty="0"/>
              <a:t>Input is an essential part of most programs, and the </a:t>
            </a:r>
            <a:r>
              <a:rPr lang="en-GB" dirty="0" err="1"/>
              <a:t>scanf</a:t>
            </a:r>
            <a:r>
              <a:rPr lang="en-GB" dirty="0"/>
              <a:t>() function provides an easy way to read input in a variety of formats. </a:t>
            </a:r>
          </a:p>
        </p:txBody>
      </p:sp>
    </p:spTree>
    <p:extLst>
      <p:ext uri="{BB962C8B-B14F-4D97-AF65-F5344CB8AC3E}">
        <p14:creationId xmlns:p14="http://schemas.microsoft.com/office/powerpoint/2010/main" val="689662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Scanf</a:t>
            </a:r>
            <a:r>
              <a:rPr lang="en-GB" b="1" dirty="0" smtClean="0"/>
              <a:t>()format</a:t>
            </a:r>
            <a:endParaRPr lang="en-GB" b="1" dirty="0"/>
          </a:p>
        </p:txBody>
      </p:sp>
      <p:sp>
        <p:nvSpPr>
          <p:cNvPr id="3" name="Content Placeholder 2"/>
          <p:cNvSpPr>
            <a:spLocks noGrp="1"/>
          </p:cNvSpPr>
          <p:nvPr>
            <p:ph idx="1"/>
          </p:nvPr>
        </p:nvSpPr>
        <p:spPr/>
        <p:txBody>
          <a:bodyPr/>
          <a:lstStyle/>
          <a:p>
            <a:r>
              <a:rPr lang="en-GB" dirty="0"/>
              <a:t>The most common conversion specifiers are</a:t>
            </a:r>
            <a:r>
              <a:rPr lang="en-GB" dirty="0" smtClean="0"/>
              <a:t>:</a:t>
            </a:r>
          </a:p>
          <a:p>
            <a:r>
              <a:rPr lang="en-GB" dirty="0"/>
              <a:t>%d: reads an integer value</a:t>
            </a:r>
          </a:p>
          <a:p>
            <a:r>
              <a:rPr lang="en-GB" dirty="0"/>
              <a:t>%f: reads a floating-point value</a:t>
            </a:r>
          </a:p>
          <a:p>
            <a:r>
              <a:rPr lang="en-GB" dirty="0"/>
              <a:t>%c: reads a single character</a:t>
            </a:r>
          </a:p>
          <a:p>
            <a:r>
              <a:rPr lang="en-GB" dirty="0"/>
              <a:t>%s: reads a string of characters</a:t>
            </a:r>
          </a:p>
          <a:p>
            <a:r>
              <a:rPr lang="en-GB" dirty="0"/>
              <a:t>%lf: reads a double-precision floating-point value</a:t>
            </a:r>
          </a:p>
        </p:txBody>
      </p:sp>
    </p:spTree>
    <p:extLst>
      <p:ext uri="{BB962C8B-B14F-4D97-AF65-F5344CB8AC3E}">
        <p14:creationId xmlns:p14="http://schemas.microsoft.com/office/powerpoint/2010/main" val="94244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Content Placeholder 2"/>
          <p:cNvSpPr>
            <a:spLocks noGrp="1"/>
          </p:cNvSpPr>
          <p:nvPr>
            <p:ph idx="1"/>
          </p:nvPr>
        </p:nvSpPr>
        <p:spPr/>
        <p:txBody>
          <a:bodyPr/>
          <a:lstStyle/>
          <a:p>
            <a:pPr algn="just">
              <a:lnSpc>
                <a:spcPct val="150000"/>
              </a:lnSpc>
            </a:pPr>
            <a:r>
              <a:rPr lang="en-GB" dirty="0"/>
              <a:t>For example, the following code reads an integer value and a floating-point value from the user, and stores them in the variables </a:t>
            </a:r>
            <a:r>
              <a:rPr lang="en-GB" dirty="0" err="1"/>
              <a:t>num</a:t>
            </a:r>
            <a:r>
              <a:rPr lang="en-GB" dirty="0"/>
              <a:t> and </a:t>
            </a:r>
            <a:r>
              <a:rPr lang="en-GB" dirty="0" err="1"/>
              <a:t>fnum</a:t>
            </a:r>
            <a:r>
              <a:rPr lang="en-GB" dirty="0"/>
              <a:t>, respectively:</a:t>
            </a:r>
          </a:p>
        </p:txBody>
      </p:sp>
    </p:spTree>
    <p:extLst>
      <p:ext uri="{BB962C8B-B14F-4D97-AF65-F5344CB8AC3E}">
        <p14:creationId xmlns:p14="http://schemas.microsoft.com/office/powerpoint/2010/main" val="1111132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4" name="Rectangle 3"/>
          <p:cNvSpPr/>
          <p:nvPr/>
        </p:nvSpPr>
        <p:spPr>
          <a:xfrm>
            <a:off x="1071154" y="1997839"/>
            <a:ext cx="9144000" cy="4401205"/>
          </a:xfrm>
          <a:prstGeom prst="rect">
            <a:avLst/>
          </a:prstGeom>
        </p:spPr>
        <p:txBody>
          <a:bodyPr wrap="square">
            <a:spAutoFit/>
          </a:bodyPr>
          <a:lstStyle/>
          <a:p>
            <a:r>
              <a:rPr lang="en-GB" sz="2800" dirty="0"/>
              <a:t>#include &lt;</a:t>
            </a:r>
            <a:r>
              <a:rPr lang="en-GB" sz="2800" dirty="0" err="1"/>
              <a:t>stdio.h</a:t>
            </a:r>
            <a:r>
              <a:rPr lang="en-GB" sz="2800" dirty="0"/>
              <a:t>&gt;</a:t>
            </a:r>
          </a:p>
          <a:p>
            <a:endParaRPr lang="en-GB" sz="2800" dirty="0"/>
          </a:p>
          <a:p>
            <a:r>
              <a:rPr lang="en-GB" sz="2800" dirty="0" err="1"/>
              <a:t>int</a:t>
            </a:r>
            <a:r>
              <a:rPr lang="en-GB" sz="2800" dirty="0"/>
              <a:t> main() {</a:t>
            </a:r>
          </a:p>
          <a:p>
            <a:r>
              <a:rPr lang="en-GB" sz="2800" dirty="0"/>
              <a:t>    </a:t>
            </a:r>
            <a:r>
              <a:rPr lang="en-GB" sz="2800" dirty="0" err="1"/>
              <a:t>int</a:t>
            </a:r>
            <a:r>
              <a:rPr lang="en-GB" sz="2800" dirty="0"/>
              <a:t> </a:t>
            </a:r>
            <a:r>
              <a:rPr lang="en-GB" sz="2800" dirty="0" err="1"/>
              <a:t>num</a:t>
            </a:r>
            <a:r>
              <a:rPr lang="en-GB" sz="2800" dirty="0"/>
              <a:t>;</a:t>
            </a:r>
          </a:p>
          <a:p>
            <a:r>
              <a:rPr lang="en-GB" sz="2800" dirty="0"/>
              <a:t>    float </a:t>
            </a:r>
            <a:r>
              <a:rPr lang="en-GB" sz="2800" dirty="0" err="1"/>
              <a:t>fnum</a:t>
            </a:r>
            <a:r>
              <a:rPr lang="en-GB" sz="2800" dirty="0"/>
              <a:t>;</a:t>
            </a:r>
          </a:p>
          <a:p>
            <a:r>
              <a:rPr lang="en-GB" sz="2800" dirty="0"/>
              <a:t>    </a:t>
            </a:r>
            <a:r>
              <a:rPr lang="en-GB" sz="2800" dirty="0" err="1"/>
              <a:t>printf</a:t>
            </a:r>
            <a:r>
              <a:rPr lang="en-GB" sz="2800" dirty="0"/>
              <a:t>("Enter an integer and a floating-point number: ");</a:t>
            </a:r>
          </a:p>
          <a:p>
            <a:r>
              <a:rPr lang="en-GB" sz="2800" dirty="0"/>
              <a:t>    </a:t>
            </a:r>
            <a:r>
              <a:rPr lang="en-GB" sz="2800" dirty="0" err="1"/>
              <a:t>scanf</a:t>
            </a:r>
            <a:r>
              <a:rPr lang="en-GB" sz="2800" dirty="0"/>
              <a:t>("%d %f", &amp;</a:t>
            </a:r>
            <a:r>
              <a:rPr lang="en-GB" sz="2800" dirty="0" err="1"/>
              <a:t>num</a:t>
            </a:r>
            <a:r>
              <a:rPr lang="en-GB" sz="2800" dirty="0"/>
              <a:t>, &amp;</a:t>
            </a:r>
            <a:r>
              <a:rPr lang="en-GB" sz="2800" dirty="0" err="1"/>
              <a:t>fnum</a:t>
            </a:r>
            <a:r>
              <a:rPr lang="en-GB" sz="2800" dirty="0"/>
              <a:t>);</a:t>
            </a:r>
          </a:p>
          <a:p>
            <a:r>
              <a:rPr lang="en-GB" sz="2800" dirty="0"/>
              <a:t>    </a:t>
            </a:r>
            <a:r>
              <a:rPr lang="en-GB" sz="2800" dirty="0" err="1"/>
              <a:t>printf</a:t>
            </a:r>
            <a:r>
              <a:rPr lang="en-GB" sz="2800" dirty="0"/>
              <a:t>("You entered %d and %f\n", </a:t>
            </a:r>
            <a:r>
              <a:rPr lang="en-GB" sz="2800" dirty="0" err="1"/>
              <a:t>num</a:t>
            </a:r>
            <a:r>
              <a:rPr lang="en-GB" sz="2800" dirty="0"/>
              <a:t>, </a:t>
            </a:r>
            <a:r>
              <a:rPr lang="en-GB" sz="2800" dirty="0" err="1"/>
              <a:t>fnum</a:t>
            </a:r>
            <a:r>
              <a:rPr lang="en-GB" sz="2800" dirty="0"/>
              <a:t>);</a:t>
            </a:r>
          </a:p>
          <a:p>
            <a:r>
              <a:rPr lang="en-GB" sz="2800" dirty="0"/>
              <a:t>    return 0;</a:t>
            </a:r>
          </a:p>
          <a:p>
            <a:r>
              <a:rPr lang="en-GB" sz="2800" dirty="0"/>
              <a:t>}</a:t>
            </a:r>
          </a:p>
        </p:txBody>
      </p:sp>
    </p:spTree>
    <p:extLst>
      <p:ext uri="{BB962C8B-B14F-4D97-AF65-F5344CB8AC3E}">
        <p14:creationId xmlns:p14="http://schemas.microsoft.com/office/powerpoint/2010/main" val="20643901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a:xfrm>
            <a:off x="838200" y="1825625"/>
            <a:ext cx="10892246" cy="4351338"/>
          </a:xfrm>
        </p:spPr>
        <p:txBody>
          <a:bodyPr/>
          <a:lstStyle/>
          <a:p>
            <a:pPr algn="just">
              <a:lnSpc>
                <a:spcPct val="150000"/>
              </a:lnSpc>
            </a:pPr>
            <a:r>
              <a:rPr lang="en-GB" dirty="0"/>
              <a:t>In this example, the format string "%d %f" tells </a:t>
            </a:r>
            <a:r>
              <a:rPr lang="en-GB" dirty="0" err="1"/>
              <a:t>scanf</a:t>
            </a:r>
            <a:r>
              <a:rPr lang="en-GB" dirty="0"/>
              <a:t>() to read an integer value followed by a floating-point value, separated by a space. </a:t>
            </a:r>
            <a:endParaRPr lang="en-GB" dirty="0" smtClean="0"/>
          </a:p>
          <a:p>
            <a:pPr algn="just">
              <a:lnSpc>
                <a:spcPct val="150000"/>
              </a:lnSpc>
            </a:pPr>
            <a:r>
              <a:rPr lang="en-GB" dirty="0" smtClean="0"/>
              <a:t>The </a:t>
            </a:r>
            <a:r>
              <a:rPr lang="en-GB" dirty="0"/>
              <a:t>&amp; operator is used to pass the address of the </a:t>
            </a:r>
            <a:r>
              <a:rPr lang="en-GB" dirty="0" err="1"/>
              <a:t>num</a:t>
            </a:r>
            <a:r>
              <a:rPr lang="en-GB" dirty="0"/>
              <a:t> and </a:t>
            </a:r>
            <a:r>
              <a:rPr lang="en-GB" dirty="0" err="1"/>
              <a:t>fnum</a:t>
            </a:r>
            <a:r>
              <a:rPr lang="en-GB" dirty="0"/>
              <a:t> variables to </a:t>
            </a:r>
            <a:r>
              <a:rPr lang="en-GB" dirty="0" err="1"/>
              <a:t>scanf</a:t>
            </a:r>
            <a:r>
              <a:rPr lang="en-GB" dirty="0"/>
              <a:t>(), so that the input values can be stored in those variables.</a:t>
            </a:r>
          </a:p>
        </p:txBody>
      </p:sp>
    </p:spTree>
    <p:extLst>
      <p:ext uri="{BB962C8B-B14F-4D97-AF65-F5344CB8AC3E}">
        <p14:creationId xmlns:p14="http://schemas.microsoft.com/office/powerpoint/2010/main" val="2933015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Arithmetic operators</a:t>
            </a:r>
            <a:endParaRPr lang="en-GB" b="1" dirty="0"/>
          </a:p>
        </p:txBody>
      </p:sp>
      <p:sp>
        <p:nvSpPr>
          <p:cNvPr id="3" name="Content Placeholder 2"/>
          <p:cNvSpPr>
            <a:spLocks noGrp="1"/>
          </p:cNvSpPr>
          <p:nvPr>
            <p:ph idx="1"/>
          </p:nvPr>
        </p:nvSpPr>
        <p:spPr/>
        <p:txBody>
          <a:bodyPr/>
          <a:lstStyle/>
          <a:p>
            <a:pPr>
              <a:lnSpc>
                <a:spcPct val="150000"/>
              </a:lnSpc>
            </a:pPr>
            <a:r>
              <a:rPr lang="en-GB" b="1" dirty="0"/>
              <a:t>Arithmetic Operators</a:t>
            </a:r>
            <a:r>
              <a:rPr lang="en-GB" dirty="0"/>
              <a:t> are the type of operators in C that are used to perform mathematical operations in a C program. They can be used in programs to define expressions and mathematical formulas.</a:t>
            </a:r>
          </a:p>
        </p:txBody>
      </p:sp>
    </p:spTree>
    <p:extLst>
      <p:ext uri="{BB962C8B-B14F-4D97-AF65-F5344CB8AC3E}">
        <p14:creationId xmlns:p14="http://schemas.microsoft.com/office/powerpoint/2010/main" val="3976930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Types </a:t>
            </a:r>
            <a:r>
              <a:rPr lang="en-GB" b="1" dirty="0"/>
              <a:t>of Arithmetic Operators in C</a:t>
            </a:r>
            <a:br>
              <a:rPr lang="en-GB" b="1" dirty="0"/>
            </a:br>
            <a:endParaRPr lang="en-GB" dirty="0"/>
          </a:p>
        </p:txBody>
      </p:sp>
      <p:sp>
        <p:nvSpPr>
          <p:cNvPr id="3" name="Content Placeholder 2"/>
          <p:cNvSpPr>
            <a:spLocks noGrp="1"/>
          </p:cNvSpPr>
          <p:nvPr>
            <p:ph idx="1"/>
          </p:nvPr>
        </p:nvSpPr>
        <p:spPr/>
        <p:txBody>
          <a:bodyPr/>
          <a:lstStyle/>
          <a:p>
            <a:pPr algn="just" fontAlgn="base">
              <a:lnSpc>
                <a:spcPct val="150000"/>
              </a:lnSpc>
            </a:pPr>
            <a:r>
              <a:rPr lang="en-GB" dirty="0"/>
              <a:t>The C Arithmetic Operators are of two types based on the number of operands they work. These are as follows:</a:t>
            </a:r>
          </a:p>
          <a:p>
            <a:pPr algn="just" fontAlgn="base">
              <a:lnSpc>
                <a:spcPct val="150000"/>
              </a:lnSpc>
            </a:pPr>
            <a:r>
              <a:rPr lang="en-GB" b="1" dirty="0"/>
              <a:t>Binary Arithmetic Operators</a:t>
            </a:r>
            <a:endParaRPr lang="en-GB" dirty="0"/>
          </a:p>
          <a:p>
            <a:pPr algn="just" fontAlgn="base">
              <a:lnSpc>
                <a:spcPct val="150000"/>
              </a:lnSpc>
            </a:pPr>
            <a:r>
              <a:rPr lang="en-GB" b="1" dirty="0"/>
              <a:t>Unary Arithmetic Operators</a:t>
            </a:r>
            <a:endParaRPr lang="en-GB" dirty="0"/>
          </a:p>
          <a:p>
            <a:pPr algn="just">
              <a:lnSpc>
                <a:spcPct val="150000"/>
              </a:lnSpc>
            </a:pPr>
            <a:endParaRPr lang="en-GB" dirty="0"/>
          </a:p>
        </p:txBody>
      </p:sp>
    </p:spTree>
    <p:extLst>
      <p:ext uri="{BB962C8B-B14F-4D97-AF65-F5344CB8AC3E}">
        <p14:creationId xmlns:p14="http://schemas.microsoft.com/office/powerpoint/2010/main" val="5076396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Binary </a:t>
            </a:r>
            <a:r>
              <a:rPr lang="en-GB" b="1" dirty="0"/>
              <a:t>Arithmetic Operators in C</a:t>
            </a:r>
            <a:br>
              <a:rPr lang="en-GB" b="1" dirty="0"/>
            </a:br>
            <a:endParaRPr lang="en-GB" dirty="0"/>
          </a:p>
        </p:txBody>
      </p:sp>
      <p:sp>
        <p:nvSpPr>
          <p:cNvPr id="3" name="Content Placeholder 2"/>
          <p:cNvSpPr>
            <a:spLocks noGrp="1"/>
          </p:cNvSpPr>
          <p:nvPr>
            <p:ph idx="1"/>
          </p:nvPr>
        </p:nvSpPr>
        <p:spPr/>
        <p:txBody>
          <a:bodyPr/>
          <a:lstStyle/>
          <a:p>
            <a:pPr algn="just" fontAlgn="base">
              <a:lnSpc>
                <a:spcPct val="150000"/>
              </a:lnSpc>
            </a:pPr>
            <a:r>
              <a:rPr lang="en-GB" dirty="0" smtClean="0"/>
              <a:t>The </a:t>
            </a:r>
            <a:r>
              <a:rPr lang="en-GB" dirty="0"/>
              <a:t>C binary arithmetic operators operate or work on two operands. C provides</a:t>
            </a:r>
            <a:r>
              <a:rPr lang="en-GB" b="1" dirty="0"/>
              <a:t> 5</a:t>
            </a:r>
            <a:r>
              <a:rPr lang="en-GB" dirty="0"/>
              <a:t> Binary Arithmetic Operators for performing arithmetic functions which are as follows:</a:t>
            </a:r>
          </a:p>
          <a:p>
            <a:pPr marL="0" indent="0" algn="just">
              <a:lnSpc>
                <a:spcPct val="150000"/>
              </a:lnSpc>
              <a:buNone/>
            </a:pPr>
            <a:endParaRPr lang="en-GB" dirty="0"/>
          </a:p>
        </p:txBody>
      </p:sp>
    </p:spTree>
    <p:extLst>
      <p:ext uri="{BB962C8B-B14F-4D97-AF65-F5344CB8AC3E}">
        <p14:creationId xmlns:p14="http://schemas.microsoft.com/office/powerpoint/2010/main" val="4454905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18743100"/>
              </p:ext>
            </p:extLst>
          </p:nvPr>
        </p:nvGraphicFramePr>
        <p:xfrm>
          <a:off x="718456" y="574765"/>
          <a:ext cx="10635344" cy="5920707"/>
        </p:xfrm>
        <a:graphic>
          <a:graphicData uri="http://schemas.openxmlformats.org/drawingml/2006/table">
            <a:tbl>
              <a:tblPr/>
              <a:tblGrid>
                <a:gridCol w="2658836">
                  <a:extLst>
                    <a:ext uri="{9D8B030D-6E8A-4147-A177-3AD203B41FA5}">
                      <a16:colId xmlns:a16="http://schemas.microsoft.com/office/drawing/2014/main" val="3557682132"/>
                    </a:ext>
                  </a:extLst>
                </a:gridCol>
                <a:gridCol w="2658836">
                  <a:extLst>
                    <a:ext uri="{9D8B030D-6E8A-4147-A177-3AD203B41FA5}">
                      <a16:colId xmlns:a16="http://schemas.microsoft.com/office/drawing/2014/main" val="2533964313"/>
                    </a:ext>
                  </a:extLst>
                </a:gridCol>
                <a:gridCol w="2658836">
                  <a:extLst>
                    <a:ext uri="{9D8B030D-6E8A-4147-A177-3AD203B41FA5}">
                      <a16:colId xmlns:a16="http://schemas.microsoft.com/office/drawing/2014/main" val="4084370308"/>
                    </a:ext>
                  </a:extLst>
                </a:gridCol>
                <a:gridCol w="2658836">
                  <a:extLst>
                    <a:ext uri="{9D8B030D-6E8A-4147-A177-3AD203B41FA5}">
                      <a16:colId xmlns:a16="http://schemas.microsoft.com/office/drawing/2014/main" val="1190554026"/>
                    </a:ext>
                  </a:extLst>
                </a:gridCol>
              </a:tblGrid>
              <a:tr h="602826">
                <a:tc>
                  <a:txBody>
                    <a:bodyPr/>
                    <a:lstStyle/>
                    <a:p>
                      <a:pPr algn="ctr" fontAlgn="base"/>
                      <a:r>
                        <a:rPr lang="en-GB" sz="2400" b="1">
                          <a:effectLst/>
                        </a:rPr>
                        <a:t>Operator</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Name of the Operator</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Arithmetic Operation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Syntax</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38042254"/>
                  </a:ext>
                </a:extLst>
              </a:tr>
              <a:tr h="682445">
                <a:tc>
                  <a:txBody>
                    <a:bodyPr/>
                    <a:lstStyle/>
                    <a:p>
                      <a:pPr algn="ctr" fontAlgn="base"/>
                      <a:r>
                        <a:rPr lang="en-GB" sz="2000" b="1">
                          <a:effectLst/>
                        </a:rPr>
                        <a:t>+</a:t>
                      </a:r>
                      <a:endParaRPr lang="en-GB" sz="20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GB" sz="2000" b="0" dirty="0">
                          <a:effectLst/>
                          <a:latin typeface="Times New Roman" panose="02020603050405020304" pitchFamily="18" charset="0"/>
                          <a:cs typeface="Times New Roman" panose="02020603050405020304" pitchFamily="18" charset="0"/>
                        </a:rPr>
                        <a:t>Addition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000" b="0">
                          <a:effectLst/>
                          <a:latin typeface="Times New Roman" panose="02020603050405020304" pitchFamily="18" charset="0"/>
                          <a:cs typeface="Times New Roman" panose="02020603050405020304" pitchFamily="18" charset="0"/>
                        </a:rPr>
                        <a:t>Add two operands.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a:effectLst/>
                        </a:rPr>
                        <a:t>x </a:t>
                      </a:r>
                      <a:r>
                        <a:rPr lang="en-GB" sz="2000" b="1">
                          <a:effectLst/>
                        </a:rPr>
                        <a:t>+ </a:t>
                      </a:r>
                      <a:r>
                        <a:rPr lang="en-GB" sz="2000" b="0">
                          <a:effectLst/>
                        </a:rPr>
                        <a: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63732226"/>
                  </a:ext>
                </a:extLst>
              </a:tr>
              <a:tr h="966797">
                <a:tc>
                  <a:txBody>
                    <a:bodyPr/>
                    <a:lstStyle/>
                    <a:p>
                      <a:pPr algn="ctr" fontAlgn="base"/>
                      <a:r>
                        <a:rPr lang="en-GB" sz="2000" b="1">
                          <a:effectLst/>
                        </a:rPr>
                        <a:t>–</a:t>
                      </a:r>
                      <a:endParaRPr lang="en-GB" sz="20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GB" sz="2000" b="0" dirty="0">
                          <a:effectLst/>
                          <a:latin typeface="Times New Roman" panose="02020603050405020304" pitchFamily="18" charset="0"/>
                          <a:cs typeface="Times New Roman" panose="02020603050405020304" pitchFamily="18" charset="0"/>
                        </a:rPr>
                        <a:t>Subtraction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000" b="0">
                          <a:effectLst/>
                          <a:latin typeface="Times New Roman" panose="02020603050405020304" pitchFamily="18" charset="0"/>
                          <a:cs typeface="Times New Roman" panose="02020603050405020304" pitchFamily="18" charset="0"/>
                        </a:rPr>
                        <a:t>Subtract the second operand from the first operand.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a:effectLst/>
                        </a:rPr>
                        <a:t>x </a:t>
                      </a:r>
                      <a:r>
                        <a:rPr lang="en-GB" sz="2000" b="1">
                          <a:effectLst/>
                        </a:rPr>
                        <a:t>–</a:t>
                      </a:r>
                      <a:r>
                        <a:rPr lang="en-GB" sz="2000" b="0">
                          <a:effectLst/>
                        </a:rPr>
                        <a:t> 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46700499"/>
                  </a:ext>
                </a:extLst>
              </a:tr>
              <a:tr h="682445">
                <a:tc>
                  <a:txBody>
                    <a:bodyPr/>
                    <a:lstStyle/>
                    <a:p>
                      <a:pPr algn="ctr" fontAlgn="base"/>
                      <a:r>
                        <a:rPr lang="en-GB" sz="2000" b="1">
                          <a:effectLst/>
                        </a:rPr>
                        <a:t>*</a:t>
                      </a:r>
                      <a:endParaRPr lang="en-GB" sz="20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GB" sz="2000" b="0" dirty="0">
                          <a:effectLst/>
                          <a:latin typeface="Times New Roman" panose="02020603050405020304" pitchFamily="18" charset="0"/>
                          <a:cs typeface="Times New Roman" panose="02020603050405020304" pitchFamily="18" charset="0"/>
                        </a:rPr>
                        <a:t>Multiplication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000" b="0" dirty="0">
                          <a:effectLst/>
                          <a:latin typeface="Times New Roman" panose="02020603050405020304" pitchFamily="18" charset="0"/>
                          <a:cs typeface="Times New Roman" panose="02020603050405020304" pitchFamily="18" charset="0"/>
                        </a:rPr>
                        <a:t>Multiply two operands.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a:effectLst/>
                        </a:rPr>
                        <a:t>x </a:t>
                      </a:r>
                      <a:r>
                        <a:rPr lang="en-GB" sz="2000" b="1">
                          <a:effectLst/>
                        </a:rPr>
                        <a:t>*</a:t>
                      </a:r>
                      <a:r>
                        <a:rPr lang="en-GB" sz="2000" b="0">
                          <a:effectLst/>
                        </a:rPr>
                        <a:t> 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46980693"/>
                  </a:ext>
                </a:extLst>
              </a:tr>
              <a:tr h="966797">
                <a:tc>
                  <a:txBody>
                    <a:bodyPr/>
                    <a:lstStyle/>
                    <a:p>
                      <a:pPr algn="ctr" fontAlgn="base"/>
                      <a:r>
                        <a:rPr lang="en-GB" sz="2000" b="1">
                          <a:effectLst/>
                        </a:rPr>
                        <a:t>/</a:t>
                      </a:r>
                      <a:endParaRPr lang="en-GB" sz="20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GB" sz="2000" b="0">
                          <a:effectLst/>
                          <a:latin typeface="Times New Roman" panose="02020603050405020304" pitchFamily="18" charset="0"/>
                          <a:cs typeface="Times New Roman" panose="02020603050405020304" pitchFamily="18" charset="0"/>
                        </a:rPr>
                        <a:t>Division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000" b="0" dirty="0">
                          <a:effectLst/>
                          <a:latin typeface="Times New Roman" panose="02020603050405020304" pitchFamily="18" charset="0"/>
                          <a:cs typeface="Times New Roman" panose="02020603050405020304" pitchFamily="18" charset="0"/>
                        </a:rPr>
                        <a:t>Divide the first operand by the second operand.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a:effectLst/>
                        </a:rPr>
                        <a:t>x </a:t>
                      </a:r>
                      <a:r>
                        <a:rPr lang="en-GB" sz="2000" b="1">
                          <a:effectLst/>
                        </a:rPr>
                        <a:t>/ </a:t>
                      </a:r>
                      <a:r>
                        <a:rPr lang="en-GB" sz="2000" b="0">
                          <a:effectLst/>
                        </a:rPr>
                        <a: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54686104"/>
                  </a:ext>
                </a:extLst>
              </a:tr>
              <a:tr h="1251149">
                <a:tc>
                  <a:txBody>
                    <a:bodyPr/>
                    <a:lstStyle/>
                    <a:p>
                      <a:pPr algn="ctr" fontAlgn="base"/>
                      <a:r>
                        <a:rPr lang="en-GB" sz="2000" b="1">
                          <a:effectLst/>
                        </a:rPr>
                        <a:t>%</a:t>
                      </a:r>
                      <a:endParaRPr lang="en-GB" sz="20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GB" sz="2000" b="0" u="sng">
                          <a:effectLst/>
                          <a:latin typeface="Times New Roman" panose="02020603050405020304" pitchFamily="18" charset="0"/>
                          <a:cs typeface="Times New Roman" panose="02020603050405020304" pitchFamily="18" charset="0"/>
                          <a:hlinkClick r:id="rId2"/>
                        </a:rPr>
                        <a:t>Modulus</a:t>
                      </a:r>
                      <a:endParaRPr lang="en-GB" sz="2000" b="0">
                        <a:effectLst/>
                        <a:latin typeface="Times New Roman" panose="02020603050405020304" pitchFamily="18" charset="0"/>
                        <a:cs typeface="Times New Roman" panose="02020603050405020304" pitchFamily="18" charset="0"/>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000" b="0" dirty="0">
                          <a:effectLst/>
                          <a:latin typeface="Times New Roman" panose="02020603050405020304" pitchFamily="18" charset="0"/>
                          <a:cs typeface="Times New Roman" panose="02020603050405020304" pitchFamily="18" charset="0"/>
                        </a:rPr>
                        <a:t>Calculate the remainder when the first operand is divided by the second operand.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dirty="0">
                          <a:effectLst/>
                        </a:rPr>
                        <a:t>x </a:t>
                      </a:r>
                      <a:r>
                        <a:rPr lang="en-GB" sz="2000" b="1" dirty="0">
                          <a:effectLst/>
                        </a:rPr>
                        <a:t>%</a:t>
                      </a:r>
                      <a:r>
                        <a:rPr lang="en-GB" sz="2000" b="0" dirty="0">
                          <a:effectLst/>
                        </a:rPr>
                        <a:t> 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08445109"/>
                  </a:ext>
                </a:extLst>
              </a:tr>
            </a:tbl>
          </a:graphicData>
        </a:graphic>
      </p:graphicFrame>
    </p:spTree>
    <p:extLst>
      <p:ext uri="{BB962C8B-B14F-4D97-AF65-F5344CB8AC3E}">
        <p14:creationId xmlns:p14="http://schemas.microsoft.com/office/powerpoint/2010/main" val="12064736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Example </a:t>
            </a:r>
            <a:r>
              <a:rPr lang="en-GB" b="1" dirty="0"/>
              <a:t>of Binary Arithmetic Operator in C</a:t>
            </a:r>
            <a:br>
              <a:rPr lang="en-GB" b="1" dirty="0"/>
            </a:br>
            <a:endParaRPr lang="en-GB" dirty="0"/>
          </a:p>
        </p:txBody>
      </p:sp>
      <p:sp>
        <p:nvSpPr>
          <p:cNvPr id="4" name="Rectangle 3"/>
          <p:cNvSpPr/>
          <p:nvPr/>
        </p:nvSpPr>
        <p:spPr>
          <a:xfrm>
            <a:off x="670560" y="1690688"/>
            <a:ext cx="6096000" cy="3139321"/>
          </a:xfrm>
          <a:prstGeom prst="rect">
            <a:avLst/>
          </a:prstGeom>
        </p:spPr>
        <p:txBody>
          <a:bodyPr>
            <a:spAutoFit/>
          </a:bodyPr>
          <a:lstStyle/>
          <a:p>
            <a:r>
              <a:rPr lang="en-GB" dirty="0"/>
              <a:t>// C program to demonstrate syntax of binary arithmetic</a:t>
            </a:r>
          </a:p>
          <a:p>
            <a:r>
              <a:rPr lang="en-GB" dirty="0"/>
              <a:t>// operators</a:t>
            </a:r>
          </a:p>
          <a:p>
            <a:r>
              <a:rPr lang="en-GB" dirty="0"/>
              <a:t>#include &lt;</a:t>
            </a:r>
            <a:r>
              <a:rPr lang="en-GB" dirty="0" err="1"/>
              <a:t>stdio.h</a:t>
            </a:r>
            <a:r>
              <a:rPr lang="en-GB" dirty="0"/>
              <a:t>&gt;</a:t>
            </a:r>
          </a:p>
          <a:p>
            <a:r>
              <a:rPr lang="en-GB" dirty="0"/>
              <a:t> </a:t>
            </a:r>
          </a:p>
          <a:p>
            <a:r>
              <a:rPr lang="en-GB" dirty="0" err="1"/>
              <a:t>int</a:t>
            </a:r>
            <a:r>
              <a:rPr lang="en-GB" dirty="0"/>
              <a:t> main()</a:t>
            </a:r>
          </a:p>
          <a:p>
            <a:r>
              <a:rPr lang="en-GB" dirty="0"/>
              <a:t>{</a:t>
            </a:r>
          </a:p>
          <a:p>
            <a:r>
              <a:rPr lang="en-GB" dirty="0"/>
              <a:t>    </a:t>
            </a:r>
            <a:r>
              <a:rPr lang="en-GB" dirty="0" err="1"/>
              <a:t>int</a:t>
            </a:r>
            <a:r>
              <a:rPr lang="en-GB" dirty="0"/>
              <a:t> a = 10, b = 4, res;</a:t>
            </a:r>
          </a:p>
          <a:p>
            <a:r>
              <a:rPr lang="en-GB" dirty="0"/>
              <a:t> </a:t>
            </a:r>
          </a:p>
          <a:p>
            <a:r>
              <a:rPr lang="en-GB" dirty="0"/>
              <a:t>    // printing a and b</a:t>
            </a:r>
          </a:p>
          <a:p>
            <a:r>
              <a:rPr lang="en-GB" dirty="0"/>
              <a:t>    </a:t>
            </a:r>
            <a:r>
              <a:rPr lang="en-GB" dirty="0" err="1"/>
              <a:t>printf</a:t>
            </a:r>
            <a:r>
              <a:rPr lang="en-GB" dirty="0"/>
              <a:t>("a is %d and b is %d\n", a, b);</a:t>
            </a:r>
          </a:p>
          <a:p>
            <a:r>
              <a:rPr lang="en-GB" dirty="0"/>
              <a:t> </a:t>
            </a:r>
          </a:p>
        </p:txBody>
      </p:sp>
      <p:sp>
        <p:nvSpPr>
          <p:cNvPr id="5" name="Rectangle 4"/>
          <p:cNvSpPr/>
          <p:nvPr/>
        </p:nvSpPr>
        <p:spPr>
          <a:xfrm>
            <a:off x="6934200" y="1690688"/>
            <a:ext cx="4587240" cy="4801314"/>
          </a:xfrm>
          <a:prstGeom prst="rect">
            <a:avLst/>
          </a:prstGeom>
        </p:spPr>
        <p:txBody>
          <a:bodyPr wrap="square">
            <a:spAutoFit/>
          </a:bodyPr>
          <a:lstStyle/>
          <a:p>
            <a:r>
              <a:rPr lang="en-GB" dirty="0"/>
              <a:t>res = a + b; // addition</a:t>
            </a:r>
          </a:p>
          <a:p>
            <a:r>
              <a:rPr lang="en-GB" dirty="0"/>
              <a:t>    </a:t>
            </a:r>
            <a:r>
              <a:rPr lang="en-GB" dirty="0" err="1"/>
              <a:t>printf</a:t>
            </a:r>
            <a:r>
              <a:rPr lang="en-GB" dirty="0"/>
              <a:t>("a + b is %d\n", res);</a:t>
            </a:r>
          </a:p>
          <a:p>
            <a:r>
              <a:rPr lang="en-GB" dirty="0"/>
              <a:t> </a:t>
            </a:r>
          </a:p>
          <a:p>
            <a:r>
              <a:rPr lang="en-GB" dirty="0"/>
              <a:t>    res = a - b; // subtraction</a:t>
            </a:r>
          </a:p>
          <a:p>
            <a:r>
              <a:rPr lang="en-GB" dirty="0"/>
              <a:t>    </a:t>
            </a:r>
            <a:r>
              <a:rPr lang="en-GB" dirty="0" err="1"/>
              <a:t>printf</a:t>
            </a:r>
            <a:r>
              <a:rPr lang="en-GB" dirty="0"/>
              <a:t>("a - b is %d\n", res);</a:t>
            </a:r>
          </a:p>
          <a:p>
            <a:r>
              <a:rPr lang="en-GB" dirty="0"/>
              <a:t> </a:t>
            </a:r>
          </a:p>
          <a:p>
            <a:r>
              <a:rPr lang="en-GB" dirty="0"/>
              <a:t>    res = a * b; // multiplication</a:t>
            </a:r>
          </a:p>
          <a:p>
            <a:r>
              <a:rPr lang="en-GB" dirty="0"/>
              <a:t>    </a:t>
            </a:r>
            <a:r>
              <a:rPr lang="en-GB" dirty="0" err="1"/>
              <a:t>printf</a:t>
            </a:r>
            <a:r>
              <a:rPr lang="en-GB" dirty="0"/>
              <a:t>("a * b is %d\n", res);</a:t>
            </a:r>
          </a:p>
          <a:p>
            <a:r>
              <a:rPr lang="en-GB" dirty="0"/>
              <a:t> </a:t>
            </a:r>
          </a:p>
          <a:p>
            <a:r>
              <a:rPr lang="en-GB" dirty="0"/>
              <a:t>    res = a / b; // division</a:t>
            </a:r>
          </a:p>
          <a:p>
            <a:r>
              <a:rPr lang="en-GB" dirty="0"/>
              <a:t>    </a:t>
            </a:r>
            <a:r>
              <a:rPr lang="en-GB" dirty="0" err="1"/>
              <a:t>printf</a:t>
            </a:r>
            <a:r>
              <a:rPr lang="en-GB" dirty="0"/>
              <a:t>("a / b is %d\n", res);</a:t>
            </a:r>
          </a:p>
          <a:p>
            <a:r>
              <a:rPr lang="en-GB" dirty="0"/>
              <a:t> </a:t>
            </a:r>
          </a:p>
          <a:p>
            <a:r>
              <a:rPr lang="en-GB" dirty="0"/>
              <a:t>    res = a % b; // modulus</a:t>
            </a:r>
          </a:p>
          <a:p>
            <a:r>
              <a:rPr lang="en-GB" dirty="0"/>
              <a:t>    </a:t>
            </a:r>
            <a:r>
              <a:rPr lang="en-GB" dirty="0" err="1"/>
              <a:t>printf</a:t>
            </a:r>
            <a:r>
              <a:rPr lang="en-GB" dirty="0"/>
              <a:t>("a %% b is %d\n", res);</a:t>
            </a:r>
          </a:p>
          <a:p>
            <a:r>
              <a:rPr lang="en-GB" dirty="0"/>
              <a:t> </a:t>
            </a:r>
          </a:p>
          <a:p>
            <a:r>
              <a:rPr lang="en-GB" dirty="0"/>
              <a:t>    return 0;</a:t>
            </a:r>
          </a:p>
          <a:p>
            <a:r>
              <a:rPr lang="en-GB" dirty="0"/>
              <a:t>}</a:t>
            </a:r>
          </a:p>
        </p:txBody>
      </p:sp>
    </p:spTree>
    <p:extLst>
      <p:ext uri="{BB962C8B-B14F-4D97-AF65-F5344CB8AC3E}">
        <p14:creationId xmlns:p14="http://schemas.microsoft.com/office/powerpoint/2010/main" val="15890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Here are some basic components and functions of a computer:</a:t>
            </a:r>
            <a:br>
              <a:rPr lang="en-GB" b="1" dirty="0" smtClean="0"/>
            </a:br>
            <a:endParaRPr lang="en-GB" b="1" dirty="0"/>
          </a:p>
        </p:txBody>
      </p:sp>
      <p:sp>
        <p:nvSpPr>
          <p:cNvPr id="3" name="Content Placeholder 2"/>
          <p:cNvSpPr>
            <a:spLocks noGrp="1"/>
          </p:cNvSpPr>
          <p:nvPr>
            <p:ph idx="1"/>
          </p:nvPr>
        </p:nvSpPr>
        <p:spPr>
          <a:xfrm>
            <a:off x="838200" y="1825624"/>
            <a:ext cx="10515600" cy="4601301"/>
          </a:xfrm>
        </p:spPr>
        <p:txBody>
          <a:bodyPr/>
          <a:lstStyle/>
          <a:p>
            <a:pPr algn="just">
              <a:lnSpc>
                <a:spcPct val="150000"/>
              </a:lnSpc>
            </a:pPr>
            <a:r>
              <a:rPr lang="en-GB" b="1" dirty="0" smtClean="0"/>
              <a:t>Central Processing Unit (CPU):</a:t>
            </a:r>
            <a:r>
              <a:rPr lang="en-GB" dirty="0" smtClean="0"/>
              <a:t> Often called the "brain" of the computer, the CPU performs calculations and executes instructions.</a:t>
            </a:r>
          </a:p>
          <a:p>
            <a:pPr algn="just">
              <a:lnSpc>
                <a:spcPct val="150000"/>
              </a:lnSpc>
            </a:pPr>
            <a:r>
              <a:rPr lang="en-GB" b="1" dirty="0" smtClean="0"/>
              <a:t>Memory (RAM):</a:t>
            </a:r>
            <a:r>
              <a:rPr lang="en-GB" dirty="0" smtClean="0"/>
              <a:t> Random Access Memory (RAM) temporarily stores data that the CPU needs while performing tasks. It is fast but volatile, meaning it loses its data when the computer is turned off.</a:t>
            </a:r>
            <a:endParaRPr lang="en-GB" dirty="0"/>
          </a:p>
        </p:txBody>
      </p:sp>
    </p:spTree>
    <p:extLst>
      <p:ext uri="{BB962C8B-B14F-4D97-AF65-F5344CB8AC3E}">
        <p14:creationId xmlns:p14="http://schemas.microsoft.com/office/powerpoint/2010/main" val="22622025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Output</a:t>
            </a:r>
            <a:endParaRPr lang="en-GB" dirty="0"/>
          </a:p>
        </p:txBody>
      </p:sp>
      <p:sp>
        <p:nvSpPr>
          <p:cNvPr id="3" name="Content Placeholder 2"/>
          <p:cNvSpPr>
            <a:spLocks noGrp="1"/>
          </p:cNvSpPr>
          <p:nvPr>
            <p:ph idx="1"/>
          </p:nvPr>
        </p:nvSpPr>
        <p:spPr/>
        <p:txBody>
          <a:bodyPr/>
          <a:lstStyle/>
          <a:p>
            <a:r>
              <a:rPr lang="en-GB" dirty="0"/>
              <a:t>a is 10 and b is 4</a:t>
            </a:r>
          </a:p>
          <a:p>
            <a:r>
              <a:rPr lang="en-GB" dirty="0"/>
              <a:t>a + b is 14</a:t>
            </a:r>
          </a:p>
          <a:p>
            <a:r>
              <a:rPr lang="en-GB" dirty="0"/>
              <a:t>a - b is 6</a:t>
            </a:r>
          </a:p>
          <a:p>
            <a:r>
              <a:rPr lang="en-GB" dirty="0"/>
              <a:t>a * b is 40</a:t>
            </a:r>
          </a:p>
          <a:p>
            <a:r>
              <a:rPr lang="en-GB" dirty="0"/>
              <a:t>a / b is 2</a:t>
            </a:r>
          </a:p>
          <a:p>
            <a:r>
              <a:rPr lang="en-GB" dirty="0"/>
              <a:t>a % b is 2</a:t>
            </a:r>
          </a:p>
        </p:txBody>
      </p:sp>
    </p:spTree>
    <p:extLst>
      <p:ext uri="{BB962C8B-B14F-4D97-AF65-F5344CB8AC3E}">
        <p14:creationId xmlns:p14="http://schemas.microsoft.com/office/powerpoint/2010/main" val="642435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Unary </a:t>
            </a:r>
            <a:r>
              <a:rPr lang="en-GB" b="1" dirty="0"/>
              <a:t>Arithmetic Operators in C</a:t>
            </a:r>
            <a:br>
              <a:rPr lang="en-GB" b="1" dirty="0"/>
            </a:br>
            <a:endParaRPr lang="en-GB" dirty="0"/>
          </a:p>
        </p:txBody>
      </p:sp>
      <p:sp>
        <p:nvSpPr>
          <p:cNvPr id="3" name="Content Placeholder 2"/>
          <p:cNvSpPr>
            <a:spLocks noGrp="1"/>
          </p:cNvSpPr>
          <p:nvPr>
            <p:ph idx="1"/>
          </p:nvPr>
        </p:nvSpPr>
        <p:spPr/>
        <p:txBody>
          <a:bodyPr/>
          <a:lstStyle/>
          <a:p>
            <a:pPr algn="just">
              <a:lnSpc>
                <a:spcPct val="150000"/>
              </a:lnSpc>
            </a:pPr>
            <a:r>
              <a:rPr lang="en-GB" dirty="0"/>
              <a:t>The unary arithmetic operators operate or work with a single operand. In C, we have two unary arithmetic operators which are as follows:</a:t>
            </a:r>
            <a:endParaRPr lang="en-GB" b="1" dirty="0"/>
          </a:p>
        </p:txBody>
      </p:sp>
    </p:spTree>
    <p:extLst>
      <p:ext uri="{BB962C8B-B14F-4D97-AF65-F5344CB8AC3E}">
        <p14:creationId xmlns:p14="http://schemas.microsoft.com/office/powerpoint/2010/main" val="33267236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55887781"/>
              </p:ext>
            </p:extLst>
          </p:nvPr>
        </p:nvGraphicFramePr>
        <p:xfrm>
          <a:off x="302623" y="887980"/>
          <a:ext cx="10515600" cy="6073140"/>
        </p:xfrm>
        <a:graphic>
          <a:graphicData uri="http://schemas.openxmlformats.org/drawingml/2006/table">
            <a:tbl>
              <a:tblPr/>
              <a:tblGrid>
                <a:gridCol w="2628900">
                  <a:extLst>
                    <a:ext uri="{9D8B030D-6E8A-4147-A177-3AD203B41FA5}">
                      <a16:colId xmlns:a16="http://schemas.microsoft.com/office/drawing/2014/main" val="3139302215"/>
                    </a:ext>
                  </a:extLst>
                </a:gridCol>
                <a:gridCol w="2628900">
                  <a:extLst>
                    <a:ext uri="{9D8B030D-6E8A-4147-A177-3AD203B41FA5}">
                      <a16:colId xmlns:a16="http://schemas.microsoft.com/office/drawing/2014/main" val="513058028"/>
                    </a:ext>
                  </a:extLst>
                </a:gridCol>
                <a:gridCol w="2628900">
                  <a:extLst>
                    <a:ext uri="{9D8B030D-6E8A-4147-A177-3AD203B41FA5}">
                      <a16:colId xmlns:a16="http://schemas.microsoft.com/office/drawing/2014/main" val="3854131772"/>
                    </a:ext>
                  </a:extLst>
                </a:gridCol>
                <a:gridCol w="2628900">
                  <a:extLst>
                    <a:ext uri="{9D8B030D-6E8A-4147-A177-3AD203B41FA5}">
                      <a16:colId xmlns:a16="http://schemas.microsoft.com/office/drawing/2014/main" val="3710949502"/>
                    </a:ext>
                  </a:extLst>
                </a:gridCol>
              </a:tblGrid>
              <a:tr h="0">
                <a:tc>
                  <a:txBody>
                    <a:bodyPr/>
                    <a:lstStyle/>
                    <a:p>
                      <a:pPr algn="ctr" fontAlgn="base"/>
                      <a:r>
                        <a:rPr lang="en-GB" sz="2800" b="1">
                          <a:effectLst/>
                        </a:rPr>
                        <a:t>Operator</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1">
                          <a:effectLst/>
                        </a:rPr>
                        <a:t>Symbol</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1">
                          <a:effectLst/>
                        </a:rPr>
                        <a:t>Operation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1">
                          <a:effectLst/>
                        </a:rPr>
                        <a:t>Implementation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4981123"/>
                  </a:ext>
                </a:extLst>
              </a:tr>
              <a:tr h="0">
                <a:tc>
                  <a:txBody>
                    <a:bodyPr/>
                    <a:lstStyle/>
                    <a:p>
                      <a:pPr algn="ctr" fontAlgn="ctr"/>
                      <a:r>
                        <a:rPr lang="en-GB" sz="2400" b="0">
                          <a:effectLst/>
                        </a:rPr>
                        <a:t>Decrement Operator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a:t>
                      </a:r>
                      <a:endParaRPr lang="en-GB" sz="24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400" b="0" dirty="0">
                          <a:effectLst/>
                        </a:rPr>
                        <a:t>Decreases the integer value of the variable by one.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GB" sz="2400" b="0">
                          <a:effectLst/>
                        </a:rPr>
                        <a:t>–h or 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14128476"/>
                  </a:ext>
                </a:extLst>
              </a:tr>
              <a:tr h="0">
                <a:tc>
                  <a:txBody>
                    <a:bodyPr/>
                    <a:lstStyle/>
                    <a:p>
                      <a:pPr algn="ctr" fontAlgn="ctr"/>
                      <a:r>
                        <a:rPr lang="en-GB" sz="2400" b="0">
                          <a:effectLst/>
                        </a:rPr>
                        <a:t>Increment Operator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a:t>
                      </a:r>
                      <a:endParaRPr lang="en-GB" sz="24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400" b="0" dirty="0">
                          <a:effectLst/>
                        </a:rPr>
                        <a:t>Increases the integer value of the variable by one.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GB" sz="2400" b="0">
                          <a:effectLst/>
                        </a:rPr>
                        <a:t>++h or 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34790819"/>
                  </a:ext>
                </a:extLst>
              </a:tr>
              <a:tr h="0">
                <a:tc>
                  <a:txBody>
                    <a:bodyPr/>
                    <a:lstStyle/>
                    <a:p>
                      <a:pPr algn="ctr" fontAlgn="ctr"/>
                      <a:r>
                        <a:rPr lang="en-GB" sz="2400" b="0">
                          <a:effectLst/>
                        </a:rPr>
                        <a:t>Unary Plus Operator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a:t>
                      </a:r>
                      <a:endParaRPr lang="en-GB" sz="24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400" b="0" dirty="0">
                          <a:effectLst/>
                        </a:rPr>
                        <a:t>Returns the value of its operand.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GB" sz="2400" b="0">
                          <a:effectLst/>
                        </a:rPr>
                        <a:t>+h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31626807"/>
                  </a:ext>
                </a:extLst>
              </a:tr>
              <a:tr h="0">
                <a:tc>
                  <a:txBody>
                    <a:bodyPr/>
                    <a:lstStyle/>
                    <a:p>
                      <a:pPr algn="ctr" fontAlgn="ctr"/>
                      <a:r>
                        <a:rPr lang="en-GB" sz="2400" b="0">
                          <a:effectLst/>
                        </a:rPr>
                        <a:t>Unary Minus Operator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a:t>
                      </a:r>
                      <a:endParaRPr lang="en-GB" sz="24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400" b="0" dirty="0">
                          <a:effectLst/>
                        </a:rPr>
                        <a:t>Returns the negative of the value of its operand.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GB" sz="2400" b="0" dirty="0">
                          <a:effectLst/>
                        </a:rPr>
                        <a:t>-h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10242471"/>
                  </a:ext>
                </a:extLst>
              </a:tr>
            </a:tbl>
          </a:graphicData>
        </a:graphic>
      </p:graphicFrame>
    </p:spTree>
    <p:extLst>
      <p:ext uri="{BB962C8B-B14F-4D97-AF65-F5344CB8AC3E}">
        <p14:creationId xmlns:p14="http://schemas.microsoft.com/office/powerpoint/2010/main" val="2949589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Relational </a:t>
            </a:r>
            <a:r>
              <a:rPr lang="en-GB" b="1" dirty="0"/>
              <a:t>Operators in C</a:t>
            </a:r>
            <a:br>
              <a:rPr lang="en-GB" b="1" dirty="0"/>
            </a:br>
            <a:endParaRPr lang="en-GB" b="1"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GB" dirty="0"/>
              <a:t>In C, </a:t>
            </a:r>
            <a:r>
              <a:rPr lang="en-GB" b="1" dirty="0"/>
              <a:t>relational operators </a:t>
            </a:r>
            <a:r>
              <a:rPr lang="en-GB" dirty="0"/>
              <a:t>are the symbols that are used for comparison between two values to understand the type of relationship a pair of numbers shares. </a:t>
            </a:r>
            <a:endParaRPr lang="en-GB" dirty="0" smtClean="0"/>
          </a:p>
          <a:p>
            <a:pPr algn="just">
              <a:lnSpc>
                <a:spcPct val="150000"/>
              </a:lnSpc>
            </a:pPr>
            <a:r>
              <a:rPr lang="en-GB" dirty="0" smtClean="0"/>
              <a:t>The </a:t>
            </a:r>
            <a:r>
              <a:rPr lang="en-GB" dirty="0"/>
              <a:t>result that we get after the relational operation is a </a:t>
            </a:r>
            <a:r>
              <a:rPr lang="en-GB" dirty="0" err="1"/>
              <a:t>boolean</a:t>
            </a:r>
            <a:r>
              <a:rPr lang="en-GB" dirty="0"/>
              <a:t> value, that tells whether the comparison is true or false. </a:t>
            </a:r>
            <a:endParaRPr lang="en-GB" dirty="0" smtClean="0"/>
          </a:p>
          <a:p>
            <a:pPr algn="just">
              <a:lnSpc>
                <a:spcPct val="150000"/>
              </a:lnSpc>
            </a:pPr>
            <a:r>
              <a:rPr lang="en-GB" dirty="0" smtClean="0"/>
              <a:t>Relational </a:t>
            </a:r>
            <a:r>
              <a:rPr lang="en-GB" dirty="0"/>
              <a:t>operators are mainly used in conditional statements and loops to check the conditions in C programming.</a:t>
            </a:r>
          </a:p>
        </p:txBody>
      </p:sp>
    </p:spTree>
    <p:extLst>
      <p:ext uri="{BB962C8B-B14F-4D97-AF65-F5344CB8AC3E}">
        <p14:creationId xmlns:p14="http://schemas.microsoft.com/office/powerpoint/2010/main" val="179840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5210" y="391885"/>
            <a:ext cx="9757955" cy="6152605"/>
          </a:xfrm>
          <a:prstGeom prst="rect">
            <a:avLst/>
          </a:prstGeom>
        </p:spPr>
      </p:pic>
    </p:spTree>
    <p:extLst>
      <p:ext uri="{BB962C8B-B14F-4D97-AF65-F5344CB8AC3E}">
        <p14:creationId xmlns:p14="http://schemas.microsoft.com/office/powerpoint/2010/main" val="17016915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Equal </a:t>
            </a:r>
            <a:r>
              <a:rPr lang="en-GB" b="1" dirty="0"/>
              <a:t>to operator (==)</a:t>
            </a:r>
            <a:br>
              <a:rPr lang="en-GB" b="1" dirty="0"/>
            </a:br>
            <a:endParaRPr lang="en-GB" dirty="0"/>
          </a:p>
        </p:txBody>
      </p:sp>
      <p:sp>
        <p:nvSpPr>
          <p:cNvPr id="3" name="Content Placeholder 2"/>
          <p:cNvSpPr>
            <a:spLocks noGrp="1"/>
          </p:cNvSpPr>
          <p:nvPr>
            <p:ph idx="1"/>
          </p:nvPr>
        </p:nvSpPr>
        <p:spPr/>
        <p:txBody>
          <a:bodyPr/>
          <a:lstStyle/>
          <a:p>
            <a:pPr algn="just" fontAlgn="base">
              <a:lnSpc>
                <a:spcPct val="150000"/>
              </a:lnSpc>
            </a:pPr>
            <a:r>
              <a:rPr lang="en-GB" dirty="0"/>
              <a:t>The C </a:t>
            </a:r>
            <a:r>
              <a:rPr lang="en-GB" b="1" dirty="0"/>
              <a:t>equal to</a:t>
            </a:r>
            <a:r>
              <a:rPr lang="en-GB" dirty="0"/>
              <a:t> operator (==) is a relational operator that is used to check whether the two given operands are equal or not.</a:t>
            </a:r>
          </a:p>
          <a:p>
            <a:pPr algn="just" fontAlgn="base">
              <a:lnSpc>
                <a:spcPct val="150000"/>
              </a:lnSpc>
            </a:pPr>
            <a:r>
              <a:rPr lang="en-GB" dirty="0"/>
              <a:t>Equal to operator is a binary operator hence it requires two operands to perform the comparison.</a:t>
            </a:r>
          </a:p>
          <a:p>
            <a:pPr algn="just" fontAlgn="base">
              <a:lnSpc>
                <a:spcPct val="150000"/>
              </a:lnSpc>
            </a:pPr>
            <a:r>
              <a:rPr lang="en-GB" dirty="0"/>
              <a:t>If the two values are equal, it returns true. Otherwise, it returns false.</a:t>
            </a:r>
          </a:p>
          <a:p>
            <a:pPr marL="0" indent="0" algn="just">
              <a:lnSpc>
                <a:spcPct val="150000"/>
              </a:lnSpc>
              <a:buNone/>
            </a:pPr>
            <a:endParaRPr lang="en-GB" dirty="0"/>
          </a:p>
        </p:txBody>
      </p:sp>
    </p:spTree>
    <p:extLst>
      <p:ext uri="{BB962C8B-B14F-4D97-AF65-F5344CB8AC3E}">
        <p14:creationId xmlns:p14="http://schemas.microsoft.com/office/powerpoint/2010/main" val="33356839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Syntax</a:t>
            </a:r>
            <a:endParaRPr lang="en-GB" dirty="0"/>
          </a:p>
        </p:txBody>
      </p:sp>
      <p:sp>
        <p:nvSpPr>
          <p:cNvPr id="3" name="Content Placeholder 2"/>
          <p:cNvSpPr>
            <a:spLocks noGrp="1"/>
          </p:cNvSpPr>
          <p:nvPr>
            <p:ph idx="1"/>
          </p:nvPr>
        </p:nvSpPr>
        <p:spPr/>
        <p:txBody>
          <a:bodyPr/>
          <a:lstStyle/>
          <a:p>
            <a:r>
              <a:rPr lang="en-GB" dirty="0"/>
              <a:t>operand1 == </a:t>
            </a:r>
            <a:r>
              <a:rPr lang="en-GB" dirty="0" smtClean="0"/>
              <a:t>operand2</a:t>
            </a:r>
          </a:p>
          <a:p>
            <a:r>
              <a:rPr lang="en-GB" dirty="0"/>
              <a:t>For example</a:t>
            </a:r>
            <a:r>
              <a:rPr lang="en-GB" b="1" dirty="0"/>
              <a:t>, 5==5</a:t>
            </a:r>
            <a:r>
              <a:rPr lang="en-GB" dirty="0"/>
              <a:t> will return true</a:t>
            </a:r>
            <a:r>
              <a:rPr lang="en-GB" dirty="0" smtClean="0"/>
              <a:t>.</a:t>
            </a:r>
          </a:p>
        </p:txBody>
      </p:sp>
    </p:spTree>
    <p:extLst>
      <p:ext uri="{BB962C8B-B14F-4D97-AF65-F5344CB8AC3E}">
        <p14:creationId xmlns:p14="http://schemas.microsoft.com/office/powerpoint/2010/main" val="1878583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
            </a:r>
            <a:br>
              <a:rPr lang="en-GB" b="1" dirty="0" smtClean="0"/>
            </a:br>
            <a:r>
              <a:rPr lang="en-GB" b="1" dirty="0" smtClean="0"/>
              <a:t>Not </a:t>
            </a:r>
            <a:r>
              <a:rPr lang="en-GB" b="1" dirty="0"/>
              <a:t>equal to operator (!=)</a:t>
            </a:r>
            <a:br>
              <a:rPr lang="en-GB" b="1" dirty="0"/>
            </a:br>
            <a:r>
              <a:rPr lang="en-GB" b="1" dirty="0"/>
              <a:t/>
            </a:r>
            <a:br>
              <a:rPr lang="en-GB" b="1" dirty="0"/>
            </a:br>
            <a:endParaRPr lang="en-GB" b="1" dirty="0"/>
          </a:p>
        </p:txBody>
      </p:sp>
      <p:sp>
        <p:nvSpPr>
          <p:cNvPr id="3" name="Content Placeholder 2"/>
          <p:cNvSpPr>
            <a:spLocks noGrp="1"/>
          </p:cNvSpPr>
          <p:nvPr>
            <p:ph idx="1"/>
          </p:nvPr>
        </p:nvSpPr>
        <p:spPr/>
        <p:txBody>
          <a:bodyPr/>
          <a:lstStyle/>
          <a:p>
            <a:pPr algn="just" fontAlgn="base">
              <a:lnSpc>
                <a:spcPct val="150000"/>
              </a:lnSpc>
            </a:pPr>
            <a:r>
              <a:rPr lang="en-GB" dirty="0"/>
              <a:t>The C not equal (==) to operator is another relational operator used for checking whether the two given operands are equal or not.</a:t>
            </a:r>
          </a:p>
          <a:p>
            <a:pPr algn="just" fontAlgn="base">
              <a:lnSpc>
                <a:spcPct val="150000"/>
              </a:lnSpc>
            </a:pPr>
            <a:r>
              <a:rPr lang="en-GB" dirty="0"/>
              <a:t>It is also a binary operator, requiring two operands to perform the comparison.</a:t>
            </a:r>
          </a:p>
          <a:p>
            <a:pPr algn="just" fontAlgn="base">
              <a:lnSpc>
                <a:spcPct val="150000"/>
              </a:lnSpc>
            </a:pPr>
            <a:r>
              <a:rPr lang="en-GB" dirty="0"/>
              <a:t>It is the exact </a:t>
            </a:r>
            <a:r>
              <a:rPr lang="en-GB" dirty="0" err="1"/>
              <a:t>boolean</a:t>
            </a:r>
            <a:r>
              <a:rPr lang="en-GB" dirty="0"/>
              <a:t> complement of the </a:t>
            </a:r>
            <a:r>
              <a:rPr lang="en-GB" b="1" dirty="0"/>
              <a:t>‘==’</a:t>
            </a:r>
            <a:r>
              <a:rPr lang="en-GB" dirty="0"/>
              <a:t> operator which returns true if the two values are not equal, false otherwise.</a:t>
            </a:r>
          </a:p>
          <a:p>
            <a:pPr algn="just">
              <a:lnSpc>
                <a:spcPct val="150000"/>
              </a:lnSpc>
            </a:pPr>
            <a:endParaRPr lang="en-GB" dirty="0"/>
          </a:p>
        </p:txBody>
      </p:sp>
    </p:spTree>
    <p:extLst>
      <p:ext uri="{BB962C8B-B14F-4D97-AF65-F5344CB8AC3E}">
        <p14:creationId xmlns:p14="http://schemas.microsoft.com/office/powerpoint/2010/main" val="38038973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Syntax</a:t>
            </a:r>
            <a:endParaRPr lang="en-GB" dirty="0"/>
          </a:p>
        </p:txBody>
      </p:sp>
      <p:sp>
        <p:nvSpPr>
          <p:cNvPr id="3" name="Content Placeholder 2"/>
          <p:cNvSpPr>
            <a:spLocks noGrp="1"/>
          </p:cNvSpPr>
          <p:nvPr>
            <p:ph idx="1"/>
          </p:nvPr>
        </p:nvSpPr>
        <p:spPr/>
        <p:txBody>
          <a:bodyPr/>
          <a:lstStyle/>
          <a:p>
            <a:r>
              <a:rPr lang="en-GB" b="1" dirty="0"/>
              <a:t>operand1 != operand2</a:t>
            </a:r>
            <a:endParaRPr lang="en-GB" b="1" dirty="0" smtClean="0"/>
          </a:p>
          <a:p>
            <a:r>
              <a:rPr lang="en-GB" dirty="0" smtClean="0"/>
              <a:t>For </a:t>
            </a:r>
            <a:r>
              <a:rPr lang="en-GB" dirty="0"/>
              <a:t>example, </a:t>
            </a:r>
            <a:r>
              <a:rPr lang="en-GB" b="1" dirty="0"/>
              <a:t>5!=5</a:t>
            </a:r>
            <a:r>
              <a:rPr lang="en-GB" dirty="0"/>
              <a:t> will return false.</a:t>
            </a:r>
          </a:p>
        </p:txBody>
      </p:sp>
    </p:spTree>
    <p:extLst>
      <p:ext uri="{BB962C8B-B14F-4D97-AF65-F5344CB8AC3E}">
        <p14:creationId xmlns:p14="http://schemas.microsoft.com/office/powerpoint/2010/main" val="2502976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Logical </a:t>
            </a:r>
            <a:r>
              <a:rPr lang="en-US" b="1" dirty="0"/>
              <a:t>operators</a:t>
            </a:r>
            <a:endParaRPr lang="en-GB" b="1" dirty="0"/>
          </a:p>
        </p:txBody>
      </p:sp>
      <p:sp>
        <p:nvSpPr>
          <p:cNvPr id="3" name="Content Placeholder 2"/>
          <p:cNvSpPr>
            <a:spLocks noGrp="1"/>
          </p:cNvSpPr>
          <p:nvPr>
            <p:ph idx="1"/>
          </p:nvPr>
        </p:nvSpPr>
        <p:spPr>
          <a:xfrm>
            <a:off x="838200" y="1397726"/>
            <a:ext cx="10515600" cy="5081451"/>
          </a:xfrm>
        </p:spPr>
        <p:txBody>
          <a:bodyPr>
            <a:normAutofit fontScale="92500" lnSpcReduction="10000"/>
          </a:bodyPr>
          <a:lstStyle/>
          <a:p>
            <a:pPr algn="just" fontAlgn="base">
              <a:lnSpc>
                <a:spcPct val="150000"/>
              </a:lnSpc>
            </a:pPr>
            <a:r>
              <a:rPr lang="en-GB" dirty="0"/>
              <a:t>Logical operators in C are used to combine multiple conditions/constraints. Logical Operators returns either 0 or 1, it depends on whether the expression result is true or false. In C programming for decision-making, we use logical operators.</a:t>
            </a:r>
          </a:p>
          <a:p>
            <a:pPr algn="just" fontAlgn="base">
              <a:lnSpc>
                <a:spcPct val="150000"/>
              </a:lnSpc>
            </a:pPr>
            <a:r>
              <a:rPr lang="en-GB" dirty="0"/>
              <a:t>We have 3 logical operators in the C language:</a:t>
            </a:r>
          </a:p>
          <a:p>
            <a:pPr algn="just" fontAlgn="base">
              <a:lnSpc>
                <a:spcPct val="150000"/>
              </a:lnSpc>
            </a:pPr>
            <a:r>
              <a:rPr lang="en-GB" b="1" dirty="0"/>
              <a:t>Logical AND ( &amp;&amp; )</a:t>
            </a:r>
            <a:endParaRPr lang="en-GB" dirty="0"/>
          </a:p>
          <a:p>
            <a:pPr algn="just" fontAlgn="base">
              <a:lnSpc>
                <a:spcPct val="150000"/>
              </a:lnSpc>
            </a:pPr>
            <a:r>
              <a:rPr lang="en-GB" b="1" dirty="0"/>
              <a:t>Logical OR ( || )</a:t>
            </a:r>
            <a:endParaRPr lang="en-GB" dirty="0"/>
          </a:p>
          <a:p>
            <a:pPr algn="just" fontAlgn="base">
              <a:lnSpc>
                <a:spcPct val="150000"/>
              </a:lnSpc>
            </a:pPr>
            <a:r>
              <a:rPr lang="en-GB" b="1" dirty="0"/>
              <a:t>Logical NOT ( ! )</a:t>
            </a:r>
            <a:endParaRPr lang="en-GB" dirty="0"/>
          </a:p>
          <a:p>
            <a:pPr algn="just">
              <a:lnSpc>
                <a:spcPct val="150000"/>
              </a:lnSpc>
            </a:pPr>
            <a:endParaRPr lang="en-GB" dirty="0"/>
          </a:p>
        </p:txBody>
      </p:sp>
    </p:spTree>
    <p:extLst>
      <p:ext uri="{BB962C8B-B14F-4D97-AF65-F5344CB8AC3E}">
        <p14:creationId xmlns:p14="http://schemas.microsoft.com/office/powerpoint/2010/main" val="286845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lnSpc>
                <a:spcPct val="150000"/>
              </a:lnSpc>
            </a:pPr>
            <a:r>
              <a:rPr lang="en-GB" b="1" dirty="0" smtClean="0"/>
              <a:t>Storage</a:t>
            </a:r>
            <a:r>
              <a:rPr lang="en-GB" dirty="0" smtClean="0"/>
              <a:t>: Computers use various forms of storage to retain data long-term. Hard drives (HDDs) and solid-state drives (SSDs) are common types of storage devices.</a:t>
            </a:r>
          </a:p>
          <a:p>
            <a:pPr algn="just">
              <a:lnSpc>
                <a:spcPct val="150000"/>
              </a:lnSpc>
            </a:pPr>
            <a:r>
              <a:rPr lang="en-GB" b="1" dirty="0" smtClean="0"/>
              <a:t>Input Devices:</a:t>
            </a:r>
            <a:r>
              <a:rPr lang="en-GB" dirty="0" smtClean="0"/>
              <a:t> These include keyboards, mice, and other devices that allow users to input data into the computer.</a:t>
            </a:r>
            <a:endParaRPr lang="en-GB" dirty="0"/>
          </a:p>
        </p:txBody>
      </p:sp>
    </p:spTree>
    <p:extLst>
      <p:ext uri="{BB962C8B-B14F-4D97-AF65-F5344CB8AC3E}">
        <p14:creationId xmlns:p14="http://schemas.microsoft.com/office/powerpoint/2010/main" val="10286246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Types </a:t>
            </a:r>
            <a:r>
              <a:rPr lang="en-GB" b="1" dirty="0"/>
              <a:t>of Logical Operators</a:t>
            </a:r>
            <a:br>
              <a:rPr lang="en-GB" b="1" dirty="0"/>
            </a:br>
            <a:endParaRPr lang="en-GB" dirty="0"/>
          </a:p>
        </p:txBody>
      </p:sp>
      <p:sp>
        <p:nvSpPr>
          <p:cNvPr id="3" name="Content Placeholder 2"/>
          <p:cNvSpPr>
            <a:spLocks noGrp="1"/>
          </p:cNvSpPr>
          <p:nvPr>
            <p:ph idx="1"/>
          </p:nvPr>
        </p:nvSpPr>
        <p:spPr/>
        <p:txBody>
          <a:bodyPr/>
          <a:lstStyle/>
          <a:p>
            <a:r>
              <a:rPr lang="en-GB" b="1" dirty="0"/>
              <a:t>Logical AND Operator ( &amp;&amp; )</a:t>
            </a:r>
          </a:p>
          <a:p>
            <a:pPr algn="just">
              <a:lnSpc>
                <a:spcPct val="150000"/>
              </a:lnSpc>
            </a:pPr>
            <a:r>
              <a:rPr lang="en-GB" dirty="0"/>
              <a:t>The logical </a:t>
            </a:r>
            <a:r>
              <a:rPr lang="en-GB" b="1" dirty="0"/>
              <a:t>AND</a:t>
            </a:r>
            <a:r>
              <a:rPr lang="en-GB" dirty="0"/>
              <a:t> operator (</a:t>
            </a:r>
            <a:r>
              <a:rPr lang="en-GB" b="1" dirty="0"/>
              <a:t>&amp;&amp;</a:t>
            </a:r>
            <a:r>
              <a:rPr lang="en-GB" dirty="0"/>
              <a:t>) returns true only if both operands are non-zero. Otherwise, it returns false (0). The return type of the result is int. Below is the truth table for the logical AND operator.</a:t>
            </a:r>
          </a:p>
        </p:txBody>
      </p:sp>
    </p:spTree>
    <p:extLst>
      <p:ext uri="{BB962C8B-B14F-4D97-AF65-F5344CB8AC3E}">
        <p14:creationId xmlns:p14="http://schemas.microsoft.com/office/powerpoint/2010/main" val="35969367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90565930"/>
              </p:ext>
            </p:extLst>
          </p:nvPr>
        </p:nvGraphicFramePr>
        <p:xfrm>
          <a:off x="550818" y="455273"/>
          <a:ext cx="10515600" cy="3451860"/>
        </p:xfrm>
        <a:graphic>
          <a:graphicData uri="http://schemas.openxmlformats.org/drawingml/2006/table">
            <a:tbl>
              <a:tblPr/>
              <a:tblGrid>
                <a:gridCol w="3505200">
                  <a:extLst>
                    <a:ext uri="{9D8B030D-6E8A-4147-A177-3AD203B41FA5}">
                      <a16:colId xmlns:a16="http://schemas.microsoft.com/office/drawing/2014/main" val="3746891718"/>
                    </a:ext>
                  </a:extLst>
                </a:gridCol>
                <a:gridCol w="3505200">
                  <a:extLst>
                    <a:ext uri="{9D8B030D-6E8A-4147-A177-3AD203B41FA5}">
                      <a16:colId xmlns:a16="http://schemas.microsoft.com/office/drawing/2014/main" val="2381552434"/>
                    </a:ext>
                  </a:extLst>
                </a:gridCol>
                <a:gridCol w="3505200">
                  <a:extLst>
                    <a:ext uri="{9D8B030D-6E8A-4147-A177-3AD203B41FA5}">
                      <a16:colId xmlns:a16="http://schemas.microsoft.com/office/drawing/2014/main" val="3663739206"/>
                    </a:ext>
                  </a:extLst>
                </a:gridCol>
              </a:tblGrid>
              <a:tr h="570127">
                <a:tc>
                  <a:txBody>
                    <a:bodyPr/>
                    <a:lstStyle/>
                    <a:p>
                      <a:pPr algn="ctr" rtl="0" fontAlgn="base"/>
                      <a:r>
                        <a:rPr lang="en-GB" sz="3200" b="1">
                          <a:effectLst/>
                        </a:rPr>
                        <a:t> X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3200" b="1">
                          <a:effectLst/>
                        </a:rPr>
                        <a:t>     Y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3200" b="1">
                          <a:effectLst/>
                        </a:rPr>
                        <a:t>     X &amp;&amp; Y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12897624"/>
                  </a:ext>
                </a:extLst>
              </a:tr>
              <a:tr h="582939">
                <a:tc>
                  <a:txBody>
                    <a:bodyPr/>
                    <a:lstStyle/>
                    <a:p>
                      <a:pPr algn="ctr" fontAlgn="base"/>
                      <a:r>
                        <a:rPr lang="en-GB" sz="28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dirty="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33752050"/>
                  </a:ext>
                </a:extLst>
              </a:tr>
              <a:tr h="582939">
                <a:tc>
                  <a:txBody>
                    <a:bodyPr/>
                    <a:lstStyle/>
                    <a:p>
                      <a:pPr algn="ctr" fontAlgn="base"/>
                      <a:r>
                        <a:rPr lang="en-GB" sz="28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73757901"/>
                  </a:ext>
                </a:extLst>
              </a:tr>
              <a:tr h="582939">
                <a:tc>
                  <a:txBody>
                    <a:bodyPr/>
                    <a:lstStyle/>
                    <a:p>
                      <a:pPr algn="ctr" fontAlgn="base"/>
                      <a:r>
                        <a:rPr lang="en-GB" sz="28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08391835"/>
                  </a:ext>
                </a:extLst>
              </a:tr>
              <a:tr h="582939">
                <a:tc>
                  <a:txBody>
                    <a:bodyPr/>
                    <a:lstStyle/>
                    <a:p>
                      <a:pPr algn="ctr" fontAlgn="base"/>
                      <a:r>
                        <a:rPr lang="en-GB" sz="28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dirty="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dirty="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35324210"/>
                  </a:ext>
                </a:extLst>
              </a:tr>
            </a:tbl>
          </a:graphicData>
        </a:graphic>
      </p:graphicFrame>
      <p:sp>
        <p:nvSpPr>
          <p:cNvPr id="5" name="Rectangle 4"/>
          <p:cNvSpPr/>
          <p:nvPr/>
        </p:nvSpPr>
        <p:spPr>
          <a:xfrm>
            <a:off x="1153350" y="4250174"/>
            <a:ext cx="1132682" cy="523220"/>
          </a:xfrm>
          <a:prstGeom prst="rect">
            <a:avLst/>
          </a:prstGeom>
        </p:spPr>
        <p:txBody>
          <a:bodyPr wrap="none">
            <a:spAutoFit/>
          </a:bodyPr>
          <a:lstStyle/>
          <a:p>
            <a:r>
              <a:rPr lang="en-GB" sz="2800" dirty="0"/>
              <a:t>Syntax</a:t>
            </a:r>
          </a:p>
        </p:txBody>
      </p:sp>
      <p:sp>
        <p:nvSpPr>
          <p:cNvPr id="6" name="Rectangle 5"/>
          <p:cNvSpPr/>
          <p:nvPr/>
        </p:nvSpPr>
        <p:spPr>
          <a:xfrm>
            <a:off x="1153350" y="5116435"/>
            <a:ext cx="4228722" cy="523220"/>
          </a:xfrm>
          <a:prstGeom prst="rect">
            <a:avLst/>
          </a:prstGeom>
        </p:spPr>
        <p:txBody>
          <a:bodyPr wrap="none">
            <a:spAutoFit/>
          </a:bodyPr>
          <a:lstStyle/>
          <a:p>
            <a:r>
              <a:rPr lang="en-GB" sz="2800" dirty="0"/>
              <a:t>(operand_1 &amp;&amp; operand_2)</a:t>
            </a:r>
          </a:p>
        </p:txBody>
      </p:sp>
    </p:spTree>
    <p:extLst>
      <p:ext uri="{BB962C8B-B14F-4D97-AF65-F5344CB8AC3E}">
        <p14:creationId xmlns:p14="http://schemas.microsoft.com/office/powerpoint/2010/main" val="19328963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GB" b="1" dirty="0"/>
              <a:t>Example</a:t>
            </a:r>
            <a:endParaRPr lang="en-GB" dirty="0"/>
          </a:p>
        </p:txBody>
      </p:sp>
      <p:sp>
        <p:nvSpPr>
          <p:cNvPr id="6" name="Rectangle 5"/>
          <p:cNvSpPr/>
          <p:nvPr/>
        </p:nvSpPr>
        <p:spPr>
          <a:xfrm>
            <a:off x="631371" y="1299040"/>
            <a:ext cx="7794171" cy="5293757"/>
          </a:xfrm>
          <a:prstGeom prst="rect">
            <a:avLst/>
          </a:prstGeom>
        </p:spPr>
        <p:txBody>
          <a:bodyPr wrap="square">
            <a:spAutoFit/>
          </a:bodyPr>
          <a:lstStyle/>
          <a:p>
            <a:r>
              <a:rPr lang="en-GB" sz="2000" dirty="0"/>
              <a:t>// C program for Logical</a:t>
            </a:r>
          </a:p>
          <a:p>
            <a:r>
              <a:rPr lang="en-GB" sz="2000" dirty="0"/>
              <a:t>// AND Operator</a:t>
            </a:r>
          </a:p>
          <a:p>
            <a:r>
              <a:rPr lang="en-GB" sz="2000" dirty="0"/>
              <a:t>#include &lt;</a:t>
            </a:r>
            <a:r>
              <a:rPr lang="en-GB" sz="2000" dirty="0" err="1"/>
              <a:t>stdio.h</a:t>
            </a:r>
            <a:r>
              <a:rPr lang="en-GB" sz="2000" dirty="0"/>
              <a:t>&gt;</a:t>
            </a:r>
          </a:p>
          <a:p>
            <a:endParaRPr lang="en-GB" sz="2000" dirty="0"/>
          </a:p>
          <a:p>
            <a:r>
              <a:rPr lang="en-GB" sz="2000" dirty="0"/>
              <a:t>// Driver code</a:t>
            </a:r>
          </a:p>
          <a:p>
            <a:r>
              <a:rPr lang="en-GB" sz="2000" dirty="0" err="1"/>
              <a:t>int</a:t>
            </a:r>
            <a:r>
              <a:rPr lang="en-GB" sz="2000" dirty="0"/>
              <a:t> main()</a:t>
            </a:r>
          </a:p>
          <a:p>
            <a:r>
              <a:rPr lang="en-GB" sz="2000" dirty="0"/>
              <a:t>{</a:t>
            </a:r>
          </a:p>
          <a:p>
            <a:r>
              <a:rPr lang="en-GB" sz="2000" dirty="0"/>
              <a:t>    </a:t>
            </a:r>
            <a:r>
              <a:rPr lang="en-GB" sz="2000" dirty="0" err="1"/>
              <a:t>int</a:t>
            </a:r>
            <a:r>
              <a:rPr lang="en-GB" sz="2000" dirty="0"/>
              <a:t> a = 10, b = 20;</a:t>
            </a:r>
          </a:p>
          <a:p>
            <a:endParaRPr lang="en-GB" sz="2000" dirty="0"/>
          </a:p>
          <a:p>
            <a:r>
              <a:rPr lang="en-GB" sz="2000" dirty="0"/>
              <a:t>    if (a &gt; 0 &amp;&amp; b &gt; 0) {</a:t>
            </a:r>
          </a:p>
          <a:p>
            <a:r>
              <a:rPr lang="en-GB" sz="2000" dirty="0"/>
              <a:t>        </a:t>
            </a:r>
            <a:r>
              <a:rPr lang="en-GB" sz="2000" dirty="0" err="1"/>
              <a:t>printf</a:t>
            </a:r>
            <a:r>
              <a:rPr lang="en-GB" sz="2000" dirty="0"/>
              <a:t>("Both values are greater than 0\n");</a:t>
            </a:r>
          </a:p>
          <a:p>
            <a:r>
              <a:rPr lang="en-GB" sz="2000" dirty="0"/>
              <a:t>    }</a:t>
            </a:r>
          </a:p>
          <a:p>
            <a:r>
              <a:rPr lang="en-GB" sz="2000" dirty="0"/>
              <a:t>    else {</a:t>
            </a:r>
          </a:p>
          <a:p>
            <a:r>
              <a:rPr lang="en-GB" sz="2000" dirty="0"/>
              <a:t>        </a:t>
            </a:r>
            <a:r>
              <a:rPr lang="en-GB" sz="2000" dirty="0" err="1"/>
              <a:t>printf</a:t>
            </a:r>
            <a:r>
              <a:rPr lang="en-GB" sz="2000" dirty="0"/>
              <a:t>("Both values are less than 0\n");</a:t>
            </a:r>
          </a:p>
          <a:p>
            <a:r>
              <a:rPr lang="en-GB" sz="2000" dirty="0"/>
              <a:t>    }</a:t>
            </a:r>
          </a:p>
          <a:p>
            <a:r>
              <a:rPr lang="en-GB" sz="2000" dirty="0"/>
              <a:t>    return 0;</a:t>
            </a:r>
          </a:p>
          <a:p>
            <a:r>
              <a:rPr lang="en-GB" sz="2000" dirty="0"/>
              <a:t>}</a:t>
            </a:r>
          </a:p>
        </p:txBody>
      </p:sp>
    </p:spTree>
    <p:extLst>
      <p:ext uri="{BB962C8B-B14F-4D97-AF65-F5344CB8AC3E}">
        <p14:creationId xmlns:p14="http://schemas.microsoft.com/office/powerpoint/2010/main" val="3475646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Logical </a:t>
            </a:r>
            <a:r>
              <a:rPr lang="en-GB" b="1" dirty="0"/>
              <a:t>OR Operator ( || )</a:t>
            </a:r>
            <a:br>
              <a:rPr lang="en-GB" b="1" dirty="0"/>
            </a:br>
            <a:endParaRPr lang="en-GB" dirty="0"/>
          </a:p>
        </p:txBody>
      </p:sp>
      <p:sp>
        <p:nvSpPr>
          <p:cNvPr id="3" name="Content Placeholder 2"/>
          <p:cNvSpPr>
            <a:spLocks noGrp="1"/>
          </p:cNvSpPr>
          <p:nvPr>
            <p:ph idx="1"/>
          </p:nvPr>
        </p:nvSpPr>
        <p:spPr/>
        <p:txBody>
          <a:bodyPr/>
          <a:lstStyle/>
          <a:p>
            <a:pPr algn="just">
              <a:lnSpc>
                <a:spcPct val="150000"/>
              </a:lnSpc>
            </a:pPr>
            <a:r>
              <a:rPr lang="en-GB" dirty="0"/>
              <a:t>The logical OR operator returns true if any one of the operands is non-zero. Otherwise, it returns false i.e., 0 as the value. Below is the truth table for the logical OR operator.</a:t>
            </a:r>
          </a:p>
        </p:txBody>
      </p:sp>
    </p:spTree>
    <p:extLst>
      <p:ext uri="{BB962C8B-B14F-4D97-AF65-F5344CB8AC3E}">
        <p14:creationId xmlns:p14="http://schemas.microsoft.com/office/powerpoint/2010/main" val="42930404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68646937"/>
              </p:ext>
            </p:extLst>
          </p:nvPr>
        </p:nvGraphicFramePr>
        <p:xfrm>
          <a:off x="655320" y="455273"/>
          <a:ext cx="10515600" cy="3147060"/>
        </p:xfrm>
        <a:graphic>
          <a:graphicData uri="http://schemas.openxmlformats.org/drawingml/2006/table">
            <a:tbl>
              <a:tblPr/>
              <a:tblGrid>
                <a:gridCol w="3505200">
                  <a:extLst>
                    <a:ext uri="{9D8B030D-6E8A-4147-A177-3AD203B41FA5}">
                      <a16:colId xmlns:a16="http://schemas.microsoft.com/office/drawing/2014/main" val="4047177253"/>
                    </a:ext>
                  </a:extLst>
                </a:gridCol>
                <a:gridCol w="3505200">
                  <a:extLst>
                    <a:ext uri="{9D8B030D-6E8A-4147-A177-3AD203B41FA5}">
                      <a16:colId xmlns:a16="http://schemas.microsoft.com/office/drawing/2014/main" val="189332758"/>
                    </a:ext>
                  </a:extLst>
                </a:gridCol>
                <a:gridCol w="3505200">
                  <a:extLst>
                    <a:ext uri="{9D8B030D-6E8A-4147-A177-3AD203B41FA5}">
                      <a16:colId xmlns:a16="http://schemas.microsoft.com/office/drawing/2014/main" val="2989428359"/>
                    </a:ext>
                  </a:extLst>
                </a:gridCol>
              </a:tblGrid>
              <a:tr h="0">
                <a:tc>
                  <a:txBody>
                    <a:bodyPr/>
                    <a:lstStyle/>
                    <a:p>
                      <a:pPr algn="ctr" fontAlgn="base"/>
                      <a:r>
                        <a:rPr lang="en-GB" sz="2800" b="1">
                          <a:effectLst/>
                        </a:rPr>
                        <a:t>     X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1">
                          <a:effectLst/>
                        </a:rPr>
                        <a:t>     Y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1">
                          <a:effectLst/>
                        </a:rPr>
                        <a:t>     X || Y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47995115"/>
                  </a:ext>
                </a:extLst>
              </a:tr>
              <a:tr h="0">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55756803"/>
                  </a:ext>
                </a:extLst>
              </a:tr>
              <a:tr h="0">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14152848"/>
                  </a:ext>
                </a:extLst>
              </a:tr>
              <a:tr h="0">
                <a:tc>
                  <a:txBody>
                    <a:bodyPr/>
                    <a:lstStyle/>
                    <a:p>
                      <a:pPr algn="ctr" fontAlgn="base"/>
                      <a:r>
                        <a:rPr lang="en-GB" sz="24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44305793"/>
                  </a:ext>
                </a:extLst>
              </a:tr>
              <a:tr h="0">
                <a:tc>
                  <a:txBody>
                    <a:bodyPr/>
                    <a:lstStyle/>
                    <a:p>
                      <a:pPr algn="ctr" fontAlgn="base"/>
                      <a:r>
                        <a:rPr lang="en-GB" sz="24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dirty="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62423179"/>
                  </a:ext>
                </a:extLst>
              </a:tr>
            </a:tbl>
          </a:graphicData>
        </a:graphic>
      </p:graphicFrame>
      <p:sp>
        <p:nvSpPr>
          <p:cNvPr id="6" name="Rectangle 5"/>
          <p:cNvSpPr/>
          <p:nvPr/>
        </p:nvSpPr>
        <p:spPr>
          <a:xfrm>
            <a:off x="1610550" y="4001980"/>
            <a:ext cx="1132682" cy="523220"/>
          </a:xfrm>
          <a:prstGeom prst="rect">
            <a:avLst/>
          </a:prstGeom>
        </p:spPr>
        <p:txBody>
          <a:bodyPr wrap="none">
            <a:spAutoFit/>
          </a:bodyPr>
          <a:lstStyle/>
          <a:p>
            <a:r>
              <a:rPr lang="en-GB" sz="2800" dirty="0"/>
              <a:t>Syntax</a:t>
            </a:r>
          </a:p>
        </p:txBody>
      </p:sp>
      <p:sp>
        <p:nvSpPr>
          <p:cNvPr id="7" name="Rectangle 6"/>
          <p:cNvSpPr/>
          <p:nvPr/>
        </p:nvSpPr>
        <p:spPr>
          <a:xfrm>
            <a:off x="1610550" y="4924847"/>
            <a:ext cx="4068421" cy="523220"/>
          </a:xfrm>
          <a:prstGeom prst="rect">
            <a:avLst/>
          </a:prstGeom>
        </p:spPr>
        <p:txBody>
          <a:bodyPr wrap="none">
            <a:spAutoFit/>
          </a:bodyPr>
          <a:lstStyle/>
          <a:p>
            <a:r>
              <a:rPr lang="en-GB" sz="2800" dirty="0"/>
              <a:t>(operand_1 || operand_2)</a:t>
            </a:r>
          </a:p>
        </p:txBody>
      </p:sp>
    </p:spTree>
    <p:extLst>
      <p:ext uri="{BB962C8B-B14F-4D97-AF65-F5344CB8AC3E}">
        <p14:creationId xmlns:p14="http://schemas.microsoft.com/office/powerpoint/2010/main" val="39433652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Example</a:t>
            </a:r>
            <a:endParaRPr lang="en-GB" dirty="0"/>
          </a:p>
        </p:txBody>
      </p:sp>
      <p:sp>
        <p:nvSpPr>
          <p:cNvPr id="4" name="Rectangle 3"/>
          <p:cNvSpPr/>
          <p:nvPr/>
        </p:nvSpPr>
        <p:spPr>
          <a:xfrm>
            <a:off x="670560" y="1503798"/>
            <a:ext cx="6644640" cy="5078313"/>
          </a:xfrm>
          <a:prstGeom prst="rect">
            <a:avLst/>
          </a:prstGeom>
        </p:spPr>
        <p:txBody>
          <a:bodyPr wrap="square">
            <a:spAutoFit/>
          </a:bodyPr>
          <a:lstStyle/>
          <a:p>
            <a:r>
              <a:rPr lang="en-GB" dirty="0"/>
              <a:t>// C program for Logical</a:t>
            </a:r>
          </a:p>
          <a:p>
            <a:r>
              <a:rPr lang="en-GB" dirty="0"/>
              <a:t>// OR Operator</a:t>
            </a:r>
          </a:p>
          <a:p>
            <a:r>
              <a:rPr lang="en-GB" dirty="0"/>
              <a:t>#include &lt;</a:t>
            </a:r>
            <a:r>
              <a:rPr lang="en-GB" dirty="0" err="1"/>
              <a:t>stdio.h</a:t>
            </a:r>
            <a:r>
              <a:rPr lang="en-GB" dirty="0"/>
              <a:t>&gt;</a:t>
            </a:r>
          </a:p>
          <a:p>
            <a:endParaRPr lang="en-GB" dirty="0"/>
          </a:p>
          <a:p>
            <a:r>
              <a:rPr lang="en-GB" dirty="0"/>
              <a:t>// Driver code</a:t>
            </a:r>
          </a:p>
          <a:p>
            <a:r>
              <a:rPr lang="en-GB" dirty="0" err="1"/>
              <a:t>int</a:t>
            </a:r>
            <a:r>
              <a:rPr lang="en-GB" dirty="0"/>
              <a:t> main()</a:t>
            </a:r>
          </a:p>
          <a:p>
            <a:r>
              <a:rPr lang="en-GB" dirty="0"/>
              <a:t>{</a:t>
            </a:r>
          </a:p>
          <a:p>
            <a:r>
              <a:rPr lang="en-GB" dirty="0"/>
              <a:t>    </a:t>
            </a:r>
            <a:r>
              <a:rPr lang="en-GB" dirty="0" err="1"/>
              <a:t>int</a:t>
            </a:r>
            <a:r>
              <a:rPr lang="en-GB" dirty="0"/>
              <a:t> a = -1, b = 20;</a:t>
            </a:r>
          </a:p>
          <a:p>
            <a:endParaRPr lang="en-GB" dirty="0"/>
          </a:p>
          <a:p>
            <a:r>
              <a:rPr lang="en-GB" dirty="0"/>
              <a:t>    if (a &gt; 0 || b &gt; 0) {</a:t>
            </a:r>
          </a:p>
          <a:p>
            <a:r>
              <a:rPr lang="en-GB" dirty="0"/>
              <a:t>        </a:t>
            </a:r>
            <a:r>
              <a:rPr lang="en-GB" dirty="0" err="1"/>
              <a:t>printf</a:t>
            </a:r>
            <a:r>
              <a:rPr lang="en-GB" dirty="0"/>
              <a:t>("Any one of the given value is "</a:t>
            </a:r>
          </a:p>
          <a:p>
            <a:r>
              <a:rPr lang="en-GB" dirty="0"/>
              <a:t>               "greater than 0\n");</a:t>
            </a:r>
          </a:p>
          <a:p>
            <a:r>
              <a:rPr lang="en-GB" dirty="0"/>
              <a:t>    }</a:t>
            </a:r>
          </a:p>
          <a:p>
            <a:r>
              <a:rPr lang="en-GB" dirty="0"/>
              <a:t>    else {</a:t>
            </a:r>
          </a:p>
          <a:p>
            <a:r>
              <a:rPr lang="en-GB" dirty="0"/>
              <a:t>        </a:t>
            </a:r>
            <a:r>
              <a:rPr lang="en-GB" dirty="0" err="1"/>
              <a:t>printf</a:t>
            </a:r>
            <a:r>
              <a:rPr lang="en-GB" dirty="0"/>
              <a:t>("Both values are less than 0\n");</a:t>
            </a:r>
          </a:p>
          <a:p>
            <a:r>
              <a:rPr lang="en-GB" dirty="0"/>
              <a:t>    }</a:t>
            </a:r>
          </a:p>
          <a:p>
            <a:r>
              <a:rPr lang="en-GB" dirty="0"/>
              <a:t>    return 0;</a:t>
            </a:r>
          </a:p>
          <a:p>
            <a:r>
              <a:rPr lang="en-GB" dirty="0"/>
              <a:t>}</a:t>
            </a:r>
          </a:p>
        </p:txBody>
      </p:sp>
    </p:spTree>
    <p:extLst>
      <p:ext uri="{BB962C8B-B14F-4D97-AF65-F5344CB8AC3E}">
        <p14:creationId xmlns:p14="http://schemas.microsoft.com/office/powerpoint/2010/main" val="36212485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Logical </a:t>
            </a:r>
            <a:r>
              <a:rPr lang="en-GB" b="1" dirty="0"/>
              <a:t>NOT Operator ( ! )</a:t>
            </a:r>
            <a:br>
              <a:rPr lang="en-GB" b="1" dirty="0"/>
            </a:br>
            <a:endParaRPr lang="en-GB" dirty="0"/>
          </a:p>
        </p:txBody>
      </p:sp>
      <p:sp>
        <p:nvSpPr>
          <p:cNvPr id="3" name="Content Placeholder 2"/>
          <p:cNvSpPr>
            <a:spLocks noGrp="1"/>
          </p:cNvSpPr>
          <p:nvPr>
            <p:ph idx="1"/>
          </p:nvPr>
        </p:nvSpPr>
        <p:spPr/>
        <p:txBody>
          <a:bodyPr/>
          <a:lstStyle/>
          <a:p>
            <a:pPr algn="just">
              <a:lnSpc>
                <a:spcPct val="150000"/>
              </a:lnSpc>
            </a:pPr>
            <a:r>
              <a:rPr lang="en-GB" dirty="0"/>
              <a:t>If the given operand is true then the logical NOT operator will make it false and vice-versa. Below is the truth table for the logical NOT operator. </a:t>
            </a:r>
          </a:p>
        </p:txBody>
      </p:sp>
      <p:graphicFrame>
        <p:nvGraphicFramePr>
          <p:cNvPr id="4" name="Table 3"/>
          <p:cNvGraphicFramePr>
            <a:graphicFrameLocks noGrp="1"/>
          </p:cNvGraphicFramePr>
          <p:nvPr>
            <p:extLst>
              <p:ext uri="{D42A27DB-BD31-4B8C-83A1-F6EECF244321}">
                <p14:modId xmlns:p14="http://schemas.microsoft.com/office/powerpoint/2010/main" val="4168673318"/>
              </p:ext>
            </p:extLst>
          </p:nvPr>
        </p:nvGraphicFramePr>
        <p:xfrm>
          <a:off x="838200" y="3918858"/>
          <a:ext cx="10515600" cy="1797763"/>
        </p:xfrm>
        <a:graphic>
          <a:graphicData uri="http://schemas.openxmlformats.org/drawingml/2006/table">
            <a:tbl>
              <a:tblPr/>
              <a:tblGrid>
                <a:gridCol w="5257800">
                  <a:extLst>
                    <a:ext uri="{9D8B030D-6E8A-4147-A177-3AD203B41FA5}">
                      <a16:colId xmlns:a16="http://schemas.microsoft.com/office/drawing/2014/main" val="317891214"/>
                    </a:ext>
                  </a:extLst>
                </a:gridCol>
                <a:gridCol w="5257800">
                  <a:extLst>
                    <a:ext uri="{9D8B030D-6E8A-4147-A177-3AD203B41FA5}">
                      <a16:colId xmlns:a16="http://schemas.microsoft.com/office/drawing/2014/main" val="389177904"/>
                    </a:ext>
                  </a:extLst>
                </a:gridCol>
              </a:tblGrid>
              <a:tr h="654763">
                <a:tc>
                  <a:txBody>
                    <a:bodyPr/>
                    <a:lstStyle/>
                    <a:p>
                      <a:pPr algn="ctr" fontAlgn="base"/>
                      <a:r>
                        <a:rPr lang="en-GB" sz="2400" b="1">
                          <a:effectLst/>
                        </a:rPr>
                        <a:t>     X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     !X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27739335"/>
                  </a:ext>
                </a:extLst>
              </a:tr>
              <a:tr h="391075">
                <a:tc>
                  <a:txBody>
                    <a:bodyPr/>
                    <a:lstStyle/>
                    <a:p>
                      <a:pPr algn="ctr" fontAlgn="base"/>
                      <a:r>
                        <a:rPr lang="en-GB" sz="20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08887618"/>
                  </a:ext>
                </a:extLst>
              </a:tr>
              <a:tr h="391075">
                <a:tc>
                  <a:txBody>
                    <a:bodyPr/>
                    <a:lstStyle/>
                    <a:p>
                      <a:pPr algn="ctr" fontAlgn="base"/>
                      <a:r>
                        <a:rPr lang="en-GB" sz="20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dirty="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52995103"/>
                  </a:ext>
                </a:extLst>
              </a:tr>
            </a:tbl>
          </a:graphicData>
        </a:graphic>
      </p:graphicFrame>
      <p:sp>
        <p:nvSpPr>
          <p:cNvPr id="5" name="Rectangle 4"/>
          <p:cNvSpPr/>
          <p:nvPr/>
        </p:nvSpPr>
        <p:spPr>
          <a:xfrm>
            <a:off x="1022721" y="5942568"/>
            <a:ext cx="1132682" cy="523220"/>
          </a:xfrm>
          <a:prstGeom prst="rect">
            <a:avLst/>
          </a:prstGeom>
        </p:spPr>
        <p:txBody>
          <a:bodyPr wrap="none">
            <a:spAutoFit/>
          </a:bodyPr>
          <a:lstStyle/>
          <a:p>
            <a:r>
              <a:rPr lang="en-GB" sz="2800" dirty="0"/>
              <a:t>Syntax</a:t>
            </a:r>
          </a:p>
        </p:txBody>
      </p:sp>
      <p:sp>
        <p:nvSpPr>
          <p:cNvPr id="6" name="Rectangle 5"/>
          <p:cNvSpPr/>
          <p:nvPr/>
        </p:nvSpPr>
        <p:spPr>
          <a:xfrm>
            <a:off x="4154841" y="6066223"/>
            <a:ext cx="3748398" cy="461665"/>
          </a:xfrm>
          <a:prstGeom prst="rect">
            <a:avLst/>
          </a:prstGeom>
        </p:spPr>
        <p:txBody>
          <a:bodyPr wrap="none">
            <a:spAutoFit/>
          </a:bodyPr>
          <a:lstStyle/>
          <a:p>
            <a:r>
              <a:rPr lang="en-GB" sz="2400" dirty="0"/>
              <a:t>!(operand_1 &amp;&amp; operand_2)</a:t>
            </a:r>
          </a:p>
        </p:txBody>
      </p:sp>
    </p:spTree>
    <p:extLst>
      <p:ext uri="{BB962C8B-B14F-4D97-AF65-F5344CB8AC3E}">
        <p14:creationId xmlns:p14="http://schemas.microsoft.com/office/powerpoint/2010/main" val="38250555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r>
              <a:rPr lang="en-GB" b="1" dirty="0" smtClean="0"/>
              <a:t>Example </a:t>
            </a:r>
            <a:endParaRPr lang="en-GB" b="1" dirty="0"/>
          </a:p>
        </p:txBody>
      </p:sp>
      <p:sp>
        <p:nvSpPr>
          <p:cNvPr id="4" name="Rectangle 3"/>
          <p:cNvSpPr/>
          <p:nvPr/>
        </p:nvSpPr>
        <p:spPr>
          <a:xfrm>
            <a:off x="1127760" y="1331302"/>
            <a:ext cx="6370320" cy="5355312"/>
          </a:xfrm>
          <a:prstGeom prst="rect">
            <a:avLst/>
          </a:prstGeom>
        </p:spPr>
        <p:txBody>
          <a:bodyPr wrap="square">
            <a:spAutoFit/>
          </a:bodyPr>
          <a:lstStyle/>
          <a:p>
            <a:r>
              <a:rPr lang="en-GB" dirty="0"/>
              <a:t>// C program for Logical</a:t>
            </a:r>
          </a:p>
          <a:p>
            <a:r>
              <a:rPr lang="en-GB" dirty="0"/>
              <a:t>// NOT Operator</a:t>
            </a:r>
          </a:p>
          <a:p>
            <a:r>
              <a:rPr lang="en-GB" dirty="0"/>
              <a:t>#include &lt;</a:t>
            </a:r>
            <a:r>
              <a:rPr lang="en-GB" dirty="0" err="1"/>
              <a:t>stdio.h</a:t>
            </a:r>
            <a:r>
              <a:rPr lang="en-GB" dirty="0"/>
              <a:t>&gt;</a:t>
            </a:r>
          </a:p>
          <a:p>
            <a:endParaRPr lang="en-GB" dirty="0"/>
          </a:p>
          <a:p>
            <a:r>
              <a:rPr lang="en-GB" dirty="0"/>
              <a:t>// Driver code</a:t>
            </a:r>
          </a:p>
          <a:p>
            <a:r>
              <a:rPr lang="en-GB" dirty="0" err="1"/>
              <a:t>int</a:t>
            </a:r>
            <a:r>
              <a:rPr lang="en-GB" dirty="0"/>
              <a:t> main()</a:t>
            </a:r>
          </a:p>
          <a:p>
            <a:r>
              <a:rPr lang="en-GB" dirty="0"/>
              <a:t>{</a:t>
            </a:r>
          </a:p>
          <a:p>
            <a:r>
              <a:rPr lang="en-GB" dirty="0"/>
              <a:t>    </a:t>
            </a:r>
            <a:r>
              <a:rPr lang="en-GB" dirty="0" err="1"/>
              <a:t>int</a:t>
            </a:r>
            <a:r>
              <a:rPr lang="en-GB" dirty="0"/>
              <a:t> a = 10, b = 20;</a:t>
            </a:r>
          </a:p>
          <a:p>
            <a:endParaRPr lang="en-GB" dirty="0"/>
          </a:p>
          <a:p>
            <a:r>
              <a:rPr lang="en-GB" dirty="0"/>
              <a:t>    if (!(a &gt; 0 &amp;&amp; b &gt; 0)) {</a:t>
            </a:r>
          </a:p>
          <a:p>
            <a:r>
              <a:rPr lang="en-GB" dirty="0"/>
              <a:t>        // condition returned true but</a:t>
            </a:r>
          </a:p>
          <a:p>
            <a:r>
              <a:rPr lang="en-GB" dirty="0"/>
              <a:t>        // logical NOT operator changed</a:t>
            </a:r>
          </a:p>
          <a:p>
            <a:r>
              <a:rPr lang="en-GB" dirty="0"/>
              <a:t>        // it to false</a:t>
            </a:r>
          </a:p>
          <a:p>
            <a:r>
              <a:rPr lang="en-GB" dirty="0"/>
              <a:t>        </a:t>
            </a:r>
            <a:r>
              <a:rPr lang="en-GB" dirty="0" err="1"/>
              <a:t>printf</a:t>
            </a:r>
            <a:r>
              <a:rPr lang="en-GB" dirty="0"/>
              <a:t>("Both values are greater than 0\n");</a:t>
            </a:r>
          </a:p>
          <a:p>
            <a:r>
              <a:rPr lang="en-GB" dirty="0"/>
              <a:t>    }</a:t>
            </a:r>
          </a:p>
          <a:p>
            <a:r>
              <a:rPr lang="en-GB" dirty="0"/>
              <a:t>    else {</a:t>
            </a:r>
          </a:p>
          <a:p>
            <a:r>
              <a:rPr lang="en-GB" dirty="0"/>
              <a:t>        </a:t>
            </a:r>
            <a:r>
              <a:rPr lang="en-GB" dirty="0" err="1"/>
              <a:t>printf</a:t>
            </a:r>
            <a:r>
              <a:rPr lang="en-GB" dirty="0"/>
              <a:t>("Both values are less than 0\n");</a:t>
            </a:r>
          </a:p>
          <a:p>
            <a:r>
              <a:rPr lang="en-GB" dirty="0"/>
              <a:t>    }</a:t>
            </a:r>
          </a:p>
          <a:p>
            <a:r>
              <a:rPr lang="en-GB" dirty="0"/>
              <a:t>    return 0</a:t>
            </a:r>
            <a:r>
              <a:rPr lang="en-GB" dirty="0" smtClean="0"/>
              <a:t>; }</a:t>
            </a:r>
            <a:endParaRPr lang="en-GB" dirty="0"/>
          </a:p>
        </p:txBody>
      </p:sp>
    </p:spTree>
    <p:extLst>
      <p:ext uri="{BB962C8B-B14F-4D97-AF65-F5344CB8AC3E}">
        <p14:creationId xmlns:p14="http://schemas.microsoft.com/office/powerpoint/2010/main" val="29742502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Bitwise </a:t>
            </a:r>
            <a:r>
              <a:rPr lang="en-US" b="1" dirty="0"/>
              <a:t>operators</a:t>
            </a:r>
            <a:endParaRPr lang="en-GB" b="1" dirty="0"/>
          </a:p>
        </p:txBody>
      </p:sp>
      <p:sp>
        <p:nvSpPr>
          <p:cNvPr id="3" name="Content Placeholder 2"/>
          <p:cNvSpPr>
            <a:spLocks noGrp="1"/>
          </p:cNvSpPr>
          <p:nvPr>
            <p:ph idx="1"/>
          </p:nvPr>
        </p:nvSpPr>
        <p:spPr/>
        <p:txBody>
          <a:bodyPr/>
          <a:lstStyle/>
          <a:p>
            <a:pPr algn="just">
              <a:lnSpc>
                <a:spcPct val="150000"/>
              </a:lnSpc>
            </a:pPr>
            <a:r>
              <a:rPr lang="en-GB" dirty="0"/>
              <a:t>In C, the following 6 operators are bitwise operators (also known as bit operators as they work at the bit-level).</a:t>
            </a:r>
          </a:p>
        </p:txBody>
      </p:sp>
    </p:spTree>
    <p:extLst>
      <p:ext uri="{BB962C8B-B14F-4D97-AF65-F5344CB8AC3E}">
        <p14:creationId xmlns:p14="http://schemas.microsoft.com/office/powerpoint/2010/main" val="37911808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 provides six operators for bit manipulation.</a:t>
            </a:r>
          </a:p>
        </p:txBody>
      </p:sp>
      <p:graphicFrame>
        <p:nvGraphicFramePr>
          <p:cNvPr id="5" name="Table 4"/>
          <p:cNvGraphicFramePr>
            <a:graphicFrameLocks noGrp="1"/>
          </p:cNvGraphicFramePr>
          <p:nvPr>
            <p:extLst>
              <p:ext uri="{D42A27DB-BD31-4B8C-83A1-F6EECF244321}">
                <p14:modId xmlns:p14="http://schemas.microsoft.com/office/powerpoint/2010/main" val="2945967140"/>
              </p:ext>
            </p:extLst>
          </p:nvPr>
        </p:nvGraphicFramePr>
        <p:xfrm>
          <a:off x="418009" y="2172494"/>
          <a:ext cx="9117876" cy="3566160"/>
        </p:xfrm>
        <a:graphic>
          <a:graphicData uri="http://schemas.openxmlformats.org/drawingml/2006/table">
            <a:tbl>
              <a:tblPr/>
              <a:tblGrid>
                <a:gridCol w="4558938">
                  <a:extLst>
                    <a:ext uri="{9D8B030D-6E8A-4147-A177-3AD203B41FA5}">
                      <a16:colId xmlns:a16="http://schemas.microsoft.com/office/drawing/2014/main" val="1006074284"/>
                    </a:ext>
                  </a:extLst>
                </a:gridCol>
                <a:gridCol w="4558938">
                  <a:extLst>
                    <a:ext uri="{9D8B030D-6E8A-4147-A177-3AD203B41FA5}">
                      <a16:colId xmlns:a16="http://schemas.microsoft.com/office/drawing/2014/main" val="1805831671"/>
                    </a:ext>
                  </a:extLst>
                </a:gridCol>
              </a:tblGrid>
              <a:tr h="0">
                <a:tc>
                  <a:txBody>
                    <a:bodyPr/>
                    <a:lstStyle/>
                    <a:p>
                      <a:pPr algn="ctr"/>
                      <a:r>
                        <a:rPr lang="en-GB" sz="2400" dirty="0">
                          <a:effectLst/>
                        </a:rPr>
                        <a:t>Symbol</a:t>
                      </a:r>
                    </a:p>
                  </a:txBody>
                  <a:tcPr anchor="ctr">
                    <a:lnL>
                      <a:noFill/>
                    </a:lnL>
                    <a:lnR>
                      <a:noFill/>
                    </a:lnR>
                    <a:lnT>
                      <a:noFill/>
                    </a:lnT>
                    <a:lnB>
                      <a:noFill/>
                    </a:lnB>
                  </a:tcPr>
                </a:tc>
                <a:tc>
                  <a:txBody>
                    <a:bodyPr/>
                    <a:lstStyle/>
                    <a:p>
                      <a:pPr algn="l"/>
                      <a:r>
                        <a:rPr lang="en-GB" sz="2400" dirty="0">
                          <a:effectLst/>
                        </a:rPr>
                        <a:t>Operator</a:t>
                      </a:r>
                    </a:p>
                  </a:txBody>
                  <a:tcPr anchor="ctr">
                    <a:lnL>
                      <a:noFill/>
                    </a:lnL>
                    <a:lnR>
                      <a:noFill/>
                    </a:lnR>
                    <a:lnT>
                      <a:noFill/>
                    </a:lnT>
                    <a:lnB>
                      <a:noFill/>
                    </a:lnB>
                  </a:tcPr>
                </a:tc>
                <a:extLst>
                  <a:ext uri="{0D108BD9-81ED-4DB2-BD59-A6C34878D82A}">
                    <a16:rowId xmlns:a16="http://schemas.microsoft.com/office/drawing/2014/main" val="2608267682"/>
                  </a:ext>
                </a:extLst>
              </a:tr>
              <a:tr h="0">
                <a:tc>
                  <a:txBody>
                    <a:bodyPr/>
                    <a:lstStyle/>
                    <a:p>
                      <a:pPr algn="ctr"/>
                      <a:r>
                        <a:rPr lang="en-GB" sz="2400" dirty="0">
                          <a:effectLst/>
                        </a:rPr>
                        <a:t>&amp;</a:t>
                      </a:r>
                    </a:p>
                  </a:txBody>
                  <a:tcPr anchor="ctr">
                    <a:lnL>
                      <a:noFill/>
                    </a:lnL>
                    <a:lnR>
                      <a:noFill/>
                    </a:lnR>
                    <a:lnT>
                      <a:noFill/>
                    </a:lnT>
                    <a:lnB>
                      <a:noFill/>
                    </a:lnB>
                  </a:tcPr>
                </a:tc>
                <a:tc>
                  <a:txBody>
                    <a:bodyPr/>
                    <a:lstStyle/>
                    <a:p>
                      <a:r>
                        <a:rPr lang="en-GB" sz="2400">
                          <a:effectLst/>
                        </a:rPr>
                        <a:t>bitwise AND</a:t>
                      </a:r>
                    </a:p>
                  </a:txBody>
                  <a:tcPr anchor="ctr">
                    <a:lnL>
                      <a:noFill/>
                    </a:lnL>
                    <a:lnR>
                      <a:noFill/>
                    </a:lnR>
                    <a:lnT>
                      <a:noFill/>
                    </a:lnT>
                    <a:lnB>
                      <a:noFill/>
                    </a:lnB>
                  </a:tcPr>
                </a:tc>
                <a:extLst>
                  <a:ext uri="{0D108BD9-81ED-4DB2-BD59-A6C34878D82A}">
                    <a16:rowId xmlns:a16="http://schemas.microsoft.com/office/drawing/2014/main" val="2785357615"/>
                  </a:ext>
                </a:extLst>
              </a:tr>
              <a:tr h="0">
                <a:tc>
                  <a:txBody>
                    <a:bodyPr/>
                    <a:lstStyle/>
                    <a:p>
                      <a:pPr algn="ctr"/>
                      <a:r>
                        <a:rPr lang="en-GB" sz="2400" dirty="0">
                          <a:effectLst/>
                        </a:rPr>
                        <a:t>|</a:t>
                      </a:r>
                    </a:p>
                  </a:txBody>
                  <a:tcPr anchor="ctr">
                    <a:lnL>
                      <a:noFill/>
                    </a:lnL>
                    <a:lnR>
                      <a:noFill/>
                    </a:lnR>
                    <a:lnT>
                      <a:noFill/>
                    </a:lnT>
                    <a:lnB>
                      <a:noFill/>
                    </a:lnB>
                  </a:tcPr>
                </a:tc>
                <a:tc>
                  <a:txBody>
                    <a:bodyPr/>
                    <a:lstStyle/>
                    <a:p>
                      <a:r>
                        <a:rPr lang="en-GB" sz="2400">
                          <a:effectLst/>
                        </a:rPr>
                        <a:t>bitwise inclusive OR</a:t>
                      </a:r>
                    </a:p>
                  </a:txBody>
                  <a:tcPr anchor="ctr">
                    <a:lnL>
                      <a:noFill/>
                    </a:lnL>
                    <a:lnR>
                      <a:noFill/>
                    </a:lnR>
                    <a:lnT>
                      <a:noFill/>
                    </a:lnT>
                    <a:lnB>
                      <a:noFill/>
                    </a:lnB>
                  </a:tcPr>
                </a:tc>
                <a:extLst>
                  <a:ext uri="{0D108BD9-81ED-4DB2-BD59-A6C34878D82A}">
                    <a16:rowId xmlns:a16="http://schemas.microsoft.com/office/drawing/2014/main" val="3094461825"/>
                  </a:ext>
                </a:extLst>
              </a:tr>
              <a:tr h="0">
                <a:tc>
                  <a:txBody>
                    <a:bodyPr/>
                    <a:lstStyle/>
                    <a:p>
                      <a:pPr algn="ctr"/>
                      <a:r>
                        <a:rPr lang="en-GB" sz="2400" dirty="0">
                          <a:effectLst/>
                        </a:rPr>
                        <a:t>^</a:t>
                      </a:r>
                    </a:p>
                  </a:txBody>
                  <a:tcPr anchor="ctr">
                    <a:lnL>
                      <a:noFill/>
                    </a:lnL>
                    <a:lnR>
                      <a:noFill/>
                    </a:lnR>
                    <a:lnT>
                      <a:noFill/>
                    </a:lnT>
                    <a:lnB>
                      <a:noFill/>
                    </a:lnB>
                  </a:tcPr>
                </a:tc>
                <a:tc>
                  <a:txBody>
                    <a:bodyPr/>
                    <a:lstStyle/>
                    <a:p>
                      <a:r>
                        <a:rPr lang="en-GB" sz="2400">
                          <a:effectLst/>
                        </a:rPr>
                        <a:t>bitwise XOR (exclusive OR)</a:t>
                      </a:r>
                    </a:p>
                  </a:txBody>
                  <a:tcPr anchor="ctr">
                    <a:lnL>
                      <a:noFill/>
                    </a:lnL>
                    <a:lnR>
                      <a:noFill/>
                    </a:lnR>
                    <a:lnT>
                      <a:noFill/>
                    </a:lnT>
                    <a:lnB>
                      <a:noFill/>
                    </a:lnB>
                  </a:tcPr>
                </a:tc>
                <a:extLst>
                  <a:ext uri="{0D108BD9-81ED-4DB2-BD59-A6C34878D82A}">
                    <a16:rowId xmlns:a16="http://schemas.microsoft.com/office/drawing/2014/main" val="4119637765"/>
                  </a:ext>
                </a:extLst>
              </a:tr>
              <a:tr h="0">
                <a:tc>
                  <a:txBody>
                    <a:bodyPr/>
                    <a:lstStyle/>
                    <a:p>
                      <a:pPr algn="ctr"/>
                      <a:r>
                        <a:rPr lang="en-GB" sz="2400" dirty="0">
                          <a:effectLst/>
                        </a:rPr>
                        <a:t>&lt;&lt;</a:t>
                      </a:r>
                    </a:p>
                  </a:txBody>
                  <a:tcPr anchor="ctr">
                    <a:lnL>
                      <a:noFill/>
                    </a:lnL>
                    <a:lnR>
                      <a:noFill/>
                    </a:lnR>
                    <a:lnT>
                      <a:noFill/>
                    </a:lnT>
                    <a:lnB>
                      <a:noFill/>
                    </a:lnB>
                  </a:tcPr>
                </a:tc>
                <a:tc>
                  <a:txBody>
                    <a:bodyPr/>
                    <a:lstStyle/>
                    <a:p>
                      <a:r>
                        <a:rPr lang="en-GB" sz="2400">
                          <a:effectLst/>
                        </a:rPr>
                        <a:t>left shift</a:t>
                      </a:r>
                    </a:p>
                  </a:txBody>
                  <a:tcPr anchor="ctr">
                    <a:lnL>
                      <a:noFill/>
                    </a:lnL>
                    <a:lnR>
                      <a:noFill/>
                    </a:lnR>
                    <a:lnT>
                      <a:noFill/>
                    </a:lnT>
                    <a:lnB>
                      <a:noFill/>
                    </a:lnB>
                  </a:tcPr>
                </a:tc>
                <a:extLst>
                  <a:ext uri="{0D108BD9-81ED-4DB2-BD59-A6C34878D82A}">
                    <a16:rowId xmlns:a16="http://schemas.microsoft.com/office/drawing/2014/main" val="932688468"/>
                  </a:ext>
                </a:extLst>
              </a:tr>
              <a:tr h="0">
                <a:tc>
                  <a:txBody>
                    <a:bodyPr/>
                    <a:lstStyle/>
                    <a:p>
                      <a:pPr algn="ctr"/>
                      <a:r>
                        <a:rPr lang="en-GB" sz="2400" dirty="0">
                          <a:effectLst/>
                        </a:rPr>
                        <a:t>&gt;&gt;</a:t>
                      </a:r>
                    </a:p>
                  </a:txBody>
                  <a:tcPr anchor="ctr">
                    <a:lnL>
                      <a:noFill/>
                    </a:lnL>
                    <a:lnR>
                      <a:noFill/>
                    </a:lnR>
                    <a:lnT>
                      <a:noFill/>
                    </a:lnT>
                    <a:lnB>
                      <a:noFill/>
                    </a:lnB>
                  </a:tcPr>
                </a:tc>
                <a:tc>
                  <a:txBody>
                    <a:bodyPr/>
                    <a:lstStyle/>
                    <a:p>
                      <a:r>
                        <a:rPr lang="en-GB" sz="2400">
                          <a:effectLst/>
                        </a:rPr>
                        <a:t>right shift</a:t>
                      </a:r>
                    </a:p>
                  </a:txBody>
                  <a:tcPr anchor="ctr">
                    <a:lnL>
                      <a:noFill/>
                    </a:lnL>
                    <a:lnR>
                      <a:noFill/>
                    </a:lnR>
                    <a:lnT>
                      <a:noFill/>
                    </a:lnT>
                    <a:lnB>
                      <a:noFill/>
                    </a:lnB>
                  </a:tcPr>
                </a:tc>
                <a:extLst>
                  <a:ext uri="{0D108BD9-81ED-4DB2-BD59-A6C34878D82A}">
                    <a16:rowId xmlns:a16="http://schemas.microsoft.com/office/drawing/2014/main" val="1939441620"/>
                  </a:ext>
                </a:extLst>
              </a:tr>
              <a:tr h="0">
                <a:tc>
                  <a:txBody>
                    <a:bodyPr/>
                    <a:lstStyle/>
                    <a:p>
                      <a:pPr algn="ctr"/>
                      <a:r>
                        <a:rPr lang="en-GB" sz="2400" dirty="0">
                          <a:effectLst/>
                        </a:rPr>
                        <a:t>~</a:t>
                      </a:r>
                    </a:p>
                  </a:txBody>
                  <a:tcPr anchor="ctr">
                    <a:lnL>
                      <a:noFill/>
                    </a:lnL>
                    <a:lnR>
                      <a:noFill/>
                    </a:lnR>
                    <a:lnT>
                      <a:noFill/>
                    </a:lnT>
                    <a:lnB>
                      <a:noFill/>
                    </a:lnB>
                  </a:tcPr>
                </a:tc>
                <a:tc>
                  <a:txBody>
                    <a:bodyPr/>
                    <a:lstStyle/>
                    <a:p>
                      <a:r>
                        <a:rPr lang="en-GB" sz="2400" dirty="0">
                          <a:effectLst/>
                        </a:rPr>
                        <a:t>bitwise NOT (</a:t>
                      </a:r>
                      <a:r>
                        <a:rPr lang="en-GB" sz="2400" u="none" strike="noStrike" dirty="0">
                          <a:effectLst/>
                        </a:rPr>
                        <a:t>ones' complement</a:t>
                      </a:r>
                      <a:r>
                        <a:rPr lang="en-GB" sz="2400" dirty="0">
                          <a:effectLst/>
                        </a:rPr>
                        <a:t>) (unary)</a:t>
                      </a:r>
                    </a:p>
                  </a:txBody>
                  <a:tcPr anchor="ctr">
                    <a:lnL>
                      <a:noFill/>
                    </a:lnL>
                    <a:lnR>
                      <a:noFill/>
                    </a:lnR>
                    <a:lnT>
                      <a:noFill/>
                    </a:lnT>
                    <a:lnB>
                      <a:noFill/>
                    </a:lnB>
                  </a:tcPr>
                </a:tc>
                <a:extLst>
                  <a:ext uri="{0D108BD9-81ED-4DB2-BD59-A6C34878D82A}">
                    <a16:rowId xmlns:a16="http://schemas.microsoft.com/office/drawing/2014/main" val="1508173077"/>
                  </a:ext>
                </a:extLst>
              </a:tr>
            </a:tbl>
          </a:graphicData>
        </a:graphic>
      </p:graphicFrame>
    </p:spTree>
    <p:extLst>
      <p:ext uri="{BB962C8B-B14F-4D97-AF65-F5344CB8AC3E}">
        <p14:creationId xmlns:p14="http://schemas.microsoft.com/office/powerpoint/2010/main" val="122953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lnSpc>
                <a:spcPct val="150000"/>
              </a:lnSpc>
            </a:pPr>
            <a:r>
              <a:rPr lang="en-GB" b="1" dirty="0" smtClean="0"/>
              <a:t>Output Devices:</a:t>
            </a:r>
            <a:r>
              <a:rPr lang="en-GB" dirty="0" smtClean="0"/>
              <a:t> Monitors, printers, and speakers are examples of devices that output data from the computer in a usable form.</a:t>
            </a:r>
          </a:p>
          <a:p>
            <a:pPr algn="just">
              <a:lnSpc>
                <a:spcPct val="150000"/>
              </a:lnSpc>
            </a:pPr>
            <a:r>
              <a:rPr lang="en-GB" b="1" dirty="0" smtClean="0"/>
              <a:t>Operating System (OS):</a:t>
            </a:r>
            <a:r>
              <a:rPr lang="en-GB" dirty="0" smtClean="0"/>
              <a:t> This is the software that manages the hardware and software resources of the computer, providing a user interface and managing applications.</a:t>
            </a:r>
            <a:endParaRPr lang="en-GB" dirty="0"/>
          </a:p>
        </p:txBody>
      </p:sp>
    </p:spTree>
    <p:extLst>
      <p:ext uri="{BB962C8B-B14F-4D97-AF65-F5344CB8AC3E}">
        <p14:creationId xmlns:p14="http://schemas.microsoft.com/office/powerpoint/2010/main" val="25163046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2822" y="331317"/>
            <a:ext cx="2060179" cy="461665"/>
          </a:xfrm>
          <a:prstGeom prst="rect">
            <a:avLst/>
          </a:prstGeom>
        </p:spPr>
        <p:txBody>
          <a:bodyPr wrap="none">
            <a:spAutoFit/>
          </a:bodyPr>
          <a:lstStyle/>
          <a:p>
            <a:r>
              <a:rPr lang="en-GB" sz="2400" b="1" dirty="0"/>
              <a:t>Bitwise AND &amp;</a:t>
            </a:r>
          </a:p>
        </p:txBody>
      </p:sp>
      <p:graphicFrame>
        <p:nvGraphicFramePr>
          <p:cNvPr id="5" name="Table 4"/>
          <p:cNvGraphicFramePr>
            <a:graphicFrameLocks noGrp="1"/>
          </p:cNvGraphicFramePr>
          <p:nvPr>
            <p:extLst>
              <p:ext uri="{D42A27DB-BD31-4B8C-83A1-F6EECF244321}">
                <p14:modId xmlns:p14="http://schemas.microsoft.com/office/powerpoint/2010/main" val="543977252"/>
              </p:ext>
            </p:extLst>
          </p:nvPr>
        </p:nvGraphicFramePr>
        <p:xfrm>
          <a:off x="940526" y="1336470"/>
          <a:ext cx="7889965" cy="3026525"/>
        </p:xfrm>
        <a:graphic>
          <a:graphicData uri="http://schemas.openxmlformats.org/drawingml/2006/table">
            <a:tbl>
              <a:tblPr/>
              <a:tblGrid>
                <a:gridCol w="2413421">
                  <a:extLst>
                    <a:ext uri="{9D8B030D-6E8A-4147-A177-3AD203B41FA5}">
                      <a16:colId xmlns:a16="http://schemas.microsoft.com/office/drawing/2014/main" val="3523341055"/>
                    </a:ext>
                  </a:extLst>
                </a:gridCol>
                <a:gridCol w="2738272">
                  <a:extLst>
                    <a:ext uri="{9D8B030D-6E8A-4147-A177-3AD203B41FA5}">
                      <a16:colId xmlns:a16="http://schemas.microsoft.com/office/drawing/2014/main" val="394909830"/>
                    </a:ext>
                  </a:extLst>
                </a:gridCol>
                <a:gridCol w="2738272">
                  <a:extLst>
                    <a:ext uri="{9D8B030D-6E8A-4147-A177-3AD203B41FA5}">
                      <a16:colId xmlns:a16="http://schemas.microsoft.com/office/drawing/2014/main" val="2198481266"/>
                    </a:ext>
                  </a:extLst>
                </a:gridCol>
              </a:tblGrid>
              <a:tr h="605305">
                <a:tc>
                  <a:txBody>
                    <a:bodyPr/>
                    <a:lstStyle/>
                    <a:p>
                      <a:pPr algn="ctr"/>
                      <a:r>
                        <a:rPr lang="en-GB" sz="2400" dirty="0">
                          <a:effectLst/>
                        </a:rPr>
                        <a:t>bit a</a:t>
                      </a:r>
                    </a:p>
                  </a:txBody>
                  <a:tcPr anchor="ctr">
                    <a:lnL>
                      <a:noFill/>
                    </a:lnL>
                    <a:lnR>
                      <a:noFill/>
                    </a:lnR>
                    <a:lnT>
                      <a:noFill/>
                    </a:lnT>
                    <a:lnB>
                      <a:noFill/>
                    </a:lnB>
                  </a:tcPr>
                </a:tc>
                <a:tc>
                  <a:txBody>
                    <a:bodyPr/>
                    <a:lstStyle/>
                    <a:p>
                      <a:pPr algn="ctr"/>
                      <a:r>
                        <a:rPr lang="en-GB" sz="2400" dirty="0">
                          <a:effectLst/>
                        </a:rPr>
                        <a:t>bit b</a:t>
                      </a:r>
                    </a:p>
                  </a:txBody>
                  <a:tcPr anchor="ctr">
                    <a:lnL>
                      <a:noFill/>
                    </a:lnL>
                    <a:lnR>
                      <a:noFill/>
                    </a:lnR>
                    <a:lnT>
                      <a:noFill/>
                    </a:lnT>
                    <a:lnB>
                      <a:noFill/>
                    </a:lnB>
                  </a:tcPr>
                </a:tc>
                <a:tc>
                  <a:txBody>
                    <a:bodyPr/>
                    <a:lstStyle/>
                    <a:p>
                      <a:pPr algn="ctr"/>
                      <a:r>
                        <a:rPr lang="en-GB" sz="2400" dirty="0">
                          <a:effectLst/>
                        </a:rPr>
                        <a:t>a &amp; b (a AND b)</a:t>
                      </a:r>
                    </a:p>
                  </a:txBody>
                  <a:tcPr anchor="ctr">
                    <a:lnL>
                      <a:noFill/>
                    </a:lnL>
                    <a:lnR>
                      <a:noFill/>
                    </a:lnR>
                    <a:lnT>
                      <a:noFill/>
                    </a:lnT>
                    <a:lnB>
                      <a:noFill/>
                    </a:lnB>
                  </a:tcPr>
                </a:tc>
                <a:extLst>
                  <a:ext uri="{0D108BD9-81ED-4DB2-BD59-A6C34878D82A}">
                    <a16:rowId xmlns:a16="http://schemas.microsoft.com/office/drawing/2014/main" val="671510620"/>
                  </a:ext>
                </a:extLst>
              </a:tr>
              <a:tr h="605305">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extLst>
                  <a:ext uri="{0D108BD9-81ED-4DB2-BD59-A6C34878D82A}">
                    <a16:rowId xmlns:a16="http://schemas.microsoft.com/office/drawing/2014/main" val="2133887477"/>
                  </a:ext>
                </a:extLst>
              </a:tr>
              <a:tr h="605305">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extLst>
                  <a:ext uri="{0D108BD9-81ED-4DB2-BD59-A6C34878D82A}">
                    <a16:rowId xmlns:a16="http://schemas.microsoft.com/office/drawing/2014/main" val="1362460779"/>
                  </a:ext>
                </a:extLst>
              </a:tr>
              <a:tr h="605305">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extLst>
                  <a:ext uri="{0D108BD9-81ED-4DB2-BD59-A6C34878D82A}">
                    <a16:rowId xmlns:a16="http://schemas.microsoft.com/office/drawing/2014/main" val="239906401"/>
                  </a:ext>
                </a:extLst>
              </a:tr>
              <a:tr h="605305">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extLst>
                  <a:ext uri="{0D108BD9-81ED-4DB2-BD59-A6C34878D82A}">
                    <a16:rowId xmlns:a16="http://schemas.microsoft.com/office/drawing/2014/main" val="3991184389"/>
                  </a:ext>
                </a:extLst>
              </a:tr>
            </a:tbl>
          </a:graphicData>
        </a:graphic>
      </p:graphicFrame>
    </p:spTree>
    <p:extLst>
      <p:ext uri="{BB962C8B-B14F-4D97-AF65-F5344CB8AC3E}">
        <p14:creationId xmlns:p14="http://schemas.microsoft.com/office/powerpoint/2010/main" val="26167070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a:t>The bitwise AND operator is a single ampersand: &amp;. It is just a representation of AND which does its work on the bits of the operands rather than the truth value of the operands. </a:t>
            </a:r>
            <a:endParaRPr lang="en-GB" dirty="0" smtClean="0"/>
          </a:p>
          <a:p>
            <a:pPr algn="just">
              <a:lnSpc>
                <a:spcPct val="150000"/>
              </a:lnSpc>
            </a:pPr>
            <a:r>
              <a:rPr lang="en-GB" dirty="0" smtClean="0"/>
              <a:t>Bitwise </a:t>
            </a:r>
            <a:r>
              <a:rPr lang="en-GB" dirty="0"/>
              <a:t>binary AND performs logical conjunction (shown in the table above) of the bits in each position of a number in its binary form.</a:t>
            </a:r>
          </a:p>
        </p:txBody>
      </p:sp>
    </p:spTree>
    <p:extLst>
      <p:ext uri="{BB962C8B-B14F-4D97-AF65-F5344CB8AC3E}">
        <p14:creationId xmlns:p14="http://schemas.microsoft.com/office/powerpoint/2010/main" val="32834888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b="1" dirty="0"/>
              <a:t>For instance, working with a byte (the char type):</a:t>
            </a:r>
          </a:p>
        </p:txBody>
      </p:sp>
      <p:sp>
        <p:nvSpPr>
          <p:cNvPr id="3" name="Content Placeholder 2"/>
          <p:cNvSpPr>
            <a:spLocks noGrp="1"/>
          </p:cNvSpPr>
          <p:nvPr>
            <p:ph idx="1"/>
          </p:nvPr>
        </p:nvSpPr>
        <p:spPr/>
        <p:txBody>
          <a:bodyPr/>
          <a:lstStyle/>
          <a:p>
            <a:r>
              <a:rPr lang="en-GB" dirty="0"/>
              <a:t> </a:t>
            </a:r>
            <a:r>
              <a:rPr lang="en-GB" dirty="0" smtClean="0"/>
              <a:t>      11001000  </a:t>
            </a:r>
            <a:endParaRPr lang="en-GB" dirty="0"/>
          </a:p>
          <a:p>
            <a:r>
              <a:rPr lang="en-GB" dirty="0"/>
              <a:t>   &amp; 10111000 </a:t>
            </a:r>
          </a:p>
          <a:p>
            <a:r>
              <a:rPr lang="en-GB" dirty="0"/>
              <a:t>     -------- </a:t>
            </a:r>
            <a:r>
              <a:rPr lang="en-GB" dirty="0" smtClean="0"/>
              <a:t>------</a:t>
            </a:r>
            <a:endParaRPr lang="en-GB" dirty="0"/>
          </a:p>
          <a:p>
            <a:r>
              <a:rPr lang="en-GB" dirty="0"/>
              <a:t>   </a:t>
            </a:r>
            <a:r>
              <a:rPr lang="en-GB" dirty="0" smtClean="0"/>
              <a:t> = </a:t>
            </a:r>
            <a:r>
              <a:rPr lang="en-GB" dirty="0"/>
              <a:t>10001000</a:t>
            </a:r>
          </a:p>
        </p:txBody>
      </p:sp>
      <p:sp>
        <p:nvSpPr>
          <p:cNvPr id="4" name="Rectangle 3"/>
          <p:cNvSpPr/>
          <p:nvPr/>
        </p:nvSpPr>
        <p:spPr>
          <a:xfrm>
            <a:off x="735874" y="4161247"/>
            <a:ext cx="10785566" cy="1815882"/>
          </a:xfrm>
          <a:prstGeom prst="rect">
            <a:avLst/>
          </a:prstGeom>
        </p:spPr>
        <p:txBody>
          <a:bodyPr wrap="square">
            <a:spAutoFit/>
          </a:bodyPr>
          <a:lstStyle/>
          <a:p>
            <a:pPr algn="just"/>
            <a:r>
              <a:rPr lang="en-GB" sz="2800" dirty="0"/>
              <a:t>The most significant bit of the first number is 1 and that of the second number is also 1 so the most significant bit of the result is 1; in the second most significant bit, the bit of second number is zero, so we have the result as 0.</a:t>
            </a:r>
          </a:p>
        </p:txBody>
      </p:sp>
    </p:spTree>
    <p:extLst>
      <p:ext uri="{BB962C8B-B14F-4D97-AF65-F5344CB8AC3E}">
        <p14:creationId xmlns:p14="http://schemas.microsoft.com/office/powerpoint/2010/main" val="19284710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766297"/>
            <a:ext cx="26869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Bitwise XOR </a:t>
            </a:r>
            <a:r>
              <a:rPr kumimoji="0" lang="en-US" altLang="en-US" sz="28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57878548"/>
              </p:ext>
            </p:extLst>
          </p:nvPr>
        </p:nvGraphicFramePr>
        <p:xfrm>
          <a:off x="1005839" y="1689169"/>
          <a:ext cx="9235440" cy="2286000"/>
        </p:xfrm>
        <a:graphic>
          <a:graphicData uri="http://schemas.openxmlformats.org/drawingml/2006/table">
            <a:tbl>
              <a:tblPr/>
              <a:tblGrid>
                <a:gridCol w="3078480">
                  <a:extLst>
                    <a:ext uri="{9D8B030D-6E8A-4147-A177-3AD203B41FA5}">
                      <a16:colId xmlns:a16="http://schemas.microsoft.com/office/drawing/2014/main" val="457224201"/>
                    </a:ext>
                  </a:extLst>
                </a:gridCol>
                <a:gridCol w="3078480">
                  <a:extLst>
                    <a:ext uri="{9D8B030D-6E8A-4147-A177-3AD203B41FA5}">
                      <a16:colId xmlns:a16="http://schemas.microsoft.com/office/drawing/2014/main" val="3910518442"/>
                    </a:ext>
                  </a:extLst>
                </a:gridCol>
                <a:gridCol w="3078480">
                  <a:extLst>
                    <a:ext uri="{9D8B030D-6E8A-4147-A177-3AD203B41FA5}">
                      <a16:colId xmlns:a16="http://schemas.microsoft.com/office/drawing/2014/main" val="174882099"/>
                    </a:ext>
                  </a:extLst>
                </a:gridCol>
              </a:tblGrid>
              <a:tr h="0">
                <a:tc>
                  <a:txBody>
                    <a:bodyPr/>
                    <a:lstStyle/>
                    <a:p>
                      <a:pPr algn="ctr"/>
                      <a:r>
                        <a:rPr lang="en-GB" sz="2400" dirty="0">
                          <a:effectLst/>
                        </a:rPr>
                        <a:t>bit a</a:t>
                      </a:r>
                    </a:p>
                  </a:txBody>
                  <a:tcPr anchor="ctr">
                    <a:lnL>
                      <a:noFill/>
                    </a:lnL>
                    <a:lnR>
                      <a:noFill/>
                    </a:lnR>
                    <a:lnT>
                      <a:noFill/>
                    </a:lnT>
                    <a:lnB>
                      <a:noFill/>
                    </a:lnB>
                  </a:tcPr>
                </a:tc>
                <a:tc>
                  <a:txBody>
                    <a:bodyPr/>
                    <a:lstStyle/>
                    <a:p>
                      <a:pPr algn="ctr"/>
                      <a:r>
                        <a:rPr lang="en-GB" sz="2400">
                          <a:effectLst/>
                        </a:rPr>
                        <a:t>bit b</a:t>
                      </a:r>
                    </a:p>
                  </a:txBody>
                  <a:tcPr anchor="ctr">
                    <a:lnL>
                      <a:noFill/>
                    </a:lnL>
                    <a:lnR>
                      <a:noFill/>
                    </a:lnR>
                    <a:lnT>
                      <a:noFill/>
                    </a:lnT>
                    <a:lnB>
                      <a:noFill/>
                    </a:lnB>
                  </a:tcPr>
                </a:tc>
                <a:tc>
                  <a:txBody>
                    <a:bodyPr/>
                    <a:lstStyle/>
                    <a:p>
                      <a:pPr algn="ctr"/>
                      <a:r>
                        <a:rPr lang="pt-BR" sz="2400">
                          <a:effectLst/>
                        </a:rPr>
                        <a:t>a ^ b (a XOR b)</a:t>
                      </a:r>
                    </a:p>
                  </a:txBody>
                  <a:tcPr anchor="ctr">
                    <a:lnL>
                      <a:noFill/>
                    </a:lnL>
                    <a:lnR>
                      <a:noFill/>
                    </a:lnR>
                    <a:lnT>
                      <a:noFill/>
                    </a:lnT>
                    <a:lnB>
                      <a:noFill/>
                    </a:lnB>
                  </a:tcPr>
                </a:tc>
                <a:extLst>
                  <a:ext uri="{0D108BD9-81ED-4DB2-BD59-A6C34878D82A}">
                    <a16:rowId xmlns:a16="http://schemas.microsoft.com/office/drawing/2014/main" val="2029774841"/>
                  </a:ext>
                </a:extLst>
              </a:tr>
              <a:tr h="0">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extLst>
                  <a:ext uri="{0D108BD9-81ED-4DB2-BD59-A6C34878D82A}">
                    <a16:rowId xmlns:a16="http://schemas.microsoft.com/office/drawing/2014/main" val="4258530928"/>
                  </a:ext>
                </a:extLst>
              </a:tr>
              <a:tr h="0">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extLst>
                  <a:ext uri="{0D108BD9-81ED-4DB2-BD59-A6C34878D82A}">
                    <a16:rowId xmlns:a16="http://schemas.microsoft.com/office/drawing/2014/main" val="1691863753"/>
                  </a:ext>
                </a:extLst>
              </a:tr>
              <a:tr h="0">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extLst>
                  <a:ext uri="{0D108BD9-81ED-4DB2-BD59-A6C34878D82A}">
                    <a16:rowId xmlns:a16="http://schemas.microsoft.com/office/drawing/2014/main" val="426725840"/>
                  </a:ext>
                </a:extLst>
              </a:tr>
              <a:tr h="0">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extLst>
                  <a:ext uri="{0D108BD9-81ED-4DB2-BD59-A6C34878D82A}">
                    <a16:rowId xmlns:a16="http://schemas.microsoft.com/office/drawing/2014/main" val="3175272528"/>
                  </a:ext>
                </a:extLst>
              </a:tr>
            </a:tbl>
          </a:graphicData>
        </a:graphic>
      </p:graphicFrame>
      <p:sp>
        <p:nvSpPr>
          <p:cNvPr id="6" name="Rectangle 5"/>
          <p:cNvSpPr/>
          <p:nvPr/>
        </p:nvSpPr>
        <p:spPr>
          <a:xfrm>
            <a:off x="1101634" y="4440135"/>
            <a:ext cx="10354492" cy="1938992"/>
          </a:xfrm>
          <a:prstGeom prst="rect">
            <a:avLst/>
          </a:prstGeom>
        </p:spPr>
        <p:txBody>
          <a:bodyPr wrap="square">
            <a:spAutoFit/>
          </a:bodyPr>
          <a:lstStyle/>
          <a:p>
            <a:pPr algn="just"/>
            <a:r>
              <a:rPr lang="en-GB" sz="2400" dirty="0"/>
              <a:t>The bitwise XOR (exclusive or) performs an exclusive disjunction, which is equivalent to adding two bits and discarding the carry. The result is zero only when we have two zeroes or two ones.[3] XOR can be used to toggle the bits between 1 and 0. Thus </a:t>
            </a:r>
            <a:r>
              <a:rPr lang="en-GB" sz="2400" dirty="0" err="1"/>
              <a:t>i</a:t>
            </a:r>
            <a:r>
              <a:rPr lang="en-GB" sz="2400" dirty="0"/>
              <a:t> = </a:t>
            </a:r>
            <a:r>
              <a:rPr lang="en-GB" sz="2400" dirty="0" err="1"/>
              <a:t>i</a:t>
            </a:r>
            <a:r>
              <a:rPr lang="en-GB" sz="2400" dirty="0"/>
              <a:t> ^ 1 when used in a loop toggles its values between 1 and 0</a:t>
            </a:r>
          </a:p>
        </p:txBody>
      </p:sp>
    </p:spTree>
    <p:extLst>
      <p:ext uri="{BB962C8B-B14F-4D97-AF65-F5344CB8AC3E}">
        <p14:creationId xmlns:p14="http://schemas.microsoft.com/office/powerpoint/2010/main" val="20935513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 </a:t>
            </a:r>
            <a:r>
              <a:rPr lang="en-GB" dirty="0" smtClean="0"/>
              <a:t>      11001000  </a:t>
            </a:r>
            <a:endParaRPr lang="en-GB" dirty="0"/>
          </a:p>
          <a:p>
            <a:r>
              <a:rPr lang="en-GB" dirty="0"/>
              <a:t>    ^ 10111000 </a:t>
            </a:r>
          </a:p>
          <a:p>
            <a:r>
              <a:rPr lang="en-GB" dirty="0"/>
              <a:t>      -------- </a:t>
            </a:r>
            <a:r>
              <a:rPr lang="en-GB" dirty="0" smtClean="0"/>
              <a:t>------</a:t>
            </a:r>
            <a:endParaRPr lang="en-GB" dirty="0"/>
          </a:p>
          <a:p>
            <a:r>
              <a:rPr lang="en-GB" dirty="0"/>
              <a:t>    = 01110000</a:t>
            </a:r>
          </a:p>
        </p:txBody>
      </p:sp>
    </p:spTree>
    <p:extLst>
      <p:ext uri="{BB962C8B-B14F-4D97-AF65-F5344CB8AC3E}">
        <p14:creationId xmlns:p14="http://schemas.microsoft.com/office/powerpoint/2010/main" val="41626818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32503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577887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lnSpc>
                <a:spcPct val="150000"/>
              </a:lnSpc>
            </a:pPr>
            <a:r>
              <a:rPr lang="en-GB" dirty="0" smtClean="0"/>
              <a:t>Computers come in various forms, including personal computers (PCs), laptops, tablets, and servers. They are essential in many fields, from business and education to entertainment and scientific research.</a:t>
            </a:r>
            <a:endParaRPr lang="en-GB" dirty="0"/>
          </a:p>
        </p:txBody>
      </p:sp>
    </p:spTree>
    <p:extLst>
      <p:ext uri="{BB962C8B-B14F-4D97-AF65-F5344CB8AC3E}">
        <p14:creationId xmlns:p14="http://schemas.microsoft.com/office/powerpoint/2010/main" val="563707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5555</TotalTime>
  <Words>4492</Words>
  <Application>Microsoft Office PowerPoint</Application>
  <PresentationFormat>Widescreen</PresentationFormat>
  <Paragraphs>530</Paragraphs>
  <Slides>86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Calibri Light</vt:lpstr>
      <vt:lpstr>Courier New</vt:lpstr>
      <vt:lpstr>Times New Roman</vt:lpstr>
      <vt:lpstr>Office Theme</vt:lpstr>
      <vt:lpstr>    Faculty: INFORMATION TECHNOLOGY Department: Information Management| Networks and Communications Systems| Software Engineering INSY 8212:Programming with C</vt:lpstr>
      <vt:lpstr>Module contents</vt:lpstr>
      <vt:lpstr>PowerPoint Presentation</vt:lpstr>
      <vt:lpstr>PowerPoint Presentation</vt:lpstr>
      <vt:lpstr> Introduction to computers  </vt:lpstr>
      <vt:lpstr> Here are some basic components and functions of a computer: </vt:lpstr>
      <vt:lpstr>PowerPoint Presentation</vt:lpstr>
      <vt:lpstr>PowerPoint Presentation</vt:lpstr>
      <vt:lpstr>PowerPoint Presentation</vt:lpstr>
      <vt:lpstr>Servers</vt:lpstr>
      <vt:lpstr>Types of programming languages</vt:lpstr>
      <vt:lpstr>Cont…</vt:lpstr>
      <vt:lpstr>2. High-Level Languages:</vt:lpstr>
      <vt:lpstr>What is C?</vt:lpstr>
      <vt:lpstr>Key Features of C:</vt:lpstr>
      <vt:lpstr>Cont…</vt:lpstr>
      <vt:lpstr>Cont…</vt:lpstr>
      <vt:lpstr>Compilers</vt:lpstr>
      <vt:lpstr>Source code</vt:lpstr>
      <vt:lpstr> Running C programs.  </vt:lpstr>
      <vt:lpstr>Basic Syntax and Concepts:</vt:lpstr>
      <vt:lpstr>Character set in C</vt:lpstr>
      <vt:lpstr>PowerPoint Presentation</vt:lpstr>
      <vt:lpstr>The source character set</vt:lpstr>
      <vt:lpstr> Execution Character Set (ECS): </vt:lpstr>
      <vt:lpstr>Identifiers and Keywords</vt:lpstr>
      <vt:lpstr>1. Rules for Identifiers:</vt:lpstr>
      <vt:lpstr>Cont…</vt:lpstr>
      <vt:lpstr>2. Examples of Valid Identifiers:</vt:lpstr>
      <vt:lpstr>Examples of Invalid Identifiers:</vt:lpstr>
      <vt:lpstr>Keywords</vt:lpstr>
      <vt:lpstr>1. List of C Keywords:</vt:lpstr>
      <vt:lpstr>2. Examples of Keywords in Use:</vt:lpstr>
      <vt:lpstr>Summary</vt:lpstr>
      <vt:lpstr>Variables</vt:lpstr>
      <vt:lpstr>Cont…</vt:lpstr>
      <vt:lpstr>PowerPoint Presentation</vt:lpstr>
      <vt:lpstr> Declaration of Variable in Programming </vt:lpstr>
      <vt:lpstr> Syntax </vt:lpstr>
      <vt:lpstr>Cont…</vt:lpstr>
      <vt:lpstr>Example </vt:lpstr>
      <vt:lpstr> Initialization of Variable in Programming: </vt:lpstr>
      <vt:lpstr>Example </vt:lpstr>
      <vt:lpstr>Data types</vt:lpstr>
      <vt:lpstr>Cont…</vt:lpstr>
      <vt:lpstr> Basic Format Specifiers </vt:lpstr>
      <vt:lpstr>Cont…</vt:lpstr>
      <vt:lpstr>Displaying variables</vt:lpstr>
      <vt:lpstr>Cont…</vt:lpstr>
      <vt:lpstr>Reading variables</vt:lpstr>
      <vt:lpstr>Scanf()format</vt:lpstr>
      <vt:lpstr>Example: </vt:lpstr>
      <vt:lpstr>Cont…</vt:lpstr>
      <vt:lpstr>Cont…</vt:lpstr>
      <vt:lpstr>Arithmetic operators</vt:lpstr>
      <vt:lpstr> Types of Arithmetic Operators in C </vt:lpstr>
      <vt:lpstr> Binary Arithmetic Operators in C </vt:lpstr>
      <vt:lpstr>PowerPoint Presentation</vt:lpstr>
      <vt:lpstr> Example of Binary Arithmetic Operator in C </vt:lpstr>
      <vt:lpstr>Output</vt:lpstr>
      <vt:lpstr> Unary Arithmetic Operators in C </vt:lpstr>
      <vt:lpstr>PowerPoint Presentation</vt:lpstr>
      <vt:lpstr> Relational Operators in C </vt:lpstr>
      <vt:lpstr>PowerPoint Presentation</vt:lpstr>
      <vt:lpstr> Equal to operator (==) </vt:lpstr>
      <vt:lpstr>Syntax</vt:lpstr>
      <vt:lpstr>  Not equal to operator (!=)  </vt:lpstr>
      <vt:lpstr>Syntax</vt:lpstr>
      <vt:lpstr>Logical operators</vt:lpstr>
      <vt:lpstr> Types of Logical Operators </vt:lpstr>
      <vt:lpstr>PowerPoint Presentation</vt:lpstr>
      <vt:lpstr>Example</vt:lpstr>
      <vt:lpstr> Logical OR Operator ( || ) </vt:lpstr>
      <vt:lpstr>PowerPoint Presentation</vt:lpstr>
      <vt:lpstr>Example</vt:lpstr>
      <vt:lpstr> Logical NOT Operator ( ! ) </vt:lpstr>
      <vt:lpstr>Example </vt:lpstr>
      <vt:lpstr>Bitwise operators</vt:lpstr>
      <vt:lpstr>C provides six operators for bit manipulation.</vt:lpstr>
      <vt:lpstr>PowerPoint Presentation</vt:lpstr>
      <vt:lpstr>Cont…</vt:lpstr>
      <vt:lpstr>For instance, working with a byte (the char type):</vt:lpstr>
      <vt:lpstr>Bitwise XOR ^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INFORMATION TECHNOLOGY Department: Information Management| Networks and Communications Systems| Software Engineering INSY 8212:Programming with C</dc:title>
  <dc:creator>john</dc:creator>
  <cp:lastModifiedBy>john</cp:lastModifiedBy>
  <cp:revision>49</cp:revision>
  <dcterms:created xsi:type="dcterms:W3CDTF">2024-09-01T08:07:42Z</dcterms:created>
  <dcterms:modified xsi:type="dcterms:W3CDTF">2024-09-08T15:14:49Z</dcterms:modified>
</cp:coreProperties>
</file>