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428" r:id="rId4"/>
    <p:sldId id="429" r:id="rId5"/>
    <p:sldId id="258" r:id="rId6"/>
    <p:sldId id="259"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76"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9" r:id="rId39"/>
    <p:sldId id="294" r:id="rId40"/>
    <p:sldId id="295" r:id="rId41"/>
    <p:sldId id="300" r:id="rId42"/>
    <p:sldId id="301" r:id="rId43"/>
    <p:sldId id="296" r:id="rId44"/>
    <p:sldId id="297" r:id="rId45"/>
    <p:sldId id="298" r:id="rId46"/>
    <p:sldId id="302" r:id="rId47"/>
    <p:sldId id="304" r:id="rId48"/>
    <p:sldId id="305" r:id="rId49"/>
    <p:sldId id="306" r:id="rId50"/>
    <p:sldId id="307" r:id="rId51"/>
    <p:sldId id="303" r:id="rId52"/>
    <p:sldId id="308" r:id="rId53"/>
    <p:sldId id="309" r:id="rId54"/>
    <p:sldId id="310" r:id="rId55"/>
    <p:sldId id="311" r:id="rId56"/>
    <p:sldId id="312" r:id="rId57"/>
    <p:sldId id="321" r:id="rId58"/>
    <p:sldId id="323" r:id="rId59"/>
    <p:sldId id="324" r:id="rId60"/>
    <p:sldId id="325" r:id="rId61"/>
    <p:sldId id="326" r:id="rId62"/>
    <p:sldId id="322" r:id="rId63"/>
    <p:sldId id="328" r:id="rId64"/>
    <p:sldId id="329" r:id="rId65"/>
    <p:sldId id="327" r:id="rId66"/>
    <p:sldId id="332" r:id="rId67"/>
    <p:sldId id="333" r:id="rId68"/>
    <p:sldId id="334" r:id="rId69"/>
    <p:sldId id="335" r:id="rId70"/>
    <p:sldId id="336" r:id="rId71"/>
    <p:sldId id="330" r:id="rId72"/>
    <p:sldId id="339" r:id="rId73"/>
    <p:sldId id="341" r:id="rId74"/>
    <p:sldId id="342" r:id="rId75"/>
    <p:sldId id="343" r:id="rId76"/>
    <p:sldId id="344" r:id="rId77"/>
    <p:sldId id="345" r:id="rId78"/>
    <p:sldId id="346" r:id="rId79"/>
    <p:sldId id="347" r:id="rId80"/>
    <p:sldId id="340" r:id="rId81"/>
    <p:sldId id="348" r:id="rId82"/>
    <p:sldId id="349" r:id="rId83"/>
    <p:sldId id="350" r:id="rId84"/>
    <p:sldId id="351" r:id="rId85"/>
    <p:sldId id="354" r:id="rId86"/>
    <p:sldId id="355" r:id="rId87"/>
    <p:sldId id="353" r:id="rId88"/>
    <p:sldId id="357" r:id="rId89"/>
    <p:sldId id="358" r:id="rId90"/>
    <p:sldId id="359" r:id="rId91"/>
    <p:sldId id="356" r:id="rId92"/>
    <p:sldId id="360" r:id="rId93"/>
    <p:sldId id="361" r:id="rId94"/>
    <p:sldId id="362" r:id="rId95"/>
    <p:sldId id="363" r:id="rId96"/>
    <p:sldId id="364" r:id="rId97"/>
    <p:sldId id="365" r:id="rId98"/>
    <p:sldId id="367" r:id="rId99"/>
    <p:sldId id="368" r:id="rId100"/>
    <p:sldId id="369" r:id="rId101"/>
    <p:sldId id="366" r:id="rId102"/>
    <p:sldId id="370" r:id="rId103"/>
    <p:sldId id="371" r:id="rId104"/>
    <p:sldId id="372" r:id="rId105"/>
    <p:sldId id="373" r:id="rId106"/>
    <p:sldId id="374" r:id="rId107"/>
    <p:sldId id="375" r:id="rId108"/>
    <p:sldId id="376" r:id="rId109"/>
    <p:sldId id="377" r:id="rId110"/>
    <p:sldId id="378" r:id="rId111"/>
    <p:sldId id="379" r:id="rId112"/>
    <p:sldId id="380" r:id="rId113"/>
    <p:sldId id="381" r:id="rId114"/>
    <p:sldId id="383" r:id="rId115"/>
    <p:sldId id="384" r:id="rId116"/>
    <p:sldId id="385" r:id="rId117"/>
    <p:sldId id="386" r:id="rId118"/>
    <p:sldId id="387" r:id="rId119"/>
    <p:sldId id="388" r:id="rId120"/>
    <p:sldId id="389" r:id="rId121"/>
    <p:sldId id="390" r:id="rId122"/>
    <p:sldId id="391" r:id="rId123"/>
    <p:sldId id="392" r:id="rId124"/>
    <p:sldId id="382" r:id="rId125"/>
    <p:sldId id="393" r:id="rId126"/>
    <p:sldId id="394" r:id="rId127"/>
    <p:sldId id="395" r:id="rId128"/>
    <p:sldId id="396" r:id="rId129"/>
    <p:sldId id="397" r:id="rId130"/>
    <p:sldId id="398" r:id="rId131"/>
    <p:sldId id="399" r:id="rId132"/>
    <p:sldId id="400" r:id="rId133"/>
    <p:sldId id="401" r:id="rId134"/>
    <p:sldId id="402" r:id="rId135"/>
    <p:sldId id="404" r:id="rId136"/>
    <p:sldId id="405" r:id="rId137"/>
    <p:sldId id="417" r:id="rId138"/>
    <p:sldId id="419" r:id="rId139"/>
    <p:sldId id="420" r:id="rId140"/>
    <p:sldId id="421" r:id="rId141"/>
    <p:sldId id="422" r:id="rId142"/>
    <p:sldId id="424" r:id="rId143"/>
    <p:sldId id="425" r:id="rId144"/>
    <p:sldId id="426" r:id="rId145"/>
    <p:sldId id="427" r:id="rId146"/>
    <p:sldId id="423" r:id="rId147"/>
    <p:sldId id="403" r:id="rId148"/>
    <p:sldId id="406" r:id="rId149"/>
    <p:sldId id="408" r:id="rId150"/>
    <p:sldId id="409" r:id="rId151"/>
    <p:sldId id="410" r:id="rId152"/>
    <p:sldId id="411" r:id="rId153"/>
    <p:sldId id="407" r:id="rId154"/>
    <p:sldId id="412" r:id="rId155"/>
    <p:sldId id="413" r:id="rId156"/>
    <p:sldId id="414" r:id="rId157"/>
    <p:sldId id="415" r:id="rId158"/>
    <p:sldId id="452" r:id="rId159"/>
    <p:sldId id="453" r:id="rId160"/>
    <p:sldId id="455" r:id="rId161"/>
    <p:sldId id="456" r:id="rId162"/>
    <p:sldId id="458" r:id="rId163"/>
    <p:sldId id="459" r:id="rId164"/>
    <p:sldId id="460" r:id="rId165"/>
    <p:sldId id="461" r:id="rId166"/>
    <p:sldId id="462" r:id="rId167"/>
    <p:sldId id="463" r:id="rId168"/>
    <p:sldId id="464" r:id="rId169"/>
    <p:sldId id="431" r:id="rId170"/>
    <p:sldId id="432" r:id="rId171"/>
    <p:sldId id="433" r:id="rId172"/>
    <p:sldId id="434" r:id="rId173"/>
    <p:sldId id="435" r:id="rId174"/>
    <p:sldId id="416" r:id="rId175"/>
    <p:sldId id="436" r:id="rId176"/>
    <p:sldId id="465" r:id="rId177"/>
    <p:sldId id="466" r:id="rId178"/>
    <p:sldId id="467" r:id="rId179"/>
    <p:sldId id="468" r:id="rId180"/>
    <p:sldId id="470" r:id="rId181"/>
    <p:sldId id="471" r:id="rId182"/>
    <p:sldId id="472" r:id="rId183"/>
    <p:sldId id="473" r:id="rId184"/>
    <p:sldId id="474" r:id="rId185"/>
    <p:sldId id="475" r:id="rId186"/>
    <p:sldId id="476" r:id="rId187"/>
    <p:sldId id="477" r:id="rId188"/>
    <p:sldId id="478" r:id="rId189"/>
    <p:sldId id="479" r:id="rId190"/>
    <p:sldId id="480" r:id="rId191"/>
    <p:sldId id="481" r:id="rId192"/>
    <p:sldId id="469" r:id="rId193"/>
    <p:sldId id="437" r:id="rId194"/>
    <p:sldId id="438" r:id="rId195"/>
    <p:sldId id="439" r:id="rId196"/>
    <p:sldId id="440" r:id="rId197"/>
    <p:sldId id="441" r:id="rId198"/>
    <p:sldId id="442" r:id="rId199"/>
    <p:sldId id="443" r:id="rId200"/>
    <p:sldId id="444" r:id="rId201"/>
    <p:sldId id="445" r:id="rId202"/>
    <p:sldId id="446" r:id="rId203"/>
    <p:sldId id="447" r:id="rId204"/>
    <p:sldId id="448" r:id="rId205"/>
    <p:sldId id="449" r:id="rId206"/>
    <p:sldId id="450" r:id="rId207"/>
    <p:sldId id="451" r:id="rId2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presProps" Target="pres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ableStyles" Target="tableStyle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ED07D78-B1C1-4E65-B009-0F5596FDEB84}"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237961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D07D78-B1C1-4E65-B009-0F5596FDEB84}"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480820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D07D78-B1C1-4E65-B009-0F5596FDEB84}"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51384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D07D78-B1C1-4E65-B009-0F5596FDEB84}"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218349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D07D78-B1C1-4E65-B009-0F5596FDEB84}"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3228172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ED07D78-B1C1-4E65-B009-0F5596FDEB84}" type="datetimeFigureOut">
              <a:rPr lang="en-GB" smtClean="0"/>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80013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ED07D78-B1C1-4E65-B009-0F5596FDEB84}" type="datetimeFigureOut">
              <a:rPr lang="en-GB" smtClean="0"/>
              <a:t>25/10/2024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65957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ED07D78-B1C1-4E65-B009-0F5596FDEB84}" type="datetimeFigureOut">
              <a:rPr lang="en-GB" smtClean="0"/>
              <a:t>25/10/2024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113059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07D78-B1C1-4E65-B009-0F5596FDEB84}" type="datetimeFigureOut">
              <a:rPr lang="en-GB" smtClean="0"/>
              <a:t>25/10/2024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381326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D07D78-B1C1-4E65-B009-0F5596FDEB84}" type="datetimeFigureOut">
              <a:rPr lang="en-GB" smtClean="0"/>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314173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D07D78-B1C1-4E65-B009-0F5596FDEB84}" type="datetimeFigureOut">
              <a:rPr lang="en-GB" smtClean="0"/>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2A7710-9BA0-4C77-9605-C0A9DD7BC8F4}" type="slidenum">
              <a:rPr lang="en-GB" smtClean="0"/>
              <a:t>‹#›</a:t>
            </a:fld>
            <a:endParaRPr lang="en-GB"/>
          </a:p>
        </p:txBody>
      </p:sp>
    </p:spTree>
    <p:extLst>
      <p:ext uri="{BB962C8B-B14F-4D97-AF65-F5344CB8AC3E}">
        <p14:creationId xmlns:p14="http://schemas.microsoft.com/office/powerpoint/2010/main" val="188693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07D78-B1C1-4E65-B009-0F5596FDEB84}" type="datetimeFigureOut">
              <a:rPr lang="en-GB" smtClean="0"/>
              <a:t>25/10/2024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A7710-9BA0-4C77-9605-C0A9DD7BC8F4}" type="slidenum">
              <a:rPr lang="en-GB" smtClean="0"/>
              <a:t>‹#›</a:t>
            </a:fld>
            <a:endParaRPr lang="en-GB"/>
          </a:p>
        </p:txBody>
      </p:sp>
    </p:spTree>
    <p:extLst>
      <p:ext uri="{BB962C8B-B14F-4D97-AF65-F5344CB8AC3E}">
        <p14:creationId xmlns:p14="http://schemas.microsoft.com/office/powerpoint/2010/main" val="107743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geeksforgeeks.org/modulo-operator-in-c-cpp-with-examples/"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5211" y="444138"/>
            <a:ext cx="10489475" cy="5551714"/>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b="1" dirty="0" smtClean="0"/>
              <a:t>Faculty</a:t>
            </a:r>
            <a:r>
              <a:rPr lang="en-US" dirty="0"/>
              <a:t>: </a:t>
            </a:r>
            <a:r>
              <a:rPr lang="en-GB" dirty="0" smtClean="0"/>
              <a:t>INFORMATION TECHNOLOGY</a:t>
            </a:r>
            <a:br>
              <a:rPr lang="en-GB" dirty="0" smtClean="0"/>
            </a:br>
            <a:r>
              <a:rPr lang="en-US" b="1" dirty="0"/>
              <a:t>Department</a:t>
            </a:r>
            <a:r>
              <a:rPr lang="en-US" dirty="0"/>
              <a:t>: </a:t>
            </a:r>
            <a:r>
              <a:rPr lang="en-US" dirty="0" smtClean="0"/>
              <a:t>Information </a:t>
            </a:r>
            <a:r>
              <a:rPr lang="en-US" dirty="0"/>
              <a:t>Management| Networks and Communications Systems| Software </a:t>
            </a:r>
            <a:r>
              <a:rPr lang="en-US" dirty="0" smtClean="0"/>
              <a:t>Engineering</a:t>
            </a:r>
            <a:br>
              <a:rPr lang="en-US" dirty="0" smtClean="0"/>
            </a:br>
            <a:r>
              <a:rPr lang="en-US" b="1" dirty="0"/>
              <a:t>INSY </a:t>
            </a:r>
            <a:r>
              <a:rPr lang="en-US" b="1" dirty="0" smtClean="0"/>
              <a:t>8212:Programming with C</a:t>
            </a:r>
            <a:endParaRPr lang="en-GB" dirty="0"/>
          </a:p>
        </p:txBody>
      </p:sp>
    </p:spTree>
    <p:extLst>
      <p:ext uri="{BB962C8B-B14F-4D97-AF65-F5344CB8AC3E}">
        <p14:creationId xmlns:p14="http://schemas.microsoft.com/office/powerpoint/2010/main" val="1812978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gn="just">
              <a:lnSpc>
                <a:spcPct val="150000"/>
              </a:lnSpc>
            </a:pPr>
            <a:r>
              <a:rPr lang="en-GB" b="1" dirty="0" smtClean="0"/>
              <a:t>Output Devices:</a:t>
            </a:r>
            <a:r>
              <a:rPr lang="en-GB" dirty="0" smtClean="0"/>
              <a:t> Monitors, printers, and speakers are examples of devices that output data from the computer in a usable form.</a:t>
            </a:r>
          </a:p>
          <a:p>
            <a:pPr algn="just">
              <a:lnSpc>
                <a:spcPct val="150000"/>
              </a:lnSpc>
            </a:pPr>
            <a:r>
              <a:rPr lang="en-GB" b="1" dirty="0" smtClean="0"/>
              <a:t>Operating System (OS):</a:t>
            </a:r>
            <a:r>
              <a:rPr lang="en-GB" dirty="0" smtClean="0"/>
              <a:t> This is the software that manages the hardware and software resources of the computer, providing a user interface and managing applications.</a:t>
            </a:r>
            <a:endParaRPr lang="en-GB" dirty="0"/>
          </a:p>
        </p:txBody>
      </p:sp>
    </p:spTree>
    <p:extLst>
      <p:ext uri="{BB962C8B-B14F-4D97-AF65-F5344CB8AC3E}">
        <p14:creationId xmlns:p14="http://schemas.microsoft.com/office/powerpoint/2010/main" val="25163046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Syntax</a:t>
            </a:r>
            <a:r>
              <a:rPr lang="en-GB" dirty="0"/>
              <a:t/>
            </a:r>
            <a:br>
              <a:rPr lang="en-GB" dirty="0"/>
            </a:br>
            <a:endParaRPr lang="en-GB" dirty="0"/>
          </a:p>
        </p:txBody>
      </p:sp>
      <p:sp>
        <p:nvSpPr>
          <p:cNvPr id="3" name="Content Placeholder 2"/>
          <p:cNvSpPr>
            <a:spLocks noGrp="1"/>
          </p:cNvSpPr>
          <p:nvPr>
            <p:ph idx="1"/>
          </p:nvPr>
        </p:nvSpPr>
        <p:spPr/>
        <p:txBody>
          <a:bodyPr>
            <a:normAutofit lnSpcReduction="10000"/>
          </a:bodyPr>
          <a:lstStyle/>
          <a:p>
            <a:pPr>
              <a:lnSpc>
                <a:spcPct val="200000"/>
              </a:lnSpc>
            </a:pPr>
            <a:r>
              <a:rPr lang="en-GB" dirty="0"/>
              <a:t>if (</a:t>
            </a:r>
            <a:r>
              <a:rPr lang="en-GB" i="1" dirty="0"/>
              <a:t>condition</a:t>
            </a:r>
            <a:r>
              <a:rPr lang="en-GB" dirty="0"/>
              <a:t>) {</a:t>
            </a:r>
            <a:br>
              <a:rPr lang="en-GB" dirty="0"/>
            </a:br>
            <a:r>
              <a:rPr lang="en-GB" dirty="0"/>
              <a:t>  </a:t>
            </a:r>
            <a:r>
              <a:rPr lang="en-GB" i="1" dirty="0"/>
              <a:t>// block of code to be executed if the condition is true</a:t>
            </a:r>
            <a:r>
              <a:rPr lang="en-GB" dirty="0"/>
              <a:t/>
            </a:r>
            <a:br>
              <a:rPr lang="en-GB" dirty="0"/>
            </a:br>
            <a:r>
              <a:rPr lang="en-GB" dirty="0"/>
              <a:t>} else {</a:t>
            </a:r>
            <a:br>
              <a:rPr lang="en-GB" dirty="0"/>
            </a:br>
            <a:r>
              <a:rPr lang="en-GB" dirty="0"/>
              <a:t>  </a:t>
            </a:r>
            <a:r>
              <a:rPr lang="en-GB" i="1" dirty="0"/>
              <a:t>// block of code to be executed if the condition is false</a:t>
            </a:r>
            <a:r>
              <a:rPr lang="en-GB" dirty="0"/>
              <a:t/>
            </a:r>
            <a:br>
              <a:rPr lang="en-GB" dirty="0"/>
            </a:br>
            <a:r>
              <a:rPr lang="en-GB" dirty="0"/>
              <a:t>}</a:t>
            </a:r>
          </a:p>
        </p:txBody>
      </p:sp>
    </p:spTree>
    <p:extLst>
      <p:ext uri="{BB962C8B-B14F-4D97-AF65-F5344CB8AC3E}">
        <p14:creationId xmlns:p14="http://schemas.microsoft.com/office/powerpoint/2010/main" val="113829587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Example</a:t>
            </a:r>
            <a:r>
              <a:rPr lang="en-GB" dirty="0"/>
              <a:t/>
            </a:r>
            <a:br>
              <a:rPr lang="en-GB" dirty="0"/>
            </a:br>
            <a:endParaRPr lang="en-GB" dirty="0"/>
          </a:p>
        </p:txBody>
      </p:sp>
      <p:sp>
        <p:nvSpPr>
          <p:cNvPr id="3" name="Content Placeholder 2"/>
          <p:cNvSpPr>
            <a:spLocks noGrp="1"/>
          </p:cNvSpPr>
          <p:nvPr>
            <p:ph idx="1"/>
          </p:nvPr>
        </p:nvSpPr>
        <p:spPr/>
        <p:txBody>
          <a:bodyPr>
            <a:normAutofit lnSpcReduction="10000"/>
          </a:bodyPr>
          <a:lstStyle/>
          <a:p>
            <a:pPr>
              <a:lnSpc>
                <a:spcPct val="150000"/>
              </a:lnSpc>
            </a:pPr>
            <a:r>
              <a:rPr lang="en-GB" dirty="0" err="1"/>
              <a:t>int</a:t>
            </a:r>
            <a:r>
              <a:rPr lang="en-GB" dirty="0"/>
              <a:t> time = 20;</a:t>
            </a:r>
            <a:br>
              <a:rPr lang="en-GB" dirty="0"/>
            </a:br>
            <a:r>
              <a:rPr lang="en-GB" dirty="0"/>
              <a:t>if (time &lt; 18) {</a:t>
            </a:r>
            <a:br>
              <a:rPr lang="en-GB" dirty="0"/>
            </a:br>
            <a:r>
              <a:rPr lang="en-GB" dirty="0"/>
              <a:t>  </a:t>
            </a:r>
            <a:r>
              <a:rPr lang="en-GB" dirty="0" err="1"/>
              <a:t>printf</a:t>
            </a:r>
            <a:r>
              <a:rPr lang="en-GB" dirty="0"/>
              <a:t>("Good day.");</a:t>
            </a:r>
            <a:br>
              <a:rPr lang="en-GB" dirty="0"/>
            </a:br>
            <a:r>
              <a:rPr lang="en-GB" dirty="0"/>
              <a:t>} else {</a:t>
            </a:r>
            <a:br>
              <a:rPr lang="en-GB" dirty="0"/>
            </a:br>
            <a:r>
              <a:rPr lang="en-GB" dirty="0"/>
              <a:t>  </a:t>
            </a:r>
            <a:r>
              <a:rPr lang="en-GB" dirty="0" err="1"/>
              <a:t>printf</a:t>
            </a:r>
            <a:r>
              <a:rPr lang="en-GB" dirty="0"/>
              <a:t>("Good evening.");</a:t>
            </a:r>
            <a:br>
              <a:rPr lang="en-GB" dirty="0"/>
            </a:br>
            <a:r>
              <a:rPr lang="en-GB" dirty="0"/>
              <a:t>}</a:t>
            </a:r>
            <a:br>
              <a:rPr lang="en-GB" dirty="0"/>
            </a:br>
            <a:r>
              <a:rPr lang="en-GB" dirty="0"/>
              <a:t>// Outputs "Good evening."</a:t>
            </a:r>
          </a:p>
        </p:txBody>
      </p:sp>
    </p:spTree>
    <p:extLst>
      <p:ext uri="{BB962C8B-B14F-4D97-AF65-F5344CB8AC3E}">
        <p14:creationId xmlns:p14="http://schemas.microsoft.com/office/powerpoint/2010/main" val="5647065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200000"/>
              </a:lnSpc>
            </a:pPr>
            <a:r>
              <a:rPr lang="en-GB" dirty="0"/>
              <a:t>In the example above, time (20) is greater than 18, so the condition is false. Because of this, we move on to the else condition and print to the screen "Good evening". If the time was less than 18, the program would print "Good day".</a:t>
            </a:r>
          </a:p>
        </p:txBody>
      </p:sp>
    </p:spTree>
    <p:extLst>
      <p:ext uri="{BB962C8B-B14F-4D97-AF65-F5344CB8AC3E}">
        <p14:creationId xmlns:p14="http://schemas.microsoft.com/office/powerpoint/2010/main" val="210065857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The </a:t>
            </a:r>
            <a:r>
              <a:rPr lang="en-GB" b="1" dirty="0"/>
              <a:t>else if Statement</a:t>
            </a:r>
            <a:r>
              <a:rPr lang="en-GB" dirty="0"/>
              <a:t/>
            </a:r>
            <a:br>
              <a:rPr lang="en-GB" dirty="0"/>
            </a:br>
            <a:endParaRPr lang="en-GB" dirty="0"/>
          </a:p>
        </p:txBody>
      </p:sp>
      <p:sp>
        <p:nvSpPr>
          <p:cNvPr id="3" name="Content Placeholder 2"/>
          <p:cNvSpPr>
            <a:spLocks noGrp="1"/>
          </p:cNvSpPr>
          <p:nvPr>
            <p:ph idx="1"/>
          </p:nvPr>
        </p:nvSpPr>
        <p:spPr>
          <a:xfrm>
            <a:off x="838200" y="1476104"/>
            <a:ext cx="10957560" cy="4924696"/>
          </a:xfrm>
        </p:spPr>
        <p:txBody>
          <a:bodyPr>
            <a:normAutofit lnSpcReduction="10000"/>
          </a:bodyPr>
          <a:lstStyle/>
          <a:p>
            <a:r>
              <a:rPr lang="en-GB" dirty="0"/>
              <a:t>Use the </a:t>
            </a:r>
            <a:r>
              <a:rPr lang="en-GB" b="1" dirty="0"/>
              <a:t>else if </a:t>
            </a:r>
            <a:r>
              <a:rPr lang="en-GB" dirty="0"/>
              <a:t>statement to specify a new condition if the first condition is false</a:t>
            </a:r>
            <a:r>
              <a:rPr lang="en-GB" dirty="0" smtClean="0"/>
              <a:t>.</a:t>
            </a:r>
          </a:p>
          <a:p>
            <a:r>
              <a:rPr lang="en-GB" dirty="0"/>
              <a:t>Syntax</a:t>
            </a:r>
          </a:p>
          <a:p>
            <a:r>
              <a:rPr lang="en-GB" b="1" dirty="0"/>
              <a:t>if</a:t>
            </a:r>
            <a:r>
              <a:rPr lang="en-GB" dirty="0"/>
              <a:t> (</a:t>
            </a:r>
            <a:r>
              <a:rPr lang="en-GB" i="1" dirty="0"/>
              <a:t>condition1</a:t>
            </a:r>
            <a:r>
              <a:rPr lang="en-GB" dirty="0"/>
              <a:t>) {</a:t>
            </a:r>
            <a:br>
              <a:rPr lang="en-GB" dirty="0"/>
            </a:br>
            <a:r>
              <a:rPr lang="en-GB" dirty="0"/>
              <a:t>  </a:t>
            </a:r>
            <a:r>
              <a:rPr lang="en-GB" i="1" dirty="0"/>
              <a:t>// block of code to be executed if condition1 is true</a:t>
            </a:r>
            <a:r>
              <a:rPr lang="en-GB" dirty="0"/>
              <a:t/>
            </a:r>
            <a:br>
              <a:rPr lang="en-GB" dirty="0"/>
            </a:br>
            <a:r>
              <a:rPr lang="en-GB" dirty="0"/>
              <a:t>} </a:t>
            </a:r>
            <a:r>
              <a:rPr lang="en-GB" b="1" dirty="0"/>
              <a:t>else if</a:t>
            </a:r>
            <a:r>
              <a:rPr lang="en-GB" dirty="0"/>
              <a:t> (</a:t>
            </a:r>
            <a:r>
              <a:rPr lang="en-GB" i="1" dirty="0"/>
              <a:t>condition2</a:t>
            </a:r>
            <a:r>
              <a:rPr lang="en-GB" dirty="0"/>
              <a:t>) {</a:t>
            </a:r>
            <a:br>
              <a:rPr lang="en-GB" dirty="0"/>
            </a:br>
            <a:r>
              <a:rPr lang="en-GB" dirty="0"/>
              <a:t>  </a:t>
            </a:r>
            <a:r>
              <a:rPr lang="en-GB" i="1" dirty="0"/>
              <a:t>// block of code to be executed if the condition1 is false and condition2 is true</a:t>
            </a:r>
            <a:r>
              <a:rPr lang="en-GB" dirty="0"/>
              <a:t/>
            </a:r>
            <a:br>
              <a:rPr lang="en-GB" dirty="0"/>
            </a:br>
            <a:r>
              <a:rPr lang="en-GB" dirty="0"/>
              <a:t>} </a:t>
            </a:r>
            <a:r>
              <a:rPr lang="en-GB" b="1" dirty="0"/>
              <a:t>else</a:t>
            </a:r>
            <a:r>
              <a:rPr lang="en-GB" dirty="0"/>
              <a:t> {</a:t>
            </a:r>
            <a:br>
              <a:rPr lang="en-GB" dirty="0"/>
            </a:br>
            <a:r>
              <a:rPr lang="en-GB" dirty="0"/>
              <a:t>  </a:t>
            </a:r>
            <a:r>
              <a:rPr lang="en-GB" i="1" dirty="0"/>
              <a:t>// block of code to be executed if the condition1 is false and condition2 is false</a:t>
            </a:r>
            <a:r>
              <a:rPr lang="en-GB" dirty="0"/>
              <a:t/>
            </a:r>
            <a:br>
              <a:rPr lang="en-GB" dirty="0"/>
            </a:br>
            <a:r>
              <a:rPr lang="en-GB" dirty="0"/>
              <a:t>}</a:t>
            </a:r>
          </a:p>
        </p:txBody>
      </p:sp>
    </p:spTree>
    <p:extLst>
      <p:ext uri="{BB962C8B-B14F-4D97-AF65-F5344CB8AC3E}">
        <p14:creationId xmlns:p14="http://schemas.microsoft.com/office/powerpoint/2010/main" val="32952427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Example</a:t>
            </a:r>
            <a:r>
              <a:rPr lang="en-GB" dirty="0"/>
              <a:t/>
            </a:r>
            <a:br>
              <a:rPr lang="en-GB" dirty="0"/>
            </a:br>
            <a:endParaRPr lang="en-GB" dirty="0"/>
          </a:p>
        </p:txBody>
      </p:sp>
      <p:sp>
        <p:nvSpPr>
          <p:cNvPr id="3" name="Content Placeholder 2"/>
          <p:cNvSpPr>
            <a:spLocks noGrp="1"/>
          </p:cNvSpPr>
          <p:nvPr>
            <p:ph idx="1"/>
          </p:nvPr>
        </p:nvSpPr>
        <p:spPr>
          <a:xfrm>
            <a:off x="838200" y="1485990"/>
            <a:ext cx="10515600" cy="4940936"/>
          </a:xfrm>
        </p:spPr>
        <p:txBody>
          <a:bodyPr>
            <a:normAutofit lnSpcReduction="10000"/>
          </a:bodyPr>
          <a:lstStyle/>
          <a:p>
            <a:pPr>
              <a:lnSpc>
                <a:spcPct val="150000"/>
              </a:lnSpc>
            </a:pPr>
            <a:r>
              <a:rPr lang="en-GB" dirty="0" err="1"/>
              <a:t>int</a:t>
            </a:r>
            <a:r>
              <a:rPr lang="en-GB" dirty="0"/>
              <a:t> time = 22;</a:t>
            </a:r>
            <a:br>
              <a:rPr lang="en-GB" dirty="0"/>
            </a:br>
            <a:r>
              <a:rPr lang="en-GB" dirty="0"/>
              <a:t>if (time &lt; 10) {</a:t>
            </a:r>
            <a:br>
              <a:rPr lang="en-GB" dirty="0"/>
            </a:br>
            <a:r>
              <a:rPr lang="en-GB" dirty="0"/>
              <a:t>  </a:t>
            </a:r>
            <a:r>
              <a:rPr lang="en-GB" dirty="0" err="1"/>
              <a:t>printf</a:t>
            </a:r>
            <a:r>
              <a:rPr lang="en-GB" dirty="0"/>
              <a:t>("Good morning.");</a:t>
            </a:r>
            <a:br>
              <a:rPr lang="en-GB" dirty="0"/>
            </a:br>
            <a:r>
              <a:rPr lang="en-GB" dirty="0"/>
              <a:t>} else if (time &lt; 20) {</a:t>
            </a:r>
            <a:br>
              <a:rPr lang="en-GB" dirty="0"/>
            </a:br>
            <a:r>
              <a:rPr lang="en-GB" dirty="0"/>
              <a:t>  </a:t>
            </a:r>
            <a:r>
              <a:rPr lang="en-GB" dirty="0" err="1"/>
              <a:t>printf</a:t>
            </a:r>
            <a:r>
              <a:rPr lang="en-GB" dirty="0"/>
              <a:t>("Good day.");</a:t>
            </a:r>
            <a:br>
              <a:rPr lang="en-GB" dirty="0"/>
            </a:br>
            <a:r>
              <a:rPr lang="en-GB" dirty="0"/>
              <a:t>} else {</a:t>
            </a:r>
            <a:br>
              <a:rPr lang="en-GB" dirty="0"/>
            </a:br>
            <a:r>
              <a:rPr lang="en-GB" dirty="0"/>
              <a:t>  </a:t>
            </a:r>
            <a:r>
              <a:rPr lang="en-GB" dirty="0" err="1"/>
              <a:t>printf</a:t>
            </a:r>
            <a:r>
              <a:rPr lang="en-GB" dirty="0"/>
              <a:t>("Good evening.");</a:t>
            </a:r>
            <a:br>
              <a:rPr lang="en-GB" dirty="0"/>
            </a:br>
            <a:r>
              <a:rPr lang="en-GB" dirty="0"/>
              <a:t>}</a:t>
            </a:r>
          </a:p>
        </p:txBody>
      </p:sp>
    </p:spTree>
    <p:extLst>
      <p:ext uri="{BB962C8B-B14F-4D97-AF65-F5344CB8AC3E}">
        <p14:creationId xmlns:p14="http://schemas.microsoft.com/office/powerpoint/2010/main" val="154545563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
            </a:r>
            <a:br>
              <a:rPr lang="en-GB" dirty="0" smtClean="0"/>
            </a:br>
            <a:r>
              <a:rPr lang="en-GB" b="1" dirty="0" smtClean="0"/>
              <a:t>C</a:t>
            </a:r>
            <a:r>
              <a:rPr lang="en-GB" b="1" dirty="0"/>
              <a:t> </a:t>
            </a:r>
            <a:r>
              <a:rPr lang="en-GB" b="1" dirty="0" smtClean="0"/>
              <a:t>Switch </a:t>
            </a:r>
            <a:r>
              <a:rPr lang="en-GB" b="1" dirty="0"/>
              <a:t>Statement</a:t>
            </a:r>
            <a:br>
              <a:rPr lang="en-GB" b="1" dirty="0"/>
            </a:br>
            <a:r>
              <a:rPr lang="en-GB" b="1" dirty="0"/>
              <a:t/>
            </a:r>
            <a:br>
              <a:rPr lang="en-GB" b="1" dirty="0"/>
            </a:br>
            <a:endParaRPr lang="en-GB" b="1" dirty="0"/>
          </a:p>
        </p:txBody>
      </p:sp>
      <p:sp>
        <p:nvSpPr>
          <p:cNvPr id="3" name="Content Placeholder 2"/>
          <p:cNvSpPr>
            <a:spLocks noGrp="1"/>
          </p:cNvSpPr>
          <p:nvPr>
            <p:ph idx="1"/>
          </p:nvPr>
        </p:nvSpPr>
        <p:spPr/>
        <p:txBody>
          <a:bodyPr/>
          <a:lstStyle/>
          <a:p>
            <a:pPr algn="just">
              <a:lnSpc>
                <a:spcPct val="150000"/>
              </a:lnSpc>
            </a:pPr>
            <a:r>
              <a:rPr lang="en-GB" dirty="0"/>
              <a:t>Instead of writing many </a:t>
            </a:r>
            <a:r>
              <a:rPr lang="en-GB" b="1" dirty="0" err="1"/>
              <a:t>if..else</a:t>
            </a:r>
            <a:r>
              <a:rPr lang="en-GB" b="1" dirty="0"/>
              <a:t> </a:t>
            </a:r>
            <a:r>
              <a:rPr lang="en-GB" dirty="0"/>
              <a:t>statements, you can use the </a:t>
            </a:r>
            <a:r>
              <a:rPr lang="en-GB" b="1" dirty="0"/>
              <a:t>switch</a:t>
            </a:r>
            <a:r>
              <a:rPr lang="en-GB" dirty="0"/>
              <a:t> statement.</a:t>
            </a:r>
          </a:p>
          <a:p>
            <a:pPr algn="just">
              <a:lnSpc>
                <a:spcPct val="150000"/>
              </a:lnSpc>
            </a:pPr>
            <a:r>
              <a:rPr lang="en-GB" dirty="0" smtClean="0"/>
              <a:t>The </a:t>
            </a:r>
            <a:r>
              <a:rPr lang="en-GB" b="1" dirty="0"/>
              <a:t>switch</a:t>
            </a:r>
            <a:r>
              <a:rPr lang="en-GB" dirty="0"/>
              <a:t> statement selects one of many code blocks to be executed:</a:t>
            </a:r>
          </a:p>
        </p:txBody>
      </p:sp>
    </p:spTree>
    <p:extLst>
      <p:ext uri="{BB962C8B-B14F-4D97-AF65-F5344CB8AC3E}">
        <p14:creationId xmlns:p14="http://schemas.microsoft.com/office/powerpoint/2010/main" val="345600420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Syntax</a:t>
            </a:r>
            <a:r>
              <a:rPr lang="en-GB" b="1" dirty="0"/>
              <a:t/>
            </a:r>
            <a:br>
              <a:rPr lang="en-GB" b="1" dirty="0"/>
            </a:br>
            <a:endParaRPr lang="en-GB" b="1" dirty="0"/>
          </a:p>
        </p:txBody>
      </p:sp>
      <p:sp>
        <p:nvSpPr>
          <p:cNvPr id="3" name="Content Placeholder 2"/>
          <p:cNvSpPr>
            <a:spLocks noGrp="1"/>
          </p:cNvSpPr>
          <p:nvPr>
            <p:ph idx="1"/>
          </p:nvPr>
        </p:nvSpPr>
        <p:spPr>
          <a:xfrm>
            <a:off x="838200" y="1825625"/>
            <a:ext cx="10515600" cy="4679678"/>
          </a:xfrm>
        </p:spPr>
        <p:txBody>
          <a:bodyPr/>
          <a:lstStyle/>
          <a:p>
            <a:r>
              <a:rPr lang="en-GB" dirty="0">
                <a:solidFill>
                  <a:srgbClr val="0000CD"/>
                </a:solidFill>
                <a:latin typeface="Consolas" panose="020B0609020204030204" pitchFamily="49" charset="0"/>
              </a:rPr>
              <a:t>switch</a:t>
            </a:r>
            <a:r>
              <a:rPr lang="en-GB" dirty="0">
                <a:solidFill>
                  <a:srgbClr val="000000"/>
                </a:solidFill>
                <a:latin typeface="Consolas" panose="020B0609020204030204" pitchFamily="49" charset="0"/>
              </a:rPr>
              <a:t> (</a:t>
            </a:r>
            <a:r>
              <a:rPr lang="en-GB" i="1" dirty="0">
                <a:solidFill>
                  <a:srgbClr val="000000"/>
                </a:solidFill>
                <a:latin typeface="Consolas" panose="020B0609020204030204" pitchFamily="49" charset="0"/>
              </a:rPr>
              <a:t>expression</a:t>
            </a:r>
            <a:r>
              <a:rPr lang="en-GB" dirty="0">
                <a:solidFill>
                  <a:srgbClr val="000000"/>
                </a:solidFill>
                <a:latin typeface="Consolas" panose="020B0609020204030204" pitchFamily="49" charset="0"/>
              </a:rPr>
              <a:t>) {</a:t>
            </a:r>
            <a:br>
              <a:rPr lang="en-GB" dirty="0">
                <a:solidFill>
                  <a:srgbClr val="000000"/>
                </a:solidFill>
                <a:latin typeface="Consolas" panose="020B0609020204030204" pitchFamily="49" charset="0"/>
              </a:rPr>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case</a:t>
            </a:r>
            <a:r>
              <a:rPr lang="en-GB" dirty="0">
                <a:solidFill>
                  <a:srgbClr val="000000"/>
                </a:solidFill>
                <a:latin typeface="Consolas" panose="020B0609020204030204" pitchFamily="49" charset="0"/>
              </a:rPr>
              <a:t> x:</a:t>
            </a:r>
            <a:br>
              <a:rPr lang="en-GB" dirty="0">
                <a:solidFill>
                  <a:srgbClr val="000000"/>
                </a:solidFill>
                <a:latin typeface="Consolas" panose="020B0609020204030204" pitchFamily="49" charset="0"/>
              </a:rPr>
            </a:br>
            <a:r>
              <a:rPr lang="en-GB" dirty="0">
                <a:solidFill>
                  <a:srgbClr val="000000"/>
                </a:solidFill>
                <a:latin typeface="Consolas" panose="020B0609020204030204" pitchFamily="49" charset="0"/>
              </a:rPr>
              <a:t>    </a:t>
            </a:r>
            <a:r>
              <a:rPr lang="en-GB" i="1" dirty="0">
                <a:solidFill>
                  <a:srgbClr val="008000"/>
                </a:solidFill>
                <a:latin typeface="Consolas" panose="020B0609020204030204" pitchFamily="49" charset="0"/>
              </a:rPr>
              <a:t>// code block</a:t>
            </a:r>
            <a:r>
              <a:rPr lang="en-GB" dirty="0">
                <a:solidFill>
                  <a:srgbClr val="000000"/>
                </a:solidFill>
                <a:latin typeface="Consolas" panose="020B0609020204030204" pitchFamily="49" charset="0"/>
              </a:rPr>
              <a:t/>
            </a:r>
            <a:br>
              <a:rPr lang="en-GB" dirty="0">
                <a:solidFill>
                  <a:srgbClr val="000000"/>
                </a:solidFill>
                <a:latin typeface="Consolas" panose="020B0609020204030204" pitchFamily="49" charset="0"/>
              </a:rPr>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break</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case</a:t>
            </a:r>
            <a:r>
              <a:rPr lang="en-GB" dirty="0">
                <a:solidFill>
                  <a:srgbClr val="000000"/>
                </a:solidFill>
                <a:latin typeface="Consolas" panose="020B0609020204030204" pitchFamily="49" charset="0"/>
              </a:rPr>
              <a:t> y:</a:t>
            </a:r>
            <a:r>
              <a:rPr lang="en-GB" dirty="0"/>
              <a:t/>
            </a:r>
            <a:br>
              <a:rPr lang="en-GB" dirty="0"/>
            </a:b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 </a:t>
            </a:r>
            <a:r>
              <a:rPr lang="en-GB" i="1" dirty="0">
                <a:solidFill>
                  <a:srgbClr val="008000"/>
                </a:solidFill>
                <a:latin typeface="Consolas" panose="020B0609020204030204" pitchFamily="49" charset="0"/>
              </a:rPr>
              <a:t>// code block</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break</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default</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 </a:t>
            </a:r>
            <a:r>
              <a:rPr lang="en-GB" i="1" dirty="0">
                <a:solidFill>
                  <a:srgbClr val="008000"/>
                </a:solidFill>
                <a:latin typeface="Consolas" panose="020B0609020204030204" pitchFamily="49" charset="0"/>
              </a:rPr>
              <a:t>// code block</a:t>
            </a:r>
            <a:r>
              <a:rPr lang="en-GB" dirty="0"/>
              <a:t/>
            </a:r>
            <a:br>
              <a:rPr lang="en-GB" dirty="0"/>
            </a:br>
            <a:r>
              <a:rPr lang="en-GB"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18400587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This is how it works:</a:t>
            </a:r>
          </a:p>
        </p:txBody>
      </p:sp>
      <p:sp>
        <p:nvSpPr>
          <p:cNvPr id="3" name="Content Placeholder 2"/>
          <p:cNvSpPr>
            <a:spLocks noGrp="1"/>
          </p:cNvSpPr>
          <p:nvPr>
            <p:ph idx="1"/>
          </p:nvPr>
        </p:nvSpPr>
        <p:spPr>
          <a:xfrm>
            <a:off x="838200" y="1410789"/>
            <a:ext cx="10892246" cy="5094514"/>
          </a:xfrm>
        </p:spPr>
        <p:txBody>
          <a:bodyPr>
            <a:normAutofit/>
          </a:bodyPr>
          <a:lstStyle/>
          <a:p>
            <a:pPr>
              <a:lnSpc>
                <a:spcPct val="150000"/>
              </a:lnSpc>
            </a:pPr>
            <a:r>
              <a:rPr lang="en-GB" dirty="0"/>
              <a:t>The </a:t>
            </a:r>
            <a:r>
              <a:rPr lang="en-GB" b="1" dirty="0"/>
              <a:t>switch</a:t>
            </a:r>
            <a:r>
              <a:rPr lang="en-GB" dirty="0"/>
              <a:t> expression is evaluated once</a:t>
            </a:r>
          </a:p>
          <a:p>
            <a:pPr>
              <a:lnSpc>
                <a:spcPct val="150000"/>
              </a:lnSpc>
            </a:pPr>
            <a:r>
              <a:rPr lang="en-GB" dirty="0"/>
              <a:t>The value of the expression is compared with the values of each case</a:t>
            </a:r>
          </a:p>
          <a:p>
            <a:pPr>
              <a:lnSpc>
                <a:spcPct val="150000"/>
              </a:lnSpc>
            </a:pPr>
            <a:r>
              <a:rPr lang="en-GB" dirty="0"/>
              <a:t>If there is a match, the associated block of code is executed</a:t>
            </a:r>
          </a:p>
          <a:p>
            <a:pPr>
              <a:lnSpc>
                <a:spcPct val="150000"/>
              </a:lnSpc>
            </a:pPr>
            <a:r>
              <a:rPr lang="en-GB" dirty="0"/>
              <a:t>The </a:t>
            </a:r>
            <a:r>
              <a:rPr lang="en-GB" b="1" dirty="0"/>
              <a:t>break</a:t>
            </a:r>
            <a:r>
              <a:rPr lang="en-GB" dirty="0"/>
              <a:t> statement breaks out of the switch block and stops the execution</a:t>
            </a:r>
          </a:p>
          <a:p>
            <a:pPr>
              <a:lnSpc>
                <a:spcPct val="150000"/>
              </a:lnSpc>
            </a:pPr>
            <a:r>
              <a:rPr lang="en-GB" dirty="0"/>
              <a:t>The </a:t>
            </a:r>
            <a:r>
              <a:rPr lang="en-GB" b="1" dirty="0"/>
              <a:t>default</a:t>
            </a:r>
            <a:r>
              <a:rPr lang="en-GB" dirty="0"/>
              <a:t> statement is optional, and specifies some code to run if there is no case match</a:t>
            </a:r>
          </a:p>
        </p:txBody>
      </p:sp>
    </p:spTree>
    <p:extLst>
      <p:ext uri="{BB962C8B-B14F-4D97-AF65-F5344CB8AC3E}">
        <p14:creationId xmlns:p14="http://schemas.microsoft.com/office/powerpoint/2010/main" val="257720660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Example</a:t>
            </a:r>
            <a:r>
              <a:rPr lang="en-GB" dirty="0"/>
              <a:t/>
            </a:r>
            <a:br>
              <a:rPr lang="en-GB" dirty="0"/>
            </a:br>
            <a:endParaRPr lang="en-GB" dirty="0"/>
          </a:p>
        </p:txBody>
      </p:sp>
      <p:sp>
        <p:nvSpPr>
          <p:cNvPr id="4" name="Rectangle 3"/>
          <p:cNvSpPr/>
          <p:nvPr/>
        </p:nvSpPr>
        <p:spPr>
          <a:xfrm>
            <a:off x="618308" y="1690688"/>
            <a:ext cx="6096000" cy="4247317"/>
          </a:xfrm>
          <a:prstGeom prst="rect">
            <a:avLst/>
          </a:prstGeom>
        </p:spPr>
        <p:txBody>
          <a:bodyPr>
            <a:spAutoFit/>
          </a:bodyPr>
          <a:lstStyle/>
          <a:p>
            <a:r>
              <a:rPr lang="en-GB" dirty="0" err="1">
                <a:solidFill>
                  <a:srgbClr val="0000CD"/>
                </a:solidFill>
                <a:latin typeface="Consolas" panose="020B0609020204030204" pitchFamily="49" charset="0"/>
              </a:rPr>
              <a:t>int</a:t>
            </a:r>
            <a:r>
              <a:rPr lang="en-GB" dirty="0">
                <a:solidFill>
                  <a:srgbClr val="000000"/>
                </a:solidFill>
                <a:latin typeface="Consolas" panose="020B0609020204030204" pitchFamily="49" charset="0"/>
              </a:rPr>
              <a:t> day = </a:t>
            </a:r>
            <a:r>
              <a:rPr lang="en-GB" dirty="0">
                <a:solidFill>
                  <a:srgbClr val="FF0000"/>
                </a:solidFill>
                <a:latin typeface="Consolas" panose="020B0609020204030204" pitchFamily="49" charset="0"/>
              </a:rPr>
              <a:t>4</a:t>
            </a:r>
            <a:r>
              <a:rPr lang="en-GB" dirty="0">
                <a:solidFill>
                  <a:srgbClr val="000000"/>
                </a:solidFill>
                <a:latin typeface="Consolas" panose="020B0609020204030204" pitchFamily="49" charset="0"/>
              </a:rPr>
              <a:t>;</a:t>
            </a:r>
            <a:r>
              <a:rPr lang="en-GB" dirty="0"/>
              <a:t/>
            </a:r>
            <a:br>
              <a:rPr lang="en-GB" dirty="0"/>
            </a:br>
            <a:r>
              <a:rPr lang="en-GB" dirty="0"/>
              <a:t/>
            </a:r>
            <a:br>
              <a:rPr lang="en-GB" dirty="0"/>
            </a:br>
            <a:r>
              <a:rPr lang="en-GB" dirty="0">
                <a:solidFill>
                  <a:srgbClr val="0000CD"/>
                </a:solidFill>
                <a:latin typeface="Consolas" panose="020B0609020204030204" pitchFamily="49" charset="0"/>
              </a:rPr>
              <a:t>switch</a:t>
            </a:r>
            <a:r>
              <a:rPr lang="en-GB" dirty="0">
                <a:solidFill>
                  <a:srgbClr val="000000"/>
                </a:solidFill>
                <a:latin typeface="Consolas" panose="020B0609020204030204" pitchFamily="49" charset="0"/>
              </a:rPr>
              <a:t> (day) {</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case</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1</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"Monday"</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break</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case</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2</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"Tuesday"</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break</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case</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3</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"Wednesday"</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break</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case</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4</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"Thursday"</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break</a:t>
            </a:r>
            <a:r>
              <a:rPr lang="en-GB" dirty="0">
                <a:solidFill>
                  <a:srgbClr val="000000"/>
                </a:solidFill>
                <a:latin typeface="Consolas" panose="020B0609020204030204" pitchFamily="49" charset="0"/>
              </a:rPr>
              <a:t>;</a:t>
            </a:r>
            <a:endParaRPr lang="en-GB" dirty="0"/>
          </a:p>
        </p:txBody>
      </p:sp>
      <p:sp>
        <p:nvSpPr>
          <p:cNvPr id="5" name="Rectangle 4"/>
          <p:cNvSpPr/>
          <p:nvPr/>
        </p:nvSpPr>
        <p:spPr>
          <a:xfrm>
            <a:off x="5908766" y="1590211"/>
            <a:ext cx="4541520" cy="3416320"/>
          </a:xfrm>
          <a:prstGeom prst="rect">
            <a:avLst/>
          </a:prstGeom>
        </p:spPr>
        <p:txBody>
          <a:bodyPr wrap="square">
            <a:spAutoFit/>
          </a:bodyPr>
          <a:lstStyle/>
          <a:p>
            <a:r>
              <a:rPr lang="en-GB" dirty="0">
                <a:solidFill>
                  <a:srgbClr val="0000CD"/>
                </a:solidFill>
                <a:latin typeface="Consolas" panose="020B0609020204030204" pitchFamily="49" charset="0"/>
              </a:rPr>
              <a:t>case</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5</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"Friday"</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break</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case</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6</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"Saturday"</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break</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case</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7</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"Sunday"</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break</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a:t>
            </a:r>
            <a:r>
              <a:rPr lang="en-GB" dirty="0"/>
              <a:t/>
            </a:r>
            <a:br>
              <a:rPr lang="en-GB" dirty="0"/>
            </a:br>
            <a:r>
              <a:rPr lang="en-GB" dirty="0"/>
              <a:t/>
            </a:r>
            <a:br>
              <a:rPr lang="en-GB" dirty="0"/>
            </a:br>
            <a:r>
              <a:rPr lang="en-GB" dirty="0">
                <a:solidFill>
                  <a:srgbClr val="008000"/>
                </a:solidFill>
                <a:latin typeface="Consolas" panose="020B0609020204030204" pitchFamily="49" charset="0"/>
              </a:rPr>
              <a:t>// Outputs "Thursday" (day 4)</a:t>
            </a:r>
            <a:endParaRPr lang="en-GB" dirty="0"/>
          </a:p>
        </p:txBody>
      </p:sp>
    </p:spTree>
    <p:extLst>
      <p:ext uri="{BB962C8B-B14F-4D97-AF65-F5344CB8AC3E}">
        <p14:creationId xmlns:p14="http://schemas.microsoft.com/office/powerpoint/2010/main" val="9146198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The </a:t>
            </a:r>
            <a:r>
              <a:rPr lang="en-GB" b="1" dirty="0"/>
              <a:t>break Keyword</a:t>
            </a:r>
            <a:r>
              <a:rPr lang="en-GB" dirty="0"/>
              <a:t/>
            </a:r>
            <a:br>
              <a:rPr lang="en-GB" dirty="0"/>
            </a:br>
            <a:endParaRPr lang="en-GB" dirty="0"/>
          </a:p>
        </p:txBody>
      </p:sp>
      <p:sp>
        <p:nvSpPr>
          <p:cNvPr id="3" name="Content Placeholder 2"/>
          <p:cNvSpPr>
            <a:spLocks noGrp="1"/>
          </p:cNvSpPr>
          <p:nvPr>
            <p:ph idx="1"/>
          </p:nvPr>
        </p:nvSpPr>
        <p:spPr>
          <a:xfrm>
            <a:off x="838200" y="1577431"/>
            <a:ext cx="10515600" cy="4588238"/>
          </a:xfrm>
        </p:spPr>
        <p:txBody>
          <a:bodyPr>
            <a:normAutofit fontScale="92500"/>
          </a:bodyPr>
          <a:lstStyle/>
          <a:p>
            <a:pPr algn="just">
              <a:lnSpc>
                <a:spcPct val="150000"/>
              </a:lnSpc>
            </a:pPr>
            <a:r>
              <a:rPr lang="en-GB" dirty="0"/>
              <a:t>When C reaches a break keyword, it breaks out of the switch block.</a:t>
            </a:r>
          </a:p>
          <a:p>
            <a:pPr algn="just">
              <a:lnSpc>
                <a:spcPct val="150000"/>
              </a:lnSpc>
            </a:pPr>
            <a:r>
              <a:rPr lang="en-GB" dirty="0" smtClean="0"/>
              <a:t>This </a:t>
            </a:r>
            <a:r>
              <a:rPr lang="en-GB" dirty="0"/>
              <a:t>will stop the execution of more code and case testing inside the block.</a:t>
            </a:r>
          </a:p>
          <a:p>
            <a:pPr algn="just">
              <a:lnSpc>
                <a:spcPct val="150000"/>
              </a:lnSpc>
            </a:pPr>
            <a:r>
              <a:rPr lang="en-GB" dirty="0" smtClean="0"/>
              <a:t>When </a:t>
            </a:r>
            <a:r>
              <a:rPr lang="en-GB" dirty="0"/>
              <a:t>a match is found, and the job is done, it's time for a break. There is no need for more testing.</a:t>
            </a:r>
          </a:p>
          <a:p>
            <a:pPr algn="just">
              <a:lnSpc>
                <a:spcPct val="150000"/>
              </a:lnSpc>
            </a:pPr>
            <a:r>
              <a:rPr lang="en-GB" dirty="0" smtClean="0"/>
              <a:t>A </a:t>
            </a:r>
            <a:r>
              <a:rPr lang="en-GB" dirty="0"/>
              <a:t>break can save a lot of execution time because it "ignores" the execution of all the rest of the code in the switch block.</a:t>
            </a:r>
          </a:p>
        </p:txBody>
      </p:sp>
    </p:spTree>
    <p:extLst>
      <p:ext uri="{BB962C8B-B14F-4D97-AF65-F5344CB8AC3E}">
        <p14:creationId xmlns:p14="http://schemas.microsoft.com/office/powerpoint/2010/main" val="3010454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gn="just">
              <a:lnSpc>
                <a:spcPct val="150000"/>
              </a:lnSpc>
            </a:pPr>
            <a:r>
              <a:rPr lang="en-GB" dirty="0" smtClean="0"/>
              <a:t>Computers come in various forms, including personal computers (PCs), laptops, tablets, and servers. They are essential in many fields, from business and education to entertainment and scientific research.</a:t>
            </a:r>
            <a:endParaRPr lang="en-GB" dirty="0"/>
          </a:p>
        </p:txBody>
      </p:sp>
    </p:spTree>
    <p:extLst>
      <p:ext uri="{BB962C8B-B14F-4D97-AF65-F5344CB8AC3E}">
        <p14:creationId xmlns:p14="http://schemas.microsoft.com/office/powerpoint/2010/main" val="5637073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 While Loop</a:t>
            </a:r>
            <a:br>
              <a:rPr lang="en-GB" b="1" dirty="0"/>
            </a:br>
            <a:endParaRPr lang="en-GB" b="1" dirty="0"/>
          </a:p>
        </p:txBody>
      </p:sp>
      <p:sp>
        <p:nvSpPr>
          <p:cNvPr id="3" name="Content Placeholder 2"/>
          <p:cNvSpPr>
            <a:spLocks noGrp="1"/>
          </p:cNvSpPr>
          <p:nvPr>
            <p:ph idx="1"/>
          </p:nvPr>
        </p:nvSpPr>
        <p:spPr>
          <a:xfrm>
            <a:off x="838200" y="1825625"/>
            <a:ext cx="10515600" cy="4222478"/>
          </a:xfrm>
        </p:spPr>
        <p:txBody>
          <a:bodyPr/>
          <a:lstStyle/>
          <a:p>
            <a:r>
              <a:rPr lang="en-GB" b="1" dirty="0"/>
              <a:t>Loops</a:t>
            </a:r>
          </a:p>
          <a:p>
            <a:pPr algn="just">
              <a:lnSpc>
                <a:spcPct val="150000"/>
              </a:lnSpc>
            </a:pPr>
            <a:r>
              <a:rPr lang="en-GB" dirty="0"/>
              <a:t>Loops can execute a block of code as long as a specified condition is reached.</a:t>
            </a:r>
          </a:p>
          <a:p>
            <a:pPr algn="just">
              <a:lnSpc>
                <a:spcPct val="150000"/>
              </a:lnSpc>
            </a:pPr>
            <a:r>
              <a:rPr lang="en-GB" dirty="0"/>
              <a:t>Loops are handy because they save time, reduce errors, and they make code more readable.</a:t>
            </a:r>
          </a:p>
          <a:p>
            <a:pPr marL="0" indent="0" algn="just">
              <a:lnSpc>
                <a:spcPct val="150000"/>
              </a:lnSpc>
              <a:buNone/>
            </a:pPr>
            <a:endParaRPr lang="en-GB" dirty="0"/>
          </a:p>
        </p:txBody>
      </p:sp>
    </p:spTree>
    <p:extLst>
      <p:ext uri="{BB962C8B-B14F-4D97-AF65-F5344CB8AC3E}">
        <p14:creationId xmlns:p14="http://schemas.microsoft.com/office/powerpoint/2010/main" val="141301911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nSpc>
                <a:spcPct val="150000"/>
              </a:lnSpc>
            </a:pPr>
            <a:r>
              <a:rPr lang="en-GB" dirty="0"/>
              <a:t>The while loop loops through a block of code as long as a specified condition is true</a:t>
            </a:r>
            <a:r>
              <a:rPr lang="en-GB" dirty="0" smtClean="0"/>
              <a:t>:</a:t>
            </a:r>
          </a:p>
          <a:p>
            <a:pPr>
              <a:lnSpc>
                <a:spcPct val="150000"/>
              </a:lnSpc>
            </a:pPr>
            <a:r>
              <a:rPr lang="en-GB" b="1" dirty="0" smtClean="0"/>
              <a:t>Syntax</a:t>
            </a:r>
          </a:p>
          <a:p>
            <a:pPr>
              <a:lnSpc>
                <a:spcPct val="150000"/>
              </a:lnSpc>
            </a:pPr>
            <a:r>
              <a:rPr lang="en-GB" dirty="0"/>
              <a:t>while (</a:t>
            </a:r>
            <a:r>
              <a:rPr lang="en-GB" i="1" dirty="0"/>
              <a:t>condition</a:t>
            </a:r>
            <a:r>
              <a:rPr lang="en-GB" dirty="0"/>
              <a:t>) {</a:t>
            </a:r>
            <a:br>
              <a:rPr lang="en-GB" dirty="0"/>
            </a:br>
            <a:r>
              <a:rPr lang="en-GB" i="1" dirty="0"/>
              <a:t>  // code block to be executed</a:t>
            </a:r>
            <a:r>
              <a:rPr lang="en-GB" dirty="0"/>
              <a:t/>
            </a:r>
            <a:br>
              <a:rPr lang="en-GB" dirty="0"/>
            </a:br>
            <a:r>
              <a:rPr lang="en-GB" dirty="0"/>
              <a:t>}</a:t>
            </a:r>
            <a:endParaRPr lang="en-GB" b="1" dirty="0"/>
          </a:p>
          <a:p>
            <a:endParaRPr lang="en-GB" dirty="0"/>
          </a:p>
        </p:txBody>
      </p:sp>
    </p:spTree>
    <p:extLst>
      <p:ext uri="{BB962C8B-B14F-4D97-AF65-F5344CB8AC3E}">
        <p14:creationId xmlns:p14="http://schemas.microsoft.com/office/powerpoint/2010/main" val="305310655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dirty="0"/>
              <a:t>In the example below, the code in the loop will run, over and over again, as long as a variable (</a:t>
            </a:r>
            <a:r>
              <a:rPr lang="en-GB" dirty="0" err="1"/>
              <a:t>i</a:t>
            </a:r>
            <a:r>
              <a:rPr lang="en-GB" dirty="0"/>
              <a:t>) is less than 5:</a:t>
            </a:r>
          </a:p>
        </p:txBody>
      </p:sp>
    </p:spTree>
    <p:extLst>
      <p:ext uri="{BB962C8B-B14F-4D97-AF65-F5344CB8AC3E}">
        <p14:creationId xmlns:p14="http://schemas.microsoft.com/office/powerpoint/2010/main" val="150204279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Example</a:t>
            </a:r>
            <a:r>
              <a:rPr lang="en-GB" dirty="0"/>
              <a:t/>
            </a:r>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nn-NO" dirty="0"/>
              <a:t>int i = 0;</a:t>
            </a:r>
            <a:br>
              <a:rPr lang="nn-NO" dirty="0"/>
            </a:br>
            <a:r>
              <a:rPr lang="nn-NO" dirty="0" smtClean="0"/>
              <a:t>while</a:t>
            </a:r>
            <a:r>
              <a:rPr lang="nn-NO" dirty="0"/>
              <a:t> (i &lt; 5) {</a:t>
            </a:r>
            <a:br>
              <a:rPr lang="nn-NO" dirty="0"/>
            </a:br>
            <a:r>
              <a:rPr lang="nn-NO" dirty="0"/>
              <a:t>  printf("%d\n", i);</a:t>
            </a:r>
            <a:br>
              <a:rPr lang="nn-NO" dirty="0"/>
            </a:br>
            <a:r>
              <a:rPr lang="nn-NO" dirty="0"/>
              <a:t>  i++;</a:t>
            </a:r>
            <a:br>
              <a:rPr lang="nn-NO" dirty="0"/>
            </a:br>
            <a:r>
              <a:rPr lang="nn-NO" dirty="0" smtClean="0"/>
              <a:t>}</a:t>
            </a:r>
          </a:p>
          <a:p>
            <a:pPr algn="just">
              <a:lnSpc>
                <a:spcPct val="150000"/>
              </a:lnSpc>
            </a:pPr>
            <a:r>
              <a:rPr lang="en-GB" dirty="0"/>
              <a:t>Note: Do not forget to increase the variable used in the condition (</a:t>
            </a:r>
            <a:r>
              <a:rPr lang="en-GB" dirty="0" err="1"/>
              <a:t>i</a:t>
            </a:r>
            <a:r>
              <a:rPr lang="en-GB" dirty="0"/>
              <a:t>++), otherwise the loop will never end!</a:t>
            </a:r>
          </a:p>
        </p:txBody>
      </p:sp>
    </p:spTree>
    <p:extLst>
      <p:ext uri="{BB962C8B-B14F-4D97-AF65-F5344CB8AC3E}">
        <p14:creationId xmlns:p14="http://schemas.microsoft.com/office/powerpoint/2010/main" val="85087603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C</a:t>
            </a:r>
            <a:r>
              <a:rPr lang="en-GB" b="1" dirty="0"/>
              <a:t> Do/While Loop</a:t>
            </a:r>
            <a:br>
              <a:rPr lang="en-GB" b="1" dirty="0"/>
            </a:br>
            <a:endParaRPr lang="en-GB" b="1" dirty="0"/>
          </a:p>
        </p:txBody>
      </p:sp>
      <p:sp>
        <p:nvSpPr>
          <p:cNvPr id="3" name="Content Placeholder 2"/>
          <p:cNvSpPr>
            <a:spLocks noGrp="1"/>
          </p:cNvSpPr>
          <p:nvPr>
            <p:ph idx="1"/>
          </p:nvPr>
        </p:nvSpPr>
        <p:spPr/>
        <p:txBody>
          <a:bodyPr/>
          <a:lstStyle/>
          <a:p>
            <a:pPr algn="just">
              <a:lnSpc>
                <a:spcPct val="200000"/>
              </a:lnSpc>
            </a:pPr>
            <a:r>
              <a:rPr lang="en-GB" dirty="0"/>
              <a:t>The </a:t>
            </a:r>
            <a:r>
              <a:rPr lang="en-GB" b="1" dirty="0"/>
              <a:t>do/while</a:t>
            </a:r>
            <a:r>
              <a:rPr lang="en-GB" dirty="0"/>
              <a:t> loop is a variant of the while loop. This loop will execute the code block once, before checking if the condition is true, then it will repeat the loop as long as the condition is true.</a:t>
            </a:r>
          </a:p>
        </p:txBody>
      </p:sp>
    </p:spTree>
    <p:extLst>
      <p:ext uri="{BB962C8B-B14F-4D97-AF65-F5344CB8AC3E}">
        <p14:creationId xmlns:p14="http://schemas.microsoft.com/office/powerpoint/2010/main" val="339685417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Syntax</a:t>
            </a:r>
            <a:r>
              <a:rPr lang="en-GB" dirty="0"/>
              <a:t/>
            </a:r>
            <a:br>
              <a:rPr lang="en-GB" dirty="0"/>
            </a:br>
            <a:endParaRPr lang="en-GB" dirty="0"/>
          </a:p>
        </p:txBody>
      </p:sp>
      <p:sp>
        <p:nvSpPr>
          <p:cNvPr id="3" name="Content Placeholder 2"/>
          <p:cNvSpPr>
            <a:spLocks noGrp="1"/>
          </p:cNvSpPr>
          <p:nvPr>
            <p:ph idx="1"/>
          </p:nvPr>
        </p:nvSpPr>
        <p:spPr/>
        <p:txBody>
          <a:bodyPr/>
          <a:lstStyle/>
          <a:p>
            <a:pPr>
              <a:lnSpc>
                <a:spcPct val="200000"/>
              </a:lnSpc>
            </a:pPr>
            <a:r>
              <a:rPr lang="en-GB" dirty="0" smtClean="0"/>
              <a:t>do</a:t>
            </a:r>
            <a:r>
              <a:rPr lang="en-GB" dirty="0"/>
              <a:t> {</a:t>
            </a:r>
            <a:br>
              <a:rPr lang="en-GB" dirty="0"/>
            </a:br>
            <a:r>
              <a:rPr lang="en-GB" i="1" dirty="0"/>
              <a:t>  // code block to be executed</a:t>
            </a:r>
            <a:br>
              <a:rPr lang="en-GB" i="1" dirty="0"/>
            </a:br>
            <a:r>
              <a:rPr lang="en-GB" dirty="0"/>
              <a:t>}</a:t>
            </a:r>
            <a:br>
              <a:rPr lang="en-GB" dirty="0"/>
            </a:br>
            <a:r>
              <a:rPr lang="en-GB" dirty="0"/>
              <a:t>while (</a:t>
            </a:r>
            <a:r>
              <a:rPr lang="en-GB" i="1" dirty="0"/>
              <a:t>condition</a:t>
            </a:r>
            <a:r>
              <a:rPr lang="en-GB" dirty="0"/>
              <a:t>);</a:t>
            </a:r>
          </a:p>
          <a:p>
            <a:endParaRPr lang="en-GB" dirty="0"/>
          </a:p>
        </p:txBody>
      </p:sp>
    </p:spTree>
    <p:extLst>
      <p:ext uri="{BB962C8B-B14F-4D97-AF65-F5344CB8AC3E}">
        <p14:creationId xmlns:p14="http://schemas.microsoft.com/office/powerpoint/2010/main" val="336201591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200000"/>
              </a:lnSpc>
            </a:pPr>
            <a:r>
              <a:rPr lang="en-GB" dirty="0"/>
              <a:t>The example below uses a do/while loop. The loop will always be executed at least once, even if the condition is false, because the code block is executed before the condition is tested:</a:t>
            </a:r>
          </a:p>
        </p:txBody>
      </p:sp>
    </p:spTree>
    <p:extLst>
      <p:ext uri="{BB962C8B-B14F-4D97-AF65-F5344CB8AC3E}">
        <p14:creationId xmlns:p14="http://schemas.microsoft.com/office/powerpoint/2010/main" val="55059043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Example</a:t>
            </a:r>
            <a:r>
              <a:rPr lang="en-GB" dirty="0"/>
              <a:t/>
            </a:r>
            <a:br>
              <a:rPr lang="en-GB" dirty="0"/>
            </a:br>
            <a:endParaRPr lang="en-GB" dirty="0"/>
          </a:p>
        </p:txBody>
      </p:sp>
      <p:sp>
        <p:nvSpPr>
          <p:cNvPr id="3" name="Content Placeholder 2"/>
          <p:cNvSpPr>
            <a:spLocks noGrp="1"/>
          </p:cNvSpPr>
          <p:nvPr>
            <p:ph idx="1"/>
          </p:nvPr>
        </p:nvSpPr>
        <p:spPr/>
        <p:txBody>
          <a:bodyPr/>
          <a:lstStyle/>
          <a:p>
            <a:r>
              <a:rPr lang="en-GB" dirty="0" err="1"/>
              <a:t>int</a:t>
            </a:r>
            <a:r>
              <a:rPr lang="en-GB" dirty="0"/>
              <a:t> </a:t>
            </a:r>
            <a:r>
              <a:rPr lang="en-GB" dirty="0" err="1"/>
              <a:t>i</a:t>
            </a:r>
            <a:r>
              <a:rPr lang="en-GB" dirty="0"/>
              <a:t> = 0;</a:t>
            </a:r>
            <a:br>
              <a:rPr lang="en-GB" dirty="0"/>
            </a:br>
            <a:r>
              <a:rPr lang="en-GB" dirty="0"/>
              <a:t/>
            </a:r>
            <a:br>
              <a:rPr lang="en-GB" dirty="0"/>
            </a:br>
            <a:r>
              <a:rPr lang="en-GB" dirty="0"/>
              <a:t>do {</a:t>
            </a:r>
            <a:br>
              <a:rPr lang="en-GB" dirty="0"/>
            </a:br>
            <a:r>
              <a:rPr lang="en-GB" dirty="0"/>
              <a:t>  </a:t>
            </a:r>
            <a:r>
              <a:rPr lang="en-GB" dirty="0" err="1"/>
              <a:t>printf</a:t>
            </a:r>
            <a:r>
              <a:rPr lang="en-GB" dirty="0"/>
              <a:t>("%d\n", </a:t>
            </a:r>
            <a:r>
              <a:rPr lang="en-GB" dirty="0" err="1"/>
              <a:t>i</a:t>
            </a:r>
            <a:r>
              <a:rPr lang="en-GB" dirty="0"/>
              <a:t>);</a:t>
            </a:r>
            <a:br>
              <a:rPr lang="en-GB" dirty="0"/>
            </a:br>
            <a:r>
              <a:rPr lang="en-GB" dirty="0"/>
              <a:t>  </a:t>
            </a:r>
            <a:r>
              <a:rPr lang="en-GB" dirty="0" err="1"/>
              <a:t>i</a:t>
            </a:r>
            <a:r>
              <a:rPr lang="en-GB" dirty="0"/>
              <a:t>++;</a:t>
            </a:r>
            <a:br>
              <a:rPr lang="en-GB" dirty="0"/>
            </a:br>
            <a:r>
              <a:rPr lang="en-GB" dirty="0"/>
              <a:t>}</a:t>
            </a:r>
            <a:br>
              <a:rPr lang="en-GB" dirty="0"/>
            </a:br>
            <a:r>
              <a:rPr lang="en-GB" dirty="0"/>
              <a:t>while (</a:t>
            </a:r>
            <a:r>
              <a:rPr lang="en-GB" dirty="0" err="1"/>
              <a:t>i</a:t>
            </a:r>
            <a:r>
              <a:rPr lang="en-GB" dirty="0"/>
              <a:t> &lt; 5</a:t>
            </a:r>
            <a:r>
              <a:rPr lang="en-GB" dirty="0" smtClean="0"/>
              <a:t>);</a:t>
            </a:r>
          </a:p>
          <a:p>
            <a:pPr algn="just">
              <a:lnSpc>
                <a:spcPct val="150000"/>
              </a:lnSpc>
            </a:pPr>
            <a:r>
              <a:rPr lang="en-GB" dirty="0"/>
              <a:t>Do not forget to increase the variable used in the condition, otherwise the loop will never end!</a:t>
            </a:r>
          </a:p>
        </p:txBody>
      </p:sp>
    </p:spTree>
    <p:extLst>
      <p:ext uri="{BB962C8B-B14F-4D97-AF65-F5344CB8AC3E}">
        <p14:creationId xmlns:p14="http://schemas.microsoft.com/office/powerpoint/2010/main" val="308540875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Real-Life </a:t>
            </a:r>
            <a:r>
              <a:rPr lang="en-GB" b="1" dirty="0"/>
              <a:t>Examples</a:t>
            </a:r>
            <a:br>
              <a:rPr lang="en-GB" b="1" dirty="0"/>
            </a:br>
            <a:endParaRPr lang="en-GB" b="1" dirty="0"/>
          </a:p>
        </p:txBody>
      </p:sp>
      <p:sp>
        <p:nvSpPr>
          <p:cNvPr id="3" name="Content Placeholder 2"/>
          <p:cNvSpPr>
            <a:spLocks noGrp="1"/>
          </p:cNvSpPr>
          <p:nvPr>
            <p:ph idx="1"/>
          </p:nvPr>
        </p:nvSpPr>
        <p:spPr/>
        <p:txBody>
          <a:bodyPr>
            <a:normAutofit/>
          </a:bodyPr>
          <a:lstStyle/>
          <a:p>
            <a:pPr algn="just">
              <a:lnSpc>
                <a:spcPct val="150000"/>
              </a:lnSpc>
            </a:pPr>
            <a:r>
              <a:rPr lang="en-GB" dirty="0"/>
              <a:t>To demonstrate a practical example of the </a:t>
            </a:r>
            <a:r>
              <a:rPr lang="en-GB" b="1" dirty="0"/>
              <a:t>while loop</a:t>
            </a:r>
            <a:r>
              <a:rPr lang="en-GB" dirty="0"/>
              <a:t>, we have created a simple "countdown" program</a:t>
            </a:r>
            <a:r>
              <a:rPr lang="en-GB" dirty="0" smtClean="0"/>
              <a:t>:</a:t>
            </a:r>
          </a:p>
          <a:p>
            <a:r>
              <a:rPr lang="en-GB" dirty="0" err="1"/>
              <a:t>int</a:t>
            </a:r>
            <a:r>
              <a:rPr lang="en-GB" dirty="0"/>
              <a:t> countdown = 3;</a:t>
            </a:r>
            <a:br>
              <a:rPr lang="en-GB" dirty="0"/>
            </a:br>
            <a:r>
              <a:rPr lang="en-GB" dirty="0" smtClean="0"/>
              <a:t>while</a:t>
            </a:r>
            <a:r>
              <a:rPr lang="en-GB" dirty="0"/>
              <a:t> (countdown &gt; 0) {</a:t>
            </a:r>
            <a:br>
              <a:rPr lang="en-GB" dirty="0"/>
            </a:br>
            <a:r>
              <a:rPr lang="en-GB" dirty="0"/>
              <a:t>  </a:t>
            </a:r>
            <a:r>
              <a:rPr lang="en-GB" dirty="0" err="1"/>
              <a:t>printf</a:t>
            </a:r>
            <a:r>
              <a:rPr lang="en-GB" dirty="0"/>
              <a:t>("%d\n", countdown);</a:t>
            </a:r>
            <a:br>
              <a:rPr lang="en-GB" dirty="0"/>
            </a:br>
            <a:r>
              <a:rPr lang="en-GB" dirty="0"/>
              <a:t>  countdown--;</a:t>
            </a:r>
            <a:br>
              <a:rPr lang="en-GB" dirty="0"/>
            </a:br>
            <a:r>
              <a:rPr lang="en-GB" dirty="0"/>
              <a:t>}</a:t>
            </a:r>
            <a:br>
              <a:rPr lang="en-GB" dirty="0"/>
            </a:br>
            <a:r>
              <a:rPr lang="en-GB" dirty="0" err="1" smtClean="0"/>
              <a:t>printf</a:t>
            </a:r>
            <a:r>
              <a:rPr lang="en-GB" dirty="0"/>
              <a:t>("Happy New Year!!\n");</a:t>
            </a:r>
          </a:p>
        </p:txBody>
      </p:sp>
    </p:spTree>
    <p:extLst>
      <p:ext uri="{BB962C8B-B14F-4D97-AF65-F5344CB8AC3E}">
        <p14:creationId xmlns:p14="http://schemas.microsoft.com/office/powerpoint/2010/main" val="32499932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normAutofit lnSpcReduction="10000"/>
          </a:bodyPr>
          <a:lstStyle/>
          <a:p>
            <a:pPr algn="just">
              <a:lnSpc>
                <a:spcPct val="150000"/>
              </a:lnSpc>
            </a:pPr>
            <a:r>
              <a:rPr lang="en-GB" dirty="0"/>
              <a:t>In this example, we create a program that only print even numbers between 0 and 10 (inclusive</a:t>
            </a:r>
            <a:r>
              <a:rPr lang="en-GB" dirty="0" smtClean="0"/>
              <a:t>):</a:t>
            </a:r>
          </a:p>
          <a:p>
            <a:r>
              <a:rPr lang="en-GB" dirty="0"/>
              <a:t>Example</a:t>
            </a:r>
          </a:p>
          <a:p>
            <a:r>
              <a:rPr lang="en-GB" dirty="0" err="1"/>
              <a:t>int</a:t>
            </a:r>
            <a:r>
              <a:rPr lang="en-GB" dirty="0"/>
              <a:t> </a:t>
            </a:r>
            <a:r>
              <a:rPr lang="en-GB" dirty="0" err="1"/>
              <a:t>i</a:t>
            </a:r>
            <a:r>
              <a:rPr lang="en-GB" dirty="0"/>
              <a:t> = 0;</a:t>
            </a:r>
            <a:br>
              <a:rPr lang="en-GB" dirty="0"/>
            </a:br>
            <a:r>
              <a:rPr lang="en-GB" dirty="0"/>
              <a:t/>
            </a:r>
            <a:br>
              <a:rPr lang="en-GB" dirty="0"/>
            </a:br>
            <a:r>
              <a:rPr lang="en-GB" dirty="0"/>
              <a:t>while (</a:t>
            </a:r>
            <a:r>
              <a:rPr lang="en-GB" dirty="0" err="1"/>
              <a:t>i</a:t>
            </a:r>
            <a:r>
              <a:rPr lang="en-GB" dirty="0"/>
              <a:t> &lt;= 10) {</a:t>
            </a:r>
            <a:br>
              <a:rPr lang="en-GB" dirty="0"/>
            </a:br>
            <a:r>
              <a:rPr lang="en-GB" dirty="0"/>
              <a:t>  </a:t>
            </a:r>
            <a:r>
              <a:rPr lang="en-GB" dirty="0" err="1"/>
              <a:t>printf</a:t>
            </a:r>
            <a:r>
              <a:rPr lang="en-GB" dirty="0"/>
              <a:t>("%d\n", </a:t>
            </a:r>
            <a:r>
              <a:rPr lang="en-GB" dirty="0" err="1"/>
              <a:t>i</a:t>
            </a:r>
            <a:r>
              <a:rPr lang="en-GB" dirty="0"/>
              <a:t>);</a:t>
            </a:r>
            <a:br>
              <a:rPr lang="en-GB" dirty="0"/>
            </a:br>
            <a:r>
              <a:rPr lang="en-GB" dirty="0"/>
              <a:t>  </a:t>
            </a:r>
            <a:r>
              <a:rPr lang="en-GB" dirty="0" err="1"/>
              <a:t>i</a:t>
            </a:r>
            <a:r>
              <a:rPr lang="en-GB" dirty="0"/>
              <a:t> += 2;</a:t>
            </a:r>
            <a:br>
              <a:rPr lang="en-GB" dirty="0"/>
            </a:br>
            <a:r>
              <a:rPr lang="en-GB" dirty="0" smtClean="0"/>
              <a:t>}</a:t>
            </a:r>
            <a:br>
              <a:rPr lang="en-GB" dirty="0" smtClean="0"/>
            </a:br>
            <a:endParaRPr lang="en-GB" dirty="0" smtClean="0"/>
          </a:p>
          <a:p>
            <a:pPr marL="0" indent="0">
              <a:buNone/>
            </a:pPr>
            <a:endParaRPr lang="en-GB" dirty="0"/>
          </a:p>
        </p:txBody>
      </p:sp>
    </p:spTree>
    <p:extLst>
      <p:ext uri="{BB962C8B-B14F-4D97-AF65-F5344CB8AC3E}">
        <p14:creationId xmlns:p14="http://schemas.microsoft.com/office/powerpoint/2010/main" val="3544495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Servers</a:t>
            </a:r>
            <a:endParaRPr lang="en-GB" b="1" dirty="0"/>
          </a:p>
        </p:txBody>
      </p:sp>
      <p:sp>
        <p:nvSpPr>
          <p:cNvPr id="3" name="Content Placeholder 2"/>
          <p:cNvSpPr>
            <a:spLocks noGrp="1"/>
          </p:cNvSpPr>
          <p:nvPr>
            <p:ph idx="1"/>
          </p:nvPr>
        </p:nvSpPr>
        <p:spPr/>
        <p:txBody>
          <a:bodyPr/>
          <a:lstStyle/>
          <a:p>
            <a:pPr algn="just">
              <a:lnSpc>
                <a:spcPct val="150000"/>
              </a:lnSpc>
            </a:pPr>
            <a:r>
              <a:rPr lang="en-GB" b="1" dirty="0" smtClean="0"/>
              <a:t>Servers</a:t>
            </a:r>
            <a:r>
              <a:rPr lang="en-GB" dirty="0" smtClean="0"/>
              <a:t> are specialized computers designed to manage, store, and process data for multiple users or systems over a network. Unlike personal computers, which are typically used by one person at a time, servers provide services and resources to many users simultaneously. They play a crucial role in networks, data </a:t>
            </a:r>
            <a:r>
              <a:rPr lang="en-GB" dirty="0" err="1" smtClean="0"/>
              <a:t>centers</a:t>
            </a:r>
            <a:r>
              <a:rPr lang="en-GB" dirty="0" smtClean="0"/>
              <a:t>, and cloud computing environments.</a:t>
            </a:r>
            <a:endParaRPr lang="en-GB" dirty="0"/>
          </a:p>
        </p:txBody>
      </p:sp>
    </p:spTree>
    <p:extLst>
      <p:ext uri="{BB962C8B-B14F-4D97-AF65-F5344CB8AC3E}">
        <p14:creationId xmlns:p14="http://schemas.microsoft.com/office/powerpoint/2010/main" val="219757829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C</a:t>
            </a:r>
            <a:r>
              <a:rPr lang="en-GB" dirty="0"/>
              <a:t> For Loop</a:t>
            </a:r>
            <a:br>
              <a:rPr lang="en-GB" dirty="0"/>
            </a:br>
            <a:endParaRPr lang="en-GB" dirty="0"/>
          </a:p>
        </p:txBody>
      </p:sp>
      <p:sp>
        <p:nvSpPr>
          <p:cNvPr id="3" name="Content Placeholder 2"/>
          <p:cNvSpPr>
            <a:spLocks noGrp="1"/>
          </p:cNvSpPr>
          <p:nvPr>
            <p:ph idx="1"/>
          </p:nvPr>
        </p:nvSpPr>
        <p:spPr/>
        <p:txBody>
          <a:bodyPr/>
          <a:lstStyle/>
          <a:p>
            <a:pPr algn="just">
              <a:lnSpc>
                <a:spcPct val="200000"/>
              </a:lnSpc>
            </a:pPr>
            <a:r>
              <a:rPr lang="en-GB" dirty="0"/>
              <a:t>When you know exactly how many times you want to loop through a block of code, use the for loop instead of a while loop:</a:t>
            </a:r>
          </a:p>
        </p:txBody>
      </p:sp>
    </p:spTree>
    <p:extLst>
      <p:ext uri="{BB962C8B-B14F-4D97-AF65-F5344CB8AC3E}">
        <p14:creationId xmlns:p14="http://schemas.microsoft.com/office/powerpoint/2010/main" val="248899068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Syntax</a:t>
            </a:r>
            <a:r>
              <a:rPr lang="en-GB" dirty="0"/>
              <a:t/>
            </a:r>
            <a:br>
              <a:rPr lang="en-GB" dirty="0"/>
            </a:br>
            <a:endParaRPr lang="en-GB" dirty="0"/>
          </a:p>
        </p:txBody>
      </p:sp>
      <p:sp>
        <p:nvSpPr>
          <p:cNvPr id="3" name="Content Placeholder 2"/>
          <p:cNvSpPr>
            <a:spLocks noGrp="1"/>
          </p:cNvSpPr>
          <p:nvPr>
            <p:ph idx="1"/>
          </p:nvPr>
        </p:nvSpPr>
        <p:spPr>
          <a:xfrm>
            <a:off x="838199" y="1825625"/>
            <a:ext cx="11009811" cy="4351338"/>
          </a:xfrm>
        </p:spPr>
        <p:txBody>
          <a:bodyPr>
            <a:normAutofit fontScale="92500"/>
          </a:bodyPr>
          <a:lstStyle/>
          <a:p>
            <a:pPr>
              <a:lnSpc>
                <a:spcPct val="150000"/>
              </a:lnSpc>
            </a:pPr>
            <a:r>
              <a:rPr lang="en-GB" dirty="0"/>
              <a:t>for (</a:t>
            </a:r>
            <a:r>
              <a:rPr lang="en-GB" i="1" dirty="0"/>
              <a:t>expression 1</a:t>
            </a:r>
            <a:r>
              <a:rPr lang="en-GB" dirty="0"/>
              <a:t>;</a:t>
            </a:r>
            <a:r>
              <a:rPr lang="en-GB" i="1" dirty="0"/>
              <a:t> expression 2</a:t>
            </a:r>
            <a:r>
              <a:rPr lang="en-GB" dirty="0"/>
              <a:t>;</a:t>
            </a:r>
            <a:r>
              <a:rPr lang="en-GB" i="1" dirty="0"/>
              <a:t> expression 3</a:t>
            </a:r>
            <a:r>
              <a:rPr lang="en-GB" dirty="0"/>
              <a:t>) {</a:t>
            </a:r>
            <a:br>
              <a:rPr lang="en-GB" dirty="0"/>
            </a:br>
            <a:r>
              <a:rPr lang="en-GB" dirty="0"/>
              <a:t>  </a:t>
            </a:r>
            <a:r>
              <a:rPr lang="en-GB" i="1" dirty="0"/>
              <a:t>// code block to be executed</a:t>
            </a:r>
            <a:r>
              <a:rPr lang="en-GB" dirty="0"/>
              <a:t/>
            </a:r>
            <a:br>
              <a:rPr lang="en-GB" dirty="0"/>
            </a:br>
            <a:r>
              <a:rPr lang="en-GB" dirty="0" smtClean="0"/>
              <a:t>}</a:t>
            </a:r>
          </a:p>
          <a:p>
            <a:pPr algn="just">
              <a:lnSpc>
                <a:spcPct val="150000"/>
              </a:lnSpc>
            </a:pPr>
            <a:r>
              <a:rPr lang="en-GB" dirty="0"/>
              <a:t>Expression 1 is executed (one time) before the execution of the code block.</a:t>
            </a:r>
          </a:p>
          <a:p>
            <a:pPr algn="just">
              <a:lnSpc>
                <a:spcPct val="150000"/>
              </a:lnSpc>
            </a:pPr>
            <a:r>
              <a:rPr lang="en-GB" dirty="0" smtClean="0"/>
              <a:t>Expression </a:t>
            </a:r>
            <a:r>
              <a:rPr lang="en-GB" dirty="0"/>
              <a:t>2 defines the condition for executing the code block.</a:t>
            </a:r>
          </a:p>
          <a:p>
            <a:pPr algn="just">
              <a:lnSpc>
                <a:spcPct val="150000"/>
              </a:lnSpc>
            </a:pPr>
            <a:r>
              <a:rPr lang="en-GB" dirty="0" smtClean="0"/>
              <a:t>Expression </a:t>
            </a:r>
            <a:r>
              <a:rPr lang="en-GB" dirty="0"/>
              <a:t>3 is executed (every time) after the code block has been executed.</a:t>
            </a:r>
          </a:p>
        </p:txBody>
      </p:sp>
    </p:spTree>
    <p:extLst>
      <p:ext uri="{BB962C8B-B14F-4D97-AF65-F5344CB8AC3E}">
        <p14:creationId xmlns:p14="http://schemas.microsoft.com/office/powerpoint/2010/main" val="353869547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Example</a:t>
            </a:r>
            <a:r>
              <a:rPr lang="en-GB" dirty="0"/>
              <a:t/>
            </a:r>
            <a:br>
              <a:rPr lang="en-GB" dirty="0"/>
            </a:br>
            <a:endParaRPr lang="en-GB" dirty="0"/>
          </a:p>
        </p:txBody>
      </p:sp>
      <p:sp>
        <p:nvSpPr>
          <p:cNvPr id="3" name="Content Placeholder 2"/>
          <p:cNvSpPr>
            <a:spLocks noGrp="1"/>
          </p:cNvSpPr>
          <p:nvPr>
            <p:ph idx="1"/>
          </p:nvPr>
        </p:nvSpPr>
        <p:spPr/>
        <p:txBody>
          <a:bodyPr/>
          <a:lstStyle/>
          <a:p>
            <a:r>
              <a:rPr lang="en-GB" dirty="0" err="1" smtClean="0"/>
              <a:t>int</a:t>
            </a:r>
            <a:r>
              <a:rPr lang="en-GB" dirty="0"/>
              <a:t> </a:t>
            </a:r>
            <a:r>
              <a:rPr lang="en-GB" dirty="0" err="1"/>
              <a:t>i</a:t>
            </a:r>
            <a:r>
              <a:rPr lang="en-GB" dirty="0"/>
              <a:t>;</a:t>
            </a:r>
            <a:br>
              <a:rPr lang="en-GB" dirty="0"/>
            </a:br>
            <a:r>
              <a:rPr lang="en-GB" dirty="0"/>
              <a:t/>
            </a:r>
            <a:br>
              <a:rPr lang="en-GB" dirty="0"/>
            </a:br>
            <a:r>
              <a:rPr lang="en-GB" dirty="0"/>
              <a:t>for (</a:t>
            </a:r>
            <a:r>
              <a:rPr lang="en-GB" dirty="0" err="1"/>
              <a:t>i</a:t>
            </a:r>
            <a:r>
              <a:rPr lang="en-GB" dirty="0"/>
              <a:t> = 0; </a:t>
            </a:r>
            <a:r>
              <a:rPr lang="en-GB" dirty="0" err="1"/>
              <a:t>i</a:t>
            </a:r>
            <a:r>
              <a:rPr lang="en-GB" dirty="0"/>
              <a:t> &lt; 5; </a:t>
            </a:r>
            <a:r>
              <a:rPr lang="en-GB" dirty="0" err="1"/>
              <a:t>i</a:t>
            </a:r>
            <a:r>
              <a:rPr lang="en-GB" dirty="0"/>
              <a:t>++) {</a:t>
            </a:r>
            <a:br>
              <a:rPr lang="en-GB" dirty="0"/>
            </a:br>
            <a:r>
              <a:rPr lang="en-GB" dirty="0"/>
              <a:t>  </a:t>
            </a:r>
            <a:r>
              <a:rPr lang="en-GB" dirty="0" err="1"/>
              <a:t>printf</a:t>
            </a:r>
            <a:r>
              <a:rPr lang="en-GB" dirty="0"/>
              <a:t>("%d\n", </a:t>
            </a:r>
            <a:r>
              <a:rPr lang="en-GB" dirty="0" err="1"/>
              <a:t>i</a:t>
            </a:r>
            <a:r>
              <a:rPr lang="en-GB" dirty="0"/>
              <a:t>);</a:t>
            </a:r>
            <a:br>
              <a:rPr lang="en-GB" dirty="0"/>
            </a:br>
            <a:r>
              <a:rPr lang="en-GB" dirty="0"/>
              <a:t>}</a:t>
            </a:r>
          </a:p>
          <a:p>
            <a:endParaRPr lang="en-GB" dirty="0"/>
          </a:p>
        </p:txBody>
      </p:sp>
    </p:spTree>
    <p:extLst>
      <p:ext uri="{BB962C8B-B14F-4D97-AF65-F5344CB8AC3E}">
        <p14:creationId xmlns:p14="http://schemas.microsoft.com/office/powerpoint/2010/main" val="351949652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Example explained</a:t>
            </a:r>
            <a:br>
              <a:rPr lang="en-GB" b="1" dirty="0"/>
            </a:br>
            <a:endParaRPr lang="en-GB" b="1" dirty="0"/>
          </a:p>
        </p:txBody>
      </p:sp>
      <p:sp>
        <p:nvSpPr>
          <p:cNvPr id="3" name="Content Placeholder 2"/>
          <p:cNvSpPr>
            <a:spLocks noGrp="1"/>
          </p:cNvSpPr>
          <p:nvPr>
            <p:ph idx="1"/>
          </p:nvPr>
        </p:nvSpPr>
        <p:spPr/>
        <p:txBody>
          <a:bodyPr/>
          <a:lstStyle/>
          <a:p>
            <a:pPr algn="just">
              <a:lnSpc>
                <a:spcPct val="150000"/>
              </a:lnSpc>
            </a:pPr>
            <a:r>
              <a:rPr lang="en-GB" dirty="0"/>
              <a:t>Expression 1 sets a variable before the loop starts (</a:t>
            </a:r>
            <a:r>
              <a:rPr lang="en-GB" dirty="0" err="1"/>
              <a:t>int</a:t>
            </a:r>
            <a:r>
              <a:rPr lang="en-GB" dirty="0"/>
              <a:t> </a:t>
            </a:r>
            <a:r>
              <a:rPr lang="en-GB" dirty="0" err="1"/>
              <a:t>i</a:t>
            </a:r>
            <a:r>
              <a:rPr lang="en-GB" dirty="0"/>
              <a:t> = 0).</a:t>
            </a:r>
          </a:p>
          <a:p>
            <a:pPr algn="just">
              <a:lnSpc>
                <a:spcPct val="150000"/>
              </a:lnSpc>
            </a:pPr>
            <a:r>
              <a:rPr lang="en-GB" dirty="0"/>
              <a:t>Expression 2 defines the condition for the loop to run (</a:t>
            </a:r>
            <a:r>
              <a:rPr lang="en-GB" dirty="0" err="1"/>
              <a:t>i</a:t>
            </a:r>
            <a:r>
              <a:rPr lang="en-GB" dirty="0"/>
              <a:t> must be less than 5). If the condition is true, the loop will start over again, if it is false, the loop will end.</a:t>
            </a:r>
          </a:p>
          <a:p>
            <a:pPr algn="just">
              <a:lnSpc>
                <a:spcPct val="150000"/>
              </a:lnSpc>
            </a:pPr>
            <a:r>
              <a:rPr lang="en-GB" dirty="0"/>
              <a:t>Expression 3 increases a value (</a:t>
            </a:r>
            <a:r>
              <a:rPr lang="en-GB" dirty="0" err="1"/>
              <a:t>i</a:t>
            </a:r>
            <a:r>
              <a:rPr lang="en-GB" dirty="0"/>
              <a:t>++) each time the code block in the loop has been executed.</a:t>
            </a:r>
          </a:p>
          <a:p>
            <a:endParaRPr lang="en-GB" dirty="0"/>
          </a:p>
        </p:txBody>
      </p:sp>
    </p:spTree>
    <p:extLst>
      <p:ext uri="{BB962C8B-B14F-4D97-AF65-F5344CB8AC3E}">
        <p14:creationId xmlns:p14="http://schemas.microsoft.com/office/powerpoint/2010/main" val="267185370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break statement</a:t>
            </a:r>
            <a:endParaRPr lang="en-GB" b="1" dirty="0"/>
          </a:p>
        </p:txBody>
      </p:sp>
      <p:sp>
        <p:nvSpPr>
          <p:cNvPr id="3" name="Content Placeholder 2"/>
          <p:cNvSpPr>
            <a:spLocks noGrp="1"/>
          </p:cNvSpPr>
          <p:nvPr>
            <p:ph idx="1"/>
          </p:nvPr>
        </p:nvSpPr>
        <p:spPr/>
        <p:txBody>
          <a:bodyPr/>
          <a:lstStyle/>
          <a:p>
            <a:pPr algn="just">
              <a:lnSpc>
                <a:spcPct val="200000"/>
              </a:lnSpc>
            </a:pPr>
            <a:r>
              <a:rPr lang="en-GB" dirty="0"/>
              <a:t>You have already seen the </a:t>
            </a:r>
            <a:r>
              <a:rPr lang="en-GB" b="1" dirty="0"/>
              <a:t>break</a:t>
            </a:r>
            <a:r>
              <a:rPr lang="en-GB" dirty="0"/>
              <a:t> statement used in an earlier chapter of this tutorial. It was used to "</a:t>
            </a:r>
            <a:r>
              <a:rPr lang="en-GB" b="1" dirty="0" smtClean="0"/>
              <a:t>jump </a:t>
            </a:r>
            <a:r>
              <a:rPr lang="en-GB" b="1" dirty="0"/>
              <a:t>out</a:t>
            </a:r>
            <a:r>
              <a:rPr lang="en-GB" dirty="0"/>
              <a:t>" of a switch statement</a:t>
            </a:r>
            <a:r>
              <a:rPr lang="en-GB" dirty="0" smtClean="0"/>
              <a:t>.</a:t>
            </a:r>
          </a:p>
          <a:p>
            <a:pPr algn="just">
              <a:lnSpc>
                <a:spcPct val="200000"/>
              </a:lnSpc>
            </a:pPr>
            <a:r>
              <a:rPr lang="en-GB" dirty="0"/>
              <a:t>The </a:t>
            </a:r>
            <a:r>
              <a:rPr lang="en-GB" b="1" dirty="0"/>
              <a:t>break</a:t>
            </a:r>
            <a:r>
              <a:rPr lang="en-GB" dirty="0"/>
              <a:t> statement can also be used to jump out of a </a:t>
            </a:r>
            <a:r>
              <a:rPr lang="en-GB" b="1" dirty="0"/>
              <a:t>loop</a:t>
            </a:r>
            <a:r>
              <a:rPr lang="en-GB" dirty="0"/>
              <a:t>.</a:t>
            </a:r>
          </a:p>
          <a:p>
            <a:pPr algn="just">
              <a:lnSpc>
                <a:spcPct val="200000"/>
              </a:lnSpc>
            </a:pPr>
            <a:r>
              <a:rPr lang="en-GB" dirty="0" smtClean="0"/>
              <a:t>This </a:t>
            </a:r>
            <a:r>
              <a:rPr lang="en-GB" dirty="0"/>
              <a:t>example jumps out of the for loop when </a:t>
            </a:r>
            <a:r>
              <a:rPr lang="en-GB" b="1" dirty="0" err="1"/>
              <a:t>i</a:t>
            </a:r>
            <a:r>
              <a:rPr lang="en-GB" dirty="0"/>
              <a:t> is equal to 4:</a:t>
            </a:r>
          </a:p>
        </p:txBody>
      </p:sp>
    </p:spTree>
    <p:extLst>
      <p:ext uri="{BB962C8B-B14F-4D97-AF65-F5344CB8AC3E}">
        <p14:creationId xmlns:p14="http://schemas.microsoft.com/office/powerpoint/2010/main" val="268949094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Example</a:t>
            </a:r>
            <a:r>
              <a:rPr lang="en-GB" dirty="0"/>
              <a:t/>
            </a:r>
            <a:br>
              <a:rPr lang="en-GB" dirty="0"/>
            </a:br>
            <a:endParaRPr lang="en-GB" dirty="0"/>
          </a:p>
        </p:txBody>
      </p:sp>
      <p:sp>
        <p:nvSpPr>
          <p:cNvPr id="3" name="Content Placeholder 2"/>
          <p:cNvSpPr>
            <a:spLocks noGrp="1"/>
          </p:cNvSpPr>
          <p:nvPr>
            <p:ph idx="1"/>
          </p:nvPr>
        </p:nvSpPr>
        <p:spPr>
          <a:xfrm>
            <a:off x="838200" y="1825625"/>
            <a:ext cx="10515600" cy="4614364"/>
          </a:xfrm>
        </p:spPr>
        <p:txBody>
          <a:bodyPr>
            <a:normAutofit/>
          </a:bodyPr>
          <a:lstStyle/>
          <a:p>
            <a:r>
              <a:rPr lang="nn-NO" dirty="0"/>
              <a:t>int i;</a:t>
            </a:r>
            <a:br>
              <a:rPr lang="nn-NO" dirty="0"/>
            </a:br>
            <a:r>
              <a:rPr lang="nn-NO" dirty="0"/>
              <a:t/>
            </a:r>
            <a:br>
              <a:rPr lang="nn-NO" dirty="0"/>
            </a:br>
            <a:r>
              <a:rPr lang="nn-NO" dirty="0"/>
              <a:t>for (i = 0; i &lt; 10; i++) {</a:t>
            </a:r>
            <a:br>
              <a:rPr lang="nn-NO" dirty="0"/>
            </a:br>
            <a:r>
              <a:rPr lang="nn-NO" dirty="0"/>
              <a:t>  if (i == 4) {</a:t>
            </a:r>
            <a:br>
              <a:rPr lang="nn-NO" dirty="0"/>
            </a:br>
            <a:r>
              <a:rPr lang="nn-NO" dirty="0"/>
              <a:t>    break;</a:t>
            </a:r>
            <a:br>
              <a:rPr lang="nn-NO" dirty="0"/>
            </a:br>
            <a:r>
              <a:rPr lang="nn-NO" dirty="0"/>
              <a:t>  }</a:t>
            </a:r>
            <a:br>
              <a:rPr lang="nn-NO" dirty="0"/>
            </a:br>
            <a:r>
              <a:rPr lang="nn-NO" dirty="0"/>
              <a:t>  printf("%</a:t>
            </a:r>
            <a:r>
              <a:rPr lang="nn-NO" dirty="0" smtClean="0"/>
              <a:t>d\n", </a:t>
            </a:r>
            <a:r>
              <a:rPr lang="nn-NO" dirty="0"/>
              <a:t>i);</a:t>
            </a:r>
            <a:br>
              <a:rPr lang="nn-NO" dirty="0"/>
            </a:br>
            <a:r>
              <a:rPr lang="nn-NO" dirty="0" smtClean="0"/>
              <a:t>}</a:t>
            </a:r>
          </a:p>
          <a:p>
            <a:pPr>
              <a:lnSpc>
                <a:spcPct val="150000"/>
              </a:lnSpc>
            </a:pPr>
            <a:r>
              <a:rPr lang="en-GB" dirty="0"/>
              <a:t>In a </a:t>
            </a:r>
            <a:r>
              <a:rPr lang="en-GB" b="1" dirty="0"/>
              <a:t>looping</a:t>
            </a:r>
            <a:r>
              <a:rPr lang="en-GB" dirty="0"/>
              <a:t> statement, the </a:t>
            </a:r>
            <a:r>
              <a:rPr lang="en-GB" b="1" dirty="0"/>
              <a:t>break </a:t>
            </a:r>
            <a:r>
              <a:rPr lang="en-GB" dirty="0"/>
              <a:t>command ends the loop and moves control to the next command outside the loop</a:t>
            </a:r>
          </a:p>
        </p:txBody>
      </p:sp>
    </p:spTree>
    <p:extLst>
      <p:ext uri="{BB962C8B-B14F-4D97-AF65-F5344CB8AC3E}">
        <p14:creationId xmlns:p14="http://schemas.microsoft.com/office/powerpoint/2010/main" val="393428643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Continue</a:t>
            </a:r>
            <a:r>
              <a:rPr lang="en-GB" b="1" dirty="0"/>
              <a:t/>
            </a:r>
            <a:br>
              <a:rPr lang="en-GB" b="1" dirty="0"/>
            </a:br>
            <a:endParaRPr lang="en-GB" b="1" dirty="0"/>
          </a:p>
        </p:txBody>
      </p:sp>
      <p:sp>
        <p:nvSpPr>
          <p:cNvPr id="3" name="Content Placeholder 2"/>
          <p:cNvSpPr>
            <a:spLocks noGrp="1"/>
          </p:cNvSpPr>
          <p:nvPr>
            <p:ph idx="1"/>
          </p:nvPr>
        </p:nvSpPr>
        <p:spPr/>
        <p:txBody>
          <a:bodyPr/>
          <a:lstStyle/>
          <a:p>
            <a:pPr algn="just">
              <a:lnSpc>
                <a:spcPct val="200000"/>
              </a:lnSpc>
            </a:pPr>
            <a:r>
              <a:rPr lang="en-GB" dirty="0"/>
              <a:t>The </a:t>
            </a:r>
            <a:r>
              <a:rPr lang="en-GB" b="1" dirty="0"/>
              <a:t>continue</a:t>
            </a:r>
            <a:r>
              <a:rPr lang="en-GB" dirty="0"/>
              <a:t> statement breaks one iteration (in the loop), if a specified condition occurs, and continues with the next iteration in the loop</a:t>
            </a:r>
            <a:r>
              <a:rPr lang="en-GB" dirty="0" smtClean="0"/>
              <a:t>.</a:t>
            </a:r>
          </a:p>
          <a:p>
            <a:pPr algn="just">
              <a:lnSpc>
                <a:spcPct val="200000"/>
              </a:lnSpc>
            </a:pPr>
            <a:r>
              <a:rPr lang="en-GB" dirty="0"/>
              <a:t>This example skips the value of 4:</a:t>
            </a:r>
          </a:p>
        </p:txBody>
      </p:sp>
    </p:spTree>
    <p:extLst>
      <p:ext uri="{BB962C8B-B14F-4D97-AF65-F5344CB8AC3E}">
        <p14:creationId xmlns:p14="http://schemas.microsoft.com/office/powerpoint/2010/main" val="363585358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Example</a:t>
            </a:r>
            <a:r>
              <a:rPr lang="en-GB" b="1" dirty="0"/>
              <a:t/>
            </a:r>
            <a:br>
              <a:rPr lang="en-GB" b="1" dirty="0"/>
            </a:br>
            <a:endParaRPr lang="en-GB" b="1" dirty="0"/>
          </a:p>
        </p:txBody>
      </p:sp>
      <p:sp>
        <p:nvSpPr>
          <p:cNvPr id="3" name="Content Placeholder 2"/>
          <p:cNvSpPr>
            <a:spLocks noGrp="1"/>
          </p:cNvSpPr>
          <p:nvPr>
            <p:ph idx="1"/>
          </p:nvPr>
        </p:nvSpPr>
        <p:spPr/>
        <p:txBody>
          <a:bodyPr/>
          <a:lstStyle/>
          <a:p>
            <a:r>
              <a:rPr lang="nn-NO" dirty="0">
                <a:solidFill>
                  <a:srgbClr val="0000CD"/>
                </a:solidFill>
                <a:latin typeface="Consolas" panose="020B0609020204030204" pitchFamily="49" charset="0"/>
              </a:rPr>
              <a:t>int</a:t>
            </a:r>
            <a:r>
              <a:rPr lang="nn-NO" dirty="0">
                <a:solidFill>
                  <a:srgbClr val="000000"/>
                </a:solidFill>
                <a:latin typeface="Consolas" panose="020B0609020204030204" pitchFamily="49" charset="0"/>
              </a:rPr>
              <a:t> i;</a:t>
            </a:r>
            <a:r>
              <a:rPr lang="nn-NO" dirty="0"/>
              <a:t/>
            </a:r>
            <a:br>
              <a:rPr lang="nn-NO" dirty="0"/>
            </a:br>
            <a:r>
              <a:rPr lang="nn-NO" dirty="0"/>
              <a:t/>
            </a:r>
            <a:br>
              <a:rPr lang="nn-NO" dirty="0"/>
            </a:br>
            <a:r>
              <a:rPr lang="nn-NO" dirty="0">
                <a:solidFill>
                  <a:srgbClr val="0000CD"/>
                </a:solidFill>
                <a:latin typeface="Consolas" panose="020B0609020204030204" pitchFamily="49" charset="0"/>
              </a:rPr>
              <a:t>for</a:t>
            </a:r>
            <a:r>
              <a:rPr lang="nn-NO" dirty="0">
                <a:solidFill>
                  <a:srgbClr val="000000"/>
                </a:solidFill>
                <a:latin typeface="Consolas" panose="020B0609020204030204" pitchFamily="49" charset="0"/>
              </a:rPr>
              <a:t> (i = </a:t>
            </a:r>
            <a:r>
              <a:rPr lang="nn-NO" dirty="0">
                <a:solidFill>
                  <a:srgbClr val="FF0000"/>
                </a:solidFill>
                <a:latin typeface="Consolas" panose="020B0609020204030204" pitchFamily="49" charset="0"/>
              </a:rPr>
              <a:t>0</a:t>
            </a:r>
            <a:r>
              <a:rPr lang="nn-NO" dirty="0">
                <a:solidFill>
                  <a:srgbClr val="000000"/>
                </a:solidFill>
                <a:latin typeface="Consolas" panose="020B0609020204030204" pitchFamily="49" charset="0"/>
              </a:rPr>
              <a:t>; i &lt; </a:t>
            </a:r>
            <a:r>
              <a:rPr lang="nn-NO" dirty="0">
                <a:solidFill>
                  <a:srgbClr val="FF0000"/>
                </a:solidFill>
                <a:latin typeface="Consolas" panose="020B0609020204030204" pitchFamily="49" charset="0"/>
              </a:rPr>
              <a:t>10</a:t>
            </a:r>
            <a:r>
              <a:rPr lang="nn-NO" dirty="0">
                <a:solidFill>
                  <a:srgbClr val="000000"/>
                </a:solidFill>
                <a:latin typeface="Consolas" panose="020B0609020204030204" pitchFamily="49" charset="0"/>
              </a:rPr>
              <a:t>; i++) {</a:t>
            </a:r>
            <a:r>
              <a:rPr lang="nn-NO" dirty="0"/>
              <a:t/>
            </a:r>
            <a:br>
              <a:rPr lang="nn-NO" dirty="0"/>
            </a:br>
            <a:r>
              <a:rPr lang="nn-NO" dirty="0">
                <a:solidFill>
                  <a:srgbClr val="000000"/>
                </a:solidFill>
                <a:latin typeface="Consolas" panose="020B0609020204030204" pitchFamily="49" charset="0"/>
              </a:rPr>
              <a:t>  </a:t>
            </a:r>
            <a:r>
              <a:rPr lang="nn-NO" dirty="0">
                <a:solidFill>
                  <a:srgbClr val="0000CD"/>
                </a:solidFill>
                <a:latin typeface="Consolas" panose="020B0609020204030204" pitchFamily="49" charset="0"/>
              </a:rPr>
              <a:t>if</a:t>
            </a:r>
            <a:r>
              <a:rPr lang="nn-NO" dirty="0">
                <a:solidFill>
                  <a:srgbClr val="000000"/>
                </a:solidFill>
                <a:latin typeface="Consolas" panose="020B0609020204030204" pitchFamily="49" charset="0"/>
              </a:rPr>
              <a:t> (i == </a:t>
            </a:r>
            <a:r>
              <a:rPr lang="nn-NO" dirty="0">
                <a:solidFill>
                  <a:srgbClr val="FF0000"/>
                </a:solidFill>
                <a:latin typeface="Consolas" panose="020B0609020204030204" pitchFamily="49" charset="0"/>
              </a:rPr>
              <a:t>4</a:t>
            </a:r>
            <a:r>
              <a:rPr lang="nn-NO" dirty="0">
                <a:solidFill>
                  <a:srgbClr val="000000"/>
                </a:solidFill>
                <a:latin typeface="Consolas" panose="020B0609020204030204" pitchFamily="49" charset="0"/>
              </a:rPr>
              <a:t>) {</a:t>
            </a:r>
            <a:r>
              <a:rPr lang="nn-NO" dirty="0"/>
              <a:t/>
            </a:r>
            <a:br>
              <a:rPr lang="nn-NO" dirty="0"/>
            </a:br>
            <a:r>
              <a:rPr lang="nn-NO" dirty="0">
                <a:solidFill>
                  <a:srgbClr val="000000"/>
                </a:solidFill>
                <a:latin typeface="Consolas" panose="020B0609020204030204" pitchFamily="49" charset="0"/>
              </a:rPr>
              <a:t>    </a:t>
            </a:r>
            <a:r>
              <a:rPr lang="nn-NO" dirty="0">
                <a:solidFill>
                  <a:srgbClr val="0000CD"/>
                </a:solidFill>
                <a:latin typeface="Consolas" panose="020B0609020204030204" pitchFamily="49" charset="0"/>
              </a:rPr>
              <a:t>continue</a:t>
            </a:r>
            <a:r>
              <a:rPr lang="nn-NO" dirty="0">
                <a:solidFill>
                  <a:srgbClr val="000000"/>
                </a:solidFill>
                <a:latin typeface="Consolas" panose="020B0609020204030204" pitchFamily="49" charset="0"/>
              </a:rPr>
              <a:t>;</a:t>
            </a:r>
            <a:r>
              <a:rPr lang="nn-NO" dirty="0"/>
              <a:t/>
            </a:r>
            <a:br>
              <a:rPr lang="nn-NO" dirty="0"/>
            </a:br>
            <a:r>
              <a:rPr lang="nn-NO" dirty="0">
                <a:solidFill>
                  <a:srgbClr val="000000"/>
                </a:solidFill>
                <a:latin typeface="Consolas" panose="020B0609020204030204" pitchFamily="49" charset="0"/>
              </a:rPr>
              <a:t>  }</a:t>
            </a:r>
            <a:r>
              <a:rPr lang="nn-NO" dirty="0"/>
              <a:t/>
            </a:r>
            <a:br>
              <a:rPr lang="nn-NO" dirty="0"/>
            </a:br>
            <a:r>
              <a:rPr lang="nn-NO" dirty="0">
                <a:solidFill>
                  <a:srgbClr val="000000"/>
                </a:solidFill>
                <a:latin typeface="Consolas" panose="020B0609020204030204" pitchFamily="49" charset="0"/>
              </a:rPr>
              <a:t>  printf(</a:t>
            </a:r>
            <a:r>
              <a:rPr lang="nn-NO" dirty="0">
                <a:solidFill>
                  <a:srgbClr val="A52A2A"/>
                </a:solidFill>
                <a:latin typeface="Consolas" panose="020B0609020204030204" pitchFamily="49" charset="0"/>
              </a:rPr>
              <a:t>"%d\n"</a:t>
            </a:r>
            <a:r>
              <a:rPr lang="nn-NO" dirty="0">
                <a:solidFill>
                  <a:srgbClr val="000000"/>
                </a:solidFill>
                <a:latin typeface="Consolas" panose="020B0609020204030204" pitchFamily="49" charset="0"/>
              </a:rPr>
              <a:t>, i);</a:t>
            </a:r>
            <a:r>
              <a:rPr lang="nn-NO" dirty="0"/>
              <a:t/>
            </a:r>
            <a:br>
              <a:rPr lang="nn-NO" dirty="0"/>
            </a:br>
            <a:r>
              <a:rPr lang="nn-NO"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37096273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Break </a:t>
            </a:r>
            <a:r>
              <a:rPr lang="en-GB" b="1" dirty="0"/>
              <a:t>and Continue in While Loop</a:t>
            </a:r>
            <a:br>
              <a:rPr lang="en-GB" b="1" dirty="0"/>
            </a:br>
            <a:endParaRPr lang="en-GB" b="1" dirty="0"/>
          </a:p>
        </p:txBody>
      </p:sp>
      <p:sp>
        <p:nvSpPr>
          <p:cNvPr id="4" name="Rectangle 3"/>
          <p:cNvSpPr/>
          <p:nvPr/>
        </p:nvSpPr>
        <p:spPr>
          <a:xfrm>
            <a:off x="995153" y="1690688"/>
            <a:ext cx="5574026" cy="523220"/>
          </a:xfrm>
          <a:prstGeom prst="rect">
            <a:avLst/>
          </a:prstGeom>
        </p:spPr>
        <p:txBody>
          <a:bodyPr wrap="none">
            <a:spAutoFit/>
          </a:bodyPr>
          <a:lstStyle/>
          <a:p>
            <a:r>
              <a:rPr lang="en-GB" sz="2800" dirty="0">
                <a:solidFill>
                  <a:srgbClr val="000000"/>
                </a:solidFill>
                <a:latin typeface="Segoe UI" panose="020B0502040204020203" pitchFamily="34" charset="0"/>
              </a:rPr>
              <a:t>Break and Continue in While Loop</a:t>
            </a:r>
            <a:endParaRPr lang="en-GB" sz="2800" b="0" i="0" dirty="0">
              <a:solidFill>
                <a:srgbClr val="000000"/>
              </a:solidFill>
              <a:effectLst/>
              <a:latin typeface="Segoe UI" panose="020B0502040204020203" pitchFamily="34" charset="0"/>
            </a:endParaRPr>
          </a:p>
        </p:txBody>
      </p:sp>
      <p:sp>
        <p:nvSpPr>
          <p:cNvPr id="5" name="Rectangle 4"/>
          <p:cNvSpPr/>
          <p:nvPr/>
        </p:nvSpPr>
        <p:spPr>
          <a:xfrm>
            <a:off x="1519645" y="2306156"/>
            <a:ext cx="6096000" cy="3970318"/>
          </a:xfrm>
          <a:prstGeom prst="rect">
            <a:avLst/>
          </a:prstGeom>
        </p:spPr>
        <p:txBody>
          <a:bodyPr>
            <a:spAutoFit/>
          </a:bodyPr>
          <a:lstStyle/>
          <a:p>
            <a:r>
              <a:rPr lang="en-GB" sz="2800" dirty="0" err="1">
                <a:solidFill>
                  <a:srgbClr val="0000CD"/>
                </a:solidFill>
                <a:latin typeface="Consolas" panose="020B0609020204030204" pitchFamily="49" charset="0"/>
              </a:rPr>
              <a:t>int</a:t>
            </a:r>
            <a:r>
              <a:rPr lang="en-GB" sz="2800" dirty="0">
                <a:solidFill>
                  <a:srgbClr val="000000"/>
                </a:solidFill>
                <a:latin typeface="Consolas" panose="020B0609020204030204" pitchFamily="49" charset="0"/>
              </a:rPr>
              <a:t> </a:t>
            </a:r>
            <a:r>
              <a:rPr lang="en-GB" sz="2800" dirty="0" err="1">
                <a:solidFill>
                  <a:srgbClr val="000000"/>
                </a:solidFill>
                <a:latin typeface="Consolas" panose="020B0609020204030204" pitchFamily="49" charset="0"/>
              </a:rPr>
              <a:t>i</a:t>
            </a:r>
            <a:r>
              <a:rPr lang="en-GB" sz="2800" dirty="0">
                <a:solidFill>
                  <a:srgbClr val="000000"/>
                </a:solidFill>
                <a:latin typeface="Consolas" panose="020B0609020204030204" pitchFamily="49" charset="0"/>
              </a:rPr>
              <a:t> = </a:t>
            </a:r>
            <a:r>
              <a:rPr lang="en-GB" sz="2800" dirty="0">
                <a:solidFill>
                  <a:srgbClr val="FF0000"/>
                </a:solidFill>
                <a:latin typeface="Consolas" panose="020B0609020204030204" pitchFamily="49" charset="0"/>
              </a:rPr>
              <a:t>0</a:t>
            </a:r>
            <a:r>
              <a:rPr lang="en-GB" sz="2800" dirty="0">
                <a:solidFill>
                  <a:srgbClr val="000000"/>
                </a:solidFill>
                <a:latin typeface="Consolas" panose="020B0609020204030204" pitchFamily="49" charset="0"/>
              </a:rPr>
              <a:t>;</a:t>
            </a:r>
            <a:r>
              <a:rPr lang="en-GB" sz="2800" dirty="0"/>
              <a:t/>
            </a:r>
            <a:br>
              <a:rPr lang="en-GB" sz="2800" dirty="0"/>
            </a:br>
            <a:r>
              <a:rPr lang="en-GB" sz="2800" dirty="0"/>
              <a:t/>
            </a:r>
            <a:br>
              <a:rPr lang="en-GB" sz="2800" dirty="0"/>
            </a:br>
            <a:r>
              <a:rPr lang="en-GB" sz="2800" dirty="0">
                <a:solidFill>
                  <a:srgbClr val="0000CD"/>
                </a:solidFill>
                <a:latin typeface="Consolas" panose="020B0609020204030204" pitchFamily="49" charset="0"/>
              </a:rPr>
              <a:t>while</a:t>
            </a:r>
            <a:r>
              <a:rPr lang="en-GB" sz="2800" dirty="0">
                <a:solidFill>
                  <a:srgbClr val="000000"/>
                </a:solidFill>
                <a:latin typeface="Consolas" panose="020B0609020204030204" pitchFamily="49" charset="0"/>
              </a:rPr>
              <a:t> (</a:t>
            </a:r>
            <a:r>
              <a:rPr lang="en-GB" sz="2800" dirty="0" err="1">
                <a:solidFill>
                  <a:srgbClr val="000000"/>
                </a:solidFill>
                <a:latin typeface="Consolas" panose="020B0609020204030204" pitchFamily="49" charset="0"/>
              </a:rPr>
              <a:t>i</a:t>
            </a:r>
            <a:r>
              <a:rPr lang="en-GB" sz="2800" dirty="0">
                <a:solidFill>
                  <a:srgbClr val="000000"/>
                </a:solidFill>
                <a:latin typeface="Consolas" panose="020B0609020204030204" pitchFamily="49" charset="0"/>
              </a:rPr>
              <a:t> &lt; </a:t>
            </a:r>
            <a:r>
              <a:rPr lang="en-GB" sz="2800" dirty="0">
                <a:solidFill>
                  <a:srgbClr val="FF0000"/>
                </a:solidFill>
                <a:latin typeface="Consolas" panose="020B0609020204030204" pitchFamily="49" charset="0"/>
              </a:rPr>
              <a:t>10</a:t>
            </a:r>
            <a:r>
              <a:rPr lang="en-GB" sz="2800" dirty="0">
                <a:solidFill>
                  <a:srgbClr val="000000"/>
                </a:solidFill>
                <a:latin typeface="Consolas" panose="020B0609020204030204" pitchFamily="49" charset="0"/>
              </a:rPr>
              <a:t>) {</a:t>
            </a:r>
            <a:r>
              <a:rPr lang="en-GB" sz="2800" dirty="0"/>
              <a:t/>
            </a:r>
            <a:br>
              <a:rPr lang="en-GB" sz="2800" dirty="0"/>
            </a:br>
            <a:r>
              <a:rPr lang="en-GB" sz="2800" dirty="0">
                <a:solidFill>
                  <a:srgbClr val="000000"/>
                </a:solidFill>
                <a:latin typeface="Consolas" panose="020B0609020204030204" pitchFamily="49" charset="0"/>
              </a:rPr>
              <a:t>  </a:t>
            </a:r>
            <a:r>
              <a:rPr lang="en-GB" sz="2800" dirty="0">
                <a:solidFill>
                  <a:srgbClr val="0000CD"/>
                </a:solidFill>
                <a:latin typeface="Consolas" panose="020B0609020204030204" pitchFamily="49" charset="0"/>
              </a:rPr>
              <a:t>if</a:t>
            </a:r>
            <a:r>
              <a:rPr lang="en-GB" sz="2800" dirty="0">
                <a:solidFill>
                  <a:srgbClr val="000000"/>
                </a:solidFill>
                <a:latin typeface="Consolas" panose="020B0609020204030204" pitchFamily="49" charset="0"/>
              </a:rPr>
              <a:t> (</a:t>
            </a:r>
            <a:r>
              <a:rPr lang="en-GB" sz="2800" dirty="0" err="1">
                <a:solidFill>
                  <a:srgbClr val="000000"/>
                </a:solidFill>
                <a:latin typeface="Consolas" panose="020B0609020204030204" pitchFamily="49" charset="0"/>
              </a:rPr>
              <a:t>i</a:t>
            </a:r>
            <a:r>
              <a:rPr lang="en-GB" sz="2800" dirty="0">
                <a:solidFill>
                  <a:srgbClr val="000000"/>
                </a:solidFill>
                <a:latin typeface="Consolas" panose="020B0609020204030204" pitchFamily="49" charset="0"/>
              </a:rPr>
              <a:t> == </a:t>
            </a:r>
            <a:r>
              <a:rPr lang="en-GB" sz="2800" dirty="0">
                <a:solidFill>
                  <a:srgbClr val="FF0000"/>
                </a:solidFill>
                <a:latin typeface="Consolas" panose="020B0609020204030204" pitchFamily="49" charset="0"/>
              </a:rPr>
              <a:t>4</a:t>
            </a:r>
            <a:r>
              <a:rPr lang="en-GB" sz="2800" dirty="0">
                <a:solidFill>
                  <a:srgbClr val="000000"/>
                </a:solidFill>
                <a:latin typeface="Consolas" panose="020B0609020204030204" pitchFamily="49" charset="0"/>
              </a:rPr>
              <a:t>) {</a:t>
            </a:r>
            <a:r>
              <a:rPr lang="en-GB" sz="2800" dirty="0"/>
              <a:t/>
            </a:r>
            <a:br>
              <a:rPr lang="en-GB" sz="2800" dirty="0"/>
            </a:br>
            <a:r>
              <a:rPr lang="en-GB" sz="2800" dirty="0">
                <a:solidFill>
                  <a:srgbClr val="000000"/>
                </a:solidFill>
                <a:latin typeface="Consolas" panose="020B0609020204030204" pitchFamily="49" charset="0"/>
              </a:rPr>
              <a:t>    </a:t>
            </a:r>
            <a:r>
              <a:rPr lang="en-GB" sz="2800" dirty="0">
                <a:solidFill>
                  <a:srgbClr val="0000CD"/>
                </a:solidFill>
                <a:latin typeface="Consolas" panose="020B0609020204030204" pitchFamily="49" charset="0"/>
              </a:rPr>
              <a:t>break</a:t>
            </a:r>
            <a:r>
              <a:rPr lang="en-GB" sz="2800" dirty="0">
                <a:solidFill>
                  <a:srgbClr val="000000"/>
                </a:solidFill>
                <a:latin typeface="Consolas" panose="020B0609020204030204" pitchFamily="49" charset="0"/>
              </a:rPr>
              <a:t>;</a:t>
            </a:r>
            <a:r>
              <a:rPr lang="en-GB" sz="2800" dirty="0"/>
              <a:t/>
            </a:r>
            <a:br>
              <a:rPr lang="en-GB" sz="2800" dirty="0"/>
            </a:br>
            <a:r>
              <a:rPr lang="en-GB" sz="2800" dirty="0">
                <a:solidFill>
                  <a:srgbClr val="000000"/>
                </a:solidFill>
                <a:latin typeface="Consolas" panose="020B0609020204030204" pitchFamily="49" charset="0"/>
              </a:rPr>
              <a:t>  }</a:t>
            </a:r>
            <a:r>
              <a:rPr lang="en-GB" sz="2800" dirty="0"/>
              <a:t/>
            </a:r>
            <a:br>
              <a:rPr lang="en-GB" sz="2800" dirty="0"/>
            </a:br>
            <a:r>
              <a:rPr lang="en-GB" sz="2800" dirty="0">
                <a:solidFill>
                  <a:srgbClr val="000000"/>
                </a:solidFill>
                <a:latin typeface="Consolas" panose="020B0609020204030204" pitchFamily="49" charset="0"/>
              </a:rPr>
              <a:t>  </a:t>
            </a:r>
            <a:r>
              <a:rPr lang="en-GB" sz="2800" dirty="0" err="1">
                <a:solidFill>
                  <a:srgbClr val="000000"/>
                </a:solidFill>
                <a:latin typeface="Consolas" panose="020B0609020204030204" pitchFamily="49" charset="0"/>
              </a:rPr>
              <a:t>printf</a:t>
            </a:r>
            <a:r>
              <a:rPr lang="en-GB" sz="2800" dirty="0">
                <a:solidFill>
                  <a:srgbClr val="000000"/>
                </a:solidFill>
                <a:latin typeface="Consolas" panose="020B0609020204030204" pitchFamily="49" charset="0"/>
              </a:rPr>
              <a:t>(</a:t>
            </a:r>
            <a:r>
              <a:rPr lang="en-GB" sz="2800" dirty="0">
                <a:solidFill>
                  <a:srgbClr val="A52A2A"/>
                </a:solidFill>
                <a:latin typeface="Consolas" panose="020B0609020204030204" pitchFamily="49" charset="0"/>
              </a:rPr>
              <a:t>"%d\n"</a:t>
            </a:r>
            <a:r>
              <a:rPr lang="en-GB" sz="2800" dirty="0">
                <a:solidFill>
                  <a:srgbClr val="000000"/>
                </a:solidFill>
                <a:latin typeface="Consolas" panose="020B0609020204030204" pitchFamily="49" charset="0"/>
              </a:rPr>
              <a:t>, </a:t>
            </a:r>
            <a:r>
              <a:rPr lang="en-GB" sz="2800" dirty="0" err="1">
                <a:solidFill>
                  <a:srgbClr val="000000"/>
                </a:solidFill>
                <a:latin typeface="Consolas" panose="020B0609020204030204" pitchFamily="49" charset="0"/>
              </a:rPr>
              <a:t>i</a:t>
            </a:r>
            <a:r>
              <a:rPr lang="en-GB" sz="2800" dirty="0">
                <a:solidFill>
                  <a:srgbClr val="000000"/>
                </a:solidFill>
                <a:latin typeface="Consolas" panose="020B0609020204030204" pitchFamily="49" charset="0"/>
              </a:rPr>
              <a:t>);</a:t>
            </a:r>
            <a:r>
              <a:rPr lang="en-GB" sz="2800" dirty="0"/>
              <a:t/>
            </a:r>
            <a:br>
              <a:rPr lang="en-GB" sz="2800" dirty="0"/>
            </a:br>
            <a:r>
              <a:rPr lang="en-GB" sz="2800" dirty="0">
                <a:solidFill>
                  <a:srgbClr val="000000"/>
                </a:solidFill>
                <a:latin typeface="Consolas" panose="020B0609020204030204" pitchFamily="49" charset="0"/>
              </a:rPr>
              <a:t>  </a:t>
            </a:r>
            <a:r>
              <a:rPr lang="en-GB" sz="2800" dirty="0" err="1">
                <a:solidFill>
                  <a:srgbClr val="000000"/>
                </a:solidFill>
                <a:latin typeface="Consolas" panose="020B0609020204030204" pitchFamily="49" charset="0"/>
              </a:rPr>
              <a:t>i</a:t>
            </a:r>
            <a:r>
              <a:rPr lang="en-GB" sz="2800" dirty="0">
                <a:solidFill>
                  <a:srgbClr val="000000"/>
                </a:solidFill>
                <a:latin typeface="Consolas" panose="020B0609020204030204" pitchFamily="49" charset="0"/>
              </a:rPr>
              <a:t>++;</a:t>
            </a:r>
            <a:r>
              <a:rPr lang="en-GB" sz="2800" dirty="0"/>
              <a:t/>
            </a:r>
            <a:br>
              <a:rPr lang="en-GB" sz="2800" dirty="0"/>
            </a:br>
            <a:r>
              <a:rPr lang="en-GB" sz="2800" dirty="0">
                <a:solidFill>
                  <a:srgbClr val="000000"/>
                </a:solidFill>
                <a:latin typeface="Consolas" panose="020B0609020204030204" pitchFamily="49" charset="0"/>
              </a:rPr>
              <a:t>}</a:t>
            </a:r>
            <a:endParaRPr lang="en-GB" sz="2800" dirty="0"/>
          </a:p>
        </p:txBody>
      </p:sp>
    </p:spTree>
    <p:extLst>
      <p:ext uri="{BB962C8B-B14F-4D97-AF65-F5344CB8AC3E}">
        <p14:creationId xmlns:p14="http://schemas.microsoft.com/office/powerpoint/2010/main" val="354356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Continue Example</a:t>
            </a:r>
            <a:br>
              <a:rPr lang="en-GB" b="1" dirty="0"/>
            </a:br>
            <a:endParaRPr lang="en-GB" b="1" dirty="0"/>
          </a:p>
        </p:txBody>
      </p:sp>
      <p:sp>
        <p:nvSpPr>
          <p:cNvPr id="4" name="Rectangle 3"/>
          <p:cNvSpPr/>
          <p:nvPr/>
        </p:nvSpPr>
        <p:spPr>
          <a:xfrm>
            <a:off x="1441269" y="1266319"/>
            <a:ext cx="6096000" cy="4401205"/>
          </a:xfrm>
          <a:prstGeom prst="rect">
            <a:avLst/>
          </a:prstGeom>
        </p:spPr>
        <p:txBody>
          <a:bodyPr>
            <a:spAutoFit/>
          </a:bodyPr>
          <a:lstStyle/>
          <a:p>
            <a:r>
              <a:rPr lang="en-GB" sz="2800" dirty="0" err="1">
                <a:solidFill>
                  <a:srgbClr val="0000CD"/>
                </a:solidFill>
                <a:latin typeface="Consolas" panose="020B0609020204030204" pitchFamily="49" charset="0"/>
              </a:rPr>
              <a:t>int</a:t>
            </a:r>
            <a:r>
              <a:rPr lang="en-GB" sz="2800" dirty="0">
                <a:solidFill>
                  <a:srgbClr val="000000"/>
                </a:solidFill>
                <a:latin typeface="Consolas" panose="020B0609020204030204" pitchFamily="49" charset="0"/>
              </a:rPr>
              <a:t> </a:t>
            </a:r>
            <a:r>
              <a:rPr lang="en-GB" sz="2800" dirty="0" err="1">
                <a:solidFill>
                  <a:srgbClr val="000000"/>
                </a:solidFill>
                <a:latin typeface="Consolas" panose="020B0609020204030204" pitchFamily="49" charset="0"/>
              </a:rPr>
              <a:t>i</a:t>
            </a:r>
            <a:r>
              <a:rPr lang="en-GB" sz="2800" dirty="0">
                <a:solidFill>
                  <a:srgbClr val="000000"/>
                </a:solidFill>
                <a:latin typeface="Consolas" panose="020B0609020204030204" pitchFamily="49" charset="0"/>
              </a:rPr>
              <a:t> = </a:t>
            </a:r>
            <a:r>
              <a:rPr lang="en-GB" sz="2800" dirty="0">
                <a:solidFill>
                  <a:srgbClr val="FF0000"/>
                </a:solidFill>
                <a:latin typeface="Consolas" panose="020B0609020204030204" pitchFamily="49" charset="0"/>
              </a:rPr>
              <a:t>0</a:t>
            </a:r>
            <a:r>
              <a:rPr lang="en-GB" sz="2800" dirty="0">
                <a:solidFill>
                  <a:srgbClr val="000000"/>
                </a:solidFill>
                <a:latin typeface="Consolas" panose="020B0609020204030204" pitchFamily="49" charset="0"/>
              </a:rPr>
              <a:t>;</a:t>
            </a:r>
            <a:r>
              <a:rPr lang="en-GB" sz="2800" dirty="0"/>
              <a:t/>
            </a:r>
            <a:br>
              <a:rPr lang="en-GB" sz="2800" dirty="0"/>
            </a:br>
            <a:r>
              <a:rPr lang="en-GB" sz="2800" dirty="0"/>
              <a:t/>
            </a:r>
            <a:br>
              <a:rPr lang="en-GB" sz="2800" dirty="0"/>
            </a:br>
            <a:r>
              <a:rPr lang="en-GB" sz="2800" dirty="0">
                <a:solidFill>
                  <a:srgbClr val="0000CD"/>
                </a:solidFill>
                <a:latin typeface="Consolas" panose="020B0609020204030204" pitchFamily="49" charset="0"/>
              </a:rPr>
              <a:t>while</a:t>
            </a:r>
            <a:r>
              <a:rPr lang="en-GB" sz="2800" dirty="0">
                <a:solidFill>
                  <a:srgbClr val="000000"/>
                </a:solidFill>
                <a:latin typeface="Consolas" panose="020B0609020204030204" pitchFamily="49" charset="0"/>
              </a:rPr>
              <a:t> (</a:t>
            </a:r>
            <a:r>
              <a:rPr lang="en-GB" sz="2800" dirty="0" err="1">
                <a:solidFill>
                  <a:srgbClr val="000000"/>
                </a:solidFill>
                <a:latin typeface="Consolas" panose="020B0609020204030204" pitchFamily="49" charset="0"/>
              </a:rPr>
              <a:t>i</a:t>
            </a:r>
            <a:r>
              <a:rPr lang="en-GB" sz="2800" dirty="0">
                <a:solidFill>
                  <a:srgbClr val="000000"/>
                </a:solidFill>
                <a:latin typeface="Consolas" panose="020B0609020204030204" pitchFamily="49" charset="0"/>
              </a:rPr>
              <a:t> &lt; </a:t>
            </a:r>
            <a:r>
              <a:rPr lang="en-GB" sz="2800" dirty="0">
                <a:solidFill>
                  <a:srgbClr val="FF0000"/>
                </a:solidFill>
                <a:latin typeface="Consolas" panose="020B0609020204030204" pitchFamily="49" charset="0"/>
              </a:rPr>
              <a:t>10</a:t>
            </a:r>
            <a:r>
              <a:rPr lang="en-GB" sz="2800" dirty="0">
                <a:solidFill>
                  <a:srgbClr val="000000"/>
                </a:solidFill>
                <a:latin typeface="Consolas" panose="020B0609020204030204" pitchFamily="49" charset="0"/>
              </a:rPr>
              <a:t>) {</a:t>
            </a:r>
            <a:r>
              <a:rPr lang="en-GB" sz="2800" dirty="0"/>
              <a:t/>
            </a:r>
            <a:br>
              <a:rPr lang="en-GB" sz="2800" dirty="0"/>
            </a:br>
            <a:r>
              <a:rPr lang="en-GB" sz="2800" dirty="0">
                <a:solidFill>
                  <a:srgbClr val="000000"/>
                </a:solidFill>
                <a:latin typeface="Consolas" panose="020B0609020204030204" pitchFamily="49" charset="0"/>
              </a:rPr>
              <a:t>  </a:t>
            </a:r>
            <a:r>
              <a:rPr lang="en-GB" sz="2800" dirty="0">
                <a:solidFill>
                  <a:srgbClr val="0000CD"/>
                </a:solidFill>
                <a:latin typeface="Consolas" panose="020B0609020204030204" pitchFamily="49" charset="0"/>
              </a:rPr>
              <a:t>if</a:t>
            </a:r>
            <a:r>
              <a:rPr lang="en-GB" sz="2800" dirty="0">
                <a:solidFill>
                  <a:srgbClr val="000000"/>
                </a:solidFill>
                <a:latin typeface="Consolas" panose="020B0609020204030204" pitchFamily="49" charset="0"/>
              </a:rPr>
              <a:t> (</a:t>
            </a:r>
            <a:r>
              <a:rPr lang="en-GB" sz="2800" dirty="0" err="1">
                <a:solidFill>
                  <a:srgbClr val="000000"/>
                </a:solidFill>
                <a:latin typeface="Consolas" panose="020B0609020204030204" pitchFamily="49" charset="0"/>
              </a:rPr>
              <a:t>i</a:t>
            </a:r>
            <a:r>
              <a:rPr lang="en-GB" sz="2800" dirty="0">
                <a:solidFill>
                  <a:srgbClr val="000000"/>
                </a:solidFill>
                <a:latin typeface="Consolas" panose="020B0609020204030204" pitchFamily="49" charset="0"/>
              </a:rPr>
              <a:t> == </a:t>
            </a:r>
            <a:r>
              <a:rPr lang="en-GB" sz="2800" dirty="0">
                <a:solidFill>
                  <a:srgbClr val="FF0000"/>
                </a:solidFill>
                <a:latin typeface="Consolas" panose="020B0609020204030204" pitchFamily="49" charset="0"/>
              </a:rPr>
              <a:t>4</a:t>
            </a:r>
            <a:r>
              <a:rPr lang="en-GB" sz="2800" dirty="0">
                <a:solidFill>
                  <a:srgbClr val="000000"/>
                </a:solidFill>
                <a:latin typeface="Consolas" panose="020B0609020204030204" pitchFamily="49" charset="0"/>
              </a:rPr>
              <a:t>) {</a:t>
            </a:r>
            <a:r>
              <a:rPr lang="en-GB" sz="2800" dirty="0"/>
              <a:t/>
            </a:r>
            <a:br>
              <a:rPr lang="en-GB" sz="2800" dirty="0"/>
            </a:br>
            <a:r>
              <a:rPr lang="en-GB" sz="2800" dirty="0">
                <a:solidFill>
                  <a:srgbClr val="000000"/>
                </a:solidFill>
                <a:latin typeface="Consolas" panose="020B0609020204030204" pitchFamily="49" charset="0"/>
              </a:rPr>
              <a:t>    </a:t>
            </a:r>
            <a:r>
              <a:rPr lang="en-GB" sz="2800" dirty="0" err="1">
                <a:solidFill>
                  <a:srgbClr val="000000"/>
                </a:solidFill>
                <a:latin typeface="Consolas" panose="020B0609020204030204" pitchFamily="49" charset="0"/>
              </a:rPr>
              <a:t>i</a:t>
            </a:r>
            <a:r>
              <a:rPr lang="en-GB" sz="2800" dirty="0">
                <a:solidFill>
                  <a:srgbClr val="000000"/>
                </a:solidFill>
                <a:latin typeface="Consolas" panose="020B0609020204030204" pitchFamily="49" charset="0"/>
              </a:rPr>
              <a:t>++;</a:t>
            </a:r>
            <a:r>
              <a:rPr lang="en-GB" sz="2800" dirty="0"/>
              <a:t/>
            </a:r>
            <a:br>
              <a:rPr lang="en-GB" sz="2800" dirty="0"/>
            </a:br>
            <a:r>
              <a:rPr lang="en-GB" sz="2800" dirty="0">
                <a:solidFill>
                  <a:srgbClr val="000000"/>
                </a:solidFill>
                <a:latin typeface="Consolas" panose="020B0609020204030204" pitchFamily="49" charset="0"/>
              </a:rPr>
              <a:t>    </a:t>
            </a:r>
            <a:r>
              <a:rPr lang="en-GB" sz="2800" dirty="0">
                <a:solidFill>
                  <a:srgbClr val="0000CD"/>
                </a:solidFill>
                <a:latin typeface="Consolas" panose="020B0609020204030204" pitchFamily="49" charset="0"/>
              </a:rPr>
              <a:t>continue</a:t>
            </a:r>
            <a:r>
              <a:rPr lang="en-GB" sz="2800" dirty="0">
                <a:solidFill>
                  <a:srgbClr val="000000"/>
                </a:solidFill>
                <a:latin typeface="Consolas" panose="020B0609020204030204" pitchFamily="49" charset="0"/>
              </a:rPr>
              <a:t>;</a:t>
            </a:r>
            <a:r>
              <a:rPr lang="en-GB" sz="2800" dirty="0"/>
              <a:t/>
            </a:r>
            <a:br>
              <a:rPr lang="en-GB" sz="2800" dirty="0"/>
            </a:br>
            <a:r>
              <a:rPr lang="en-GB" sz="2800" dirty="0">
                <a:solidFill>
                  <a:srgbClr val="000000"/>
                </a:solidFill>
                <a:latin typeface="Consolas" panose="020B0609020204030204" pitchFamily="49" charset="0"/>
              </a:rPr>
              <a:t>  }</a:t>
            </a:r>
            <a:r>
              <a:rPr lang="en-GB" sz="2800" dirty="0"/>
              <a:t/>
            </a:r>
            <a:br>
              <a:rPr lang="en-GB" sz="2800" dirty="0"/>
            </a:br>
            <a:r>
              <a:rPr lang="en-GB" sz="2800" dirty="0">
                <a:solidFill>
                  <a:srgbClr val="000000"/>
                </a:solidFill>
                <a:latin typeface="Consolas" panose="020B0609020204030204" pitchFamily="49" charset="0"/>
              </a:rPr>
              <a:t>  </a:t>
            </a:r>
            <a:r>
              <a:rPr lang="en-GB" sz="2800" dirty="0" err="1">
                <a:solidFill>
                  <a:srgbClr val="000000"/>
                </a:solidFill>
                <a:latin typeface="Consolas" panose="020B0609020204030204" pitchFamily="49" charset="0"/>
              </a:rPr>
              <a:t>printf</a:t>
            </a:r>
            <a:r>
              <a:rPr lang="en-GB" sz="2800" dirty="0">
                <a:solidFill>
                  <a:srgbClr val="000000"/>
                </a:solidFill>
                <a:latin typeface="Consolas" panose="020B0609020204030204" pitchFamily="49" charset="0"/>
              </a:rPr>
              <a:t>(</a:t>
            </a:r>
            <a:r>
              <a:rPr lang="en-GB" sz="2800" dirty="0">
                <a:solidFill>
                  <a:srgbClr val="A52A2A"/>
                </a:solidFill>
                <a:latin typeface="Consolas" panose="020B0609020204030204" pitchFamily="49" charset="0"/>
              </a:rPr>
              <a:t>"%d\n"</a:t>
            </a:r>
            <a:r>
              <a:rPr lang="en-GB" sz="2800" dirty="0">
                <a:solidFill>
                  <a:srgbClr val="000000"/>
                </a:solidFill>
                <a:latin typeface="Consolas" panose="020B0609020204030204" pitchFamily="49" charset="0"/>
              </a:rPr>
              <a:t>, </a:t>
            </a:r>
            <a:r>
              <a:rPr lang="en-GB" sz="2800" dirty="0" err="1">
                <a:solidFill>
                  <a:srgbClr val="000000"/>
                </a:solidFill>
                <a:latin typeface="Consolas" panose="020B0609020204030204" pitchFamily="49" charset="0"/>
              </a:rPr>
              <a:t>i</a:t>
            </a:r>
            <a:r>
              <a:rPr lang="en-GB" sz="2800" dirty="0">
                <a:solidFill>
                  <a:srgbClr val="000000"/>
                </a:solidFill>
                <a:latin typeface="Consolas" panose="020B0609020204030204" pitchFamily="49" charset="0"/>
              </a:rPr>
              <a:t>);</a:t>
            </a:r>
            <a:r>
              <a:rPr lang="en-GB" sz="2800" dirty="0"/>
              <a:t/>
            </a:r>
            <a:br>
              <a:rPr lang="en-GB" sz="2800" dirty="0"/>
            </a:br>
            <a:r>
              <a:rPr lang="en-GB" sz="2800" dirty="0">
                <a:solidFill>
                  <a:srgbClr val="000000"/>
                </a:solidFill>
                <a:latin typeface="Consolas" panose="020B0609020204030204" pitchFamily="49" charset="0"/>
              </a:rPr>
              <a:t>  </a:t>
            </a:r>
            <a:r>
              <a:rPr lang="en-GB" sz="2800" dirty="0" err="1">
                <a:solidFill>
                  <a:srgbClr val="000000"/>
                </a:solidFill>
                <a:latin typeface="Consolas" panose="020B0609020204030204" pitchFamily="49" charset="0"/>
              </a:rPr>
              <a:t>i</a:t>
            </a:r>
            <a:r>
              <a:rPr lang="en-GB" sz="2800" dirty="0">
                <a:solidFill>
                  <a:srgbClr val="000000"/>
                </a:solidFill>
                <a:latin typeface="Consolas" panose="020B0609020204030204" pitchFamily="49" charset="0"/>
              </a:rPr>
              <a:t>++;</a:t>
            </a:r>
            <a:r>
              <a:rPr lang="en-GB" sz="2800" dirty="0"/>
              <a:t/>
            </a:r>
            <a:br>
              <a:rPr lang="en-GB" sz="2800" dirty="0"/>
            </a:br>
            <a:r>
              <a:rPr lang="en-GB" sz="2800" dirty="0">
                <a:solidFill>
                  <a:srgbClr val="000000"/>
                </a:solidFill>
                <a:latin typeface="Consolas" panose="020B0609020204030204" pitchFamily="49" charset="0"/>
              </a:rPr>
              <a:t>}</a:t>
            </a:r>
            <a:endParaRPr lang="en-GB" sz="2800" dirty="0"/>
          </a:p>
        </p:txBody>
      </p:sp>
    </p:spTree>
    <p:extLst>
      <p:ext uri="{BB962C8B-B14F-4D97-AF65-F5344CB8AC3E}">
        <p14:creationId xmlns:p14="http://schemas.microsoft.com/office/powerpoint/2010/main" val="2042483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Types of programming languages</a:t>
            </a:r>
            <a:endParaRPr lang="en-GB" b="1" dirty="0"/>
          </a:p>
        </p:txBody>
      </p:sp>
      <p:sp>
        <p:nvSpPr>
          <p:cNvPr id="3" name="Content Placeholder 2"/>
          <p:cNvSpPr>
            <a:spLocks noGrp="1"/>
          </p:cNvSpPr>
          <p:nvPr>
            <p:ph idx="1"/>
          </p:nvPr>
        </p:nvSpPr>
        <p:spPr/>
        <p:txBody>
          <a:bodyPr>
            <a:normAutofit fontScale="92500"/>
          </a:bodyPr>
          <a:lstStyle/>
          <a:p>
            <a:pPr algn="just">
              <a:lnSpc>
                <a:spcPct val="150000"/>
              </a:lnSpc>
            </a:pPr>
            <a:r>
              <a:rPr lang="en-GB" dirty="0" smtClean="0"/>
              <a:t>Programming languages come in many types, each designed for different kinds of tasks. Here's a broad overview of some key categories:</a:t>
            </a:r>
          </a:p>
          <a:p>
            <a:pPr marL="514350" indent="-514350" algn="just">
              <a:lnSpc>
                <a:spcPct val="150000"/>
              </a:lnSpc>
              <a:buAutoNum type="arabicPeriod"/>
            </a:pPr>
            <a:r>
              <a:rPr lang="en-GB" b="1" dirty="0" smtClean="0"/>
              <a:t>Low-Level</a:t>
            </a:r>
            <a:r>
              <a:rPr lang="en-GB" dirty="0" smtClean="0"/>
              <a:t> </a:t>
            </a:r>
            <a:r>
              <a:rPr lang="en-GB" b="1" dirty="0" smtClean="0"/>
              <a:t>Languages</a:t>
            </a:r>
            <a:r>
              <a:rPr lang="en-GB" dirty="0" smtClean="0"/>
              <a:t>: </a:t>
            </a:r>
          </a:p>
          <a:p>
            <a:pPr algn="just">
              <a:lnSpc>
                <a:spcPct val="150000"/>
              </a:lnSpc>
            </a:pPr>
            <a:r>
              <a:rPr lang="en-GB" b="1" dirty="0" smtClean="0"/>
              <a:t>Machine Language</a:t>
            </a:r>
            <a:r>
              <a:rPr lang="en-GB" dirty="0" smtClean="0"/>
              <a:t>: The most basic form of programming language, consisting of binary code that a computer's CPU directly executes. </a:t>
            </a:r>
          </a:p>
          <a:p>
            <a:pPr marL="0" indent="0" algn="just">
              <a:lnSpc>
                <a:spcPct val="150000"/>
              </a:lnSpc>
              <a:buNone/>
            </a:pPr>
            <a:r>
              <a:rPr lang="en-GB" dirty="0"/>
              <a:t> </a:t>
            </a:r>
            <a:r>
              <a:rPr lang="en-GB" dirty="0" smtClean="0"/>
              <a:t>      Example: </a:t>
            </a:r>
            <a:r>
              <a:rPr lang="en-GB" b="1" dirty="0"/>
              <a:t>binary code</a:t>
            </a:r>
            <a:r>
              <a:rPr lang="en-GB" dirty="0"/>
              <a:t> ; </a:t>
            </a:r>
            <a:r>
              <a:rPr lang="en-GB" b="1" dirty="0" smtClean="0"/>
              <a:t>6</a:t>
            </a:r>
            <a:r>
              <a:rPr lang="en-GB" dirty="0" smtClean="0"/>
              <a:t>= </a:t>
            </a:r>
            <a:r>
              <a:rPr lang="en-GB" dirty="0"/>
              <a:t>110, 1 ( 2</a:t>
            </a:r>
            <a:r>
              <a:rPr lang="en-GB" baseline="30000" dirty="0"/>
              <a:t>2</a:t>
            </a:r>
            <a:r>
              <a:rPr lang="en-GB" dirty="0"/>
              <a:t> ) + 1 ( 2</a:t>
            </a:r>
            <a:r>
              <a:rPr lang="en-GB" baseline="30000" dirty="0"/>
              <a:t>1</a:t>
            </a:r>
            <a:r>
              <a:rPr lang="en-GB" dirty="0"/>
              <a:t> ) + 0 ( 2</a:t>
            </a:r>
            <a:r>
              <a:rPr lang="en-GB" baseline="30000" dirty="0"/>
              <a:t>0</a:t>
            </a:r>
            <a:r>
              <a:rPr lang="en-GB" dirty="0"/>
              <a:t> ) </a:t>
            </a:r>
          </a:p>
        </p:txBody>
      </p:sp>
    </p:spTree>
    <p:extLst>
      <p:ext uri="{BB962C8B-B14F-4D97-AF65-F5344CB8AC3E}">
        <p14:creationId xmlns:p14="http://schemas.microsoft.com/office/powerpoint/2010/main" val="30936596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goto</a:t>
            </a:r>
            <a:r>
              <a:rPr lang="en-GB" dirty="0"/>
              <a:t> Statement in C</a:t>
            </a:r>
          </a:p>
        </p:txBody>
      </p:sp>
      <p:sp>
        <p:nvSpPr>
          <p:cNvPr id="3" name="Content Placeholder 2"/>
          <p:cNvSpPr>
            <a:spLocks noGrp="1"/>
          </p:cNvSpPr>
          <p:nvPr>
            <p:ph idx="1"/>
          </p:nvPr>
        </p:nvSpPr>
        <p:spPr/>
        <p:txBody>
          <a:bodyPr/>
          <a:lstStyle/>
          <a:p>
            <a:pPr algn="just">
              <a:lnSpc>
                <a:spcPct val="200000"/>
              </a:lnSpc>
            </a:pPr>
            <a:r>
              <a:rPr lang="en-GB" dirty="0"/>
              <a:t>The </a:t>
            </a:r>
            <a:r>
              <a:rPr lang="en-GB" b="1" dirty="0"/>
              <a:t>C </a:t>
            </a:r>
            <a:r>
              <a:rPr lang="en-GB" b="1" dirty="0" err="1"/>
              <a:t>goto</a:t>
            </a:r>
            <a:r>
              <a:rPr lang="en-GB" b="1" dirty="0"/>
              <a:t> statement</a:t>
            </a:r>
            <a:r>
              <a:rPr lang="en-GB" dirty="0"/>
              <a:t> is a jump statement which is sometimes also referred to as an </a:t>
            </a:r>
            <a:r>
              <a:rPr lang="en-GB" b="1" dirty="0"/>
              <a:t>unconditional jump</a:t>
            </a:r>
            <a:r>
              <a:rPr lang="en-GB" dirty="0"/>
              <a:t> statement. The </a:t>
            </a:r>
            <a:r>
              <a:rPr lang="en-GB" dirty="0" err="1"/>
              <a:t>goto</a:t>
            </a:r>
            <a:r>
              <a:rPr lang="en-GB" dirty="0"/>
              <a:t> statement can be used to jump from anywhere to anywhere within a function. </a:t>
            </a:r>
          </a:p>
        </p:txBody>
      </p:sp>
    </p:spTree>
    <p:extLst>
      <p:ext uri="{BB962C8B-B14F-4D97-AF65-F5344CB8AC3E}">
        <p14:creationId xmlns:p14="http://schemas.microsoft.com/office/powerpoint/2010/main" val="314077236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Syntax</a:t>
            </a:r>
            <a:r>
              <a:rPr lang="en-GB" dirty="0"/>
              <a:t>:</a:t>
            </a:r>
          </a:p>
        </p:txBody>
      </p:sp>
      <p:sp>
        <p:nvSpPr>
          <p:cNvPr id="4" name="Rectangle 3"/>
          <p:cNvSpPr/>
          <p:nvPr/>
        </p:nvSpPr>
        <p:spPr>
          <a:xfrm>
            <a:off x="838199" y="1564252"/>
            <a:ext cx="8201297" cy="3539430"/>
          </a:xfrm>
          <a:prstGeom prst="rect">
            <a:avLst/>
          </a:prstGeom>
        </p:spPr>
        <p:txBody>
          <a:bodyPr wrap="square">
            <a:spAutoFit/>
          </a:bodyPr>
          <a:lstStyle/>
          <a:p>
            <a:r>
              <a:rPr lang="en-GB" sz="3200" dirty="0"/>
              <a:t>Syntax1      |   Syntax2</a:t>
            </a:r>
          </a:p>
          <a:p>
            <a:r>
              <a:rPr lang="en-GB" sz="3200" dirty="0"/>
              <a:t>----------------------------</a:t>
            </a:r>
          </a:p>
          <a:p>
            <a:r>
              <a:rPr lang="en-GB" sz="3200" dirty="0" err="1"/>
              <a:t>goto</a:t>
            </a:r>
            <a:r>
              <a:rPr lang="en-GB" sz="3200" dirty="0"/>
              <a:t> label;  |    label:  </a:t>
            </a:r>
          </a:p>
          <a:p>
            <a:r>
              <a:rPr lang="en-GB" sz="3200" dirty="0"/>
              <a:t>.            |    .</a:t>
            </a:r>
          </a:p>
          <a:p>
            <a:r>
              <a:rPr lang="en-GB" sz="3200" dirty="0"/>
              <a:t>.            |    .</a:t>
            </a:r>
          </a:p>
          <a:p>
            <a:r>
              <a:rPr lang="en-GB" sz="3200" dirty="0"/>
              <a:t>.            |    .</a:t>
            </a:r>
          </a:p>
          <a:p>
            <a:r>
              <a:rPr lang="en-GB" sz="3200" dirty="0"/>
              <a:t>label:       |    </a:t>
            </a:r>
            <a:r>
              <a:rPr lang="en-GB" sz="3200" dirty="0" err="1"/>
              <a:t>goto</a:t>
            </a:r>
            <a:r>
              <a:rPr lang="en-GB" sz="3200" dirty="0"/>
              <a:t> label;</a:t>
            </a:r>
          </a:p>
        </p:txBody>
      </p:sp>
    </p:spTree>
    <p:extLst>
      <p:ext uri="{BB962C8B-B14F-4D97-AF65-F5344CB8AC3E}">
        <p14:creationId xmlns:p14="http://schemas.microsoft.com/office/powerpoint/2010/main" val="23295145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Cont</a:t>
            </a:r>
            <a:r>
              <a:rPr lang="en-GB" b="1" dirty="0" smtClean="0"/>
              <a:t>…</a:t>
            </a:r>
            <a:endParaRPr lang="en-GB" b="1" dirty="0"/>
          </a:p>
        </p:txBody>
      </p:sp>
      <p:sp>
        <p:nvSpPr>
          <p:cNvPr id="3" name="Content Placeholder 2"/>
          <p:cNvSpPr>
            <a:spLocks noGrp="1"/>
          </p:cNvSpPr>
          <p:nvPr>
            <p:ph idx="1"/>
          </p:nvPr>
        </p:nvSpPr>
        <p:spPr>
          <a:xfrm>
            <a:off x="838200" y="1463040"/>
            <a:ext cx="10515600" cy="4713923"/>
          </a:xfrm>
        </p:spPr>
        <p:txBody>
          <a:bodyPr/>
          <a:lstStyle/>
          <a:p>
            <a:pPr algn="just" fontAlgn="base">
              <a:lnSpc>
                <a:spcPct val="150000"/>
              </a:lnSpc>
            </a:pPr>
            <a:r>
              <a:rPr lang="en-GB" dirty="0"/>
              <a:t>In the above syntax, the first line tells the compiler to </a:t>
            </a:r>
            <a:r>
              <a:rPr lang="en-GB" b="1" dirty="0"/>
              <a:t>go to </a:t>
            </a:r>
            <a:r>
              <a:rPr lang="en-GB" dirty="0"/>
              <a:t>or jump to the statement marked as a label. Here, the label is a user-defined identifier that indicates the target statement. </a:t>
            </a:r>
            <a:endParaRPr lang="en-GB" dirty="0" smtClean="0"/>
          </a:p>
          <a:p>
            <a:pPr algn="just" fontAlgn="base">
              <a:lnSpc>
                <a:spcPct val="150000"/>
              </a:lnSpc>
            </a:pPr>
            <a:r>
              <a:rPr lang="en-GB" dirty="0" smtClean="0"/>
              <a:t>The </a:t>
            </a:r>
            <a:r>
              <a:rPr lang="en-GB" dirty="0"/>
              <a:t>statement immediately followed after ‘label:’ is the destination statement. The ‘label:’ can also appear before the ‘</a:t>
            </a:r>
            <a:r>
              <a:rPr lang="en-GB" dirty="0" err="1"/>
              <a:t>goto</a:t>
            </a:r>
            <a:r>
              <a:rPr lang="en-GB" dirty="0"/>
              <a:t> label;’ statement in the above syntax. </a:t>
            </a:r>
          </a:p>
          <a:p>
            <a:pPr marL="0" indent="0" algn="just">
              <a:lnSpc>
                <a:spcPct val="150000"/>
              </a:lnSpc>
              <a:buNone/>
            </a:pPr>
            <a:endParaRPr lang="en-GB" dirty="0"/>
          </a:p>
        </p:txBody>
      </p:sp>
    </p:spTree>
    <p:extLst>
      <p:ext uri="{BB962C8B-B14F-4D97-AF65-F5344CB8AC3E}">
        <p14:creationId xmlns:p14="http://schemas.microsoft.com/office/powerpoint/2010/main" val="371236785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58561" y="264794"/>
            <a:ext cx="7036799" cy="5600429"/>
          </a:xfrm>
          <a:prstGeom prst="rect">
            <a:avLst/>
          </a:prstGeom>
        </p:spPr>
      </p:pic>
    </p:spTree>
    <p:extLst>
      <p:ext uri="{BB962C8B-B14F-4D97-AF65-F5344CB8AC3E}">
        <p14:creationId xmlns:p14="http://schemas.microsoft.com/office/powerpoint/2010/main" val="344422121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Examples</a:t>
            </a:r>
            <a:r>
              <a:rPr lang="en-GB" b="1" dirty="0"/>
              <a:t>:</a:t>
            </a:r>
            <a:r>
              <a:rPr lang="en-GB" dirty="0"/>
              <a:t/>
            </a:r>
            <a:br>
              <a:rPr lang="en-GB" dirty="0"/>
            </a:br>
            <a:endParaRPr lang="en-GB" dirty="0"/>
          </a:p>
        </p:txBody>
      </p:sp>
      <p:sp>
        <p:nvSpPr>
          <p:cNvPr id="3" name="Content Placeholder 2"/>
          <p:cNvSpPr>
            <a:spLocks noGrp="1"/>
          </p:cNvSpPr>
          <p:nvPr>
            <p:ph idx="1"/>
          </p:nvPr>
        </p:nvSpPr>
        <p:spPr/>
        <p:txBody>
          <a:bodyPr/>
          <a:lstStyle/>
          <a:p>
            <a:pPr algn="just" fontAlgn="base">
              <a:lnSpc>
                <a:spcPct val="200000"/>
              </a:lnSpc>
            </a:pPr>
            <a:r>
              <a:rPr lang="en-GB" b="1" dirty="0" smtClean="0"/>
              <a:t>Type </a:t>
            </a:r>
            <a:r>
              <a:rPr lang="en-GB" b="1" dirty="0"/>
              <a:t>1</a:t>
            </a:r>
            <a:r>
              <a:rPr lang="en-GB" dirty="0"/>
              <a:t>: In this case, we will see a situation similar to as shown in Syntax1 above. Suppose we need to write a program where we need to check if a number is even or not and print accordingly using the </a:t>
            </a:r>
            <a:r>
              <a:rPr lang="en-GB" dirty="0" err="1" smtClean="0"/>
              <a:t>goto</a:t>
            </a:r>
            <a:r>
              <a:rPr lang="en-GB" dirty="0" smtClean="0"/>
              <a:t> </a:t>
            </a:r>
            <a:r>
              <a:rPr lang="en-GB" dirty="0"/>
              <a:t>statement. The below program explains how to do this: </a:t>
            </a:r>
          </a:p>
          <a:p>
            <a:pPr algn="just">
              <a:lnSpc>
                <a:spcPct val="200000"/>
              </a:lnSpc>
            </a:pPr>
            <a:endParaRPr lang="en-GB" dirty="0"/>
          </a:p>
        </p:txBody>
      </p:sp>
    </p:spTree>
    <p:extLst>
      <p:ext uri="{BB962C8B-B14F-4D97-AF65-F5344CB8AC3E}">
        <p14:creationId xmlns:p14="http://schemas.microsoft.com/office/powerpoint/2010/main" val="219134786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8125" y="589564"/>
            <a:ext cx="4763589" cy="4893647"/>
          </a:xfrm>
          <a:prstGeom prst="rect">
            <a:avLst/>
          </a:prstGeom>
        </p:spPr>
        <p:txBody>
          <a:bodyPr wrap="square">
            <a:spAutoFit/>
          </a:bodyPr>
          <a:lstStyle/>
          <a:p>
            <a:r>
              <a:rPr lang="en-GB" sz="2400" dirty="0"/>
              <a:t>// C program to check if a number is </a:t>
            </a:r>
          </a:p>
          <a:p>
            <a:r>
              <a:rPr lang="en-GB" sz="2400" dirty="0"/>
              <a:t>// even or not using </a:t>
            </a:r>
            <a:r>
              <a:rPr lang="en-GB" sz="2400" dirty="0" err="1"/>
              <a:t>goto</a:t>
            </a:r>
            <a:r>
              <a:rPr lang="en-GB" sz="2400" dirty="0"/>
              <a:t> statement </a:t>
            </a:r>
          </a:p>
          <a:p>
            <a:r>
              <a:rPr lang="en-GB" sz="2400" dirty="0"/>
              <a:t>#include &lt;</a:t>
            </a:r>
            <a:r>
              <a:rPr lang="en-GB" sz="2400" dirty="0" err="1"/>
              <a:t>stdio.h</a:t>
            </a:r>
            <a:r>
              <a:rPr lang="en-GB" sz="2400" dirty="0"/>
              <a:t>&gt; </a:t>
            </a:r>
          </a:p>
          <a:p>
            <a:r>
              <a:rPr lang="en-GB" sz="2400" dirty="0"/>
              <a:t>  </a:t>
            </a:r>
          </a:p>
          <a:p>
            <a:r>
              <a:rPr lang="en-GB" sz="2400" dirty="0"/>
              <a:t>// function to check even or not </a:t>
            </a:r>
          </a:p>
          <a:p>
            <a:r>
              <a:rPr lang="en-GB" sz="2400" dirty="0"/>
              <a:t>void </a:t>
            </a:r>
            <a:r>
              <a:rPr lang="en-GB" sz="2400" dirty="0" err="1"/>
              <a:t>checkEvenOrNot</a:t>
            </a:r>
            <a:r>
              <a:rPr lang="en-GB" sz="2400" dirty="0"/>
              <a:t>(</a:t>
            </a:r>
            <a:r>
              <a:rPr lang="en-GB" sz="2400" dirty="0" err="1"/>
              <a:t>int</a:t>
            </a:r>
            <a:r>
              <a:rPr lang="en-GB" sz="2400" dirty="0"/>
              <a:t> </a:t>
            </a:r>
            <a:r>
              <a:rPr lang="en-GB" sz="2400" dirty="0" err="1"/>
              <a:t>num</a:t>
            </a:r>
            <a:r>
              <a:rPr lang="en-GB" sz="2400" dirty="0"/>
              <a:t>) </a:t>
            </a:r>
          </a:p>
          <a:p>
            <a:r>
              <a:rPr lang="en-GB" sz="2400" dirty="0"/>
              <a:t>{ </a:t>
            </a:r>
          </a:p>
          <a:p>
            <a:r>
              <a:rPr lang="en-GB" sz="2400" dirty="0"/>
              <a:t>    if (</a:t>
            </a:r>
            <a:r>
              <a:rPr lang="en-GB" sz="2400" dirty="0" err="1"/>
              <a:t>num</a:t>
            </a:r>
            <a:r>
              <a:rPr lang="en-GB" sz="2400" dirty="0"/>
              <a:t> % 2 == 0) </a:t>
            </a:r>
          </a:p>
          <a:p>
            <a:r>
              <a:rPr lang="en-GB" sz="2400" dirty="0"/>
              <a:t>        // jump to even </a:t>
            </a:r>
          </a:p>
          <a:p>
            <a:r>
              <a:rPr lang="en-GB" sz="2400" dirty="0"/>
              <a:t>        </a:t>
            </a:r>
            <a:r>
              <a:rPr lang="en-GB" sz="2400" dirty="0" err="1"/>
              <a:t>goto</a:t>
            </a:r>
            <a:r>
              <a:rPr lang="en-GB" sz="2400" dirty="0"/>
              <a:t> even; </a:t>
            </a:r>
          </a:p>
          <a:p>
            <a:r>
              <a:rPr lang="en-GB" sz="2400" dirty="0"/>
              <a:t>    else</a:t>
            </a:r>
          </a:p>
          <a:p>
            <a:r>
              <a:rPr lang="en-GB" sz="2400" dirty="0"/>
              <a:t>        // jump to odd </a:t>
            </a:r>
          </a:p>
          <a:p>
            <a:r>
              <a:rPr lang="en-GB" sz="2400" dirty="0"/>
              <a:t>        </a:t>
            </a:r>
            <a:r>
              <a:rPr lang="en-GB" sz="2400" dirty="0" err="1"/>
              <a:t>goto</a:t>
            </a:r>
            <a:r>
              <a:rPr lang="en-GB" sz="2400" dirty="0"/>
              <a:t> odd; </a:t>
            </a:r>
          </a:p>
        </p:txBody>
      </p:sp>
      <p:sp>
        <p:nvSpPr>
          <p:cNvPr id="7" name="Rectangle 6"/>
          <p:cNvSpPr/>
          <p:nvPr/>
        </p:nvSpPr>
        <p:spPr>
          <a:xfrm>
            <a:off x="6797040" y="589564"/>
            <a:ext cx="3522618" cy="6001643"/>
          </a:xfrm>
          <a:prstGeom prst="rect">
            <a:avLst/>
          </a:prstGeom>
        </p:spPr>
        <p:txBody>
          <a:bodyPr wrap="square">
            <a:spAutoFit/>
          </a:bodyPr>
          <a:lstStyle/>
          <a:p>
            <a:r>
              <a:rPr lang="en-GB" sz="2400" dirty="0"/>
              <a:t>even: </a:t>
            </a:r>
          </a:p>
          <a:p>
            <a:r>
              <a:rPr lang="en-GB" sz="2400" dirty="0"/>
              <a:t>    </a:t>
            </a:r>
            <a:r>
              <a:rPr lang="en-GB" sz="2400" dirty="0" err="1"/>
              <a:t>printf</a:t>
            </a:r>
            <a:r>
              <a:rPr lang="en-GB" sz="2400" dirty="0"/>
              <a:t>("%d is even", </a:t>
            </a:r>
            <a:r>
              <a:rPr lang="en-GB" sz="2400" dirty="0" err="1"/>
              <a:t>num</a:t>
            </a:r>
            <a:r>
              <a:rPr lang="en-GB" sz="2400" dirty="0"/>
              <a:t>); </a:t>
            </a:r>
          </a:p>
          <a:p>
            <a:r>
              <a:rPr lang="en-GB" sz="2400" dirty="0"/>
              <a:t>    // return if even </a:t>
            </a:r>
          </a:p>
          <a:p>
            <a:r>
              <a:rPr lang="en-GB" sz="2400" dirty="0"/>
              <a:t>    return; </a:t>
            </a:r>
          </a:p>
          <a:p>
            <a:r>
              <a:rPr lang="en-GB" sz="2400" dirty="0"/>
              <a:t>odd: </a:t>
            </a:r>
          </a:p>
          <a:p>
            <a:r>
              <a:rPr lang="en-GB" sz="2400" dirty="0"/>
              <a:t>    </a:t>
            </a:r>
            <a:r>
              <a:rPr lang="en-GB" sz="2400" dirty="0" err="1"/>
              <a:t>printf</a:t>
            </a:r>
            <a:r>
              <a:rPr lang="en-GB" sz="2400" dirty="0"/>
              <a:t>("%d is odd", </a:t>
            </a:r>
            <a:r>
              <a:rPr lang="en-GB" sz="2400" dirty="0" err="1"/>
              <a:t>num</a:t>
            </a:r>
            <a:r>
              <a:rPr lang="en-GB" sz="2400" dirty="0"/>
              <a:t>); </a:t>
            </a:r>
          </a:p>
          <a:p>
            <a:r>
              <a:rPr lang="en-GB" sz="2400" dirty="0"/>
              <a:t>} </a:t>
            </a:r>
          </a:p>
          <a:p>
            <a:r>
              <a:rPr lang="en-GB" sz="2400" dirty="0"/>
              <a:t>  </a:t>
            </a:r>
          </a:p>
          <a:p>
            <a:r>
              <a:rPr lang="en-GB" sz="2400" dirty="0" err="1"/>
              <a:t>int</a:t>
            </a:r>
            <a:r>
              <a:rPr lang="en-GB" sz="2400" dirty="0"/>
              <a:t> main() </a:t>
            </a:r>
          </a:p>
          <a:p>
            <a:r>
              <a:rPr lang="en-GB" sz="2400" dirty="0"/>
              <a:t>{ </a:t>
            </a:r>
          </a:p>
          <a:p>
            <a:r>
              <a:rPr lang="en-GB" sz="2400" dirty="0"/>
              <a:t>    </a:t>
            </a:r>
            <a:r>
              <a:rPr lang="en-GB" sz="2400" dirty="0" err="1"/>
              <a:t>int</a:t>
            </a:r>
            <a:r>
              <a:rPr lang="en-GB" sz="2400" dirty="0"/>
              <a:t> </a:t>
            </a:r>
            <a:r>
              <a:rPr lang="en-GB" sz="2400" dirty="0" err="1"/>
              <a:t>num</a:t>
            </a:r>
            <a:r>
              <a:rPr lang="en-GB" sz="2400" dirty="0"/>
              <a:t> = 26; </a:t>
            </a:r>
          </a:p>
          <a:p>
            <a:r>
              <a:rPr lang="en-GB" sz="2400" dirty="0"/>
              <a:t>    </a:t>
            </a:r>
            <a:r>
              <a:rPr lang="en-GB" sz="2400" dirty="0" err="1"/>
              <a:t>checkEvenOrNot</a:t>
            </a:r>
            <a:r>
              <a:rPr lang="en-GB" sz="2400" dirty="0"/>
              <a:t>(</a:t>
            </a:r>
            <a:r>
              <a:rPr lang="en-GB" sz="2400" dirty="0" err="1"/>
              <a:t>num</a:t>
            </a:r>
            <a:r>
              <a:rPr lang="en-GB" sz="2400" dirty="0"/>
              <a:t>); </a:t>
            </a:r>
          </a:p>
          <a:p>
            <a:r>
              <a:rPr lang="en-GB" sz="2400" dirty="0"/>
              <a:t>    return 0; </a:t>
            </a:r>
          </a:p>
          <a:p>
            <a:r>
              <a:rPr lang="en-GB" sz="2400" dirty="0"/>
              <a:t>}</a:t>
            </a:r>
          </a:p>
        </p:txBody>
      </p:sp>
    </p:spTree>
    <p:extLst>
      <p:ext uri="{BB962C8B-B14F-4D97-AF65-F5344CB8AC3E}">
        <p14:creationId xmlns:p14="http://schemas.microsoft.com/office/powerpoint/2010/main" val="10219426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a:t>
            </a:r>
            <a:br>
              <a:rPr lang="en-GB" dirty="0"/>
            </a:br>
            <a:endParaRPr lang="en-GB" dirty="0"/>
          </a:p>
        </p:txBody>
      </p:sp>
      <p:sp>
        <p:nvSpPr>
          <p:cNvPr id="3" name="Content Placeholder 2"/>
          <p:cNvSpPr>
            <a:spLocks noGrp="1"/>
          </p:cNvSpPr>
          <p:nvPr>
            <p:ph idx="1"/>
          </p:nvPr>
        </p:nvSpPr>
        <p:spPr>
          <a:xfrm>
            <a:off x="838200" y="1463040"/>
            <a:ext cx="10515600" cy="4713923"/>
          </a:xfrm>
        </p:spPr>
        <p:txBody>
          <a:bodyPr/>
          <a:lstStyle/>
          <a:p>
            <a:r>
              <a:rPr lang="en-GB" dirty="0"/>
              <a:t>Stop the loop if </a:t>
            </a:r>
            <a:r>
              <a:rPr lang="en-GB" dirty="0" err="1"/>
              <a:t>i</a:t>
            </a:r>
            <a:r>
              <a:rPr lang="en-GB" dirty="0"/>
              <a:t> is 5</a:t>
            </a:r>
            <a:r>
              <a:rPr lang="en-GB" dirty="0" smtClean="0"/>
              <a:t>.</a:t>
            </a:r>
          </a:p>
          <a:p>
            <a:r>
              <a:rPr lang="nn-NO" dirty="0"/>
              <a:t>for (int i = 0; i &lt; 10; i++) {</a:t>
            </a:r>
          </a:p>
          <a:p>
            <a:r>
              <a:rPr lang="nn-NO" dirty="0"/>
              <a:t>  if (i == 5) {</a:t>
            </a:r>
          </a:p>
          <a:p>
            <a:r>
              <a:rPr lang="nn-NO" dirty="0"/>
              <a:t>  </a:t>
            </a:r>
            <a:r>
              <a:rPr lang="nn-NO" dirty="0" smtClean="0"/>
              <a:t>??????  </a:t>
            </a:r>
            <a:endParaRPr lang="nn-NO" dirty="0"/>
          </a:p>
          <a:p>
            <a:r>
              <a:rPr lang="nn-NO" dirty="0"/>
              <a:t>;</a:t>
            </a:r>
          </a:p>
          <a:p>
            <a:r>
              <a:rPr lang="nn-NO" dirty="0"/>
              <a:t>  }</a:t>
            </a:r>
          </a:p>
          <a:p>
            <a:r>
              <a:rPr lang="nn-NO" dirty="0"/>
              <a:t>  printf("%d\n", i);</a:t>
            </a:r>
          </a:p>
          <a:p>
            <a:r>
              <a:rPr lang="nn-NO" dirty="0"/>
              <a:t>}</a:t>
            </a:r>
            <a:endParaRPr lang="en-GB" dirty="0"/>
          </a:p>
        </p:txBody>
      </p:sp>
    </p:spTree>
    <p:extLst>
      <p:ext uri="{BB962C8B-B14F-4D97-AF65-F5344CB8AC3E}">
        <p14:creationId xmlns:p14="http://schemas.microsoft.com/office/powerpoint/2010/main" val="252303813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b="1" dirty="0"/>
              <a:t>Type 2:</a:t>
            </a:r>
            <a:r>
              <a:rPr lang="en-GB" dirty="0"/>
              <a:t> In this case, we will see a situation similar to as shown in Syntax2 above. Suppose we need to write a program that prints numbers from 1 to 10 using the </a:t>
            </a:r>
            <a:r>
              <a:rPr lang="en-GB" dirty="0" err="1"/>
              <a:t>goto</a:t>
            </a:r>
            <a:r>
              <a:rPr lang="en-GB" dirty="0"/>
              <a:t> statement. The below program explains how to do this. </a:t>
            </a:r>
          </a:p>
        </p:txBody>
      </p:sp>
    </p:spTree>
    <p:extLst>
      <p:ext uri="{BB962C8B-B14F-4D97-AF65-F5344CB8AC3E}">
        <p14:creationId xmlns:p14="http://schemas.microsoft.com/office/powerpoint/2010/main" val="197324733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4"/>
          <p:cNvSpPr/>
          <p:nvPr/>
        </p:nvSpPr>
        <p:spPr>
          <a:xfrm>
            <a:off x="378822" y="438001"/>
            <a:ext cx="6191795" cy="6124754"/>
          </a:xfrm>
          <a:prstGeom prst="rect">
            <a:avLst/>
          </a:prstGeom>
        </p:spPr>
        <p:txBody>
          <a:bodyPr wrap="square">
            <a:spAutoFit/>
          </a:bodyPr>
          <a:lstStyle/>
          <a:p>
            <a:r>
              <a:rPr lang="en-GB" sz="2800" dirty="0"/>
              <a:t>C program to print numbers </a:t>
            </a:r>
          </a:p>
          <a:p>
            <a:r>
              <a:rPr lang="en-GB" sz="2800" dirty="0"/>
              <a:t>// from 1 to 10 using </a:t>
            </a:r>
            <a:r>
              <a:rPr lang="en-GB" sz="2800" dirty="0" err="1"/>
              <a:t>goto</a:t>
            </a:r>
            <a:r>
              <a:rPr lang="en-GB" sz="2800" dirty="0"/>
              <a:t> statement </a:t>
            </a:r>
          </a:p>
          <a:p>
            <a:r>
              <a:rPr lang="en-GB" sz="2800" dirty="0"/>
              <a:t>#include &lt;</a:t>
            </a:r>
            <a:r>
              <a:rPr lang="en-GB" sz="2800" dirty="0" err="1"/>
              <a:t>stdio.h</a:t>
            </a:r>
            <a:r>
              <a:rPr lang="en-GB" sz="2800" dirty="0"/>
              <a:t>&gt; </a:t>
            </a:r>
          </a:p>
          <a:p>
            <a:r>
              <a:rPr lang="en-GB" sz="2800" dirty="0"/>
              <a:t>  </a:t>
            </a:r>
          </a:p>
          <a:p>
            <a:r>
              <a:rPr lang="en-GB" sz="2800" dirty="0"/>
              <a:t>// function to print numbers from 1 to 10 </a:t>
            </a:r>
          </a:p>
          <a:p>
            <a:r>
              <a:rPr lang="en-GB" sz="2800" dirty="0"/>
              <a:t>void </a:t>
            </a:r>
            <a:r>
              <a:rPr lang="en-GB" sz="2800" dirty="0" err="1"/>
              <a:t>printNumbers</a:t>
            </a:r>
            <a:r>
              <a:rPr lang="en-GB" sz="2800" dirty="0"/>
              <a:t>() </a:t>
            </a:r>
          </a:p>
          <a:p>
            <a:r>
              <a:rPr lang="en-GB" sz="2800" dirty="0"/>
              <a:t>{ </a:t>
            </a:r>
          </a:p>
          <a:p>
            <a:r>
              <a:rPr lang="en-GB" sz="2800" dirty="0"/>
              <a:t>    </a:t>
            </a:r>
            <a:r>
              <a:rPr lang="en-GB" sz="2800" dirty="0" err="1"/>
              <a:t>int</a:t>
            </a:r>
            <a:r>
              <a:rPr lang="en-GB" sz="2800" dirty="0"/>
              <a:t> n = 1; </a:t>
            </a:r>
          </a:p>
          <a:p>
            <a:r>
              <a:rPr lang="en-GB" sz="2800" dirty="0"/>
              <a:t>label: </a:t>
            </a:r>
          </a:p>
          <a:p>
            <a:r>
              <a:rPr lang="en-GB" sz="2800" dirty="0"/>
              <a:t>    </a:t>
            </a:r>
            <a:r>
              <a:rPr lang="en-GB" sz="2800" dirty="0" err="1"/>
              <a:t>printf</a:t>
            </a:r>
            <a:r>
              <a:rPr lang="en-GB" sz="2800" dirty="0"/>
              <a:t>("%d ", n); </a:t>
            </a:r>
          </a:p>
          <a:p>
            <a:r>
              <a:rPr lang="en-GB" sz="2800" dirty="0"/>
              <a:t>    n++; </a:t>
            </a:r>
          </a:p>
          <a:p>
            <a:r>
              <a:rPr lang="en-GB" sz="2800" dirty="0"/>
              <a:t>    if (n &lt;= 10) </a:t>
            </a:r>
            <a:endParaRPr lang="en-GB" sz="2800" dirty="0" smtClean="0"/>
          </a:p>
          <a:p>
            <a:r>
              <a:rPr lang="en-GB" sz="2800" dirty="0" err="1" smtClean="0"/>
              <a:t>goto</a:t>
            </a:r>
            <a:r>
              <a:rPr lang="en-GB" sz="2800" dirty="0" smtClean="0"/>
              <a:t> </a:t>
            </a:r>
            <a:r>
              <a:rPr lang="en-GB" sz="2800" dirty="0"/>
              <a:t>label; </a:t>
            </a:r>
          </a:p>
          <a:p>
            <a:r>
              <a:rPr lang="en-GB" sz="2800" dirty="0"/>
              <a:t>} </a:t>
            </a:r>
          </a:p>
        </p:txBody>
      </p:sp>
      <p:sp>
        <p:nvSpPr>
          <p:cNvPr id="6" name="Rectangle 5"/>
          <p:cNvSpPr/>
          <p:nvPr/>
        </p:nvSpPr>
        <p:spPr>
          <a:xfrm>
            <a:off x="6701247" y="3191917"/>
            <a:ext cx="5342708" cy="3046988"/>
          </a:xfrm>
          <a:prstGeom prst="rect">
            <a:avLst/>
          </a:prstGeom>
        </p:spPr>
        <p:txBody>
          <a:bodyPr wrap="square">
            <a:spAutoFit/>
          </a:bodyPr>
          <a:lstStyle/>
          <a:p>
            <a:r>
              <a:rPr lang="en-GB" sz="2400" dirty="0"/>
              <a:t>// Driver program to test above function </a:t>
            </a:r>
          </a:p>
          <a:p>
            <a:r>
              <a:rPr lang="en-GB" sz="2400" dirty="0" err="1"/>
              <a:t>int</a:t>
            </a:r>
            <a:r>
              <a:rPr lang="en-GB" sz="2400" dirty="0"/>
              <a:t> main() </a:t>
            </a:r>
          </a:p>
          <a:p>
            <a:r>
              <a:rPr lang="en-GB" sz="2400" dirty="0"/>
              <a:t>{ </a:t>
            </a:r>
          </a:p>
          <a:p>
            <a:r>
              <a:rPr lang="en-GB" sz="2400" dirty="0"/>
              <a:t>    </a:t>
            </a:r>
            <a:r>
              <a:rPr lang="en-GB" sz="2400" dirty="0" err="1"/>
              <a:t>printNumbers</a:t>
            </a:r>
            <a:r>
              <a:rPr lang="en-GB" sz="2400" dirty="0"/>
              <a:t>(); </a:t>
            </a:r>
          </a:p>
          <a:p>
            <a:r>
              <a:rPr lang="en-GB" sz="2400" dirty="0"/>
              <a:t>    return 0; </a:t>
            </a:r>
          </a:p>
          <a:p>
            <a:r>
              <a:rPr lang="en-GB" sz="2400" dirty="0" smtClean="0"/>
              <a:t>}</a:t>
            </a:r>
            <a:r>
              <a:rPr lang="en-GB" sz="2400" dirty="0"/>
              <a:t> </a:t>
            </a:r>
            <a:endParaRPr lang="en-GB" sz="2400" dirty="0" smtClean="0"/>
          </a:p>
          <a:p>
            <a:r>
              <a:rPr lang="en-GB" sz="2400" dirty="0" smtClean="0"/>
              <a:t>Output</a:t>
            </a:r>
            <a:r>
              <a:rPr lang="en-GB" sz="2400" dirty="0"/>
              <a:t>: </a:t>
            </a:r>
            <a:r>
              <a:rPr lang="en-GB" sz="2400" dirty="0" smtClean="0"/>
              <a:t> 1 </a:t>
            </a:r>
            <a:r>
              <a:rPr lang="en-GB" sz="2400" dirty="0"/>
              <a:t>2 3 4 5 6 7 8 9 10</a:t>
            </a:r>
          </a:p>
          <a:p>
            <a:endParaRPr lang="en-GB" sz="2400" dirty="0"/>
          </a:p>
        </p:txBody>
      </p:sp>
    </p:spTree>
    <p:extLst>
      <p:ext uri="{BB962C8B-B14F-4D97-AF65-F5344CB8AC3E}">
        <p14:creationId xmlns:p14="http://schemas.microsoft.com/office/powerpoint/2010/main" val="258739695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Disadvantages </a:t>
            </a:r>
            <a:r>
              <a:rPr lang="en-GB" b="1" dirty="0"/>
              <a:t>of Using </a:t>
            </a:r>
            <a:r>
              <a:rPr lang="en-GB" b="1" dirty="0" err="1"/>
              <a:t>goto</a:t>
            </a:r>
            <a:r>
              <a:rPr lang="en-GB" b="1" dirty="0"/>
              <a:t> Statement</a:t>
            </a:r>
            <a:br>
              <a:rPr lang="en-GB" b="1" dirty="0"/>
            </a:br>
            <a:endParaRPr lang="en-GB" dirty="0"/>
          </a:p>
        </p:txBody>
      </p:sp>
      <p:sp>
        <p:nvSpPr>
          <p:cNvPr id="3" name="Content Placeholder 2"/>
          <p:cNvSpPr>
            <a:spLocks noGrp="1"/>
          </p:cNvSpPr>
          <p:nvPr>
            <p:ph idx="1"/>
          </p:nvPr>
        </p:nvSpPr>
        <p:spPr/>
        <p:txBody>
          <a:bodyPr/>
          <a:lstStyle/>
          <a:p>
            <a:pPr algn="just" fontAlgn="base">
              <a:lnSpc>
                <a:spcPct val="200000"/>
              </a:lnSpc>
            </a:pPr>
            <a:r>
              <a:rPr lang="en-GB" dirty="0" smtClean="0"/>
              <a:t>The </a:t>
            </a:r>
            <a:r>
              <a:rPr lang="en-GB" dirty="0"/>
              <a:t>use of the </a:t>
            </a:r>
            <a:r>
              <a:rPr lang="en-GB" dirty="0" err="1"/>
              <a:t>goto</a:t>
            </a:r>
            <a:r>
              <a:rPr lang="en-GB" dirty="0"/>
              <a:t> statement is highly discouraged as it makes the program logic very complex.</a:t>
            </a:r>
          </a:p>
          <a:p>
            <a:pPr algn="just" fontAlgn="base">
              <a:lnSpc>
                <a:spcPct val="200000"/>
              </a:lnSpc>
            </a:pPr>
            <a:r>
              <a:rPr lang="en-GB" dirty="0"/>
              <a:t>The use of </a:t>
            </a:r>
            <a:r>
              <a:rPr lang="en-GB" dirty="0" err="1"/>
              <a:t>goto</a:t>
            </a:r>
            <a:r>
              <a:rPr lang="en-GB" dirty="0"/>
              <a:t> makes tracing the flow of the program very difficult</a:t>
            </a:r>
            <a:r>
              <a:rPr lang="en-GB" dirty="0" smtClean="0"/>
              <a:t>.</a:t>
            </a:r>
            <a:endParaRPr lang="en-GB" dirty="0"/>
          </a:p>
        </p:txBody>
      </p:sp>
    </p:spTree>
    <p:extLst>
      <p:ext uri="{BB962C8B-B14F-4D97-AF65-F5344CB8AC3E}">
        <p14:creationId xmlns:p14="http://schemas.microsoft.com/office/powerpoint/2010/main" val="1041921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b="1" dirty="0" smtClean="0"/>
              <a:t>Assembly Language</a:t>
            </a:r>
            <a:r>
              <a:rPr lang="en-GB" dirty="0" smtClean="0"/>
              <a:t>: A human-readable representation of machine code, using pre-defined word called mnemonics for operations and addresses. It’s specific to a computer’s architecture.</a:t>
            </a:r>
          </a:p>
          <a:p>
            <a:pPr marL="0" indent="0" algn="just">
              <a:lnSpc>
                <a:spcPct val="150000"/>
              </a:lnSpc>
              <a:buNone/>
            </a:pPr>
            <a:r>
              <a:rPr lang="en-GB" dirty="0" smtClean="0"/>
              <a:t>Example: </a:t>
            </a:r>
            <a:r>
              <a:rPr lang="en-GB" b="1" dirty="0" smtClean="0"/>
              <a:t>Add A, B</a:t>
            </a:r>
            <a:endParaRPr lang="en-GB" dirty="0"/>
          </a:p>
        </p:txBody>
      </p:sp>
    </p:spTree>
    <p:extLst>
      <p:ext uri="{BB962C8B-B14F-4D97-AF65-F5344CB8AC3E}">
        <p14:creationId xmlns:p14="http://schemas.microsoft.com/office/powerpoint/2010/main" val="22194063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fontAlgn="base">
              <a:lnSpc>
                <a:spcPct val="150000"/>
              </a:lnSpc>
            </a:pPr>
            <a:r>
              <a:rPr lang="en-GB" dirty="0"/>
              <a:t>The use of </a:t>
            </a:r>
            <a:r>
              <a:rPr lang="en-GB" dirty="0" err="1"/>
              <a:t>goto</a:t>
            </a:r>
            <a:r>
              <a:rPr lang="en-GB" dirty="0"/>
              <a:t> makes the task of </a:t>
            </a:r>
            <a:r>
              <a:rPr lang="en-GB" dirty="0" err="1"/>
              <a:t>analyzing</a:t>
            </a:r>
            <a:r>
              <a:rPr lang="en-GB" dirty="0"/>
              <a:t> and verifying the correctness of programs (particularly those involving loops) very difficult.</a:t>
            </a:r>
          </a:p>
          <a:p>
            <a:pPr algn="just" fontAlgn="base">
              <a:lnSpc>
                <a:spcPct val="150000"/>
              </a:lnSpc>
            </a:pPr>
            <a:r>
              <a:rPr lang="en-GB" dirty="0"/>
              <a:t>The use of </a:t>
            </a:r>
            <a:r>
              <a:rPr lang="en-GB" dirty="0" err="1"/>
              <a:t>goto</a:t>
            </a:r>
            <a:r>
              <a:rPr lang="en-GB" dirty="0"/>
              <a:t> can be simply avoided by using break and continue statements.</a:t>
            </a:r>
          </a:p>
          <a:p>
            <a:pPr algn="just">
              <a:lnSpc>
                <a:spcPct val="150000"/>
              </a:lnSpc>
            </a:pPr>
            <a:endParaRPr lang="en-GB" dirty="0"/>
          </a:p>
          <a:p>
            <a:pPr algn="just">
              <a:lnSpc>
                <a:spcPct val="150000"/>
              </a:lnSpc>
            </a:pPr>
            <a:endParaRPr lang="en-GB" dirty="0"/>
          </a:p>
        </p:txBody>
      </p:sp>
    </p:spTree>
    <p:extLst>
      <p:ext uri="{BB962C8B-B14F-4D97-AF65-F5344CB8AC3E}">
        <p14:creationId xmlns:p14="http://schemas.microsoft.com/office/powerpoint/2010/main" val="156805665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Nested </a:t>
            </a:r>
            <a:r>
              <a:rPr lang="en-GB" b="1" dirty="0"/>
              <a:t>Loops</a:t>
            </a:r>
            <a:br>
              <a:rPr lang="en-GB" b="1" dirty="0"/>
            </a:br>
            <a:endParaRPr lang="en-GB" b="1" dirty="0"/>
          </a:p>
        </p:txBody>
      </p:sp>
      <p:sp>
        <p:nvSpPr>
          <p:cNvPr id="3" name="Content Placeholder 2"/>
          <p:cNvSpPr>
            <a:spLocks noGrp="1"/>
          </p:cNvSpPr>
          <p:nvPr>
            <p:ph idx="1"/>
          </p:nvPr>
        </p:nvSpPr>
        <p:spPr/>
        <p:txBody>
          <a:bodyPr/>
          <a:lstStyle/>
          <a:p>
            <a:pPr algn="just">
              <a:lnSpc>
                <a:spcPct val="200000"/>
              </a:lnSpc>
            </a:pPr>
            <a:r>
              <a:rPr lang="en-GB" dirty="0"/>
              <a:t>It is also possible to place a loop inside another loop. This is called a </a:t>
            </a:r>
            <a:r>
              <a:rPr lang="en-GB" b="1" dirty="0"/>
              <a:t>nested loop</a:t>
            </a:r>
            <a:r>
              <a:rPr lang="en-GB" dirty="0"/>
              <a:t>.</a:t>
            </a:r>
          </a:p>
          <a:p>
            <a:pPr algn="just">
              <a:lnSpc>
                <a:spcPct val="200000"/>
              </a:lnSpc>
            </a:pPr>
            <a:r>
              <a:rPr lang="en-GB" dirty="0"/>
              <a:t>The "inner loop" will be executed one time for each iteration of the "outer loop":</a:t>
            </a:r>
          </a:p>
          <a:p>
            <a:pPr algn="just">
              <a:lnSpc>
                <a:spcPct val="200000"/>
              </a:lnSpc>
            </a:pPr>
            <a:endParaRPr lang="en-GB" dirty="0"/>
          </a:p>
        </p:txBody>
      </p:sp>
    </p:spTree>
    <p:extLst>
      <p:ext uri="{BB962C8B-B14F-4D97-AF65-F5344CB8AC3E}">
        <p14:creationId xmlns:p14="http://schemas.microsoft.com/office/powerpoint/2010/main" val="294767330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endParaRPr lang="en-GB" dirty="0"/>
          </a:p>
        </p:txBody>
      </p:sp>
      <p:sp>
        <p:nvSpPr>
          <p:cNvPr id="4" name="Rectangle 3"/>
          <p:cNvSpPr/>
          <p:nvPr/>
        </p:nvSpPr>
        <p:spPr>
          <a:xfrm>
            <a:off x="838200" y="1690688"/>
            <a:ext cx="9194074" cy="3785652"/>
          </a:xfrm>
          <a:prstGeom prst="rect">
            <a:avLst/>
          </a:prstGeom>
        </p:spPr>
        <p:txBody>
          <a:bodyPr wrap="square">
            <a:spAutoFit/>
          </a:bodyPr>
          <a:lstStyle/>
          <a:p>
            <a:r>
              <a:rPr lang="en-GB" sz="2400" dirty="0">
                <a:solidFill>
                  <a:srgbClr val="0000CD"/>
                </a:solidFill>
                <a:latin typeface="Consolas" panose="020B0609020204030204" pitchFamily="49" charset="0"/>
              </a:rPr>
              <a:t>#include&lt;</a:t>
            </a:r>
            <a:r>
              <a:rPr lang="en-GB" sz="2400" dirty="0" err="1">
                <a:solidFill>
                  <a:srgbClr val="0000CD"/>
                </a:solidFill>
                <a:latin typeface="Consolas" panose="020B0609020204030204" pitchFamily="49" charset="0"/>
              </a:rPr>
              <a:t>stdio.h</a:t>
            </a:r>
            <a:r>
              <a:rPr lang="en-GB" sz="2400" dirty="0">
                <a:solidFill>
                  <a:srgbClr val="0000CD"/>
                </a:solidFill>
                <a:latin typeface="Consolas" panose="020B0609020204030204" pitchFamily="49" charset="0"/>
              </a:rPr>
              <a:t>&gt;</a:t>
            </a:r>
          </a:p>
          <a:p>
            <a:r>
              <a:rPr lang="en-GB" sz="2400" dirty="0">
                <a:solidFill>
                  <a:srgbClr val="0000CD"/>
                </a:solidFill>
                <a:latin typeface="Consolas" panose="020B0609020204030204" pitchFamily="49" charset="0"/>
              </a:rPr>
              <a:t>main(){</a:t>
            </a:r>
          </a:p>
          <a:p>
            <a:r>
              <a:rPr lang="en-GB" sz="2400" dirty="0">
                <a:solidFill>
                  <a:srgbClr val="0000CD"/>
                </a:solidFill>
                <a:latin typeface="Consolas" panose="020B0609020204030204" pitchFamily="49" charset="0"/>
              </a:rPr>
              <a:t> </a:t>
            </a:r>
            <a:r>
              <a:rPr lang="en-GB" sz="2400" dirty="0" err="1">
                <a:solidFill>
                  <a:srgbClr val="0000CD"/>
                </a:solidFill>
                <a:latin typeface="Consolas" panose="020B0609020204030204" pitchFamily="49" charset="0"/>
              </a:rPr>
              <a:t>int</a:t>
            </a:r>
            <a:r>
              <a:rPr lang="en-GB" sz="2400" dirty="0">
                <a:solidFill>
                  <a:srgbClr val="0000CD"/>
                </a:solidFill>
                <a:latin typeface="Consolas" panose="020B0609020204030204" pitchFamily="49" charset="0"/>
              </a:rPr>
              <a:t> </a:t>
            </a:r>
            <a:r>
              <a:rPr lang="en-GB" sz="2400" dirty="0" err="1">
                <a:solidFill>
                  <a:srgbClr val="0000CD"/>
                </a:solidFill>
                <a:latin typeface="Consolas" panose="020B0609020204030204" pitchFamily="49" charset="0"/>
              </a:rPr>
              <a:t>i</a:t>
            </a:r>
            <a:r>
              <a:rPr lang="en-GB" sz="2400" dirty="0">
                <a:solidFill>
                  <a:srgbClr val="0000CD"/>
                </a:solidFill>
                <a:latin typeface="Consolas" panose="020B0609020204030204" pitchFamily="49" charset="0"/>
              </a:rPr>
              <a:t>, j;</a:t>
            </a:r>
          </a:p>
          <a:p>
            <a:r>
              <a:rPr lang="en-GB" sz="2400" dirty="0">
                <a:solidFill>
                  <a:srgbClr val="0000CD"/>
                </a:solidFill>
                <a:latin typeface="Consolas" panose="020B0609020204030204" pitchFamily="49" charset="0"/>
              </a:rPr>
              <a:t> for(j=1;j&lt;=6; </a:t>
            </a:r>
            <a:r>
              <a:rPr lang="en-GB" sz="2400" dirty="0" err="1">
                <a:solidFill>
                  <a:srgbClr val="0000CD"/>
                </a:solidFill>
                <a:latin typeface="Consolas" panose="020B0609020204030204" pitchFamily="49" charset="0"/>
              </a:rPr>
              <a:t>j++</a:t>
            </a:r>
            <a:r>
              <a:rPr lang="en-GB" sz="2400" dirty="0">
                <a:solidFill>
                  <a:srgbClr val="0000CD"/>
                </a:solidFill>
                <a:latin typeface="Consolas" panose="020B0609020204030204" pitchFamily="49" charset="0"/>
              </a:rPr>
              <a:t>){</a:t>
            </a:r>
          </a:p>
          <a:p>
            <a:r>
              <a:rPr lang="en-GB" sz="2400" dirty="0">
                <a:solidFill>
                  <a:srgbClr val="0000CD"/>
                </a:solidFill>
                <a:latin typeface="Consolas" panose="020B0609020204030204" pitchFamily="49" charset="0"/>
              </a:rPr>
              <a:t>    for(</a:t>
            </a:r>
            <a:r>
              <a:rPr lang="en-GB" sz="2400" dirty="0" err="1">
                <a:solidFill>
                  <a:srgbClr val="0000CD"/>
                </a:solidFill>
                <a:latin typeface="Consolas" panose="020B0609020204030204" pitchFamily="49" charset="0"/>
              </a:rPr>
              <a:t>i</a:t>
            </a:r>
            <a:r>
              <a:rPr lang="en-GB" sz="2400" dirty="0">
                <a:solidFill>
                  <a:srgbClr val="0000CD"/>
                </a:solidFill>
                <a:latin typeface="Consolas" panose="020B0609020204030204" pitchFamily="49" charset="0"/>
              </a:rPr>
              <a:t>=1;i&lt;=5; </a:t>
            </a:r>
            <a:r>
              <a:rPr lang="en-GB" sz="2400" dirty="0" err="1">
                <a:solidFill>
                  <a:srgbClr val="0000CD"/>
                </a:solidFill>
                <a:latin typeface="Consolas" panose="020B0609020204030204" pitchFamily="49" charset="0"/>
              </a:rPr>
              <a:t>i</a:t>
            </a:r>
            <a:r>
              <a:rPr lang="en-GB" sz="2400" dirty="0">
                <a:solidFill>
                  <a:srgbClr val="0000CD"/>
                </a:solidFill>
                <a:latin typeface="Consolas" panose="020B0609020204030204" pitchFamily="49" charset="0"/>
              </a:rPr>
              <a:t>++){</a:t>
            </a:r>
          </a:p>
          <a:p>
            <a:r>
              <a:rPr lang="en-GB" sz="2400" dirty="0">
                <a:solidFill>
                  <a:srgbClr val="0000CD"/>
                </a:solidFill>
                <a:latin typeface="Consolas" panose="020B0609020204030204" pitchFamily="49" charset="0"/>
              </a:rPr>
              <a:t>        </a:t>
            </a:r>
            <a:r>
              <a:rPr lang="en-GB" sz="2400" dirty="0" err="1">
                <a:solidFill>
                  <a:srgbClr val="0000CD"/>
                </a:solidFill>
                <a:latin typeface="Consolas" panose="020B0609020204030204" pitchFamily="49" charset="0"/>
              </a:rPr>
              <a:t>printf</a:t>
            </a:r>
            <a:r>
              <a:rPr lang="en-GB" sz="2400" dirty="0">
                <a:solidFill>
                  <a:srgbClr val="0000CD"/>
                </a:solidFill>
                <a:latin typeface="Consolas" panose="020B0609020204030204" pitchFamily="49" charset="0"/>
              </a:rPr>
              <a:t>("*");</a:t>
            </a:r>
          </a:p>
          <a:p>
            <a:r>
              <a:rPr lang="en-GB" sz="2400" dirty="0">
                <a:solidFill>
                  <a:srgbClr val="0000CD"/>
                </a:solidFill>
                <a:latin typeface="Consolas" panose="020B0609020204030204" pitchFamily="49" charset="0"/>
              </a:rPr>
              <a:t>    }</a:t>
            </a:r>
          </a:p>
          <a:p>
            <a:r>
              <a:rPr lang="en-GB" sz="2400" dirty="0">
                <a:solidFill>
                  <a:srgbClr val="0000CD"/>
                </a:solidFill>
                <a:latin typeface="Consolas" panose="020B0609020204030204" pitchFamily="49" charset="0"/>
              </a:rPr>
              <a:t>    </a:t>
            </a:r>
            <a:r>
              <a:rPr lang="en-GB" sz="2400" dirty="0" err="1">
                <a:solidFill>
                  <a:srgbClr val="0000CD"/>
                </a:solidFill>
                <a:latin typeface="Consolas" panose="020B0609020204030204" pitchFamily="49" charset="0"/>
              </a:rPr>
              <a:t>printf</a:t>
            </a:r>
            <a:r>
              <a:rPr lang="en-GB" sz="2400" dirty="0">
                <a:solidFill>
                  <a:srgbClr val="0000CD"/>
                </a:solidFill>
                <a:latin typeface="Consolas" panose="020B0609020204030204" pitchFamily="49" charset="0"/>
              </a:rPr>
              <a:t>("\n");</a:t>
            </a:r>
          </a:p>
          <a:p>
            <a:r>
              <a:rPr lang="en-GB" sz="2400" dirty="0">
                <a:solidFill>
                  <a:srgbClr val="0000CD"/>
                </a:solidFill>
                <a:latin typeface="Consolas" panose="020B0609020204030204" pitchFamily="49" charset="0"/>
              </a:rPr>
              <a:t> }</a:t>
            </a:r>
          </a:p>
          <a:p>
            <a:r>
              <a:rPr lang="en-GB" sz="2400" dirty="0">
                <a:solidFill>
                  <a:srgbClr val="0000CD"/>
                </a:solidFill>
                <a:latin typeface="Consolas" panose="020B0609020204030204" pitchFamily="49" charset="0"/>
              </a:rPr>
              <a:t>}</a:t>
            </a:r>
          </a:p>
        </p:txBody>
      </p:sp>
    </p:spTree>
    <p:extLst>
      <p:ext uri="{BB962C8B-B14F-4D97-AF65-F5344CB8AC3E}">
        <p14:creationId xmlns:p14="http://schemas.microsoft.com/office/powerpoint/2010/main" val="53427859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Example2</a:t>
            </a:r>
            <a:endParaRPr lang="en-GB" dirty="0"/>
          </a:p>
        </p:txBody>
      </p:sp>
      <p:sp>
        <p:nvSpPr>
          <p:cNvPr id="4" name="Rectangle 3"/>
          <p:cNvSpPr/>
          <p:nvPr/>
        </p:nvSpPr>
        <p:spPr>
          <a:xfrm>
            <a:off x="1018903" y="1794026"/>
            <a:ext cx="6858000" cy="4154984"/>
          </a:xfrm>
          <a:prstGeom prst="rect">
            <a:avLst/>
          </a:prstGeom>
        </p:spPr>
        <p:txBody>
          <a:bodyPr wrap="square">
            <a:spAutoFit/>
          </a:bodyPr>
          <a:lstStyle/>
          <a:p>
            <a:r>
              <a:rPr lang="en-GB" sz="2400" dirty="0"/>
              <a:t>#include&lt;</a:t>
            </a:r>
            <a:r>
              <a:rPr lang="en-GB" sz="2400" dirty="0" err="1"/>
              <a:t>stdio.h</a:t>
            </a:r>
            <a:r>
              <a:rPr lang="en-GB" sz="2400" dirty="0"/>
              <a:t>&gt;</a:t>
            </a:r>
          </a:p>
          <a:p>
            <a:r>
              <a:rPr lang="en-GB" sz="2400" dirty="0"/>
              <a:t>main(){</a:t>
            </a:r>
          </a:p>
          <a:p>
            <a:r>
              <a:rPr lang="en-GB" sz="2400" dirty="0"/>
              <a:t> </a:t>
            </a:r>
            <a:r>
              <a:rPr lang="en-GB" sz="2400" dirty="0" err="1"/>
              <a:t>int</a:t>
            </a:r>
            <a:r>
              <a:rPr lang="en-GB" sz="2400" dirty="0"/>
              <a:t> </a:t>
            </a:r>
            <a:r>
              <a:rPr lang="en-GB" sz="2400" dirty="0" err="1"/>
              <a:t>i</a:t>
            </a:r>
            <a:r>
              <a:rPr lang="en-GB" sz="2400" dirty="0"/>
              <a:t>, j;</a:t>
            </a:r>
          </a:p>
          <a:p>
            <a:r>
              <a:rPr lang="en-GB" sz="2400" dirty="0"/>
              <a:t> for(</a:t>
            </a:r>
            <a:r>
              <a:rPr lang="en-GB" sz="2400" dirty="0" err="1"/>
              <a:t>i</a:t>
            </a:r>
            <a:r>
              <a:rPr lang="en-GB" sz="2400" dirty="0"/>
              <a:t>=1;i&lt;=4; </a:t>
            </a:r>
            <a:r>
              <a:rPr lang="en-GB" sz="2400" dirty="0" err="1"/>
              <a:t>i</a:t>
            </a:r>
            <a:r>
              <a:rPr lang="en-GB" sz="2400" dirty="0"/>
              <a:t>++){</a:t>
            </a:r>
          </a:p>
          <a:p>
            <a:r>
              <a:rPr lang="en-GB" sz="2400" dirty="0"/>
              <a:t> for(j=1;j&lt;=5; </a:t>
            </a:r>
            <a:r>
              <a:rPr lang="en-GB" sz="2400" dirty="0" err="1"/>
              <a:t>j++</a:t>
            </a:r>
            <a:r>
              <a:rPr lang="en-GB" sz="2400" dirty="0"/>
              <a:t>){</a:t>
            </a:r>
          </a:p>
          <a:p>
            <a:endParaRPr lang="en-GB" sz="2400" dirty="0"/>
          </a:p>
          <a:p>
            <a:r>
              <a:rPr lang="en-GB" sz="2400" dirty="0"/>
              <a:t>        </a:t>
            </a:r>
            <a:r>
              <a:rPr lang="en-GB" sz="2400" dirty="0" err="1"/>
              <a:t>printf</a:t>
            </a:r>
            <a:r>
              <a:rPr lang="en-GB" sz="2400" dirty="0"/>
              <a:t>("%d", j);</a:t>
            </a:r>
          </a:p>
          <a:p>
            <a:r>
              <a:rPr lang="en-GB" sz="2400" dirty="0"/>
              <a:t>    }</a:t>
            </a:r>
          </a:p>
          <a:p>
            <a:r>
              <a:rPr lang="en-GB" sz="2400" dirty="0"/>
              <a:t>    </a:t>
            </a:r>
            <a:r>
              <a:rPr lang="en-GB" sz="2400" dirty="0" err="1"/>
              <a:t>printf</a:t>
            </a:r>
            <a:r>
              <a:rPr lang="en-GB" sz="2400" dirty="0"/>
              <a:t>("\n");</a:t>
            </a:r>
          </a:p>
          <a:p>
            <a:r>
              <a:rPr lang="en-GB" sz="2400" dirty="0"/>
              <a:t> }</a:t>
            </a:r>
          </a:p>
          <a:p>
            <a:r>
              <a:rPr lang="en-GB" sz="2400" dirty="0"/>
              <a:t>}</a:t>
            </a:r>
          </a:p>
        </p:txBody>
      </p:sp>
    </p:spTree>
    <p:extLst>
      <p:ext uri="{BB962C8B-B14F-4D97-AF65-F5344CB8AC3E}">
        <p14:creationId xmlns:p14="http://schemas.microsoft.com/office/powerpoint/2010/main" val="11819795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Example3</a:t>
            </a:r>
            <a:endParaRPr lang="en-GB" dirty="0"/>
          </a:p>
        </p:txBody>
      </p:sp>
      <p:sp>
        <p:nvSpPr>
          <p:cNvPr id="4" name="Rectangle 3"/>
          <p:cNvSpPr/>
          <p:nvPr/>
        </p:nvSpPr>
        <p:spPr>
          <a:xfrm>
            <a:off x="1232262" y="1820151"/>
            <a:ext cx="6096000" cy="4154984"/>
          </a:xfrm>
          <a:prstGeom prst="rect">
            <a:avLst/>
          </a:prstGeom>
        </p:spPr>
        <p:txBody>
          <a:bodyPr>
            <a:spAutoFit/>
          </a:bodyPr>
          <a:lstStyle/>
          <a:p>
            <a:r>
              <a:rPr lang="en-GB" sz="2400" dirty="0"/>
              <a:t>#include&lt;</a:t>
            </a:r>
            <a:r>
              <a:rPr lang="en-GB" sz="2400" dirty="0" err="1"/>
              <a:t>stdio.h</a:t>
            </a:r>
            <a:r>
              <a:rPr lang="en-GB" sz="2400" dirty="0"/>
              <a:t>&gt;</a:t>
            </a:r>
          </a:p>
          <a:p>
            <a:r>
              <a:rPr lang="en-GB" sz="2400" dirty="0"/>
              <a:t>main(){</a:t>
            </a:r>
          </a:p>
          <a:p>
            <a:r>
              <a:rPr lang="en-GB" sz="2400" dirty="0"/>
              <a:t> </a:t>
            </a:r>
            <a:r>
              <a:rPr lang="en-GB" sz="2400" dirty="0" err="1"/>
              <a:t>int</a:t>
            </a:r>
            <a:r>
              <a:rPr lang="en-GB" sz="2400" dirty="0"/>
              <a:t> </a:t>
            </a:r>
            <a:r>
              <a:rPr lang="en-GB" sz="2400" dirty="0" err="1"/>
              <a:t>i</a:t>
            </a:r>
            <a:r>
              <a:rPr lang="en-GB" sz="2400" dirty="0"/>
              <a:t>, j;</a:t>
            </a:r>
          </a:p>
          <a:p>
            <a:r>
              <a:rPr lang="en-GB" sz="2400" dirty="0"/>
              <a:t> for(</a:t>
            </a:r>
            <a:r>
              <a:rPr lang="en-GB" sz="2400" dirty="0" err="1"/>
              <a:t>i</a:t>
            </a:r>
            <a:r>
              <a:rPr lang="en-GB" sz="2400" dirty="0"/>
              <a:t>=1;i&lt;=4; </a:t>
            </a:r>
            <a:r>
              <a:rPr lang="en-GB" sz="2400" dirty="0" err="1"/>
              <a:t>i</a:t>
            </a:r>
            <a:r>
              <a:rPr lang="en-GB" sz="2400" dirty="0"/>
              <a:t>++){</a:t>
            </a:r>
          </a:p>
          <a:p>
            <a:r>
              <a:rPr lang="en-GB" sz="2400" dirty="0"/>
              <a:t> for(j=1;j&lt;=5; </a:t>
            </a:r>
            <a:r>
              <a:rPr lang="en-GB" sz="2400" dirty="0" err="1"/>
              <a:t>j++</a:t>
            </a:r>
            <a:r>
              <a:rPr lang="en-GB" sz="2400" dirty="0"/>
              <a:t>){</a:t>
            </a:r>
          </a:p>
          <a:p>
            <a:endParaRPr lang="en-GB" sz="2400" dirty="0"/>
          </a:p>
          <a:p>
            <a:r>
              <a:rPr lang="en-GB" sz="2400" dirty="0"/>
              <a:t>        </a:t>
            </a:r>
            <a:r>
              <a:rPr lang="en-GB" sz="2400" dirty="0" err="1"/>
              <a:t>printf</a:t>
            </a:r>
            <a:r>
              <a:rPr lang="en-GB" sz="2400" dirty="0"/>
              <a:t>("%d", </a:t>
            </a:r>
            <a:r>
              <a:rPr lang="en-GB" sz="2400" dirty="0" err="1"/>
              <a:t>i</a:t>
            </a:r>
            <a:r>
              <a:rPr lang="en-GB" sz="2400" dirty="0"/>
              <a:t>);</a:t>
            </a:r>
          </a:p>
          <a:p>
            <a:r>
              <a:rPr lang="en-GB" sz="2400" dirty="0"/>
              <a:t>    }</a:t>
            </a:r>
          </a:p>
          <a:p>
            <a:r>
              <a:rPr lang="en-GB" sz="2400" dirty="0"/>
              <a:t>    </a:t>
            </a:r>
            <a:r>
              <a:rPr lang="en-GB" sz="2400" dirty="0" err="1"/>
              <a:t>printf</a:t>
            </a:r>
            <a:r>
              <a:rPr lang="en-GB" sz="2400" dirty="0"/>
              <a:t>("\n");</a:t>
            </a:r>
          </a:p>
          <a:p>
            <a:r>
              <a:rPr lang="en-GB" sz="2400" dirty="0"/>
              <a:t> }</a:t>
            </a:r>
          </a:p>
          <a:p>
            <a:r>
              <a:rPr lang="en-GB" sz="2400" dirty="0"/>
              <a:t>}</a:t>
            </a:r>
          </a:p>
        </p:txBody>
      </p:sp>
    </p:spTree>
    <p:extLst>
      <p:ext uri="{BB962C8B-B14F-4D97-AF65-F5344CB8AC3E}">
        <p14:creationId xmlns:p14="http://schemas.microsoft.com/office/powerpoint/2010/main" val="325219373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Example4</a:t>
            </a:r>
            <a:endParaRPr lang="en-GB" dirty="0"/>
          </a:p>
        </p:txBody>
      </p:sp>
      <p:sp>
        <p:nvSpPr>
          <p:cNvPr id="4" name="Rectangle 3"/>
          <p:cNvSpPr/>
          <p:nvPr/>
        </p:nvSpPr>
        <p:spPr>
          <a:xfrm>
            <a:off x="1075509" y="1690688"/>
            <a:ext cx="6096000" cy="5262979"/>
          </a:xfrm>
          <a:prstGeom prst="rect">
            <a:avLst/>
          </a:prstGeom>
        </p:spPr>
        <p:txBody>
          <a:bodyPr>
            <a:spAutoFit/>
          </a:bodyPr>
          <a:lstStyle/>
          <a:p>
            <a:r>
              <a:rPr lang="en-GB" sz="2800" dirty="0"/>
              <a:t>#include&lt;</a:t>
            </a:r>
            <a:r>
              <a:rPr lang="en-GB" sz="2800" dirty="0" err="1"/>
              <a:t>stdio.h</a:t>
            </a:r>
            <a:r>
              <a:rPr lang="en-GB" sz="2800" dirty="0"/>
              <a:t>&gt;</a:t>
            </a:r>
          </a:p>
          <a:p>
            <a:r>
              <a:rPr lang="en-GB" sz="2800" dirty="0"/>
              <a:t>main(){</a:t>
            </a:r>
          </a:p>
          <a:p>
            <a:r>
              <a:rPr lang="en-GB" sz="2800" dirty="0"/>
              <a:t> </a:t>
            </a:r>
            <a:r>
              <a:rPr lang="en-GB" sz="2800" dirty="0" err="1"/>
              <a:t>int</a:t>
            </a:r>
            <a:r>
              <a:rPr lang="en-GB" sz="2800" dirty="0"/>
              <a:t> </a:t>
            </a:r>
            <a:r>
              <a:rPr lang="en-GB" sz="2800" dirty="0" err="1"/>
              <a:t>i</a:t>
            </a:r>
            <a:r>
              <a:rPr lang="en-GB" sz="2800" dirty="0"/>
              <a:t>, j;</a:t>
            </a:r>
          </a:p>
          <a:p>
            <a:r>
              <a:rPr lang="en-GB" sz="2800" dirty="0"/>
              <a:t> for(</a:t>
            </a:r>
            <a:r>
              <a:rPr lang="en-GB" sz="2800" dirty="0" err="1"/>
              <a:t>i</a:t>
            </a:r>
            <a:r>
              <a:rPr lang="en-GB" sz="2800" dirty="0"/>
              <a:t>=1;i&lt;=5; </a:t>
            </a:r>
            <a:r>
              <a:rPr lang="en-GB" sz="2800" dirty="0" err="1"/>
              <a:t>i</a:t>
            </a:r>
            <a:r>
              <a:rPr lang="en-GB" sz="2800" dirty="0"/>
              <a:t>++){</a:t>
            </a:r>
          </a:p>
          <a:p>
            <a:r>
              <a:rPr lang="en-GB" sz="2800" dirty="0"/>
              <a:t> for(j=5;j&gt;=1; j--){</a:t>
            </a:r>
          </a:p>
          <a:p>
            <a:endParaRPr lang="en-GB" sz="2800" dirty="0"/>
          </a:p>
          <a:p>
            <a:r>
              <a:rPr lang="en-GB" sz="2800" dirty="0"/>
              <a:t>        </a:t>
            </a:r>
            <a:r>
              <a:rPr lang="en-GB" sz="2800" dirty="0" err="1"/>
              <a:t>printf</a:t>
            </a:r>
            <a:r>
              <a:rPr lang="en-GB" sz="2800" dirty="0"/>
              <a:t>("%d", j);</a:t>
            </a:r>
          </a:p>
          <a:p>
            <a:r>
              <a:rPr lang="en-GB" sz="2800" dirty="0"/>
              <a:t>    }</a:t>
            </a:r>
          </a:p>
          <a:p>
            <a:r>
              <a:rPr lang="en-GB" sz="2800" dirty="0"/>
              <a:t>    </a:t>
            </a:r>
            <a:r>
              <a:rPr lang="en-GB" sz="2800" dirty="0" err="1"/>
              <a:t>printf</a:t>
            </a:r>
            <a:r>
              <a:rPr lang="en-GB" sz="2800" dirty="0"/>
              <a:t>("\n");</a:t>
            </a:r>
          </a:p>
          <a:p>
            <a:r>
              <a:rPr lang="en-GB" sz="2800" dirty="0"/>
              <a:t> }</a:t>
            </a:r>
          </a:p>
          <a:p>
            <a:r>
              <a:rPr lang="en-GB" sz="2800" dirty="0"/>
              <a:t>}</a:t>
            </a:r>
          </a:p>
          <a:p>
            <a:endParaRPr lang="en-GB" sz="2800" dirty="0"/>
          </a:p>
        </p:txBody>
      </p:sp>
    </p:spTree>
    <p:extLst>
      <p:ext uri="{BB962C8B-B14F-4D97-AF65-F5344CB8AC3E}">
        <p14:creationId xmlns:p14="http://schemas.microsoft.com/office/powerpoint/2010/main" val="59846404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90244024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C</a:t>
            </a:r>
            <a:r>
              <a:rPr lang="en-GB" b="1" dirty="0"/>
              <a:t> Arrays</a:t>
            </a:r>
            <a:br>
              <a:rPr lang="en-GB" b="1" dirty="0"/>
            </a:br>
            <a:endParaRPr lang="en-GB" b="1" dirty="0"/>
          </a:p>
        </p:txBody>
      </p:sp>
      <p:sp>
        <p:nvSpPr>
          <p:cNvPr id="3" name="Content Placeholder 2"/>
          <p:cNvSpPr>
            <a:spLocks noGrp="1"/>
          </p:cNvSpPr>
          <p:nvPr>
            <p:ph idx="1"/>
          </p:nvPr>
        </p:nvSpPr>
        <p:spPr>
          <a:xfrm>
            <a:off x="483326" y="1690688"/>
            <a:ext cx="10870474" cy="4814615"/>
          </a:xfrm>
        </p:spPr>
        <p:txBody>
          <a:bodyPr>
            <a:normAutofit/>
          </a:bodyPr>
          <a:lstStyle/>
          <a:p>
            <a:r>
              <a:rPr lang="en-GB" b="1" dirty="0"/>
              <a:t>Arrays</a:t>
            </a:r>
          </a:p>
          <a:p>
            <a:pPr algn="just">
              <a:lnSpc>
                <a:spcPct val="200000"/>
              </a:lnSpc>
            </a:pPr>
            <a:r>
              <a:rPr lang="en-GB" dirty="0"/>
              <a:t>Arrays are used to store multiple values in a single variable, instead of declaring separate variables for each value</a:t>
            </a:r>
            <a:r>
              <a:rPr lang="en-GB" dirty="0" smtClean="0"/>
              <a:t>.</a:t>
            </a:r>
          </a:p>
          <a:p>
            <a:pPr algn="just">
              <a:lnSpc>
                <a:spcPct val="200000"/>
              </a:lnSpc>
            </a:pPr>
            <a:r>
              <a:rPr lang="en-GB" dirty="0"/>
              <a:t>To create an array, define the data type (like </a:t>
            </a:r>
            <a:r>
              <a:rPr lang="en-GB" b="1" dirty="0" err="1"/>
              <a:t>int</a:t>
            </a:r>
            <a:r>
              <a:rPr lang="en-GB" dirty="0"/>
              <a:t>) and specify the name of the array followed by square brackets </a:t>
            </a:r>
            <a:r>
              <a:rPr lang="en-GB" dirty="0" smtClean="0"/>
              <a:t>[].</a:t>
            </a:r>
          </a:p>
        </p:txBody>
      </p:sp>
    </p:spTree>
    <p:extLst>
      <p:ext uri="{BB962C8B-B14F-4D97-AF65-F5344CB8AC3E}">
        <p14:creationId xmlns:p14="http://schemas.microsoft.com/office/powerpoint/2010/main" val="97083129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200000"/>
              </a:lnSpc>
            </a:pPr>
            <a:r>
              <a:rPr lang="en-GB" dirty="0"/>
              <a:t>To insert values to it, use a comma-separated list inside curly braces, and make sure all values are of the same data type:</a:t>
            </a:r>
          </a:p>
          <a:p>
            <a:pPr algn="just">
              <a:lnSpc>
                <a:spcPct val="200000"/>
              </a:lnSpc>
            </a:pPr>
            <a:r>
              <a:rPr lang="en-GB" dirty="0" err="1" smtClean="0">
                <a:solidFill>
                  <a:srgbClr val="0000CD"/>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myNumbers</a:t>
            </a:r>
            <a:r>
              <a:rPr lang="en-GB" dirty="0">
                <a:solidFill>
                  <a:srgbClr val="000000"/>
                </a:solidFill>
                <a:latin typeface="Consolas" panose="020B0609020204030204" pitchFamily="49" charset="0"/>
              </a:rPr>
              <a:t>[] = {</a:t>
            </a:r>
            <a:r>
              <a:rPr lang="en-GB" dirty="0">
                <a:solidFill>
                  <a:srgbClr val="FF0000"/>
                </a:solidFill>
                <a:latin typeface="Consolas" panose="020B0609020204030204" pitchFamily="49" charset="0"/>
              </a:rPr>
              <a:t>25</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50</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75</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100</a:t>
            </a:r>
            <a:r>
              <a:rPr lang="en-GB" dirty="0" smtClean="0">
                <a:solidFill>
                  <a:srgbClr val="000000"/>
                </a:solidFill>
                <a:latin typeface="Consolas" panose="020B0609020204030204" pitchFamily="49" charset="0"/>
              </a:rPr>
              <a:t>};</a:t>
            </a:r>
          </a:p>
          <a:p>
            <a:pPr algn="just">
              <a:lnSpc>
                <a:spcPct val="200000"/>
              </a:lnSpc>
            </a:pPr>
            <a:r>
              <a:rPr lang="en-GB" dirty="0"/>
              <a:t>We have now created a variable that holds an array of four integers.</a:t>
            </a:r>
          </a:p>
        </p:txBody>
      </p:sp>
    </p:spTree>
    <p:extLst>
      <p:ext uri="{BB962C8B-B14F-4D97-AF65-F5344CB8AC3E}">
        <p14:creationId xmlns:p14="http://schemas.microsoft.com/office/powerpoint/2010/main" val="28269945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Example</a:t>
            </a:r>
            <a:r>
              <a:rPr lang="en-GB" b="1" dirty="0"/>
              <a:t/>
            </a:r>
            <a:br>
              <a:rPr lang="en-GB" b="1" dirty="0"/>
            </a:br>
            <a:endParaRPr lang="en-GB" b="1" dirty="0"/>
          </a:p>
        </p:txBody>
      </p:sp>
      <p:sp>
        <p:nvSpPr>
          <p:cNvPr id="3" name="Content Placeholder 2"/>
          <p:cNvSpPr>
            <a:spLocks noGrp="1"/>
          </p:cNvSpPr>
          <p:nvPr>
            <p:ph idx="1"/>
          </p:nvPr>
        </p:nvSpPr>
        <p:spPr/>
        <p:txBody>
          <a:bodyPr/>
          <a:lstStyle/>
          <a:p>
            <a:pPr>
              <a:lnSpc>
                <a:spcPct val="150000"/>
              </a:lnSpc>
            </a:pPr>
            <a:r>
              <a:rPr lang="en-GB" dirty="0" err="1"/>
              <a:t>int</a:t>
            </a:r>
            <a:r>
              <a:rPr lang="en-GB" dirty="0"/>
              <a:t> </a:t>
            </a:r>
            <a:r>
              <a:rPr lang="en-GB" dirty="0" err="1"/>
              <a:t>myNumbers</a:t>
            </a:r>
            <a:r>
              <a:rPr lang="en-GB" dirty="0"/>
              <a:t>[] = {</a:t>
            </a:r>
            <a:r>
              <a:rPr lang="en-GB" dirty="0">
                <a:solidFill>
                  <a:srgbClr val="FF0000"/>
                </a:solidFill>
              </a:rPr>
              <a:t>25, 50, 75, 100</a:t>
            </a:r>
            <a:r>
              <a:rPr lang="en-GB" dirty="0"/>
              <a:t>};</a:t>
            </a:r>
            <a:br>
              <a:rPr lang="en-GB" dirty="0"/>
            </a:br>
            <a:r>
              <a:rPr lang="en-GB" dirty="0" err="1"/>
              <a:t>printf</a:t>
            </a:r>
            <a:r>
              <a:rPr lang="en-GB" dirty="0"/>
              <a:t>("%d", </a:t>
            </a:r>
            <a:r>
              <a:rPr lang="en-GB" dirty="0" err="1"/>
              <a:t>myNumbers</a:t>
            </a:r>
            <a:r>
              <a:rPr lang="en-GB" dirty="0"/>
              <a:t>[</a:t>
            </a:r>
            <a:r>
              <a:rPr lang="en-GB" dirty="0">
                <a:solidFill>
                  <a:srgbClr val="FF0000"/>
                </a:solidFill>
              </a:rPr>
              <a:t>0</a:t>
            </a:r>
            <a:r>
              <a:rPr lang="en-GB" dirty="0"/>
              <a:t>]);</a:t>
            </a:r>
            <a:br>
              <a:rPr lang="en-GB" dirty="0"/>
            </a:br>
            <a:r>
              <a:rPr lang="en-GB" dirty="0"/>
              <a:t/>
            </a:r>
            <a:br>
              <a:rPr lang="en-GB" dirty="0"/>
            </a:br>
            <a:r>
              <a:rPr lang="en-GB" dirty="0"/>
              <a:t>// Outputs 25</a:t>
            </a:r>
          </a:p>
        </p:txBody>
      </p:sp>
    </p:spTree>
    <p:extLst>
      <p:ext uri="{BB962C8B-B14F-4D97-AF65-F5344CB8AC3E}">
        <p14:creationId xmlns:p14="http://schemas.microsoft.com/office/powerpoint/2010/main" val="2631878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a:t>
            </a:r>
            <a:r>
              <a:rPr lang="en-GB" b="1" dirty="0" smtClean="0"/>
              <a:t>High-Level Languages</a:t>
            </a:r>
            <a:r>
              <a:rPr lang="en-GB" dirty="0" smtClean="0"/>
              <a:t>:</a:t>
            </a:r>
            <a:endParaRPr lang="en-GB" dirty="0"/>
          </a:p>
        </p:txBody>
      </p:sp>
      <p:sp>
        <p:nvSpPr>
          <p:cNvPr id="3" name="Content Placeholder 2"/>
          <p:cNvSpPr>
            <a:spLocks noGrp="1"/>
          </p:cNvSpPr>
          <p:nvPr>
            <p:ph idx="1"/>
          </p:nvPr>
        </p:nvSpPr>
        <p:spPr>
          <a:xfrm>
            <a:off x="838200" y="1825625"/>
            <a:ext cx="10839994" cy="4718866"/>
          </a:xfrm>
        </p:spPr>
        <p:txBody>
          <a:bodyPr>
            <a:normAutofit lnSpcReduction="10000"/>
          </a:bodyPr>
          <a:lstStyle/>
          <a:p>
            <a:pPr algn="just">
              <a:lnSpc>
                <a:spcPct val="150000"/>
              </a:lnSpc>
            </a:pPr>
            <a:r>
              <a:rPr lang="en-GB" b="1" dirty="0" smtClean="0"/>
              <a:t>Object-Oriented Languages</a:t>
            </a:r>
            <a:r>
              <a:rPr lang="en-GB" dirty="0" smtClean="0"/>
              <a:t>: Focus on objects and classes to organize code.</a:t>
            </a:r>
          </a:p>
          <a:p>
            <a:pPr algn="just">
              <a:lnSpc>
                <a:spcPct val="150000"/>
              </a:lnSpc>
            </a:pPr>
            <a:r>
              <a:rPr lang="en-GB" dirty="0" smtClean="0"/>
              <a:t>C++: An extension of C that includes object-oriented features.</a:t>
            </a:r>
          </a:p>
          <a:p>
            <a:pPr algn="just">
              <a:lnSpc>
                <a:spcPct val="150000"/>
              </a:lnSpc>
            </a:pPr>
            <a:r>
              <a:rPr lang="en-GB" dirty="0" smtClean="0"/>
              <a:t>Java: Known for its portability across platforms, thanks to the Java Virtual Machine (JVM).</a:t>
            </a:r>
          </a:p>
          <a:p>
            <a:pPr algn="just">
              <a:lnSpc>
                <a:spcPct val="150000"/>
              </a:lnSpc>
            </a:pPr>
            <a:r>
              <a:rPr lang="en-GB" dirty="0" smtClean="0"/>
              <a:t>Python: Emphasizes readability and ease of use, with support for multiple programming paradigms.</a:t>
            </a:r>
            <a:endParaRPr lang="en-GB" dirty="0"/>
          </a:p>
        </p:txBody>
      </p:sp>
    </p:spTree>
    <p:extLst>
      <p:ext uri="{BB962C8B-B14F-4D97-AF65-F5344CB8AC3E}">
        <p14:creationId xmlns:p14="http://schemas.microsoft.com/office/powerpoint/2010/main" val="2951127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Change </a:t>
            </a:r>
            <a:r>
              <a:rPr lang="en-GB" b="1" dirty="0"/>
              <a:t>an Array Element</a:t>
            </a:r>
            <a:r>
              <a:rPr lang="en-GB" dirty="0"/>
              <a:t/>
            </a:r>
            <a:br>
              <a:rPr lang="en-GB" dirty="0"/>
            </a:br>
            <a:endParaRPr lang="en-GB" dirty="0"/>
          </a:p>
        </p:txBody>
      </p:sp>
      <p:sp>
        <p:nvSpPr>
          <p:cNvPr id="3" name="Content Placeholder 2"/>
          <p:cNvSpPr>
            <a:spLocks noGrp="1"/>
          </p:cNvSpPr>
          <p:nvPr>
            <p:ph idx="1"/>
          </p:nvPr>
        </p:nvSpPr>
        <p:spPr/>
        <p:txBody>
          <a:bodyPr/>
          <a:lstStyle/>
          <a:p>
            <a:pPr>
              <a:lnSpc>
                <a:spcPct val="200000"/>
              </a:lnSpc>
            </a:pPr>
            <a:r>
              <a:rPr lang="en-GB" dirty="0"/>
              <a:t>To change the value of a specific element, refer to the index number</a:t>
            </a:r>
            <a:r>
              <a:rPr lang="en-GB" dirty="0" smtClean="0"/>
              <a:t>:</a:t>
            </a:r>
          </a:p>
          <a:p>
            <a:pPr>
              <a:lnSpc>
                <a:spcPct val="200000"/>
              </a:lnSpc>
            </a:pPr>
            <a:r>
              <a:rPr lang="en-GB" dirty="0"/>
              <a:t>Example</a:t>
            </a:r>
          </a:p>
          <a:p>
            <a:pPr>
              <a:lnSpc>
                <a:spcPct val="200000"/>
              </a:lnSpc>
            </a:pPr>
            <a:r>
              <a:rPr lang="en-GB" dirty="0" err="1"/>
              <a:t>myNumbers</a:t>
            </a:r>
            <a:r>
              <a:rPr lang="en-GB" dirty="0"/>
              <a:t>[</a:t>
            </a:r>
            <a:r>
              <a:rPr lang="en-GB" dirty="0">
                <a:solidFill>
                  <a:srgbClr val="FF0000"/>
                </a:solidFill>
              </a:rPr>
              <a:t>0</a:t>
            </a:r>
            <a:r>
              <a:rPr lang="en-GB" dirty="0"/>
              <a:t>] = </a:t>
            </a:r>
            <a:r>
              <a:rPr lang="en-GB" dirty="0">
                <a:solidFill>
                  <a:srgbClr val="FF0000"/>
                </a:solidFill>
              </a:rPr>
              <a:t>33</a:t>
            </a:r>
            <a:r>
              <a:rPr lang="en-GB" dirty="0"/>
              <a:t>;</a:t>
            </a:r>
          </a:p>
        </p:txBody>
      </p:sp>
    </p:spTree>
    <p:extLst>
      <p:ext uri="{BB962C8B-B14F-4D97-AF65-F5344CB8AC3E}">
        <p14:creationId xmlns:p14="http://schemas.microsoft.com/office/powerpoint/2010/main" val="206040971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Example</a:t>
            </a:r>
            <a:r>
              <a:rPr lang="en-GB" b="1" dirty="0"/>
              <a:t/>
            </a:r>
            <a:br>
              <a:rPr lang="en-GB" b="1" dirty="0"/>
            </a:br>
            <a:endParaRPr lang="en-GB" b="1" dirty="0"/>
          </a:p>
        </p:txBody>
      </p:sp>
      <p:sp>
        <p:nvSpPr>
          <p:cNvPr id="3" name="Content Placeholder 2"/>
          <p:cNvSpPr>
            <a:spLocks noGrp="1"/>
          </p:cNvSpPr>
          <p:nvPr>
            <p:ph idx="1"/>
          </p:nvPr>
        </p:nvSpPr>
        <p:spPr/>
        <p:txBody>
          <a:bodyPr/>
          <a:lstStyle/>
          <a:p>
            <a:pPr>
              <a:lnSpc>
                <a:spcPct val="150000"/>
              </a:lnSpc>
            </a:pPr>
            <a:r>
              <a:rPr lang="en-GB" dirty="0" err="1">
                <a:solidFill>
                  <a:srgbClr val="0000CD"/>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myNumbers</a:t>
            </a:r>
            <a:r>
              <a:rPr lang="en-GB" dirty="0">
                <a:solidFill>
                  <a:srgbClr val="000000"/>
                </a:solidFill>
                <a:latin typeface="Consolas" panose="020B0609020204030204" pitchFamily="49" charset="0"/>
              </a:rPr>
              <a:t>[] = {</a:t>
            </a:r>
            <a:r>
              <a:rPr lang="en-GB" dirty="0">
                <a:solidFill>
                  <a:srgbClr val="FF0000"/>
                </a:solidFill>
                <a:latin typeface="Consolas" panose="020B0609020204030204" pitchFamily="49" charset="0"/>
              </a:rPr>
              <a:t>25</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50</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75</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100</a:t>
            </a:r>
            <a:r>
              <a:rPr lang="en-GB" dirty="0">
                <a:solidFill>
                  <a:srgbClr val="000000"/>
                </a:solidFill>
                <a:latin typeface="Consolas" panose="020B0609020204030204" pitchFamily="49" charset="0"/>
              </a:rPr>
              <a:t>};</a:t>
            </a:r>
            <a:r>
              <a:rPr lang="en-GB" dirty="0"/>
              <a:t/>
            </a:r>
            <a:br>
              <a:rPr lang="en-GB" dirty="0"/>
            </a:br>
            <a:r>
              <a:rPr lang="en-GB" dirty="0" err="1">
                <a:solidFill>
                  <a:srgbClr val="000000"/>
                </a:solidFill>
                <a:latin typeface="Consolas" panose="020B0609020204030204" pitchFamily="49" charset="0"/>
              </a:rPr>
              <a:t>myNumbers</a:t>
            </a:r>
            <a:r>
              <a:rPr lang="en-GB" dirty="0">
                <a:solidFill>
                  <a:srgbClr val="000000"/>
                </a:solidFill>
                <a:latin typeface="Consolas" panose="020B0609020204030204" pitchFamily="49" charset="0"/>
              </a:rPr>
              <a:t>[</a:t>
            </a:r>
            <a:r>
              <a:rPr lang="en-GB" dirty="0">
                <a:solidFill>
                  <a:srgbClr val="FF0000"/>
                </a:solidFill>
                <a:latin typeface="Consolas" panose="020B0609020204030204" pitchFamily="49" charset="0"/>
              </a:rPr>
              <a:t>0</a:t>
            </a:r>
            <a:r>
              <a:rPr lang="en-GB" dirty="0">
                <a:solidFill>
                  <a:srgbClr val="000000"/>
                </a:solidFill>
                <a:latin typeface="Consolas" panose="020B0609020204030204" pitchFamily="49" charset="0"/>
              </a:rPr>
              <a:t>] = </a:t>
            </a:r>
            <a:r>
              <a:rPr lang="en-GB" dirty="0">
                <a:solidFill>
                  <a:srgbClr val="FF0000"/>
                </a:solidFill>
                <a:latin typeface="Consolas" panose="020B0609020204030204" pitchFamily="49" charset="0"/>
              </a:rPr>
              <a:t>33</a:t>
            </a:r>
            <a:r>
              <a:rPr lang="en-GB" dirty="0">
                <a:solidFill>
                  <a:srgbClr val="000000"/>
                </a:solidFill>
                <a:latin typeface="Consolas" panose="020B0609020204030204" pitchFamily="49" charset="0"/>
              </a:rPr>
              <a:t>;</a:t>
            </a:r>
            <a:r>
              <a:rPr lang="en-GB" dirty="0"/>
              <a:t/>
            </a:r>
            <a:br>
              <a:rPr lang="en-GB" dirty="0"/>
            </a:br>
            <a:r>
              <a:rPr lang="en-GB" dirty="0"/>
              <a:t/>
            </a:r>
            <a:br>
              <a:rPr lang="en-GB" dirty="0"/>
            </a:b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myNumbers</a:t>
            </a:r>
            <a:r>
              <a:rPr lang="en-GB" dirty="0">
                <a:solidFill>
                  <a:srgbClr val="000000"/>
                </a:solidFill>
                <a:latin typeface="Consolas" panose="020B0609020204030204" pitchFamily="49" charset="0"/>
              </a:rPr>
              <a:t>[</a:t>
            </a:r>
            <a:r>
              <a:rPr lang="en-GB" dirty="0">
                <a:solidFill>
                  <a:srgbClr val="FF0000"/>
                </a:solidFill>
                <a:latin typeface="Consolas" panose="020B0609020204030204" pitchFamily="49" charset="0"/>
              </a:rPr>
              <a:t>0</a:t>
            </a:r>
            <a:r>
              <a:rPr lang="en-GB" dirty="0">
                <a:solidFill>
                  <a:srgbClr val="000000"/>
                </a:solidFill>
                <a:latin typeface="Consolas" panose="020B0609020204030204" pitchFamily="49" charset="0"/>
              </a:rPr>
              <a:t>]);</a:t>
            </a:r>
            <a:r>
              <a:rPr lang="en-GB" dirty="0"/>
              <a:t/>
            </a:r>
            <a:br>
              <a:rPr lang="en-GB" dirty="0"/>
            </a:br>
            <a:r>
              <a:rPr lang="en-GB" dirty="0"/>
              <a:t/>
            </a:r>
            <a:br>
              <a:rPr lang="en-GB" dirty="0"/>
            </a:br>
            <a:r>
              <a:rPr lang="en-GB" dirty="0">
                <a:solidFill>
                  <a:srgbClr val="008000"/>
                </a:solidFill>
                <a:latin typeface="Consolas" panose="020B0609020204030204" pitchFamily="49" charset="0"/>
              </a:rPr>
              <a:t>// Now outputs 33 instead of 25</a:t>
            </a:r>
            <a:endParaRPr lang="en-GB" dirty="0"/>
          </a:p>
        </p:txBody>
      </p:sp>
    </p:spTree>
    <p:extLst>
      <p:ext uri="{BB962C8B-B14F-4D97-AF65-F5344CB8AC3E}">
        <p14:creationId xmlns:p14="http://schemas.microsoft.com/office/powerpoint/2010/main" val="343743911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Loop Through an Array</a:t>
            </a:r>
            <a:br>
              <a:rPr lang="en-GB" b="1" dirty="0"/>
            </a:br>
            <a:endParaRPr lang="en-GB" b="1" dirty="0"/>
          </a:p>
        </p:txBody>
      </p:sp>
      <p:sp>
        <p:nvSpPr>
          <p:cNvPr id="3" name="Content Placeholder 2"/>
          <p:cNvSpPr>
            <a:spLocks noGrp="1"/>
          </p:cNvSpPr>
          <p:nvPr>
            <p:ph idx="1"/>
          </p:nvPr>
        </p:nvSpPr>
        <p:spPr/>
        <p:txBody>
          <a:bodyPr/>
          <a:lstStyle/>
          <a:p>
            <a:r>
              <a:rPr lang="en-GB" dirty="0"/>
              <a:t>You can loop through the array elements with the </a:t>
            </a:r>
            <a:r>
              <a:rPr lang="en-GB" dirty="0">
                <a:solidFill>
                  <a:srgbClr val="FF0000"/>
                </a:solidFill>
              </a:rPr>
              <a:t>for</a:t>
            </a:r>
            <a:r>
              <a:rPr lang="en-GB" dirty="0"/>
              <a:t> loop.</a:t>
            </a:r>
          </a:p>
          <a:p>
            <a:endParaRPr lang="en-GB" dirty="0"/>
          </a:p>
          <a:p>
            <a:r>
              <a:rPr lang="en-GB" dirty="0"/>
              <a:t>The following example outputs all elements in the </a:t>
            </a:r>
            <a:r>
              <a:rPr lang="en-GB" dirty="0" err="1">
                <a:solidFill>
                  <a:srgbClr val="FF0000"/>
                </a:solidFill>
              </a:rPr>
              <a:t>myNumbers</a:t>
            </a:r>
            <a:r>
              <a:rPr lang="en-GB" dirty="0"/>
              <a:t> array:</a:t>
            </a:r>
          </a:p>
        </p:txBody>
      </p:sp>
    </p:spTree>
    <p:extLst>
      <p:ext uri="{BB962C8B-B14F-4D97-AF65-F5344CB8AC3E}">
        <p14:creationId xmlns:p14="http://schemas.microsoft.com/office/powerpoint/2010/main" val="142192451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Access the Elements of an Array</a:t>
            </a:r>
            <a:r>
              <a:rPr lang="en-GB" dirty="0"/>
              <a:t/>
            </a:r>
            <a:br>
              <a:rPr lang="en-GB" dirty="0"/>
            </a:br>
            <a:endParaRPr lang="en-GB" dirty="0"/>
          </a:p>
        </p:txBody>
      </p:sp>
      <p:sp>
        <p:nvSpPr>
          <p:cNvPr id="3" name="Content Placeholder 2"/>
          <p:cNvSpPr>
            <a:spLocks noGrp="1"/>
          </p:cNvSpPr>
          <p:nvPr>
            <p:ph idx="1"/>
          </p:nvPr>
        </p:nvSpPr>
        <p:spPr/>
        <p:txBody>
          <a:bodyPr/>
          <a:lstStyle/>
          <a:p>
            <a:pPr algn="just">
              <a:lnSpc>
                <a:spcPct val="150000"/>
              </a:lnSpc>
            </a:pPr>
            <a:r>
              <a:rPr lang="en-GB" dirty="0"/>
              <a:t>To access an array element, refer to its index number.</a:t>
            </a:r>
          </a:p>
          <a:p>
            <a:pPr algn="just">
              <a:lnSpc>
                <a:spcPct val="150000"/>
              </a:lnSpc>
            </a:pPr>
            <a:r>
              <a:rPr lang="en-GB" dirty="0" smtClean="0"/>
              <a:t>Array </a:t>
            </a:r>
            <a:r>
              <a:rPr lang="en-GB" dirty="0"/>
              <a:t>indexes start with 0: [0] is the first element. [1] is the second element, etc.</a:t>
            </a:r>
          </a:p>
          <a:p>
            <a:pPr algn="just">
              <a:lnSpc>
                <a:spcPct val="150000"/>
              </a:lnSpc>
            </a:pPr>
            <a:r>
              <a:rPr lang="en-GB" dirty="0" smtClean="0"/>
              <a:t>This </a:t>
            </a:r>
            <a:r>
              <a:rPr lang="en-GB" dirty="0"/>
              <a:t>statement accesses the value of the first element [0] in </a:t>
            </a:r>
            <a:r>
              <a:rPr lang="en-GB" dirty="0" err="1"/>
              <a:t>myNumbers</a:t>
            </a:r>
            <a:r>
              <a:rPr lang="en-GB" dirty="0"/>
              <a:t>:</a:t>
            </a:r>
          </a:p>
        </p:txBody>
      </p:sp>
    </p:spTree>
    <p:extLst>
      <p:ext uri="{BB962C8B-B14F-4D97-AF65-F5344CB8AC3E}">
        <p14:creationId xmlns:p14="http://schemas.microsoft.com/office/powerpoint/2010/main" val="188323198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Example</a:t>
            </a:r>
            <a:br>
              <a:rPr lang="en-GB" b="1" dirty="0"/>
            </a:br>
            <a:endParaRPr lang="en-GB" b="1" dirty="0"/>
          </a:p>
        </p:txBody>
      </p:sp>
      <p:sp>
        <p:nvSpPr>
          <p:cNvPr id="3" name="Content Placeholder 2"/>
          <p:cNvSpPr>
            <a:spLocks noGrp="1"/>
          </p:cNvSpPr>
          <p:nvPr>
            <p:ph idx="1"/>
          </p:nvPr>
        </p:nvSpPr>
        <p:spPr/>
        <p:txBody>
          <a:bodyPr>
            <a:normAutofit lnSpcReduction="10000"/>
          </a:bodyPr>
          <a:lstStyle/>
          <a:p>
            <a:endParaRPr lang="en-GB" dirty="0" smtClean="0">
              <a:solidFill>
                <a:srgbClr val="0000CD"/>
              </a:solidFill>
              <a:latin typeface="Consolas" panose="020B0609020204030204" pitchFamily="49" charset="0"/>
            </a:endParaRPr>
          </a:p>
          <a:p>
            <a:pPr>
              <a:lnSpc>
                <a:spcPct val="150000"/>
              </a:lnSpc>
            </a:pPr>
            <a:r>
              <a:rPr lang="en-GB" dirty="0" err="1" smtClean="0">
                <a:solidFill>
                  <a:srgbClr val="0000CD"/>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myNumbers</a:t>
            </a:r>
            <a:r>
              <a:rPr lang="en-GB" dirty="0">
                <a:solidFill>
                  <a:srgbClr val="000000"/>
                </a:solidFill>
                <a:latin typeface="Consolas" panose="020B0609020204030204" pitchFamily="49" charset="0"/>
              </a:rPr>
              <a:t>[] = {</a:t>
            </a:r>
            <a:r>
              <a:rPr lang="en-GB" dirty="0">
                <a:solidFill>
                  <a:srgbClr val="FF0000"/>
                </a:solidFill>
                <a:latin typeface="Consolas" panose="020B0609020204030204" pitchFamily="49" charset="0"/>
              </a:rPr>
              <a:t>25</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50</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75</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100</a:t>
            </a:r>
            <a:r>
              <a:rPr lang="en-GB" dirty="0">
                <a:solidFill>
                  <a:srgbClr val="000000"/>
                </a:solidFill>
                <a:latin typeface="Consolas" panose="020B0609020204030204" pitchFamily="49" charset="0"/>
              </a:rPr>
              <a:t>};</a:t>
            </a:r>
            <a:r>
              <a:rPr lang="en-GB" dirty="0"/>
              <a:t/>
            </a:r>
            <a:br>
              <a:rPr lang="en-GB" dirty="0"/>
            </a:br>
            <a:r>
              <a:rPr lang="en-GB" dirty="0" err="1">
                <a:solidFill>
                  <a:srgbClr val="0000CD"/>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a:t>
            </a:r>
            <a:r>
              <a:rPr lang="en-GB" dirty="0"/>
              <a:t/>
            </a:r>
            <a:br>
              <a:rPr lang="en-GB" dirty="0"/>
            </a:br>
            <a:r>
              <a:rPr lang="en-GB" dirty="0"/>
              <a:t/>
            </a:r>
            <a:br>
              <a:rPr lang="en-GB" dirty="0"/>
            </a:br>
            <a:r>
              <a:rPr lang="en-GB" dirty="0">
                <a:solidFill>
                  <a:srgbClr val="0000CD"/>
                </a:solidFill>
                <a:latin typeface="Consolas" panose="020B0609020204030204" pitchFamily="49" charset="0"/>
              </a:rPr>
              <a:t>for</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 = </a:t>
            </a:r>
            <a:r>
              <a:rPr lang="en-GB" dirty="0">
                <a:solidFill>
                  <a:srgbClr val="FF0000"/>
                </a:solidFill>
                <a:latin typeface="Consolas" panose="020B0609020204030204" pitchFamily="49" charset="0"/>
              </a:rPr>
              <a:t>0</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 &lt; </a:t>
            </a:r>
            <a:r>
              <a:rPr lang="en-GB" dirty="0">
                <a:solidFill>
                  <a:srgbClr val="FF0000"/>
                </a:solidFill>
                <a:latin typeface="Consolas" panose="020B0609020204030204" pitchFamily="49" charset="0"/>
              </a:rPr>
              <a:t>4</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 {</a:t>
            </a:r>
            <a:r>
              <a:rPr lang="en-GB" dirty="0"/>
              <a:t/>
            </a:r>
            <a:br>
              <a:rPr lang="en-GB" dirty="0"/>
            </a:b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"%d\n"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myNumbers</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319334000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Set </a:t>
            </a:r>
            <a:r>
              <a:rPr lang="en-GB" b="1" dirty="0"/>
              <a:t>Array Size</a:t>
            </a:r>
            <a:r>
              <a:rPr lang="en-GB" dirty="0"/>
              <a:t/>
            </a:r>
            <a:br>
              <a:rPr lang="en-GB" dirty="0"/>
            </a:br>
            <a:endParaRPr lang="en-GB" dirty="0"/>
          </a:p>
        </p:txBody>
      </p:sp>
      <p:sp>
        <p:nvSpPr>
          <p:cNvPr id="3" name="Content Placeholder 2"/>
          <p:cNvSpPr>
            <a:spLocks noGrp="1"/>
          </p:cNvSpPr>
          <p:nvPr>
            <p:ph idx="1"/>
          </p:nvPr>
        </p:nvSpPr>
        <p:spPr/>
        <p:txBody>
          <a:bodyPr>
            <a:normAutofit/>
          </a:bodyPr>
          <a:lstStyle/>
          <a:p>
            <a:pPr algn="just"/>
            <a:r>
              <a:rPr lang="en-GB" dirty="0"/>
              <a:t>Another common way to create arrays, is to specify the size of the array, and add elements later</a:t>
            </a:r>
            <a:r>
              <a:rPr lang="en-GB" dirty="0" smtClean="0"/>
              <a:t>:</a:t>
            </a:r>
          </a:p>
          <a:p>
            <a:r>
              <a:rPr lang="en-GB" b="1" dirty="0"/>
              <a:t>Example</a:t>
            </a:r>
          </a:p>
          <a:p>
            <a:r>
              <a:rPr lang="en-GB" dirty="0"/>
              <a:t>// Declare an array of four integers:</a:t>
            </a:r>
            <a:br>
              <a:rPr lang="en-GB" dirty="0"/>
            </a:br>
            <a:r>
              <a:rPr lang="en-GB" dirty="0" err="1"/>
              <a:t>int</a:t>
            </a:r>
            <a:r>
              <a:rPr lang="en-GB" dirty="0"/>
              <a:t> </a:t>
            </a:r>
            <a:r>
              <a:rPr lang="en-GB" dirty="0" err="1"/>
              <a:t>myNumbers</a:t>
            </a:r>
            <a:r>
              <a:rPr lang="en-GB" dirty="0"/>
              <a:t>[4];</a:t>
            </a:r>
            <a:br>
              <a:rPr lang="en-GB" dirty="0"/>
            </a:br>
            <a:r>
              <a:rPr lang="en-GB" dirty="0" smtClean="0"/>
              <a:t>// </a:t>
            </a:r>
            <a:r>
              <a:rPr lang="en-GB" dirty="0"/>
              <a:t>Add elements</a:t>
            </a:r>
            <a:br>
              <a:rPr lang="en-GB" dirty="0"/>
            </a:br>
            <a:r>
              <a:rPr lang="en-GB" dirty="0" err="1"/>
              <a:t>myNumbers</a:t>
            </a:r>
            <a:r>
              <a:rPr lang="en-GB" dirty="0"/>
              <a:t>[0] = 25;</a:t>
            </a:r>
            <a:br>
              <a:rPr lang="en-GB" dirty="0"/>
            </a:br>
            <a:r>
              <a:rPr lang="en-GB" dirty="0" err="1"/>
              <a:t>myNumbers</a:t>
            </a:r>
            <a:r>
              <a:rPr lang="en-GB" dirty="0"/>
              <a:t>[1] = 50;</a:t>
            </a:r>
            <a:br>
              <a:rPr lang="en-GB" dirty="0"/>
            </a:br>
            <a:r>
              <a:rPr lang="en-GB" dirty="0" err="1"/>
              <a:t>myNumbers</a:t>
            </a:r>
            <a:r>
              <a:rPr lang="en-GB" dirty="0"/>
              <a:t>[2] = 75;</a:t>
            </a:r>
            <a:br>
              <a:rPr lang="en-GB" dirty="0"/>
            </a:br>
            <a:r>
              <a:rPr lang="en-GB" dirty="0" err="1"/>
              <a:t>myNumbers</a:t>
            </a:r>
            <a:r>
              <a:rPr lang="en-GB" dirty="0"/>
              <a:t>[3] = 100;</a:t>
            </a:r>
          </a:p>
        </p:txBody>
      </p:sp>
    </p:spTree>
    <p:extLst>
      <p:ext uri="{BB962C8B-B14F-4D97-AF65-F5344CB8AC3E}">
        <p14:creationId xmlns:p14="http://schemas.microsoft.com/office/powerpoint/2010/main" val="23924142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dirty="0"/>
              <a:t>Using this method, you should know the number of array elements in advance, in order for the program to store enough memory.</a:t>
            </a:r>
          </a:p>
          <a:p>
            <a:pPr algn="just">
              <a:lnSpc>
                <a:spcPct val="150000"/>
              </a:lnSpc>
            </a:pPr>
            <a:r>
              <a:rPr lang="en-GB" dirty="0" smtClean="0"/>
              <a:t>You </a:t>
            </a:r>
            <a:r>
              <a:rPr lang="en-GB" dirty="0"/>
              <a:t>are not able to change the size of the array after creation.</a:t>
            </a:r>
          </a:p>
        </p:txBody>
      </p:sp>
    </p:spTree>
    <p:extLst>
      <p:ext uri="{BB962C8B-B14F-4D97-AF65-F5344CB8AC3E}">
        <p14:creationId xmlns:p14="http://schemas.microsoft.com/office/powerpoint/2010/main" val="303003276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Avoid </a:t>
            </a:r>
            <a:r>
              <a:rPr lang="en-GB" b="1" dirty="0"/>
              <a:t>Mixing Data Types</a:t>
            </a:r>
            <a:br>
              <a:rPr lang="en-GB" b="1" dirty="0"/>
            </a:br>
            <a:endParaRPr lang="en-GB" b="1" dirty="0"/>
          </a:p>
        </p:txBody>
      </p:sp>
      <p:sp>
        <p:nvSpPr>
          <p:cNvPr id="3" name="Content Placeholder 2"/>
          <p:cNvSpPr>
            <a:spLocks noGrp="1"/>
          </p:cNvSpPr>
          <p:nvPr>
            <p:ph idx="1"/>
          </p:nvPr>
        </p:nvSpPr>
        <p:spPr/>
        <p:txBody>
          <a:bodyPr/>
          <a:lstStyle/>
          <a:p>
            <a:pPr algn="just">
              <a:lnSpc>
                <a:spcPct val="150000"/>
              </a:lnSpc>
            </a:pPr>
            <a:r>
              <a:rPr lang="en-GB" dirty="0"/>
              <a:t>It is important to note that all elements in an array </a:t>
            </a:r>
            <a:r>
              <a:rPr lang="en-GB" b="1" dirty="0"/>
              <a:t>must be of the same data type</a:t>
            </a:r>
            <a:r>
              <a:rPr lang="en-GB" dirty="0"/>
              <a:t>.</a:t>
            </a:r>
          </a:p>
          <a:p>
            <a:pPr algn="just">
              <a:lnSpc>
                <a:spcPct val="150000"/>
              </a:lnSpc>
            </a:pPr>
            <a:r>
              <a:rPr lang="en-GB" dirty="0"/>
              <a:t>This means you cannot mix different types of values, like integers and floating point numbers, in the same array</a:t>
            </a:r>
            <a:r>
              <a:rPr lang="en-GB" dirty="0" smtClean="0"/>
              <a:t>:</a:t>
            </a:r>
          </a:p>
          <a:p>
            <a:r>
              <a:rPr lang="en-GB" b="1" dirty="0">
                <a:solidFill>
                  <a:srgbClr val="000000"/>
                </a:solidFill>
                <a:latin typeface="Segoe UI" panose="020B0502040204020203" pitchFamily="34" charset="0"/>
              </a:rPr>
              <a:t>Example</a:t>
            </a:r>
          </a:p>
          <a:p>
            <a:r>
              <a:rPr lang="en-GB" dirty="0" err="1">
                <a:solidFill>
                  <a:srgbClr val="0000CD"/>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myArray</a:t>
            </a:r>
            <a:r>
              <a:rPr lang="en-GB" dirty="0">
                <a:solidFill>
                  <a:srgbClr val="000000"/>
                </a:solidFill>
                <a:latin typeface="Consolas" panose="020B0609020204030204" pitchFamily="49" charset="0"/>
              </a:rPr>
              <a:t>[] = {</a:t>
            </a:r>
            <a:r>
              <a:rPr lang="en-GB" dirty="0">
                <a:solidFill>
                  <a:srgbClr val="FF0000"/>
                </a:solidFill>
                <a:latin typeface="Consolas" panose="020B0609020204030204" pitchFamily="49" charset="0"/>
              </a:rPr>
              <a:t>25</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50</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75</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3.15</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5.99</a:t>
            </a:r>
            <a:r>
              <a:rPr lang="en-GB" dirty="0">
                <a:solidFill>
                  <a:srgbClr val="000000"/>
                </a:solidFill>
                <a:latin typeface="Consolas" panose="020B0609020204030204" pitchFamily="49" charset="0"/>
              </a:rPr>
              <a:t>};</a:t>
            </a:r>
          </a:p>
          <a:p>
            <a:pPr marL="0" indent="0" algn="just">
              <a:lnSpc>
                <a:spcPct val="150000"/>
              </a:lnSpc>
              <a:buNone/>
            </a:pPr>
            <a:endParaRPr lang="en-GB" dirty="0" smtClean="0"/>
          </a:p>
          <a:p>
            <a:pPr algn="just">
              <a:lnSpc>
                <a:spcPct val="200000"/>
              </a:lnSpc>
            </a:pPr>
            <a:endParaRPr lang="en-GB" dirty="0"/>
          </a:p>
        </p:txBody>
      </p:sp>
    </p:spTree>
    <p:extLst>
      <p:ext uri="{BB962C8B-B14F-4D97-AF65-F5344CB8AC3E}">
        <p14:creationId xmlns:p14="http://schemas.microsoft.com/office/powerpoint/2010/main" val="98839328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Strings </a:t>
            </a:r>
            <a:r>
              <a:rPr lang="en-US" b="1" dirty="0"/>
              <a:t>in </a:t>
            </a:r>
            <a:r>
              <a:rPr lang="en-GB" b="1" dirty="0"/>
              <a:t>array</a:t>
            </a:r>
            <a:br>
              <a:rPr lang="en-GB" b="1" dirty="0"/>
            </a:br>
            <a:r>
              <a:rPr lang="en-GB" b="1" dirty="0"/>
              <a:t/>
            </a:r>
            <a:br>
              <a:rPr lang="en-GB" b="1" dirty="0"/>
            </a:br>
            <a:endParaRPr lang="en-GB" dirty="0"/>
          </a:p>
        </p:txBody>
      </p:sp>
      <p:sp>
        <p:nvSpPr>
          <p:cNvPr id="3" name="Content Placeholder 2"/>
          <p:cNvSpPr>
            <a:spLocks noGrp="1"/>
          </p:cNvSpPr>
          <p:nvPr>
            <p:ph idx="1"/>
          </p:nvPr>
        </p:nvSpPr>
        <p:spPr>
          <a:xfrm>
            <a:off x="838200" y="1293223"/>
            <a:ext cx="10515600" cy="4883740"/>
          </a:xfrm>
        </p:spPr>
        <p:txBody>
          <a:bodyPr>
            <a:normAutofit/>
          </a:bodyPr>
          <a:lstStyle/>
          <a:p>
            <a:pPr algn="just">
              <a:lnSpc>
                <a:spcPct val="160000"/>
              </a:lnSpc>
            </a:pPr>
            <a:r>
              <a:rPr lang="en-GB" dirty="0"/>
              <a:t>Strings are used for storing </a:t>
            </a:r>
            <a:r>
              <a:rPr lang="en-GB" b="1" dirty="0"/>
              <a:t>text/characters</a:t>
            </a:r>
            <a:r>
              <a:rPr lang="en-GB" dirty="0"/>
              <a:t>.</a:t>
            </a:r>
          </a:p>
          <a:p>
            <a:pPr algn="just">
              <a:lnSpc>
                <a:spcPct val="160000"/>
              </a:lnSpc>
            </a:pPr>
            <a:r>
              <a:rPr lang="en-GB" dirty="0"/>
              <a:t>For example, "</a:t>
            </a:r>
            <a:r>
              <a:rPr lang="en-GB" b="1" dirty="0"/>
              <a:t>Hello World</a:t>
            </a:r>
            <a:r>
              <a:rPr lang="en-GB" dirty="0"/>
              <a:t>" is a string of characters</a:t>
            </a:r>
            <a:r>
              <a:rPr lang="en-GB" dirty="0" smtClean="0"/>
              <a:t>.</a:t>
            </a:r>
          </a:p>
          <a:p>
            <a:pPr algn="just">
              <a:lnSpc>
                <a:spcPct val="160000"/>
              </a:lnSpc>
            </a:pPr>
            <a:r>
              <a:rPr lang="en-GB" dirty="0"/>
              <a:t>Unlike many other programming languages, </a:t>
            </a:r>
            <a:r>
              <a:rPr lang="en-GB" b="1" dirty="0"/>
              <a:t>C does </a:t>
            </a:r>
            <a:r>
              <a:rPr lang="en-GB" dirty="0"/>
              <a:t>not have a </a:t>
            </a:r>
            <a:r>
              <a:rPr lang="en-GB" b="1" dirty="0"/>
              <a:t>String</a:t>
            </a:r>
            <a:r>
              <a:rPr lang="en-GB" dirty="0"/>
              <a:t> type to easily create string variables. Instead, you must use the char type and create an array of characters to make a string in C</a:t>
            </a:r>
            <a:r>
              <a:rPr lang="en-GB" dirty="0" smtClean="0"/>
              <a:t>:</a:t>
            </a:r>
          </a:p>
          <a:p>
            <a:pPr algn="just">
              <a:lnSpc>
                <a:spcPct val="200000"/>
              </a:lnSpc>
            </a:pPr>
            <a:r>
              <a:rPr lang="en-GB" sz="3200" dirty="0">
                <a:solidFill>
                  <a:srgbClr val="0000CD"/>
                </a:solidFill>
                <a:latin typeface="Consolas" panose="020B0609020204030204" pitchFamily="49" charset="0"/>
              </a:rPr>
              <a:t>char</a:t>
            </a:r>
            <a:r>
              <a:rPr lang="en-GB" sz="3200" dirty="0">
                <a:solidFill>
                  <a:srgbClr val="000000"/>
                </a:solidFill>
                <a:latin typeface="Consolas" panose="020B0609020204030204" pitchFamily="49" charset="0"/>
              </a:rPr>
              <a:t> greetings[] = </a:t>
            </a:r>
            <a:r>
              <a:rPr lang="en-GB" sz="3200" dirty="0">
                <a:solidFill>
                  <a:srgbClr val="A52A2A"/>
                </a:solidFill>
                <a:latin typeface="Consolas" panose="020B0609020204030204" pitchFamily="49" charset="0"/>
              </a:rPr>
              <a:t>"Hello World!"</a:t>
            </a:r>
            <a:r>
              <a:rPr lang="en-GB" sz="3200" dirty="0">
                <a:solidFill>
                  <a:srgbClr val="000000"/>
                </a:solidFill>
                <a:latin typeface="Consolas" panose="020B0609020204030204" pitchFamily="49" charset="0"/>
              </a:rPr>
              <a:t>;</a:t>
            </a:r>
            <a:endParaRPr lang="en-GB" sz="3200" dirty="0"/>
          </a:p>
          <a:p>
            <a:pPr algn="just">
              <a:lnSpc>
                <a:spcPct val="200000"/>
              </a:lnSpc>
            </a:pPr>
            <a:endParaRPr lang="en-GB" dirty="0"/>
          </a:p>
        </p:txBody>
      </p:sp>
    </p:spTree>
    <p:extLst>
      <p:ext uri="{BB962C8B-B14F-4D97-AF65-F5344CB8AC3E}">
        <p14:creationId xmlns:p14="http://schemas.microsoft.com/office/powerpoint/2010/main" val="245629886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200000"/>
              </a:lnSpc>
            </a:pPr>
            <a:r>
              <a:rPr lang="en-GB" dirty="0"/>
              <a:t>Note that you have to use double quotes </a:t>
            </a:r>
            <a:r>
              <a:rPr lang="en-GB" dirty="0" smtClean="0">
                <a:solidFill>
                  <a:srgbClr val="FF0000"/>
                </a:solidFill>
              </a:rPr>
              <a:t>("").</a:t>
            </a:r>
          </a:p>
          <a:p>
            <a:pPr algn="just">
              <a:lnSpc>
                <a:spcPct val="200000"/>
              </a:lnSpc>
            </a:pPr>
            <a:r>
              <a:rPr lang="en-GB" dirty="0"/>
              <a:t>To output the string, you can use the </a:t>
            </a:r>
            <a:r>
              <a:rPr lang="en-GB" dirty="0" err="1">
                <a:solidFill>
                  <a:srgbClr val="FF0000"/>
                </a:solidFill>
              </a:rPr>
              <a:t>printf</a:t>
            </a:r>
            <a:r>
              <a:rPr lang="en-GB" dirty="0">
                <a:solidFill>
                  <a:srgbClr val="FF0000"/>
                </a:solidFill>
              </a:rPr>
              <a:t>() </a:t>
            </a:r>
            <a:r>
              <a:rPr lang="en-GB" dirty="0"/>
              <a:t>function together with the format specifier </a:t>
            </a:r>
            <a:r>
              <a:rPr lang="en-GB" dirty="0">
                <a:solidFill>
                  <a:srgbClr val="FF0000"/>
                </a:solidFill>
              </a:rPr>
              <a:t>%s</a:t>
            </a:r>
            <a:r>
              <a:rPr lang="en-GB" dirty="0"/>
              <a:t> to tell C that we are now working with strings:</a:t>
            </a:r>
          </a:p>
        </p:txBody>
      </p:sp>
    </p:spTree>
    <p:extLst>
      <p:ext uri="{BB962C8B-B14F-4D97-AF65-F5344CB8AC3E}">
        <p14:creationId xmlns:p14="http://schemas.microsoft.com/office/powerpoint/2010/main" val="3176584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What is C?</a:t>
            </a:r>
            <a:endParaRPr lang="en-GB" b="1" dirty="0"/>
          </a:p>
        </p:txBody>
      </p:sp>
      <p:sp>
        <p:nvSpPr>
          <p:cNvPr id="3" name="Content Placeholder 2"/>
          <p:cNvSpPr>
            <a:spLocks noGrp="1"/>
          </p:cNvSpPr>
          <p:nvPr>
            <p:ph idx="1"/>
          </p:nvPr>
        </p:nvSpPr>
        <p:spPr>
          <a:xfrm>
            <a:off x="838200" y="1825624"/>
            <a:ext cx="10515600" cy="4666615"/>
          </a:xfrm>
        </p:spPr>
        <p:txBody>
          <a:bodyPr/>
          <a:lstStyle/>
          <a:p>
            <a:pPr algn="just">
              <a:lnSpc>
                <a:spcPct val="150000"/>
              </a:lnSpc>
            </a:pPr>
            <a:r>
              <a:rPr lang="en-GB" dirty="0" smtClean="0"/>
              <a:t>C is a high-level, procedural programming language developed in the early 1970s by Dennis Ritchie at Bell Labs. It has influenced many other programming languages and remains widely used today for systems programming, embedded systems, and application development due to its efficiency and control over system resources.</a:t>
            </a:r>
            <a:endParaRPr lang="en-GB" dirty="0"/>
          </a:p>
        </p:txBody>
      </p:sp>
    </p:spTree>
    <p:extLst>
      <p:ext uri="{BB962C8B-B14F-4D97-AF65-F5344CB8AC3E}">
        <p14:creationId xmlns:p14="http://schemas.microsoft.com/office/powerpoint/2010/main" val="35318852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Example</a:t>
            </a:r>
            <a:r>
              <a:rPr lang="en-GB" dirty="0"/>
              <a:t/>
            </a:r>
            <a:br>
              <a:rPr lang="en-GB" dirty="0"/>
            </a:br>
            <a:endParaRPr lang="en-GB" dirty="0"/>
          </a:p>
        </p:txBody>
      </p:sp>
      <p:sp>
        <p:nvSpPr>
          <p:cNvPr id="3" name="Content Placeholder 2"/>
          <p:cNvSpPr>
            <a:spLocks noGrp="1"/>
          </p:cNvSpPr>
          <p:nvPr>
            <p:ph idx="1"/>
          </p:nvPr>
        </p:nvSpPr>
        <p:spPr/>
        <p:txBody>
          <a:bodyPr/>
          <a:lstStyle/>
          <a:p>
            <a:pPr>
              <a:lnSpc>
                <a:spcPct val="150000"/>
              </a:lnSpc>
            </a:pPr>
            <a:r>
              <a:rPr lang="en-GB" dirty="0">
                <a:solidFill>
                  <a:srgbClr val="0000CD"/>
                </a:solidFill>
                <a:latin typeface="Consolas" panose="020B0609020204030204" pitchFamily="49" charset="0"/>
              </a:rPr>
              <a:t>char</a:t>
            </a:r>
            <a:r>
              <a:rPr lang="en-GB" dirty="0">
                <a:solidFill>
                  <a:srgbClr val="000000"/>
                </a:solidFill>
                <a:latin typeface="Consolas" panose="020B0609020204030204" pitchFamily="49" charset="0"/>
              </a:rPr>
              <a:t> greetings[] = </a:t>
            </a:r>
            <a:r>
              <a:rPr lang="en-GB" dirty="0">
                <a:solidFill>
                  <a:srgbClr val="A52A2A"/>
                </a:solidFill>
                <a:latin typeface="Consolas" panose="020B0609020204030204" pitchFamily="49" charset="0"/>
              </a:rPr>
              <a:t>"Hello World!"</a:t>
            </a:r>
            <a:r>
              <a:rPr lang="en-GB" dirty="0">
                <a:solidFill>
                  <a:srgbClr val="000000"/>
                </a:solidFill>
                <a:latin typeface="Consolas" panose="020B0609020204030204" pitchFamily="49" charset="0"/>
              </a:rPr>
              <a:t>;</a:t>
            </a:r>
            <a:r>
              <a:rPr lang="en-GB" dirty="0"/>
              <a:t/>
            </a:r>
            <a:br>
              <a:rPr lang="en-GB" dirty="0"/>
            </a:b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"%s"</a:t>
            </a:r>
            <a:r>
              <a:rPr lang="en-GB" dirty="0">
                <a:solidFill>
                  <a:srgbClr val="000000"/>
                </a:solidFill>
                <a:latin typeface="Consolas" panose="020B0609020204030204" pitchFamily="49" charset="0"/>
              </a:rPr>
              <a:t>, greetings);</a:t>
            </a:r>
            <a:endParaRPr lang="en-GB" dirty="0"/>
          </a:p>
        </p:txBody>
      </p:sp>
    </p:spTree>
    <p:extLst>
      <p:ext uri="{BB962C8B-B14F-4D97-AF65-F5344CB8AC3E}">
        <p14:creationId xmlns:p14="http://schemas.microsoft.com/office/powerpoint/2010/main" val="288694942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Access </a:t>
            </a:r>
            <a:r>
              <a:rPr lang="en-GB" b="1" dirty="0"/>
              <a:t>Strings</a:t>
            </a:r>
            <a:br>
              <a:rPr lang="en-GB" b="1" dirty="0"/>
            </a:br>
            <a:endParaRPr lang="en-GB" b="1" dirty="0"/>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en-GB" dirty="0"/>
              <a:t>Since strings are actually arrays in C, you can access a string by referring to its index number inside square brackets </a:t>
            </a:r>
            <a:r>
              <a:rPr lang="en-GB" dirty="0" smtClean="0">
                <a:solidFill>
                  <a:srgbClr val="FF0000"/>
                </a:solidFill>
              </a:rPr>
              <a:t>[]</a:t>
            </a:r>
          </a:p>
          <a:p>
            <a:pPr algn="just">
              <a:lnSpc>
                <a:spcPct val="150000"/>
              </a:lnSpc>
            </a:pPr>
            <a:r>
              <a:rPr lang="en-GB" dirty="0"/>
              <a:t>This example prints the </a:t>
            </a:r>
            <a:r>
              <a:rPr lang="en-GB" b="1" dirty="0"/>
              <a:t>first character (0) </a:t>
            </a:r>
            <a:r>
              <a:rPr lang="en-GB" dirty="0"/>
              <a:t>in greetings</a:t>
            </a:r>
            <a:r>
              <a:rPr lang="en-GB" dirty="0" smtClean="0"/>
              <a:t>:</a:t>
            </a:r>
          </a:p>
          <a:p>
            <a:pPr algn="just">
              <a:lnSpc>
                <a:spcPct val="150000"/>
              </a:lnSpc>
            </a:pPr>
            <a:r>
              <a:rPr lang="en-GB" b="1" dirty="0" smtClean="0"/>
              <a:t>Example</a:t>
            </a:r>
          </a:p>
          <a:p>
            <a:pPr>
              <a:lnSpc>
                <a:spcPct val="150000"/>
              </a:lnSpc>
            </a:pPr>
            <a:r>
              <a:rPr lang="en-GB" dirty="0">
                <a:solidFill>
                  <a:srgbClr val="0000CD"/>
                </a:solidFill>
                <a:latin typeface="Consolas" panose="020B0609020204030204" pitchFamily="49" charset="0"/>
              </a:rPr>
              <a:t>char</a:t>
            </a:r>
            <a:r>
              <a:rPr lang="en-GB" dirty="0">
                <a:solidFill>
                  <a:srgbClr val="000000"/>
                </a:solidFill>
                <a:latin typeface="Consolas" panose="020B0609020204030204" pitchFamily="49" charset="0"/>
              </a:rPr>
              <a:t> greetings[] = </a:t>
            </a:r>
            <a:r>
              <a:rPr lang="en-GB" dirty="0">
                <a:solidFill>
                  <a:srgbClr val="A52A2A"/>
                </a:solidFill>
                <a:latin typeface="Consolas" panose="020B0609020204030204" pitchFamily="49" charset="0"/>
              </a:rPr>
              <a:t>"Hello World!"</a:t>
            </a:r>
            <a:r>
              <a:rPr lang="en-GB" dirty="0">
                <a:solidFill>
                  <a:srgbClr val="000000"/>
                </a:solidFill>
                <a:latin typeface="Consolas" panose="020B0609020204030204" pitchFamily="49" charset="0"/>
              </a:rPr>
              <a:t>;</a:t>
            </a:r>
            <a:r>
              <a:rPr lang="en-GB" dirty="0"/>
              <a:t/>
            </a:r>
            <a:br>
              <a:rPr lang="en-GB" dirty="0"/>
            </a:b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"%c"</a:t>
            </a:r>
            <a:r>
              <a:rPr lang="en-GB" dirty="0">
                <a:solidFill>
                  <a:srgbClr val="000000"/>
                </a:solidFill>
                <a:latin typeface="Consolas" panose="020B0609020204030204" pitchFamily="49" charset="0"/>
              </a:rPr>
              <a:t>, greetings[</a:t>
            </a:r>
            <a:r>
              <a:rPr lang="en-GB" dirty="0">
                <a:solidFill>
                  <a:srgbClr val="FF0000"/>
                </a:solidFill>
                <a:latin typeface="Consolas" panose="020B0609020204030204" pitchFamily="49" charset="0"/>
              </a:rPr>
              <a:t>0</a:t>
            </a:r>
            <a:r>
              <a:rPr lang="en-GB" dirty="0" smtClean="0">
                <a:solidFill>
                  <a:srgbClr val="000000"/>
                </a:solidFill>
                <a:latin typeface="Consolas" panose="020B0609020204030204" pitchFamily="49" charset="0"/>
              </a:rPr>
              <a:t>]);</a:t>
            </a:r>
          </a:p>
          <a:p>
            <a:pPr>
              <a:lnSpc>
                <a:spcPct val="150000"/>
              </a:lnSpc>
            </a:pPr>
            <a:r>
              <a:rPr lang="en-GB" b="1" dirty="0"/>
              <a:t>Note that we have to use the %c format specifier to print a single character.</a:t>
            </a:r>
            <a:endParaRPr lang="en-GB" b="1" dirty="0"/>
          </a:p>
          <a:p>
            <a:pPr algn="just">
              <a:lnSpc>
                <a:spcPct val="150000"/>
              </a:lnSpc>
            </a:pPr>
            <a:endParaRPr lang="en-GB" dirty="0"/>
          </a:p>
        </p:txBody>
      </p:sp>
    </p:spTree>
    <p:extLst>
      <p:ext uri="{BB962C8B-B14F-4D97-AF65-F5344CB8AC3E}">
        <p14:creationId xmlns:p14="http://schemas.microsoft.com/office/powerpoint/2010/main" val="411980830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Modify </a:t>
            </a:r>
            <a:r>
              <a:rPr lang="en-GB" b="1" dirty="0"/>
              <a:t>Strings</a:t>
            </a:r>
            <a:br>
              <a:rPr lang="en-GB" b="1" dirty="0"/>
            </a:br>
            <a:endParaRPr lang="en-GB" b="1" dirty="0"/>
          </a:p>
        </p:txBody>
      </p:sp>
      <p:sp>
        <p:nvSpPr>
          <p:cNvPr id="3" name="Content Placeholder 2"/>
          <p:cNvSpPr>
            <a:spLocks noGrp="1"/>
          </p:cNvSpPr>
          <p:nvPr>
            <p:ph idx="1"/>
          </p:nvPr>
        </p:nvSpPr>
        <p:spPr>
          <a:xfrm>
            <a:off x="838200" y="1825625"/>
            <a:ext cx="10515600" cy="4718866"/>
          </a:xfrm>
        </p:spPr>
        <p:txBody>
          <a:bodyPr>
            <a:normAutofit lnSpcReduction="10000"/>
          </a:bodyPr>
          <a:lstStyle/>
          <a:p>
            <a:pPr>
              <a:lnSpc>
                <a:spcPct val="150000"/>
              </a:lnSpc>
            </a:pPr>
            <a:r>
              <a:rPr lang="en-GB" dirty="0"/>
              <a:t>To change the value of a specific character in a string, refer to the index number, and use </a:t>
            </a:r>
            <a:r>
              <a:rPr lang="en-GB" b="1" dirty="0"/>
              <a:t>single quotes</a:t>
            </a:r>
            <a:r>
              <a:rPr lang="en-GB" dirty="0" smtClean="0"/>
              <a:t>:</a:t>
            </a:r>
          </a:p>
          <a:p>
            <a:pPr>
              <a:lnSpc>
                <a:spcPct val="150000"/>
              </a:lnSpc>
            </a:pPr>
            <a:r>
              <a:rPr lang="en-GB" dirty="0"/>
              <a:t>Example</a:t>
            </a:r>
          </a:p>
          <a:p>
            <a:pPr>
              <a:lnSpc>
                <a:spcPct val="150000"/>
              </a:lnSpc>
            </a:pPr>
            <a:r>
              <a:rPr lang="en-GB" dirty="0">
                <a:solidFill>
                  <a:srgbClr val="0000CD"/>
                </a:solidFill>
                <a:latin typeface="Consolas" panose="020B0609020204030204" pitchFamily="49" charset="0"/>
              </a:rPr>
              <a:t>char</a:t>
            </a:r>
            <a:r>
              <a:rPr lang="en-GB" dirty="0">
                <a:solidFill>
                  <a:srgbClr val="000000"/>
                </a:solidFill>
                <a:latin typeface="Consolas" panose="020B0609020204030204" pitchFamily="49" charset="0"/>
              </a:rPr>
              <a:t> greetings[] = </a:t>
            </a:r>
            <a:r>
              <a:rPr lang="en-GB" dirty="0">
                <a:solidFill>
                  <a:srgbClr val="A52A2A"/>
                </a:solidFill>
                <a:latin typeface="Consolas" panose="020B0609020204030204" pitchFamily="49" charset="0"/>
              </a:rPr>
              <a:t>"Hello World!"</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greetings[</a:t>
            </a:r>
            <a:r>
              <a:rPr lang="en-GB" dirty="0">
                <a:solidFill>
                  <a:srgbClr val="FF0000"/>
                </a:solidFill>
                <a:latin typeface="Consolas" panose="020B0609020204030204" pitchFamily="49" charset="0"/>
              </a:rPr>
              <a:t>0</a:t>
            </a:r>
            <a:r>
              <a:rPr lang="en-GB" dirty="0">
                <a:solidFill>
                  <a:srgbClr val="000000"/>
                </a:solidFill>
                <a:latin typeface="Consolas" panose="020B0609020204030204" pitchFamily="49" charset="0"/>
              </a:rPr>
              <a:t>] = </a:t>
            </a:r>
            <a:r>
              <a:rPr lang="en-GB" dirty="0">
                <a:solidFill>
                  <a:srgbClr val="A52A2A"/>
                </a:solidFill>
                <a:latin typeface="Consolas" panose="020B0609020204030204" pitchFamily="49" charset="0"/>
              </a:rPr>
              <a:t>'J'</a:t>
            </a:r>
            <a:r>
              <a:rPr lang="en-GB" dirty="0">
                <a:solidFill>
                  <a:srgbClr val="000000"/>
                </a:solidFill>
                <a:latin typeface="Consolas" panose="020B0609020204030204" pitchFamily="49" charset="0"/>
              </a:rPr>
              <a:t>;</a:t>
            </a:r>
            <a:r>
              <a:rPr lang="en-GB" dirty="0"/>
              <a:t/>
            </a:r>
            <a:br>
              <a:rPr lang="en-GB" dirty="0"/>
            </a:b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"%s"</a:t>
            </a:r>
            <a:r>
              <a:rPr lang="en-GB" dirty="0">
                <a:solidFill>
                  <a:srgbClr val="000000"/>
                </a:solidFill>
                <a:latin typeface="Consolas" panose="020B0609020204030204" pitchFamily="49" charset="0"/>
              </a:rPr>
              <a:t>, greetings);</a:t>
            </a:r>
            <a:r>
              <a:rPr lang="en-GB" dirty="0"/>
              <a:t/>
            </a:r>
            <a:br>
              <a:rPr lang="en-GB" dirty="0"/>
            </a:br>
            <a:r>
              <a:rPr lang="en-GB" dirty="0">
                <a:solidFill>
                  <a:srgbClr val="008000"/>
                </a:solidFill>
                <a:latin typeface="Consolas" panose="020B0609020204030204" pitchFamily="49" charset="0"/>
              </a:rPr>
              <a:t>// Outputs </a:t>
            </a:r>
            <a:r>
              <a:rPr lang="en-GB" dirty="0" err="1">
                <a:solidFill>
                  <a:srgbClr val="008000"/>
                </a:solidFill>
                <a:latin typeface="Consolas" panose="020B0609020204030204" pitchFamily="49" charset="0"/>
              </a:rPr>
              <a:t>Jello</a:t>
            </a:r>
            <a:r>
              <a:rPr lang="en-GB" dirty="0">
                <a:solidFill>
                  <a:srgbClr val="008000"/>
                </a:solidFill>
                <a:latin typeface="Consolas" panose="020B0609020204030204" pitchFamily="49" charset="0"/>
              </a:rPr>
              <a:t> World! instead of Hello World!</a:t>
            </a:r>
            <a:endParaRPr lang="en-GB" b="1" dirty="0"/>
          </a:p>
        </p:txBody>
      </p:sp>
    </p:spTree>
    <p:extLst>
      <p:ext uri="{BB962C8B-B14F-4D97-AF65-F5344CB8AC3E}">
        <p14:creationId xmlns:p14="http://schemas.microsoft.com/office/powerpoint/2010/main" val="367119726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Loop Through a String</a:t>
            </a:r>
            <a:r>
              <a:rPr lang="en-GB" dirty="0"/>
              <a:t/>
            </a:r>
            <a:br>
              <a:rPr lang="en-GB" dirty="0"/>
            </a:br>
            <a:endParaRPr lang="en-GB" dirty="0"/>
          </a:p>
        </p:txBody>
      </p:sp>
      <p:sp>
        <p:nvSpPr>
          <p:cNvPr id="3" name="Content Placeholder 2"/>
          <p:cNvSpPr>
            <a:spLocks noGrp="1"/>
          </p:cNvSpPr>
          <p:nvPr>
            <p:ph idx="1"/>
          </p:nvPr>
        </p:nvSpPr>
        <p:spPr/>
        <p:txBody>
          <a:bodyPr/>
          <a:lstStyle/>
          <a:p>
            <a:pPr>
              <a:lnSpc>
                <a:spcPct val="100000"/>
              </a:lnSpc>
            </a:pPr>
            <a:r>
              <a:rPr lang="en-GB" dirty="0"/>
              <a:t>You can also loop through the characters of a string, using a for loop</a:t>
            </a:r>
            <a:r>
              <a:rPr lang="en-GB" dirty="0" smtClean="0"/>
              <a:t>:</a:t>
            </a:r>
          </a:p>
          <a:p>
            <a:pPr>
              <a:lnSpc>
                <a:spcPct val="100000"/>
              </a:lnSpc>
            </a:pPr>
            <a:r>
              <a:rPr lang="en-GB" dirty="0"/>
              <a:t>Example</a:t>
            </a:r>
          </a:p>
          <a:p>
            <a:pPr>
              <a:lnSpc>
                <a:spcPct val="100000"/>
              </a:lnSpc>
            </a:pPr>
            <a:r>
              <a:rPr lang="en-GB" dirty="0">
                <a:solidFill>
                  <a:srgbClr val="0000CD"/>
                </a:solidFill>
                <a:latin typeface="Consolas" panose="020B0609020204030204" pitchFamily="49" charset="0"/>
              </a:rPr>
              <a:t>char</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carName</a:t>
            </a:r>
            <a:r>
              <a:rPr lang="en-GB" dirty="0">
                <a:solidFill>
                  <a:srgbClr val="000000"/>
                </a:solidFill>
                <a:latin typeface="Consolas" panose="020B0609020204030204" pitchFamily="49" charset="0"/>
              </a:rPr>
              <a:t>[] = </a:t>
            </a:r>
            <a:r>
              <a:rPr lang="en-GB" dirty="0">
                <a:solidFill>
                  <a:srgbClr val="A52A2A"/>
                </a:solidFill>
                <a:latin typeface="Consolas" panose="020B0609020204030204" pitchFamily="49" charset="0"/>
              </a:rPr>
              <a:t>"Volvo"</a:t>
            </a:r>
            <a:r>
              <a:rPr lang="en-GB" dirty="0">
                <a:solidFill>
                  <a:srgbClr val="000000"/>
                </a:solidFill>
                <a:latin typeface="Consolas" panose="020B0609020204030204" pitchFamily="49" charset="0"/>
              </a:rPr>
              <a:t>;</a:t>
            </a:r>
            <a:r>
              <a:rPr lang="en-GB" dirty="0"/>
              <a:t/>
            </a:r>
            <a:br>
              <a:rPr lang="en-GB" dirty="0"/>
            </a:br>
            <a:r>
              <a:rPr lang="en-GB" dirty="0" err="1">
                <a:solidFill>
                  <a:srgbClr val="0000CD"/>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a:t>
            </a:r>
            <a:r>
              <a:rPr lang="en-GB" dirty="0"/>
              <a:t/>
            </a:r>
            <a:br>
              <a:rPr lang="en-GB" dirty="0"/>
            </a:br>
            <a:r>
              <a:rPr lang="en-GB" dirty="0"/>
              <a:t/>
            </a:r>
            <a:br>
              <a:rPr lang="en-GB" dirty="0"/>
            </a:br>
            <a:r>
              <a:rPr lang="en-GB" dirty="0">
                <a:solidFill>
                  <a:srgbClr val="0000CD"/>
                </a:solidFill>
                <a:latin typeface="Consolas" panose="020B0609020204030204" pitchFamily="49" charset="0"/>
              </a:rPr>
              <a:t>for</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 = </a:t>
            </a:r>
            <a:r>
              <a:rPr lang="en-GB" dirty="0">
                <a:solidFill>
                  <a:srgbClr val="FF0000"/>
                </a:solidFill>
                <a:latin typeface="Consolas" panose="020B0609020204030204" pitchFamily="49" charset="0"/>
              </a:rPr>
              <a:t>0</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 &lt; </a:t>
            </a:r>
            <a:r>
              <a:rPr lang="en-GB" dirty="0">
                <a:solidFill>
                  <a:srgbClr val="FF0000"/>
                </a:solidFill>
                <a:latin typeface="Consolas" panose="020B0609020204030204" pitchFamily="49" charset="0"/>
              </a:rPr>
              <a:t>5</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 {</a:t>
            </a:r>
            <a:r>
              <a:rPr lang="en-GB" dirty="0"/>
              <a:t/>
            </a:r>
            <a:br>
              <a:rPr lang="en-GB" dirty="0"/>
            </a:b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"%c\n"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carName</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9925018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Another </a:t>
            </a:r>
            <a:r>
              <a:rPr lang="en-GB" b="1" dirty="0"/>
              <a:t>Way Of Creating Strings</a:t>
            </a:r>
            <a:br>
              <a:rPr lang="en-GB" b="1" dirty="0"/>
            </a:br>
            <a:endParaRPr lang="en-GB" b="1" dirty="0"/>
          </a:p>
        </p:txBody>
      </p:sp>
      <p:sp>
        <p:nvSpPr>
          <p:cNvPr id="3" name="Content Placeholder 2"/>
          <p:cNvSpPr>
            <a:spLocks noGrp="1"/>
          </p:cNvSpPr>
          <p:nvPr>
            <p:ph idx="1"/>
          </p:nvPr>
        </p:nvSpPr>
        <p:spPr/>
        <p:txBody>
          <a:bodyPr/>
          <a:lstStyle/>
          <a:p>
            <a:pPr algn="just">
              <a:lnSpc>
                <a:spcPct val="150000"/>
              </a:lnSpc>
            </a:pPr>
            <a:r>
              <a:rPr lang="en-GB" dirty="0"/>
              <a:t>In the examples above, we used a "string literal" to create a string variable. This is the easiest way to create a string in C</a:t>
            </a:r>
            <a:r>
              <a:rPr lang="en-GB" dirty="0" smtClean="0"/>
              <a:t>.</a:t>
            </a:r>
          </a:p>
          <a:p>
            <a:pPr algn="just">
              <a:lnSpc>
                <a:spcPct val="150000"/>
              </a:lnSpc>
            </a:pPr>
            <a:r>
              <a:rPr lang="en-GB" dirty="0"/>
              <a:t>You should also note that you can create a string with a set of characters. This example will produce the same result as the example in the beginning of this page:</a:t>
            </a:r>
            <a:endParaRPr lang="en-GB" dirty="0"/>
          </a:p>
        </p:txBody>
      </p:sp>
    </p:spTree>
    <p:extLst>
      <p:ext uri="{BB962C8B-B14F-4D97-AF65-F5344CB8AC3E}">
        <p14:creationId xmlns:p14="http://schemas.microsoft.com/office/powerpoint/2010/main" val="62107699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Example</a:t>
            </a:r>
            <a:r>
              <a:rPr lang="en-GB" dirty="0"/>
              <a:t/>
            </a:r>
            <a:br>
              <a:rPr lang="en-GB" dirty="0"/>
            </a:br>
            <a:endParaRPr lang="en-GB" dirty="0"/>
          </a:p>
        </p:txBody>
      </p:sp>
      <p:sp>
        <p:nvSpPr>
          <p:cNvPr id="3" name="Content Placeholder 2"/>
          <p:cNvSpPr>
            <a:spLocks noGrp="1"/>
          </p:cNvSpPr>
          <p:nvPr>
            <p:ph idx="1"/>
          </p:nvPr>
        </p:nvSpPr>
        <p:spPr>
          <a:xfrm>
            <a:off x="838200" y="1825625"/>
            <a:ext cx="11140440" cy="4351338"/>
          </a:xfrm>
        </p:spPr>
        <p:txBody>
          <a:bodyPr/>
          <a:lstStyle/>
          <a:p>
            <a:r>
              <a:rPr lang="en-GB" dirty="0">
                <a:solidFill>
                  <a:srgbClr val="0000CD"/>
                </a:solidFill>
                <a:latin typeface="Consolas" panose="020B0609020204030204" pitchFamily="49" charset="0"/>
              </a:rPr>
              <a:t>char</a:t>
            </a:r>
            <a:r>
              <a:rPr lang="en-GB" dirty="0">
                <a:solidFill>
                  <a:srgbClr val="000000"/>
                </a:solidFill>
                <a:latin typeface="Consolas" panose="020B0609020204030204" pitchFamily="49" charset="0"/>
              </a:rPr>
              <a:t> greetings[] = {</a:t>
            </a:r>
            <a:r>
              <a:rPr lang="en-GB" dirty="0">
                <a:solidFill>
                  <a:srgbClr val="A52A2A"/>
                </a:solidFill>
                <a:latin typeface="Consolas" panose="020B0609020204030204" pitchFamily="49" charset="0"/>
              </a:rPr>
              <a:t>'H'</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'e'</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'l'</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'l'</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'o'</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 '</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'W'</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'o'</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'r'</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'l'</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'd'</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'\0'</a:t>
            </a:r>
            <a:r>
              <a:rPr lang="en-GB" dirty="0">
                <a:solidFill>
                  <a:srgbClr val="000000"/>
                </a:solidFill>
                <a:latin typeface="Consolas" panose="020B0609020204030204" pitchFamily="49" charset="0"/>
              </a:rPr>
              <a:t>};</a:t>
            </a:r>
            <a:r>
              <a:rPr lang="en-GB" dirty="0"/>
              <a:t/>
            </a:r>
            <a:br>
              <a:rPr lang="en-GB" dirty="0"/>
            </a:b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"%s"</a:t>
            </a:r>
            <a:r>
              <a:rPr lang="en-GB" dirty="0">
                <a:solidFill>
                  <a:srgbClr val="000000"/>
                </a:solidFill>
                <a:latin typeface="Consolas" panose="020B0609020204030204" pitchFamily="49" charset="0"/>
              </a:rPr>
              <a:t>, greetings</a:t>
            </a:r>
            <a:r>
              <a:rPr lang="en-GB" dirty="0" smtClean="0">
                <a:solidFill>
                  <a:srgbClr val="000000"/>
                </a:solidFill>
                <a:latin typeface="Consolas" panose="020B0609020204030204" pitchFamily="49" charset="0"/>
              </a:rPr>
              <a:t>);</a:t>
            </a:r>
          </a:p>
          <a:p>
            <a:pPr algn="just">
              <a:lnSpc>
                <a:spcPct val="200000"/>
              </a:lnSpc>
            </a:pPr>
            <a:r>
              <a:rPr lang="en-GB" dirty="0"/>
              <a:t>Why do we include the \0 character at the end? This is known as the "null terminating character", and must be included when creating strings using this method. It tells C that this is the end of the string.</a:t>
            </a:r>
          </a:p>
          <a:p>
            <a:endParaRPr lang="en-GB" dirty="0"/>
          </a:p>
          <a:p>
            <a:endParaRPr lang="en-GB" dirty="0"/>
          </a:p>
        </p:txBody>
      </p:sp>
    </p:spTree>
    <p:extLst>
      <p:ext uri="{BB962C8B-B14F-4D97-AF65-F5344CB8AC3E}">
        <p14:creationId xmlns:p14="http://schemas.microsoft.com/office/powerpoint/2010/main" val="131833019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Differences</a:t>
            </a:r>
            <a:r>
              <a:rPr lang="en-GB" dirty="0"/>
              <a:t/>
            </a:r>
            <a:br>
              <a:rPr lang="en-GB" dirty="0"/>
            </a:br>
            <a:endParaRPr lang="en-GB" dirty="0"/>
          </a:p>
        </p:txBody>
      </p:sp>
      <p:sp>
        <p:nvSpPr>
          <p:cNvPr id="3" name="Content Placeholder 2"/>
          <p:cNvSpPr>
            <a:spLocks noGrp="1"/>
          </p:cNvSpPr>
          <p:nvPr>
            <p:ph idx="1"/>
          </p:nvPr>
        </p:nvSpPr>
        <p:spPr/>
        <p:txBody>
          <a:bodyPr/>
          <a:lstStyle/>
          <a:p>
            <a:pPr>
              <a:lnSpc>
                <a:spcPct val="150000"/>
              </a:lnSpc>
            </a:pPr>
            <a:r>
              <a:rPr lang="en-GB" dirty="0"/>
              <a:t>The difference between the two ways of creating strings, is that the first method is easier to write, and you do not have to include the </a:t>
            </a:r>
            <a:r>
              <a:rPr lang="en-GB" b="1" dirty="0"/>
              <a:t>\0 </a:t>
            </a:r>
            <a:r>
              <a:rPr lang="en-GB" dirty="0" smtClean="0"/>
              <a:t>character.</a:t>
            </a:r>
          </a:p>
          <a:p>
            <a:pPr>
              <a:lnSpc>
                <a:spcPct val="150000"/>
              </a:lnSpc>
            </a:pPr>
            <a:r>
              <a:rPr lang="en-GB" dirty="0"/>
              <a:t>You should note that the size of both arrays is the same: They both have 13 characters (space also counts as a character by the way), including the </a:t>
            </a:r>
            <a:r>
              <a:rPr lang="en-GB" b="1" dirty="0"/>
              <a:t>\0</a:t>
            </a:r>
            <a:r>
              <a:rPr lang="en-GB" dirty="0"/>
              <a:t> character:</a:t>
            </a:r>
          </a:p>
        </p:txBody>
      </p:sp>
    </p:spTree>
    <p:extLst>
      <p:ext uri="{BB962C8B-B14F-4D97-AF65-F5344CB8AC3E}">
        <p14:creationId xmlns:p14="http://schemas.microsoft.com/office/powerpoint/2010/main" val="423069235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Example</a:t>
            </a:r>
            <a:r>
              <a:rPr lang="en-GB" b="1" dirty="0"/>
              <a:t/>
            </a:r>
            <a:br>
              <a:rPr lang="en-GB" b="1" dirty="0"/>
            </a:br>
            <a:endParaRPr lang="en-GB" b="1" dirty="0"/>
          </a:p>
        </p:txBody>
      </p:sp>
      <p:sp>
        <p:nvSpPr>
          <p:cNvPr id="3" name="Content Placeholder 2"/>
          <p:cNvSpPr>
            <a:spLocks noGrp="1"/>
          </p:cNvSpPr>
          <p:nvPr>
            <p:ph idx="1"/>
          </p:nvPr>
        </p:nvSpPr>
        <p:spPr/>
        <p:txBody>
          <a:bodyPr/>
          <a:lstStyle/>
          <a:p>
            <a:pPr>
              <a:lnSpc>
                <a:spcPct val="150000"/>
              </a:lnSpc>
            </a:pPr>
            <a:r>
              <a:rPr lang="en-GB" dirty="0">
                <a:solidFill>
                  <a:srgbClr val="0000CD"/>
                </a:solidFill>
                <a:latin typeface="Consolas" panose="020B0609020204030204" pitchFamily="49" charset="0"/>
              </a:rPr>
              <a:t>char</a:t>
            </a:r>
            <a:r>
              <a:rPr lang="en-GB" dirty="0">
                <a:solidFill>
                  <a:srgbClr val="000000"/>
                </a:solidFill>
                <a:latin typeface="Consolas" panose="020B0609020204030204" pitchFamily="49" charset="0"/>
              </a:rPr>
              <a:t> greetings[] = {</a:t>
            </a:r>
            <a:r>
              <a:rPr lang="en-GB" dirty="0">
                <a:solidFill>
                  <a:srgbClr val="A52A2A"/>
                </a:solidFill>
                <a:latin typeface="Consolas" panose="020B0609020204030204" pitchFamily="49" charset="0"/>
              </a:rPr>
              <a:t>'H'</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'e'</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'l'</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'l'</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'o'</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 '</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'W'</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'o'</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'r'</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'l'</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'd'</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'\0'</a:t>
            </a:r>
            <a:r>
              <a:rPr lang="en-GB" dirty="0">
                <a:solidFill>
                  <a:srgbClr val="000000"/>
                </a:solidFill>
                <a:latin typeface="Consolas" panose="020B0609020204030204" pitchFamily="49" charset="0"/>
              </a:rPr>
              <a:t>};</a:t>
            </a:r>
            <a:r>
              <a:rPr lang="en-GB" dirty="0"/>
              <a:t/>
            </a:r>
            <a:br>
              <a:rPr lang="en-GB" dirty="0"/>
            </a:br>
            <a:r>
              <a:rPr lang="en-GB" dirty="0">
                <a:solidFill>
                  <a:srgbClr val="0000CD"/>
                </a:solidFill>
                <a:latin typeface="Consolas" panose="020B0609020204030204" pitchFamily="49" charset="0"/>
              </a:rPr>
              <a:t>char</a:t>
            </a:r>
            <a:r>
              <a:rPr lang="en-GB" dirty="0">
                <a:solidFill>
                  <a:srgbClr val="000000"/>
                </a:solidFill>
                <a:latin typeface="Consolas" panose="020B0609020204030204" pitchFamily="49" charset="0"/>
              </a:rPr>
              <a:t> greetings2[] = </a:t>
            </a:r>
            <a:r>
              <a:rPr lang="en-GB" dirty="0">
                <a:solidFill>
                  <a:srgbClr val="A52A2A"/>
                </a:solidFill>
                <a:latin typeface="Consolas" panose="020B0609020204030204" pitchFamily="49" charset="0"/>
              </a:rPr>
              <a:t>"Hello World!"</a:t>
            </a:r>
            <a:r>
              <a:rPr lang="en-GB" dirty="0">
                <a:solidFill>
                  <a:srgbClr val="000000"/>
                </a:solidFill>
                <a:latin typeface="Consolas" panose="020B0609020204030204" pitchFamily="49" charset="0"/>
              </a:rPr>
              <a:t>;</a:t>
            </a:r>
            <a:r>
              <a:rPr lang="en-GB" dirty="0"/>
              <a:t/>
            </a:r>
            <a:br>
              <a:rPr lang="en-GB" dirty="0"/>
            </a:br>
            <a:r>
              <a:rPr lang="en-GB" dirty="0"/>
              <a:t/>
            </a:r>
            <a:br>
              <a:rPr lang="en-GB" dirty="0"/>
            </a:b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a:t>
            </a:r>
            <a:r>
              <a:rPr lang="en-GB" dirty="0" err="1">
                <a:solidFill>
                  <a:srgbClr val="A52A2A"/>
                </a:solidFill>
                <a:latin typeface="Consolas" panose="020B0609020204030204" pitchFamily="49" charset="0"/>
              </a:rPr>
              <a:t>lu</a:t>
            </a:r>
            <a:r>
              <a:rPr lang="en-GB" dirty="0">
                <a:solidFill>
                  <a:srgbClr val="A52A2A"/>
                </a:solidFill>
                <a:latin typeface="Consolas" panose="020B0609020204030204" pitchFamily="49" charset="0"/>
              </a:rPr>
              <a:t>\n"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sizeof</a:t>
            </a:r>
            <a:r>
              <a:rPr lang="en-GB" dirty="0">
                <a:solidFill>
                  <a:srgbClr val="000000"/>
                </a:solidFill>
                <a:latin typeface="Consolas" panose="020B0609020204030204" pitchFamily="49" charset="0"/>
              </a:rPr>
              <a:t>(greetings));   </a:t>
            </a:r>
            <a:r>
              <a:rPr lang="en-GB" dirty="0">
                <a:solidFill>
                  <a:srgbClr val="008000"/>
                </a:solidFill>
                <a:latin typeface="Consolas" panose="020B0609020204030204" pitchFamily="49" charset="0"/>
              </a:rPr>
              <a:t>// Outputs 13</a:t>
            </a:r>
            <a:br>
              <a:rPr lang="en-GB" dirty="0">
                <a:solidFill>
                  <a:srgbClr val="008000"/>
                </a:solidFill>
                <a:latin typeface="Consolas" panose="020B0609020204030204" pitchFamily="49" charset="0"/>
              </a:rPr>
            </a:b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a:t>
            </a:r>
            <a:r>
              <a:rPr lang="en-GB" dirty="0" err="1">
                <a:solidFill>
                  <a:srgbClr val="A52A2A"/>
                </a:solidFill>
                <a:latin typeface="Consolas" panose="020B0609020204030204" pitchFamily="49" charset="0"/>
              </a:rPr>
              <a:t>lu</a:t>
            </a:r>
            <a:r>
              <a:rPr lang="en-GB" dirty="0">
                <a:solidFill>
                  <a:srgbClr val="A52A2A"/>
                </a:solidFill>
                <a:latin typeface="Consolas" panose="020B0609020204030204" pitchFamily="49" charset="0"/>
              </a:rPr>
              <a:t>\n"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sizeof</a:t>
            </a:r>
            <a:r>
              <a:rPr lang="en-GB" dirty="0">
                <a:solidFill>
                  <a:srgbClr val="000000"/>
                </a:solidFill>
                <a:latin typeface="Consolas" panose="020B0609020204030204" pitchFamily="49" charset="0"/>
              </a:rPr>
              <a:t>(greetings2));  </a:t>
            </a:r>
            <a:r>
              <a:rPr lang="en-GB" dirty="0">
                <a:solidFill>
                  <a:srgbClr val="008000"/>
                </a:solidFill>
                <a:latin typeface="Consolas" panose="020B0609020204030204" pitchFamily="49" charset="0"/>
              </a:rPr>
              <a:t>// Outputs 13</a:t>
            </a:r>
            <a:endParaRPr lang="en-GB" dirty="0"/>
          </a:p>
        </p:txBody>
      </p:sp>
    </p:spTree>
    <p:extLst>
      <p:ext uri="{BB962C8B-B14F-4D97-AF65-F5344CB8AC3E}">
        <p14:creationId xmlns:p14="http://schemas.microsoft.com/office/powerpoint/2010/main" val="420213670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Example</a:t>
            </a:r>
            <a:r>
              <a:rPr lang="en-GB" dirty="0"/>
              <a:t/>
            </a:r>
            <a:br>
              <a:rPr lang="en-GB" dirty="0"/>
            </a:br>
            <a:endParaRPr lang="en-GB" dirty="0"/>
          </a:p>
        </p:txBody>
      </p:sp>
      <p:sp>
        <p:nvSpPr>
          <p:cNvPr id="3" name="Content Placeholder 2"/>
          <p:cNvSpPr>
            <a:spLocks noGrp="1"/>
          </p:cNvSpPr>
          <p:nvPr>
            <p:ph idx="1"/>
          </p:nvPr>
        </p:nvSpPr>
        <p:spPr/>
        <p:txBody>
          <a:bodyPr/>
          <a:lstStyle/>
          <a:p>
            <a:pPr>
              <a:lnSpc>
                <a:spcPct val="150000"/>
              </a:lnSpc>
            </a:pPr>
            <a:r>
              <a:rPr lang="en-GB" dirty="0">
                <a:solidFill>
                  <a:srgbClr val="0000CD"/>
                </a:solidFill>
                <a:latin typeface="Consolas" panose="020B0609020204030204" pitchFamily="49" charset="0"/>
              </a:rPr>
              <a:t>char</a:t>
            </a:r>
            <a:r>
              <a:rPr lang="en-GB" dirty="0">
                <a:solidFill>
                  <a:srgbClr val="000000"/>
                </a:solidFill>
                <a:latin typeface="Consolas" panose="020B0609020204030204" pitchFamily="49" charset="0"/>
              </a:rPr>
              <a:t> message[] = </a:t>
            </a:r>
            <a:r>
              <a:rPr lang="en-GB" dirty="0">
                <a:solidFill>
                  <a:srgbClr val="A52A2A"/>
                </a:solidFill>
                <a:latin typeface="Consolas" panose="020B0609020204030204" pitchFamily="49" charset="0"/>
              </a:rPr>
              <a:t>"Good to see you,"</a:t>
            </a:r>
            <a:r>
              <a:rPr lang="en-GB" dirty="0">
                <a:solidFill>
                  <a:srgbClr val="000000"/>
                </a:solidFill>
                <a:latin typeface="Consolas" panose="020B0609020204030204" pitchFamily="49" charset="0"/>
              </a:rPr>
              <a:t>;</a:t>
            </a:r>
            <a:r>
              <a:rPr lang="en-GB" dirty="0"/>
              <a:t/>
            </a:r>
            <a:br>
              <a:rPr lang="en-GB" dirty="0"/>
            </a:br>
            <a:r>
              <a:rPr lang="en-GB" dirty="0">
                <a:solidFill>
                  <a:srgbClr val="0000CD"/>
                </a:solidFill>
                <a:latin typeface="Consolas" panose="020B0609020204030204" pitchFamily="49" charset="0"/>
              </a:rPr>
              <a:t>char</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fname</a:t>
            </a:r>
            <a:r>
              <a:rPr lang="en-GB" dirty="0">
                <a:solidFill>
                  <a:srgbClr val="000000"/>
                </a:solidFill>
                <a:latin typeface="Consolas" panose="020B0609020204030204" pitchFamily="49" charset="0"/>
              </a:rPr>
              <a:t>[] = </a:t>
            </a:r>
            <a:r>
              <a:rPr lang="en-GB" dirty="0">
                <a:solidFill>
                  <a:srgbClr val="A52A2A"/>
                </a:solidFill>
                <a:latin typeface="Consolas" panose="020B0609020204030204" pitchFamily="49" charset="0"/>
              </a:rPr>
              <a:t>"John"</a:t>
            </a:r>
            <a:r>
              <a:rPr lang="en-GB" dirty="0">
                <a:solidFill>
                  <a:srgbClr val="000000"/>
                </a:solidFill>
                <a:latin typeface="Consolas" panose="020B0609020204030204" pitchFamily="49" charset="0"/>
              </a:rPr>
              <a:t>;</a:t>
            </a:r>
            <a:r>
              <a:rPr lang="en-GB" dirty="0"/>
              <a:t/>
            </a:r>
            <a:br>
              <a:rPr lang="en-GB" dirty="0"/>
            </a:br>
            <a:r>
              <a:rPr lang="en-GB" dirty="0"/>
              <a:t/>
            </a:r>
            <a:br>
              <a:rPr lang="en-GB" dirty="0"/>
            </a:b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"%s %s!"</a:t>
            </a:r>
            <a:r>
              <a:rPr lang="en-GB" dirty="0">
                <a:solidFill>
                  <a:srgbClr val="000000"/>
                </a:solidFill>
                <a:latin typeface="Consolas" panose="020B0609020204030204" pitchFamily="49" charset="0"/>
              </a:rPr>
              <a:t>, message, </a:t>
            </a:r>
            <a:r>
              <a:rPr lang="en-GB" dirty="0" err="1">
                <a:solidFill>
                  <a:srgbClr val="000000"/>
                </a:solidFill>
                <a:latin typeface="Consolas" panose="020B0609020204030204" pitchFamily="49" charset="0"/>
              </a:rPr>
              <a:t>fname</a:t>
            </a:r>
            <a:r>
              <a:rPr lang="en-GB"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87108913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What </a:t>
            </a:r>
            <a:r>
              <a:rPr lang="en-GB" b="1" dirty="0"/>
              <a:t>is an Array of Strings in C?</a:t>
            </a:r>
            <a:br>
              <a:rPr lang="en-GB" b="1" dirty="0"/>
            </a:br>
            <a:endParaRPr lang="en-GB" b="1" dirty="0"/>
          </a:p>
        </p:txBody>
      </p:sp>
      <p:sp>
        <p:nvSpPr>
          <p:cNvPr id="3" name="Content Placeholder 2"/>
          <p:cNvSpPr>
            <a:spLocks noGrp="1"/>
          </p:cNvSpPr>
          <p:nvPr>
            <p:ph idx="1"/>
          </p:nvPr>
        </p:nvSpPr>
        <p:spPr/>
        <p:txBody>
          <a:bodyPr>
            <a:normAutofit lnSpcReduction="10000"/>
          </a:bodyPr>
          <a:lstStyle/>
          <a:p>
            <a:pPr algn="just">
              <a:lnSpc>
                <a:spcPct val="150000"/>
              </a:lnSpc>
            </a:pPr>
            <a:r>
              <a:rPr lang="en-GB" i="1" dirty="0"/>
              <a:t>An array of strings is a two-dimensional array of character-type arrays where each character array (string) is null-terminated</a:t>
            </a:r>
            <a:r>
              <a:rPr lang="en-GB" i="1" dirty="0" smtClean="0"/>
              <a:t>.</a:t>
            </a:r>
          </a:p>
          <a:p>
            <a:pPr algn="just">
              <a:lnSpc>
                <a:spcPct val="150000"/>
              </a:lnSpc>
            </a:pPr>
            <a:r>
              <a:rPr lang="en-GB" dirty="0"/>
              <a:t>To declare a string, we use the </a:t>
            </a:r>
            <a:r>
              <a:rPr lang="en-GB" dirty="0" smtClean="0"/>
              <a:t>statement</a:t>
            </a:r>
          </a:p>
          <a:p>
            <a:pPr algn="just">
              <a:lnSpc>
                <a:spcPct val="150000"/>
              </a:lnSpc>
            </a:pPr>
            <a:r>
              <a:rPr lang="en-GB" b="1" dirty="0"/>
              <a:t>char</a:t>
            </a:r>
            <a:r>
              <a:rPr lang="en-GB" dirty="0"/>
              <a:t> string[] = {'H', 'e', 'l', 'l', 'o', '\0'};</a:t>
            </a:r>
          </a:p>
          <a:p>
            <a:pPr algn="just">
              <a:lnSpc>
                <a:spcPct val="150000"/>
              </a:lnSpc>
            </a:pPr>
            <a:r>
              <a:rPr lang="en-GB" dirty="0"/>
              <a:t>Or</a:t>
            </a:r>
          </a:p>
          <a:p>
            <a:pPr algn="just">
              <a:lnSpc>
                <a:spcPct val="150000"/>
              </a:lnSpc>
            </a:pPr>
            <a:r>
              <a:rPr lang="en-GB" dirty="0"/>
              <a:t>char string = "Hello";</a:t>
            </a:r>
          </a:p>
        </p:txBody>
      </p:sp>
    </p:spTree>
    <p:extLst>
      <p:ext uri="{BB962C8B-B14F-4D97-AF65-F5344CB8AC3E}">
        <p14:creationId xmlns:p14="http://schemas.microsoft.com/office/powerpoint/2010/main" val="3672091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Key Features of C:</a:t>
            </a:r>
            <a:endParaRPr lang="en-GB" b="1" dirty="0"/>
          </a:p>
        </p:txBody>
      </p:sp>
      <p:sp>
        <p:nvSpPr>
          <p:cNvPr id="3" name="Content Placeholder 2"/>
          <p:cNvSpPr>
            <a:spLocks noGrp="1"/>
          </p:cNvSpPr>
          <p:nvPr>
            <p:ph idx="1"/>
          </p:nvPr>
        </p:nvSpPr>
        <p:spPr/>
        <p:txBody>
          <a:bodyPr/>
          <a:lstStyle/>
          <a:p>
            <a:pPr algn="just">
              <a:lnSpc>
                <a:spcPct val="200000"/>
              </a:lnSpc>
            </a:pPr>
            <a:r>
              <a:rPr lang="en-GB" b="1" dirty="0" smtClean="0"/>
              <a:t>Simplicity</a:t>
            </a:r>
            <a:r>
              <a:rPr lang="en-GB" dirty="0" smtClean="0"/>
              <a:t>: C provides a relatively small set of keywords and constructs, which helps in understanding and mastering the language.</a:t>
            </a:r>
          </a:p>
          <a:p>
            <a:pPr algn="just">
              <a:lnSpc>
                <a:spcPct val="200000"/>
              </a:lnSpc>
            </a:pPr>
            <a:r>
              <a:rPr lang="en-GB" b="1" dirty="0" smtClean="0"/>
              <a:t>Efficiency</a:t>
            </a:r>
            <a:r>
              <a:rPr lang="en-GB" dirty="0" smtClean="0"/>
              <a:t>: C allows for direct manipulation of hardware and memory, providing high performance and control.</a:t>
            </a:r>
            <a:endParaRPr lang="en-GB" dirty="0"/>
          </a:p>
        </p:txBody>
      </p:sp>
    </p:spTree>
    <p:extLst>
      <p:ext uri="{BB962C8B-B14F-4D97-AF65-F5344CB8AC3E}">
        <p14:creationId xmlns:p14="http://schemas.microsoft.com/office/powerpoint/2010/main" val="168101519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Declare </a:t>
            </a:r>
            <a:r>
              <a:rPr lang="en-GB" b="1" dirty="0"/>
              <a:t>and Initialize an Array of Strings</a:t>
            </a:r>
            <a:br>
              <a:rPr lang="en-GB" b="1" dirty="0"/>
            </a:br>
            <a:endParaRPr lang="en-GB" b="1" dirty="0"/>
          </a:p>
        </p:txBody>
      </p:sp>
      <p:sp>
        <p:nvSpPr>
          <p:cNvPr id="3" name="Content Placeholder 2"/>
          <p:cNvSpPr>
            <a:spLocks noGrp="1"/>
          </p:cNvSpPr>
          <p:nvPr>
            <p:ph idx="1"/>
          </p:nvPr>
        </p:nvSpPr>
        <p:spPr/>
        <p:txBody>
          <a:bodyPr/>
          <a:lstStyle/>
          <a:p>
            <a:pPr algn="just">
              <a:lnSpc>
                <a:spcPct val="150000"/>
              </a:lnSpc>
            </a:pPr>
            <a:r>
              <a:rPr lang="en-GB" dirty="0"/>
              <a:t>To declare an array of strings, you need to declare a two-dimensional array of character types, where the first subscript is the total number of strings and the second subscript is the maximum size of each string</a:t>
            </a:r>
            <a:r>
              <a:rPr lang="en-GB" dirty="0" smtClean="0"/>
              <a:t>.</a:t>
            </a:r>
          </a:p>
          <a:p>
            <a:pPr algn="just">
              <a:lnSpc>
                <a:spcPct val="150000"/>
              </a:lnSpc>
            </a:pPr>
            <a:r>
              <a:rPr lang="en-GB" dirty="0"/>
              <a:t>To initialize an array of strings, you need to provide the multiple strings inside the double quotes separated by the commas.</a:t>
            </a:r>
          </a:p>
        </p:txBody>
      </p:sp>
    </p:spTree>
    <p:extLst>
      <p:ext uri="{BB962C8B-B14F-4D97-AF65-F5344CB8AC3E}">
        <p14:creationId xmlns:p14="http://schemas.microsoft.com/office/powerpoint/2010/main" val="373547372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Syntax</a:t>
            </a:r>
            <a:r>
              <a:rPr lang="en-GB" b="1" dirty="0"/>
              <a:t/>
            </a:r>
            <a:br>
              <a:rPr lang="en-GB" b="1" dirty="0"/>
            </a:br>
            <a:endParaRPr lang="en-GB" b="1" dirty="0"/>
          </a:p>
        </p:txBody>
      </p:sp>
      <p:sp>
        <p:nvSpPr>
          <p:cNvPr id="3" name="Content Placeholder 2"/>
          <p:cNvSpPr>
            <a:spLocks noGrp="1"/>
          </p:cNvSpPr>
          <p:nvPr>
            <p:ph idx="1"/>
          </p:nvPr>
        </p:nvSpPr>
        <p:spPr/>
        <p:txBody>
          <a:bodyPr/>
          <a:lstStyle/>
          <a:p>
            <a:pPr algn="just">
              <a:lnSpc>
                <a:spcPct val="150000"/>
              </a:lnSpc>
            </a:pPr>
            <a:r>
              <a:rPr lang="en-GB" dirty="0"/>
              <a:t>To </a:t>
            </a:r>
            <a:r>
              <a:rPr lang="en-GB" dirty="0" smtClean="0"/>
              <a:t>construct </a:t>
            </a:r>
            <a:r>
              <a:rPr lang="en-GB" dirty="0"/>
              <a:t>an array of strings, the following syntax is used </a:t>
            </a:r>
            <a:endParaRPr lang="en-GB" dirty="0" smtClean="0"/>
          </a:p>
          <a:p>
            <a:pPr algn="just">
              <a:lnSpc>
                <a:spcPct val="150000"/>
              </a:lnSpc>
            </a:pPr>
            <a:r>
              <a:rPr lang="en-GB" dirty="0"/>
              <a:t>char strings [</a:t>
            </a:r>
            <a:r>
              <a:rPr lang="en-GB" dirty="0" err="1"/>
              <a:t>no_of_strings</a:t>
            </a:r>
            <a:r>
              <a:rPr lang="en-GB" dirty="0"/>
              <a:t>] [</a:t>
            </a:r>
            <a:r>
              <a:rPr lang="en-GB" dirty="0" err="1"/>
              <a:t>max_size_of_each_string</a:t>
            </a:r>
            <a:r>
              <a:rPr lang="en-GB" dirty="0" smtClean="0"/>
              <a:t>];</a:t>
            </a:r>
          </a:p>
          <a:p>
            <a:pPr algn="just">
              <a:lnSpc>
                <a:spcPct val="150000"/>
              </a:lnSpc>
            </a:pPr>
            <a:r>
              <a:rPr lang="en-GB" b="1" dirty="0"/>
              <a:t>Example</a:t>
            </a:r>
          </a:p>
          <a:p>
            <a:pPr algn="just">
              <a:lnSpc>
                <a:spcPct val="150000"/>
              </a:lnSpc>
            </a:pPr>
            <a:r>
              <a:rPr lang="en-GB" dirty="0"/>
              <a:t>Let us declare and initialize an array of strings to store the names of 10 computer languages, each with the maximum length of 15 characters.</a:t>
            </a:r>
          </a:p>
          <a:p>
            <a:pPr marL="0" indent="0" algn="just">
              <a:lnSpc>
                <a:spcPct val="150000"/>
              </a:lnSpc>
              <a:buNone/>
            </a:pPr>
            <a:endParaRPr lang="en-GB" dirty="0"/>
          </a:p>
        </p:txBody>
      </p:sp>
    </p:spTree>
    <p:extLst>
      <p:ext uri="{BB962C8B-B14F-4D97-AF65-F5344CB8AC3E}">
        <p14:creationId xmlns:p14="http://schemas.microsoft.com/office/powerpoint/2010/main" val="377818959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66947" y="391273"/>
            <a:ext cx="9936481" cy="4247317"/>
          </a:xfrm>
          <a:prstGeom prst="rect">
            <a:avLst/>
          </a:prstGeom>
        </p:spPr>
        <p:txBody>
          <a:bodyPr wrap="square">
            <a:spAutoFit/>
          </a:bodyPr>
          <a:lstStyle/>
          <a:p>
            <a:pPr algn="just">
              <a:lnSpc>
                <a:spcPct val="150000"/>
              </a:lnSpc>
            </a:pPr>
            <a:r>
              <a:rPr lang="en-GB" sz="3600" dirty="0"/>
              <a:t>char </a:t>
            </a:r>
            <a:r>
              <a:rPr lang="en-GB" sz="3600" dirty="0" err="1"/>
              <a:t>langs</a:t>
            </a:r>
            <a:r>
              <a:rPr lang="en-GB" sz="3600" dirty="0"/>
              <a:t> [10][15] = {</a:t>
            </a:r>
          </a:p>
          <a:p>
            <a:pPr algn="just">
              <a:lnSpc>
                <a:spcPct val="150000"/>
              </a:lnSpc>
            </a:pPr>
            <a:r>
              <a:rPr lang="en-GB" sz="3600" dirty="0"/>
              <a:t>   "PYTHON", "JAVASCRIPT", "PHP",</a:t>
            </a:r>
          </a:p>
          <a:p>
            <a:pPr algn="just">
              <a:lnSpc>
                <a:spcPct val="150000"/>
              </a:lnSpc>
            </a:pPr>
            <a:r>
              <a:rPr lang="en-GB" sz="3600" dirty="0"/>
              <a:t>   "NODE JS", "HTML", "KOTLIN", "C++",</a:t>
            </a:r>
          </a:p>
          <a:p>
            <a:pPr algn="just">
              <a:lnSpc>
                <a:spcPct val="150000"/>
              </a:lnSpc>
            </a:pPr>
            <a:r>
              <a:rPr lang="en-GB" sz="3600" dirty="0"/>
              <a:t>   "REACT JS", "RUST", "VBSCRIPT"</a:t>
            </a:r>
          </a:p>
          <a:p>
            <a:pPr algn="just">
              <a:lnSpc>
                <a:spcPct val="150000"/>
              </a:lnSpc>
            </a:pPr>
            <a:r>
              <a:rPr lang="en-GB" sz="3600" dirty="0"/>
              <a:t>};</a:t>
            </a:r>
          </a:p>
        </p:txBody>
      </p:sp>
    </p:spTree>
    <p:extLst>
      <p:ext uri="{BB962C8B-B14F-4D97-AF65-F5344CB8AC3E}">
        <p14:creationId xmlns:p14="http://schemas.microsoft.com/office/powerpoint/2010/main" val="240816806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Printing </a:t>
            </a:r>
            <a:r>
              <a:rPr lang="en-GB" b="1" dirty="0"/>
              <a:t>An Array of Strings</a:t>
            </a:r>
            <a:br>
              <a:rPr lang="en-GB" b="1" dirty="0"/>
            </a:br>
            <a:endParaRPr lang="en-GB" b="1" dirty="0"/>
          </a:p>
        </p:txBody>
      </p:sp>
      <p:sp>
        <p:nvSpPr>
          <p:cNvPr id="3" name="Content Placeholder 2"/>
          <p:cNvSpPr>
            <a:spLocks noGrp="1"/>
          </p:cNvSpPr>
          <p:nvPr>
            <p:ph idx="1"/>
          </p:nvPr>
        </p:nvSpPr>
        <p:spPr/>
        <p:txBody>
          <a:bodyPr>
            <a:normAutofit/>
          </a:bodyPr>
          <a:lstStyle/>
          <a:p>
            <a:pPr algn="just">
              <a:lnSpc>
                <a:spcPct val="200000"/>
              </a:lnSpc>
            </a:pPr>
            <a:r>
              <a:rPr lang="en-GB" dirty="0"/>
              <a:t>A string can be printed using the </a:t>
            </a:r>
            <a:r>
              <a:rPr lang="en-GB" dirty="0" err="1"/>
              <a:t>printf</a:t>
            </a:r>
            <a:r>
              <a:rPr lang="en-GB" dirty="0"/>
              <a:t>() function with </a:t>
            </a:r>
            <a:r>
              <a:rPr lang="en-GB" b="1" dirty="0"/>
              <a:t>%s</a:t>
            </a:r>
            <a:r>
              <a:rPr lang="en-GB" dirty="0"/>
              <a:t> format specifier. To print each string of an array of strings, you can use the for loop till the number of strings</a:t>
            </a:r>
            <a:r>
              <a:rPr lang="en-GB" dirty="0" smtClean="0"/>
              <a:t>.</a:t>
            </a:r>
            <a:endParaRPr lang="en-GB" dirty="0" smtClean="0"/>
          </a:p>
        </p:txBody>
      </p:sp>
    </p:spTree>
    <p:extLst>
      <p:ext uri="{BB962C8B-B14F-4D97-AF65-F5344CB8AC3E}">
        <p14:creationId xmlns:p14="http://schemas.microsoft.com/office/powerpoint/2010/main" val="263184486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normAutofit fontScale="90000"/>
          </a:bodyPr>
          <a:lstStyle/>
          <a:p>
            <a:r>
              <a:rPr lang="en-GB" dirty="0" smtClean="0"/>
              <a:t/>
            </a:r>
            <a:br>
              <a:rPr lang="en-GB" dirty="0" smtClean="0"/>
            </a:br>
            <a:r>
              <a:rPr lang="en-GB" dirty="0" smtClean="0"/>
              <a:t>Example</a:t>
            </a:r>
            <a:r>
              <a:rPr lang="en-GB" dirty="0"/>
              <a:t/>
            </a:r>
            <a:br>
              <a:rPr lang="en-GB" dirty="0"/>
            </a:br>
            <a:endParaRPr lang="en-GB" dirty="0"/>
          </a:p>
        </p:txBody>
      </p:sp>
      <p:sp>
        <p:nvSpPr>
          <p:cNvPr id="4" name="Rectangle 3"/>
          <p:cNvSpPr/>
          <p:nvPr/>
        </p:nvSpPr>
        <p:spPr>
          <a:xfrm>
            <a:off x="838200" y="1149532"/>
            <a:ext cx="9612086" cy="369332"/>
          </a:xfrm>
          <a:prstGeom prst="rect">
            <a:avLst/>
          </a:prstGeom>
        </p:spPr>
        <p:txBody>
          <a:bodyPr wrap="square">
            <a:spAutoFit/>
          </a:bodyPr>
          <a:lstStyle/>
          <a:p>
            <a:r>
              <a:rPr lang="en-GB" dirty="0"/>
              <a:t>In the following example, we are declaring, initializing, and printing an array of string</a:t>
            </a:r>
          </a:p>
        </p:txBody>
      </p:sp>
      <p:sp>
        <p:nvSpPr>
          <p:cNvPr id="5" name="Rectangle 4"/>
          <p:cNvSpPr/>
          <p:nvPr/>
        </p:nvSpPr>
        <p:spPr>
          <a:xfrm>
            <a:off x="944880" y="1843133"/>
            <a:ext cx="7676606" cy="4524315"/>
          </a:xfrm>
          <a:prstGeom prst="rect">
            <a:avLst/>
          </a:prstGeom>
        </p:spPr>
        <p:txBody>
          <a:bodyPr wrap="square">
            <a:spAutoFit/>
          </a:bodyPr>
          <a:lstStyle/>
          <a:p>
            <a:r>
              <a:rPr lang="en-GB" dirty="0"/>
              <a:t>#include &lt;</a:t>
            </a:r>
            <a:r>
              <a:rPr lang="en-GB" dirty="0" err="1"/>
              <a:t>stdio.h</a:t>
            </a:r>
            <a:r>
              <a:rPr lang="en-GB" dirty="0"/>
              <a:t>&gt;</a:t>
            </a:r>
          </a:p>
          <a:p>
            <a:endParaRPr lang="en-GB" dirty="0"/>
          </a:p>
          <a:p>
            <a:r>
              <a:rPr lang="en-GB" dirty="0" err="1"/>
              <a:t>int</a:t>
            </a:r>
            <a:r>
              <a:rPr lang="en-GB" dirty="0"/>
              <a:t> main (){</a:t>
            </a:r>
          </a:p>
          <a:p>
            <a:endParaRPr lang="en-GB" dirty="0"/>
          </a:p>
          <a:p>
            <a:r>
              <a:rPr lang="en-GB" dirty="0"/>
              <a:t>   char </a:t>
            </a:r>
            <a:r>
              <a:rPr lang="en-GB" dirty="0" err="1"/>
              <a:t>langs</a:t>
            </a:r>
            <a:r>
              <a:rPr lang="en-GB" dirty="0"/>
              <a:t> [10][15] = {</a:t>
            </a:r>
          </a:p>
          <a:p>
            <a:r>
              <a:rPr lang="en-GB" dirty="0"/>
              <a:t>      "PYTHON", "JAVASCRIPT", "PHP",</a:t>
            </a:r>
          </a:p>
          <a:p>
            <a:r>
              <a:rPr lang="en-GB" dirty="0"/>
              <a:t>      "NODE JS", "HTML", "KOTLIN", "C++",</a:t>
            </a:r>
          </a:p>
          <a:p>
            <a:r>
              <a:rPr lang="en-GB" dirty="0"/>
              <a:t>      "REACT JS", "RUST", "VBSCRIPT"</a:t>
            </a:r>
          </a:p>
          <a:p>
            <a:r>
              <a:rPr lang="en-GB" dirty="0"/>
              <a:t>   };</a:t>
            </a:r>
          </a:p>
          <a:p>
            <a:endParaRPr lang="en-GB" dirty="0"/>
          </a:p>
          <a:p>
            <a:r>
              <a:rPr lang="en-GB" dirty="0"/>
              <a:t>   for (</a:t>
            </a:r>
            <a:r>
              <a:rPr lang="en-GB" dirty="0" err="1"/>
              <a:t>int</a:t>
            </a:r>
            <a:r>
              <a:rPr lang="en-GB" dirty="0"/>
              <a:t> </a:t>
            </a:r>
            <a:r>
              <a:rPr lang="en-GB" dirty="0" err="1"/>
              <a:t>i</a:t>
            </a:r>
            <a:r>
              <a:rPr lang="en-GB" dirty="0"/>
              <a:t> = 0; </a:t>
            </a:r>
            <a:r>
              <a:rPr lang="en-GB" dirty="0" err="1"/>
              <a:t>i</a:t>
            </a:r>
            <a:r>
              <a:rPr lang="en-GB" dirty="0"/>
              <a:t> &lt; 10; </a:t>
            </a:r>
            <a:r>
              <a:rPr lang="en-GB" dirty="0" err="1"/>
              <a:t>i</a:t>
            </a:r>
            <a:r>
              <a:rPr lang="en-GB" dirty="0"/>
              <a:t>++){</a:t>
            </a:r>
          </a:p>
          <a:p>
            <a:r>
              <a:rPr lang="en-GB" dirty="0"/>
              <a:t>      </a:t>
            </a:r>
            <a:r>
              <a:rPr lang="en-GB" dirty="0" err="1"/>
              <a:t>printf</a:t>
            </a:r>
            <a:r>
              <a:rPr lang="en-GB" dirty="0"/>
              <a:t>("%s\n", </a:t>
            </a:r>
            <a:r>
              <a:rPr lang="en-GB" dirty="0" err="1"/>
              <a:t>langs</a:t>
            </a:r>
            <a:r>
              <a:rPr lang="en-GB" dirty="0"/>
              <a:t>[</a:t>
            </a:r>
            <a:r>
              <a:rPr lang="en-GB" dirty="0" err="1"/>
              <a:t>i</a:t>
            </a:r>
            <a:r>
              <a:rPr lang="en-GB" dirty="0"/>
              <a:t>]);</a:t>
            </a:r>
          </a:p>
          <a:p>
            <a:r>
              <a:rPr lang="en-GB" dirty="0"/>
              <a:t>   }</a:t>
            </a:r>
          </a:p>
          <a:p>
            <a:r>
              <a:rPr lang="en-GB" dirty="0"/>
              <a:t>   </a:t>
            </a:r>
          </a:p>
          <a:p>
            <a:r>
              <a:rPr lang="en-GB" dirty="0"/>
              <a:t>   return 0;</a:t>
            </a:r>
          </a:p>
          <a:p>
            <a:r>
              <a:rPr lang="en-GB" dirty="0"/>
              <a:t>}</a:t>
            </a:r>
          </a:p>
        </p:txBody>
      </p:sp>
    </p:spTree>
    <p:extLst>
      <p:ext uri="{BB962C8B-B14F-4D97-AF65-F5344CB8AC3E}">
        <p14:creationId xmlns:p14="http://schemas.microsoft.com/office/powerpoint/2010/main" val="11562404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String </a:t>
            </a:r>
            <a:r>
              <a:rPr lang="en-GB" b="1" dirty="0"/>
              <a:t>Functions</a:t>
            </a:r>
            <a:br>
              <a:rPr lang="en-GB" b="1" dirty="0"/>
            </a:br>
            <a:endParaRPr lang="en-GB" b="1" dirty="0"/>
          </a:p>
        </p:txBody>
      </p:sp>
      <p:sp>
        <p:nvSpPr>
          <p:cNvPr id="3" name="Content Placeholder 2"/>
          <p:cNvSpPr>
            <a:spLocks noGrp="1"/>
          </p:cNvSpPr>
          <p:nvPr>
            <p:ph idx="1"/>
          </p:nvPr>
        </p:nvSpPr>
        <p:spPr/>
        <p:txBody>
          <a:bodyPr/>
          <a:lstStyle/>
          <a:p>
            <a:pPr algn="just">
              <a:lnSpc>
                <a:spcPct val="150000"/>
              </a:lnSpc>
            </a:pPr>
            <a:r>
              <a:rPr lang="en-GB" dirty="0"/>
              <a:t>C also has many useful string functions, which can be used to perform certain operations on strings.</a:t>
            </a:r>
          </a:p>
          <a:p>
            <a:pPr algn="just">
              <a:lnSpc>
                <a:spcPct val="150000"/>
              </a:lnSpc>
            </a:pPr>
            <a:r>
              <a:rPr lang="en-GB" dirty="0" smtClean="0"/>
              <a:t>To </a:t>
            </a:r>
            <a:r>
              <a:rPr lang="en-GB" dirty="0"/>
              <a:t>use them, you must include the </a:t>
            </a:r>
            <a:r>
              <a:rPr lang="en-GB" dirty="0">
                <a:solidFill>
                  <a:srgbClr val="FF0000"/>
                </a:solidFill>
              </a:rPr>
              <a:t>&lt;</a:t>
            </a:r>
            <a:r>
              <a:rPr lang="en-GB" dirty="0" err="1">
                <a:solidFill>
                  <a:srgbClr val="FF0000"/>
                </a:solidFill>
              </a:rPr>
              <a:t>string.h</a:t>
            </a:r>
            <a:r>
              <a:rPr lang="en-GB" dirty="0">
                <a:solidFill>
                  <a:srgbClr val="FF0000"/>
                </a:solidFill>
              </a:rPr>
              <a:t>&gt; </a:t>
            </a:r>
            <a:r>
              <a:rPr lang="en-GB" dirty="0"/>
              <a:t>header file in your program</a:t>
            </a:r>
            <a:r>
              <a:rPr lang="en-GB" dirty="0" smtClean="0"/>
              <a:t>:</a:t>
            </a:r>
          </a:p>
          <a:p>
            <a:pPr algn="just">
              <a:lnSpc>
                <a:spcPct val="150000"/>
              </a:lnSpc>
            </a:pPr>
            <a:r>
              <a:rPr lang="en-GB" dirty="0"/>
              <a:t>#include &lt;</a:t>
            </a:r>
            <a:r>
              <a:rPr lang="en-GB" dirty="0" err="1"/>
              <a:t>string.h</a:t>
            </a:r>
            <a:r>
              <a:rPr lang="en-GB" dirty="0"/>
              <a:t>&gt;</a:t>
            </a:r>
            <a:endParaRPr lang="en-GB" dirty="0"/>
          </a:p>
        </p:txBody>
      </p:sp>
    </p:spTree>
    <p:extLst>
      <p:ext uri="{BB962C8B-B14F-4D97-AF65-F5344CB8AC3E}">
        <p14:creationId xmlns:p14="http://schemas.microsoft.com/office/powerpoint/2010/main" val="2144629024"/>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String </a:t>
            </a:r>
            <a:r>
              <a:rPr lang="en-GB" b="1" dirty="0"/>
              <a:t>Length</a:t>
            </a:r>
            <a:br>
              <a:rPr lang="en-GB" b="1" dirty="0"/>
            </a:br>
            <a:endParaRPr lang="en-GB" b="1" dirty="0"/>
          </a:p>
        </p:txBody>
      </p:sp>
      <p:sp>
        <p:nvSpPr>
          <p:cNvPr id="3" name="Content Placeholder 2"/>
          <p:cNvSpPr>
            <a:spLocks noGrp="1"/>
          </p:cNvSpPr>
          <p:nvPr>
            <p:ph idx="1"/>
          </p:nvPr>
        </p:nvSpPr>
        <p:spPr/>
        <p:txBody>
          <a:bodyPr/>
          <a:lstStyle/>
          <a:p>
            <a:r>
              <a:rPr lang="en-GB" dirty="0"/>
              <a:t>For example, to get the length of a string, you can use the </a:t>
            </a:r>
            <a:r>
              <a:rPr lang="en-GB" dirty="0" err="1">
                <a:solidFill>
                  <a:srgbClr val="FF0000"/>
                </a:solidFill>
              </a:rPr>
              <a:t>strlen</a:t>
            </a:r>
            <a:r>
              <a:rPr lang="en-GB" dirty="0">
                <a:solidFill>
                  <a:srgbClr val="FF0000"/>
                </a:solidFill>
              </a:rPr>
              <a:t>() </a:t>
            </a:r>
            <a:r>
              <a:rPr lang="en-GB" dirty="0" smtClean="0"/>
              <a:t>function</a:t>
            </a:r>
          </a:p>
          <a:p>
            <a:r>
              <a:rPr lang="en-GB" dirty="0"/>
              <a:t>Example</a:t>
            </a:r>
          </a:p>
          <a:p>
            <a:r>
              <a:rPr lang="en-GB" dirty="0">
                <a:solidFill>
                  <a:srgbClr val="0000CD"/>
                </a:solidFill>
                <a:latin typeface="Consolas" panose="020B0609020204030204" pitchFamily="49" charset="0"/>
              </a:rPr>
              <a:t>char</a:t>
            </a:r>
            <a:r>
              <a:rPr lang="en-GB" dirty="0">
                <a:solidFill>
                  <a:srgbClr val="000000"/>
                </a:solidFill>
                <a:latin typeface="Consolas" panose="020B0609020204030204" pitchFamily="49" charset="0"/>
              </a:rPr>
              <a:t> alphabet[] = </a:t>
            </a:r>
            <a:r>
              <a:rPr lang="en-GB" dirty="0">
                <a:solidFill>
                  <a:srgbClr val="A52A2A"/>
                </a:solidFill>
                <a:latin typeface="Consolas" panose="020B0609020204030204" pitchFamily="49" charset="0"/>
              </a:rPr>
              <a:t>"ABCDEFGHIJKLMNOPQRSTUVWXYZ"</a:t>
            </a:r>
            <a:r>
              <a:rPr lang="en-GB" dirty="0">
                <a:solidFill>
                  <a:srgbClr val="000000"/>
                </a:solidFill>
                <a:latin typeface="Consolas" panose="020B0609020204030204" pitchFamily="49" charset="0"/>
              </a:rPr>
              <a:t>;</a:t>
            </a:r>
            <a:r>
              <a:rPr lang="en-GB" dirty="0"/>
              <a:t/>
            </a:r>
            <a:br>
              <a:rPr lang="en-GB" dirty="0"/>
            </a:b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strlen</a:t>
            </a:r>
            <a:r>
              <a:rPr lang="en-GB" dirty="0">
                <a:solidFill>
                  <a:srgbClr val="000000"/>
                </a:solidFill>
                <a:latin typeface="Consolas" panose="020B0609020204030204" pitchFamily="49" charset="0"/>
              </a:rPr>
              <a:t>(alphabet</a:t>
            </a:r>
            <a:r>
              <a:rPr lang="en-GB" dirty="0" smtClean="0">
                <a:solidFill>
                  <a:srgbClr val="000000"/>
                </a:solidFill>
                <a:latin typeface="Consolas" panose="020B0609020204030204" pitchFamily="49" charset="0"/>
              </a:rPr>
              <a:t>));</a:t>
            </a:r>
          </a:p>
          <a:p>
            <a:endParaRPr lang="en-GB" dirty="0"/>
          </a:p>
        </p:txBody>
      </p:sp>
    </p:spTree>
    <p:extLst>
      <p:ext uri="{BB962C8B-B14F-4D97-AF65-F5344CB8AC3E}">
        <p14:creationId xmlns:p14="http://schemas.microsoft.com/office/powerpoint/2010/main" val="224433949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dirty="0"/>
              <a:t>In the Strings chapter, we used </a:t>
            </a:r>
            <a:r>
              <a:rPr lang="en-GB" dirty="0" err="1">
                <a:solidFill>
                  <a:srgbClr val="FF0000"/>
                </a:solidFill>
              </a:rPr>
              <a:t>sizeof</a:t>
            </a:r>
            <a:r>
              <a:rPr lang="en-GB" dirty="0">
                <a:solidFill>
                  <a:srgbClr val="FF0000"/>
                </a:solidFill>
              </a:rPr>
              <a:t> </a:t>
            </a:r>
            <a:r>
              <a:rPr lang="en-GB" dirty="0"/>
              <a:t>to get the size of a string/array. Note that </a:t>
            </a:r>
            <a:r>
              <a:rPr lang="en-GB" dirty="0" err="1"/>
              <a:t>sizeof</a:t>
            </a:r>
            <a:r>
              <a:rPr lang="en-GB" dirty="0"/>
              <a:t> and </a:t>
            </a:r>
            <a:r>
              <a:rPr lang="en-GB" dirty="0" err="1">
                <a:solidFill>
                  <a:srgbClr val="FF0000"/>
                </a:solidFill>
              </a:rPr>
              <a:t>strlen</a:t>
            </a:r>
            <a:r>
              <a:rPr lang="en-GB" dirty="0"/>
              <a:t> behaves differently, as </a:t>
            </a:r>
            <a:r>
              <a:rPr lang="en-GB" dirty="0" err="1"/>
              <a:t>sizeof</a:t>
            </a:r>
            <a:r>
              <a:rPr lang="en-GB" dirty="0"/>
              <a:t> also includes the \0 character when </a:t>
            </a:r>
            <a:r>
              <a:rPr lang="en-GB" dirty="0" smtClean="0"/>
              <a:t>counting</a:t>
            </a:r>
          </a:p>
          <a:p>
            <a:pPr algn="just">
              <a:lnSpc>
                <a:spcPct val="150000"/>
              </a:lnSpc>
            </a:pPr>
            <a:endParaRPr lang="en-GB" dirty="0"/>
          </a:p>
        </p:txBody>
      </p:sp>
    </p:spTree>
    <p:extLst>
      <p:ext uri="{BB962C8B-B14F-4D97-AF65-F5344CB8AC3E}">
        <p14:creationId xmlns:p14="http://schemas.microsoft.com/office/powerpoint/2010/main" val="23171895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Example</a:t>
            </a:r>
            <a:r>
              <a:rPr lang="en-GB" dirty="0"/>
              <a:t/>
            </a:r>
            <a:br>
              <a:rPr lang="en-GB" dirty="0"/>
            </a:br>
            <a:endParaRPr lang="en-GB" dirty="0"/>
          </a:p>
        </p:txBody>
      </p:sp>
      <p:sp>
        <p:nvSpPr>
          <p:cNvPr id="3" name="Content Placeholder 2"/>
          <p:cNvSpPr>
            <a:spLocks noGrp="1"/>
          </p:cNvSpPr>
          <p:nvPr>
            <p:ph idx="1"/>
          </p:nvPr>
        </p:nvSpPr>
        <p:spPr/>
        <p:txBody>
          <a:bodyPr/>
          <a:lstStyle/>
          <a:p>
            <a:pPr>
              <a:lnSpc>
                <a:spcPct val="200000"/>
              </a:lnSpc>
            </a:pPr>
            <a:r>
              <a:rPr lang="en-GB" dirty="0">
                <a:solidFill>
                  <a:srgbClr val="0000CD"/>
                </a:solidFill>
                <a:latin typeface="Consolas" panose="020B0609020204030204" pitchFamily="49" charset="0"/>
              </a:rPr>
              <a:t>char</a:t>
            </a:r>
            <a:r>
              <a:rPr lang="en-GB" dirty="0">
                <a:solidFill>
                  <a:srgbClr val="000000"/>
                </a:solidFill>
                <a:latin typeface="Consolas" panose="020B0609020204030204" pitchFamily="49" charset="0"/>
              </a:rPr>
              <a:t> alphabet[] = </a:t>
            </a:r>
            <a:r>
              <a:rPr lang="en-GB" dirty="0">
                <a:solidFill>
                  <a:srgbClr val="A52A2A"/>
                </a:solidFill>
                <a:latin typeface="Consolas" panose="020B0609020204030204" pitchFamily="49" charset="0"/>
              </a:rPr>
              <a:t>"ABCDEFGHIJKLMNOPQRSTUVWXYZ"</a:t>
            </a:r>
            <a:r>
              <a:rPr lang="en-GB" dirty="0">
                <a:solidFill>
                  <a:srgbClr val="000000"/>
                </a:solidFill>
                <a:latin typeface="Consolas" panose="020B0609020204030204" pitchFamily="49" charset="0"/>
              </a:rPr>
              <a:t>;</a:t>
            </a:r>
            <a:r>
              <a:rPr lang="en-GB" dirty="0"/>
              <a:t/>
            </a:r>
            <a:br>
              <a:rPr lang="en-GB" dirty="0"/>
            </a:b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strlen</a:t>
            </a:r>
            <a:r>
              <a:rPr lang="en-GB" dirty="0">
                <a:solidFill>
                  <a:srgbClr val="000000"/>
                </a:solidFill>
                <a:latin typeface="Consolas" panose="020B0609020204030204" pitchFamily="49" charset="0"/>
              </a:rPr>
              <a:t>(alphabet));   </a:t>
            </a:r>
            <a:r>
              <a:rPr lang="en-GB" dirty="0">
                <a:solidFill>
                  <a:srgbClr val="008000"/>
                </a:solidFill>
                <a:latin typeface="Consolas" panose="020B0609020204030204" pitchFamily="49" charset="0"/>
              </a:rPr>
              <a:t>// 26</a:t>
            </a:r>
            <a:br>
              <a:rPr lang="en-GB" dirty="0">
                <a:solidFill>
                  <a:srgbClr val="008000"/>
                </a:solidFill>
                <a:latin typeface="Consolas" panose="020B0609020204030204" pitchFamily="49" charset="0"/>
              </a:rPr>
            </a:b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sizeof</a:t>
            </a:r>
            <a:r>
              <a:rPr lang="en-GB" dirty="0">
                <a:solidFill>
                  <a:srgbClr val="000000"/>
                </a:solidFill>
                <a:latin typeface="Consolas" panose="020B0609020204030204" pitchFamily="49" charset="0"/>
              </a:rPr>
              <a:t>(alphabet));   </a:t>
            </a:r>
            <a:r>
              <a:rPr lang="en-GB" dirty="0">
                <a:solidFill>
                  <a:srgbClr val="008000"/>
                </a:solidFill>
                <a:latin typeface="Consolas" panose="020B0609020204030204" pitchFamily="49" charset="0"/>
              </a:rPr>
              <a:t>// 27</a:t>
            </a:r>
            <a:endParaRPr lang="en-GB" dirty="0"/>
          </a:p>
        </p:txBody>
      </p:sp>
    </p:spTree>
    <p:extLst>
      <p:ext uri="{BB962C8B-B14F-4D97-AF65-F5344CB8AC3E}">
        <p14:creationId xmlns:p14="http://schemas.microsoft.com/office/powerpoint/2010/main" val="65068251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dirty="0"/>
              <a:t>It is also important that you know that </a:t>
            </a:r>
            <a:r>
              <a:rPr lang="en-GB" b="1" dirty="0" err="1"/>
              <a:t>sizeof</a:t>
            </a:r>
            <a:r>
              <a:rPr lang="en-GB" dirty="0"/>
              <a:t> will always return the memory size (in bytes), and not the actual string </a:t>
            </a:r>
            <a:r>
              <a:rPr lang="en-GB" dirty="0" smtClean="0"/>
              <a:t>length</a:t>
            </a:r>
          </a:p>
          <a:p>
            <a:pPr algn="just">
              <a:lnSpc>
                <a:spcPct val="150000"/>
              </a:lnSpc>
            </a:pPr>
            <a:r>
              <a:rPr lang="en-GB" dirty="0" smtClean="0"/>
              <a:t>Example</a:t>
            </a:r>
          </a:p>
          <a:p>
            <a:pPr>
              <a:lnSpc>
                <a:spcPct val="150000"/>
              </a:lnSpc>
            </a:pPr>
            <a:r>
              <a:rPr lang="en-GB" dirty="0">
                <a:solidFill>
                  <a:srgbClr val="0000CD"/>
                </a:solidFill>
                <a:latin typeface="Consolas" panose="020B0609020204030204" pitchFamily="49" charset="0"/>
              </a:rPr>
              <a:t>char</a:t>
            </a:r>
            <a:r>
              <a:rPr lang="en-GB" dirty="0">
                <a:solidFill>
                  <a:srgbClr val="000000"/>
                </a:solidFill>
                <a:latin typeface="Consolas" panose="020B0609020204030204" pitchFamily="49" charset="0"/>
              </a:rPr>
              <a:t> alphabet[</a:t>
            </a:r>
            <a:r>
              <a:rPr lang="en-GB" dirty="0">
                <a:solidFill>
                  <a:srgbClr val="FF0000"/>
                </a:solidFill>
                <a:latin typeface="Consolas" panose="020B0609020204030204" pitchFamily="49" charset="0"/>
              </a:rPr>
              <a:t>50</a:t>
            </a:r>
            <a:r>
              <a:rPr lang="en-GB" dirty="0">
                <a:solidFill>
                  <a:srgbClr val="000000"/>
                </a:solidFill>
                <a:latin typeface="Consolas" panose="020B0609020204030204" pitchFamily="49" charset="0"/>
              </a:rPr>
              <a:t>] = </a:t>
            </a:r>
            <a:r>
              <a:rPr lang="en-GB" dirty="0">
                <a:solidFill>
                  <a:srgbClr val="A52A2A"/>
                </a:solidFill>
                <a:latin typeface="Consolas" panose="020B0609020204030204" pitchFamily="49" charset="0"/>
              </a:rPr>
              <a:t>"ABCDEFGHIJKLMNOPQRSTUVWXYZ"</a:t>
            </a:r>
            <a:r>
              <a:rPr lang="en-GB" dirty="0">
                <a:solidFill>
                  <a:srgbClr val="000000"/>
                </a:solidFill>
                <a:latin typeface="Consolas" panose="020B0609020204030204" pitchFamily="49" charset="0"/>
              </a:rPr>
              <a:t>;</a:t>
            </a:r>
            <a:r>
              <a:rPr lang="en-GB" dirty="0"/>
              <a:t/>
            </a:r>
            <a:br>
              <a:rPr lang="en-GB" dirty="0"/>
            </a:b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strlen</a:t>
            </a:r>
            <a:r>
              <a:rPr lang="en-GB" dirty="0">
                <a:solidFill>
                  <a:srgbClr val="000000"/>
                </a:solidFill>
                <a:latin typeface="Consolas" panose="020B0609020204030204" pitchFamily="49" charset="0"/>
              </a:rPr>
              <a:t>(alphabet));   </a:t>
            </a:r>
            <a:r>
              <a:rPr lang="en-GB" dirty="0">
                <a:solidFill>
                  <a:srgbClr val="008000"/>
                </a:solidFill>
                <a:latin typeface="Consolas" panose="020B0609020204030204" pitchFamily="49" charset="0"/>
              </a:rPr>
              <a:t>// 26</a:t>
            </a:r>
            <a:br>
              <a:rPr lang="en-GB" dirty="0">
                <a:solidFill>
                  <a:srgbClr val="008000"/>
                </a:solidFill>
                <a:latin typeface="Consolas" panose="020B0609020204030204" pitchFamily="49" charset="0"/>
              </a:rPr>
            </a:b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sizeof</a:t>
            </a:r>
            <a:r>
              <a:rPr lang="en-GB" dirty="0">
                <a:solidFill>
                  <a:srgbClr val="000000"/>
                </a:solidFill>
                <a:latin typeface="Consolas" panose="020B0609020204030204" pitchFamily="49" charset="0"/>
              </a:rPr>
              <a:t>(alphabet));   </a:t>
            </a:r>
            <a:r>
              <a:rPr lang="en-GB" dirty="0">
                <a:solidFill>
                  <a:srgbClr val="008000"/>
                </a:solidFill>
                <a:latin typeface="Consolas" panose="020B0609020204030204" pitchFamily="49" charset="0"/>
              </a:rPr>
              <a:t>// 50</a:t>
            </a:r>
            <a:endParaRPr lang="en-GB" dirty="0"/>
          </a:p>
          <a:p>
            <a:pPr>
              <a:lnSpc>
                <a:spcPct val="150000"/>
              </a:lnSpc>
            </a:pPr>
            <a:endParaRPr lang="en-GB" dirty="0"/>
          </a:p>
        </p:txBody>
      </p:sp>
    </p:spTree>
    <p:extLst>
      <p:ext uri="{BB962C8B-B14F-4D97-AF65-F5344CB8AC3E}">
        <p14:creationId xmlns:p14="http://schemas.microsoft.com/office/powerpoint/2010/main" val="2250563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b="1" dirty="0" smtClean="0"/>
              <a:t>Portability</a:t>
            </a:r>
            <a:r>
              <a:rPr lang="en-GB" dirty="0" smtClean="0"/>
              <a:t>: Programs written in C can be compiled and run on different types of computer systems with minimal modification.</a:t>
            </a:r>
          </a:p>
          <a:p>
            <a:pPr algn="just">
              <a:lnSpc>
                <a:spcPct val="150000"/>
              </a:lnSpc>
            </a:pPr>
            <a:r>
              <a:rPr lang="en-GB" b="1" dirty="0" smtClean="0"/>
              <a:t>Rich Set of Operators</a:t>
            </a:r>
            <a:r>
              <a:rPr lang="en-GB" dirty="0" smtClean="0"/>
              <a:t>: C supports a wide variety of operators for mathematical, logical, and bitwise operations.</a:t>
            </a:r>
            <a:endParaRPr lang="en-GB" dirty="0"/>
          </a:p>
        </p:txBody>
      </p:sp>
    </p:spTree>
    <p:extLst>
      <p:ext uri="{BB962C8B-B14F-4D97-AF65-F5344CB8AC3E}">
        <p14:creationId xmlns:p14="http://schemas.microsoft.com/office/powerpoint/2010/main" val="3230157457"/>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Concatenate </a:t>
            </a:r>
            <a:r>
              <a:rPr lang="en-GB" b="1" dirty="0"/>
              <a:t>Strings</a:t>
            </a:r>
            <a:br>
              <a:rPr lang="en-GB" b="1" dirty="0"/>
            </a:br>
            <a:endParaRPr lang="en-GB" b="1" dirty="0"/>
          </a:p>
        </p:txBody>
      </p:sp>
      <p:sp>
        <p:nvSpPr>
          <p:cNvPr id="3" name="Content Placeholder 2"/>
          <p:cNvSpPr>
            <a:spLocks noGrp="1"/>
          </p:cNvSpPr>
          <p:nvPr>
            <p:ph idx="1"/>
          </p:nvPr>
        </p:nvSpPr>
        <p:spPr>
          <a:xfrm>
            <a:off x="838200" y="1371600"/>
            <a:ext cx="10515600" cy="5185953"/>
          </a:xfrm>
        </p:spPr>
        <p:txBody>
          <a:bodyPr>
            <a:normAutofit fontScale="92500"/>
          </a:bodyPr>
          <a:lstStyle/>
          <a:p>
            <a:r>
              <a:rPr lang="en-GB" dirty="0"/>
              <a:t>To concatenate (combine) two strings, you can use the </a:t>
            </a:r>
            <a:r>
              <a:rPr lang="en-GB" b="1" dirty="0" err="1"/>
              <a:t>strcat</a:t>
            </a:r>
            <a:r>
              <a:rPr lang="en-GB" b="1" dirty="0"/>
              <a:t>() </a:t>
            </a:r>
            <a:r>
              <a:rPr lang="en-GB" dirty="0" smtClean="0"/>
              <a:t>function</a:t>
            </a:r>
          </a:p>
          <a:p>
            <a:r>
              <a:rPr lang="en-GB" dirty="0"/>
              <a:t>Example</a:t>
            </a:r>
          </a:p>
          <a:p>
            <a:r>
              <a:rPr lang="en-GB" dirty="0">
                <a:solidFill>
                  <a:srgbClr val="0000CD"/>
                </a:solidFill>
                <a:latin typeface="Consolas" panose="020B0609020204030204" pitchFamily="49" charset="0"/>
              </a:rPr>
              <a:t>char</a:t>
            </a:r>
            <a:r>
              <a:rPr lang="en-GB" dirty="0">
                <a:solidFill>
                  <a:srgbClr val="000000"/>
                </a:solidFill>
                <a:latin typeface="Consolas" panose="020B0609020204030204" pitchFamily="49" charset="0"/>
              </a:rPr>
              <a:t> str1[</a:t>
            </a:r>
            <a:r>
              <a:rPr lang="en-GB" dirty="0">
                <a:solidFill>
                  <a:srgbClr val="FF0000"/>
                </a:solidFill>
                <a:latin typeface="Consolas" panose="020B0609020204030204" pitchFamily="49" charset="0"/>
              </a:rPr>
              <a:t>20</a:t>
            </a:r>
            <a:r>
              <a:rPr lang="en-GB" dirty="0">
                <a:solidFill>
                  <a:srgbClr val="000000"/>
                </a:solidFill>
                <a:latin typeface="Consolas" panose="020B0609020204030204" pitchFamily="49" charset="0"/>
              </a:rPr>
              <a:t>] = </a:t>
            </a:r>
            <a:r>
              <a:rPr lang="en-GB" dirty="0">
                <a:solidFill>
                  <a:srgbClr val="A52A2A"/>
                </a:solidFill>
                <a:latin typeface="Consolas" panose="020B0609020204030204" pitchFamily="49" charset="0"/>
              </a:rPr>
              <a:t>"Hello "</a:t>
            </a:r>
            <a:r>
              <a:rPr lang="en-GB" dirty="0">
                <a:solidFill>
                  <a:srgbClr val="000000"/>
                </a:solidFill>
                <a:latin typeface="Consolas" panose="020B0609020204030204" pitchFamily="49" charset="0"/>
              </a:rPr>
              <a:t>;</a:t>
            </a:r>
            <a:r>
              <a:rPr lang="en-GB" dirty="0"/>
              <a:t/>
            </a:r>
            <a:br>
              <a:rPr lang="en-GB" dirty="0"/>
            </a:br>
            <a:r>
              <a:rPr lang="en-GB" dirty="0">
                <a:solidFill>
                  <a:srgbClr val="0000CD"/>
                </a:solidFill>
                <a:latin typeface="Consolas" panose="020B0609020204030204" pitchFamily="49" charset="0"/>
              </a:rPr>
              <a:t>char</a:t>
            </a:r>
            <a:r>
              <a:rPr lang="en-GB" dirty="0">
                <a:solidFill>
                  <a:srgbClr val="000000"/>
                </a:solidFill>
                <a:latin typeface="Consolas" panose="020B0609020204030204" pitchFamily="49" charset="0"/>
              </a:rPr>
              <a:t> str2[] = </a:t>
            </a:r>
            <a:r>
              <a:rPr lang="en-GB" dirty="0">
                <a:solidFill>
                  <a:srgbClr val="A52A2A"/>
                </a:solidFill>
                <a:latin typeface="Consolas" panose="020B0609020204030204" pitchFamily="49" charset="0"/>
              </a:rPr>
              <a:t>"World!"</a:t>
            </a:r>
            <a:r>
              <a:rPr lang="en-GB" dirty="0">
                <a:solidFill>
                  <a:srgbClr val="000000"/>
                </a:solidFill>
                <a:latin typeface="Consolas" panose="020B0609020204030204" pitchFamily="49" charset="0"/>
              </a:rPr>
              <a:t>;</a:t>
            </a:r>
            <a:r>
              <a:rPr lang="en-GB" dirty="0"/>
              <a:t/>
            </a:r>
            <a:br>
              <a:rPr lang="en-GB" dirty="0"/>
            </a:br>
            <a:r>
              <a:rPr lang="en-GB" dirty="0"/>
              <a:t/>
            </a:r>
            <a:br>
              <a:rPr lang="en-GB" dirty="0"/>
            </a:br>
            <a:r>
              <a:rPr lang="en-GB" dirty="0">
                <a:solidFill>
                  <a:srgbClr val="008000"/>
                </a:solidFill>
                <a:latin typeface="Consolas" panose="020B0609020204030204" pitchFamily="49" charset="0"/>
              </a:rPr>
              <a:t>// Concatenate str2 to str1 (result is stored in str1)</a:t>
            </a:r>
            <a:br>
              <a:rPr lang="en-GB" dirty="0">
                <a:solidFill>
                  <a:srgbClr val="008000"/>
                </a:solidFill>
                <a:latin typeface="Consolas" panose="020B0609020204030204" pitchFamily="49" charset="0"/>
              </a:rPr>
            </a:br>
            <a:r>
              <a:rPr lang="en-GB" dirty="0" err="1">
                <a:solidFill>
                  <a:srgbClr val="000000"/>
                </a:solidFill>
                <a:latin typeface="Consolas" panose="020B0609020204030204" pitchFamily="49" charset="0"/>
              </a:rPr>
              <a:t>strcat</a:t>
            </a:r>
            <a:r>
              <a:rPr lang="en-GB" dirty="0">
                <a:solidFill>
                  <a:srgbClr val="000000"/>
                </a:solidFill>
                <a:latin typeface="Consolas" panose="020B0609020204030204" pitchFamily="49" charset="0"/>
              </a:rPr>
              <a:t>(str1, str2);</a:t>
            </a:r>
            <a:r>
              <a:rPr lang="en-GB" dirty="0"/>
              <a:t/>
            </a:r>
            <a:br>
              <a:rPr lang="en-GB" dirty="0"/>
            </a:br>
            <a:r>
              <a:rPr lang="en-GB" dirty="0"/>
              <a:t/>
            </a:r>
            <a:br>
              <a:rPr lang="en-GB" dirty="0"/>
            </a:br>
            <a:r>
              <a:rPr lang="en-GB" dirty="0">
                <a:solidFill>
                  <a:srgbClr val="008000"/>
                </a:solidFill>
                <a:latin typeface="Consolas" panose="020B0609020204030204" pitchFamily="49" charset="0"/>
              </a:rPr>
              <a:t>// Print str1</a:t>
            </a:r>
            <a:br>
              <a:rPr lang="en-GB" dirty="0">
                <a:solidFill>
                  <a:srgbClr val="008000"/>
                </a:solidFill>
                <a:latin typeface="Consolas" panose="020B0609020204030204" pitchFamily="49" charset="0"/>
              </a:rPr>
            </a:b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"%s"</a:t>
            </a:r>
            <a:r>
              <a:rPr lang="en-GB" dirty="0">
                <a:solidFill>
                  <a:srgbClr val="000000"/>
                </a:solidFill>
                <a:latin typeface="Consolas" panose="020B0609020204030204" pitchFamily="49" charset="0"/>
              </a:rPr>
              <a:t>, str1); </a:t>
            </a:r>
            <a:endParaRPr lang="en-GB" dirty="0" smtClean="0">
              <a:solidFill>
                <a:srgbClr val="000000"/>
              </a:solidFill>
              <a:latin typeface="Consolas" panose="020B0609020204030204" pitchFamily="49" charset="0"/>
            </a:endParaRPr>
          </a:p>
          <a:p>
            <a:r>
              <a:rPr lang="en-GB" dirty="0" smtClean="0">
                <a:solidFill>
                  <a:srgbClr val="000000"/>
                </a:solidFill>
                <a:latin typeface="Consolas" panose="020B0609020204030204" pitchFamily="49" charset="0"/>
              </a:rPr>
              <a:t>Note </a:t>
            </a:r>
            <a:r>
              <a:rPr lang="en-GB" dirty="0">
                <a:solidFill>
                  <a:srgbClr val="000000"/>
                </a:solidFill>
                <a:latin typeface="Consolas" panose="020B0609020204030204" pitchFamily="49" charset="0"/>
              </a:rPr>
              <a:t>that the size of str1 should be large enough to store the result of the two strings </a:t>
            </a:r>
            <a:r>
              <a:rPr lang="en-GB" dirty="0" smtClean="0">
                <a:solidFill>
                  <a:srgbClr val="000000"/>
                </a:solidFill>
                <a:latin typeface="Consolas" panose="020B0609020204030204" pitchFamily="49" charset="0"/>
              </a:rPr>
              <a:t>combined</a:t>
            </a:r>
            <a:endParaRPr lang="en-GB" dirty="0"/>
          </a:p>
        </p:txBody>
      </p:sp>
    </p:spTree>
    <p:extLst>
      <p:ext uri="{BB962C8B-B14F-4D97-AF65-F5344CB8AC3E}">
        <p14:creationId xmlns:p14="http://schemas.microsoft.com/office/powerpoint/2010/main" val="241154538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Compare Strings</a:t>
            </a:r>
            <a:br>
              <a:rPr lang="en-GB" dirty="0"/>
            </a:br>
            <a:endParaRPr lang="en-GB" dirty="0"/>
          </a:p>
        </p:txBody>
      </p:sp>
      <p:sp>
        <p:nvSpPr>
          <p:cNvPr id="3" name="Content Placeholder 2"/>
          <p:cNvSpPr>
            <a:spLocks noGrp="1"/>
          </p:cNvSpPr>
          <p:nvPr>
            <p:ph idx="1"/>
          </p:nvPr>
        </p:nvSpPr>
        <p:spPr/>
        <p:txBody>
          <a:bodyPr/>
          <a:lstStyle/>
          <a:p>
            <a:pPr algn="just">
              <a:lnSpc>
                <a:spcPct val="150000"/>
              </a:lnSpc>
            </a:pPr>
            <a:r>
              <a:rPr lang="en-GB" dirty="0"/>
              <a:t>To compare two strings, you can use the </a:t>
            </a:r>
            <a:r>
              <a:rPr lang="en-GB" dirty="0" err="1">
                <a:solidFill>
                  <a:srgbClr val="FF0000"/>
                </a:solidFill>
              </a:rPr>
              <a:t>strcmp</a:t>
            </a:r>
            <a:r>
              <a:rPr lang="en-GB" dirty="0">
                <a:solidFill>
                  <a:srgbClr val="FF0000"/>
                </a:solidFill>
              </a:rPr>
              <a:t>() </a:t>
            </a:r>
            <a:r>
              <a:rPr lang="en-GB" dirty="0"/>
              <a:t>function.</a:t>
            </a:r>
          </a:p>
          <a:p>
            <a:pPr algn="just">
              <a:lnSpc>
                <a:spcPct val="150000"/>
              </a:lnSpc>
            </a:pPr>
            <a:r>
              <a:rPr lang="en-GB" dirty="0" smtClean="0"/>
              <a:t>It </a:t>
            </a:r>
            <a:r>
              <a:rPr lang="en-GB" dirty="0"/>
              <a:t>returns 0 if the two strings are equal, otherwise a value that is not 0</a:t>
            </a:r>
            <a:r>
              <a:rPr lang="en-GB" dirty="0" smtClean="0"/>
              <a:t>:</a:t>
            </a:r>
          </a:p>
          <a:p>
            <a:pPr marL="0" indent="0">
              <a:buNone/>
            </a:pPr>
            <a:endParaRPr lang="en-GB" dirty="0"/>
          </a:p>
        </p:txBody>
      </p:sp>
    </p:spTree>
    <p:extLst>
      <p:ext uri="{BB962C8B-B14F-4D97-AF65-F5344CB8AC3E}">
        <p14:creationId xmlns:p14="http://schemas.microsoft.com/office/powerpoint/2010/main" val="210449368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normAutofit fontScale="90000"/>
          </a:bodyPr>
          <a:lstStyle/>
          <a:p>
            <a:r>
              <a:rPr lang="en-GB" dirty="0" smtClean="0"/>
              <a:t/>
            </a:r>
            <a:br>
              <a:rPr lang="en-GB" dirty="0" smtClean="0"/>
            </a:br>
            <a:r>
              <a:rPr lang="en-GB" b="1" dirty="0" smtClean="0"/>
              <a:t>Example</a:t>
            </a:r>
            <a:r>
              <a:rPr lang="en-GB" b="1" dirty="0"/>
              <a:t/>
            </a:r>
            <a:br>
              <a:rPr lang="en-GB" b="1" dirty="0"/>
            </a:br>
            <a:endParaRPr lang="en-GB" b="1" dirty="0"/>
          </a:p>
        </p:txBody>
      </p:sp>
      <p:sp>
        <p:nvSpPr>
          <p:cNvPr id="4" name="Rectangle 3"/>
          <p:cNvSpPr/>
          <p:nvPr/>
        </p:nvSpPr>
        <p:spPr>
          <a:xfrm>
            <a:off x="548640" y="1428266"/>
            <a:ext cx="11482251" cy="4154984"/>
          </a:xfrm>
          <a:prstGeom prst="rect">
            <a:avLst/>
          </a:prstGeom>
        </p:spPr>
        <p:txBody>
          <a:bodyPr wrap="square">
            <a:spAutoFit/>
          </a:bodyPr>
          <a:lstStyle/>
          <a:p>
            <a:r>
              <a:rPr lang="en-GB" sz="2400" dirty="0">
                <a:solidFill>
                  <a:srgbClr val="0000CD"/>
                </a:solidFill>
                <a:latin typeface="Consolas" panose="020B0609020204030204" pitchFamily="49" charset="0"/>
              </a:rPr>
              <a:t>char</a:t>
            </a:r>
            <a:r>
              <a:rPr lang="en-GB" sz="2400" dirty="0">
                <a:solidFill>
                  <a:srgbClr val="000000"/>
                </a:solidFill>
                <a:latin typeface="Consolas" panose="020B0609020204030204" pitchFamily="49" charset="0"/>
              </a:rPr>
              <a:t> str1[] = </a:t>
            </a:r>
            <a:r>
              <a:rPr lang="en-GB" sz="2400" dirty="0">
                <a:solidFill>
                  <a:srgbClr val="A52A2A"/>
                </a:solidFill>
                <a:latin typeface="Consolas" panose="020B0609020204030204" pitchFamily="49" charset="0"/>
              </a:rPr>
              <a:t>"Hello"</a:t>
            </a:r>
            <a:r>
              <a:rPr lang="en-GB" sz="2400" dirty="0">
                <a:solidFill>
                  <a:srgbClr val="000000"/>
                </a:solidFill>
                <a:latin typeface="Consolas" panose="020B0609020204030204" pitchFamily="49" charset="0"/>
              </a:rPr>
              <a:t>;</a:t>
            </a:r>
            <a:r>
              <a:rPr lang="en-GB" sz="2400" dirty="0"/>
              <a:t/>
            </a:r>
            <a:br>
              <a:rPr lang="en-GB" sz="2400" dirty="0"/>
            </a:br>
            <a:r>
              <a:rPr lang="en-GB" sz="2400" dirty="0">
                <a:solidFill>
                  <a:srgbClr val="0000CD"/>
                </a:solidFill>
                <a:latin typeface="Consolas" panose="020B0609020204030204" pitchFamily="49" charset="0"/>
              </a:rPr>
              <a:t>char</a:t>
            </a:r>
            <a:r>
              <a:rPr lang="en-GB" sz="2400" dirty="0">
                <a:solidFill>
                  <a:srgbClr val="000000"/>
                </a:solidFill>
                <a:latin typeface="Consolas" panose="020B0609020204030204" pitchFamily="49" charset="0"/>
              </a:rPr>
              <a:t> str2[] = </a:t>
            </a:r>
            <a:r>
              <a:rPr lang="en-GB" sz="2400" dirty="0">
                <a:solidFill>
                  <a:srgbClr val="A52A2A"/>
                </a:solidFill>
                <a:latin typeface="Consolas" panose="020B0609020204030204" pitchFamily="49" charset="0"/>
              </a:rPr>
              <a:t>"Hello"</a:t>
            </a:r>
            <a:r>
              <a:rPr lang="en-GB" sz="2400" dirty="0">
                <a:solidFill>
                  <a:srgbClr val="000000"/>
                </a:solidFill>
                <a:latin typeface="Consolas" panose="020B0609020204030204" pitchFamily="49" charset="0"/>
              </a:rPr>
              <a:t>;</a:t>
            </a:r>
            <a:r>
              <a:rPr lang="en-GB" sz="2400" dirty="0"/>
              <a:t/>
            </a:r>
            <a:br>
              <a:rPr lang="en-GB" sz="2400" dirty="0"/>
            </a:br>
            <a:r>
              <a:rPr lang="en-GB" sz="2400" dirty="0">
                <a:solidFill>
                  <a:srgbClr val="0000CD"/>
                </a:solidFill>
                <a:latin typeface="Consolas" panose="020B0609020204030204" pitchFamily="49" charset="0"/>
              </a:rPr>
              <a:t>char</a:t>
            </a:r>
            <a:r>
              <a:rPr lang="en-GB" sz="2400" dirty="0">
                <a:solidFill>
                  <a:srgbClr val="000000"/>
                </a:solidFill>
                <a:latin typeface="Consolas" panose="020B0609020204030204" pitchFamily="49" charset="0"/>
              </a:rPr>
              <a:t> str3[] = </a:t>
            </a:r>
            <a:r>
              <a:rPr lang="en-GB" sz="2400" dirty="0">
                <a:solidFill>
                  <a:srgbClr val="A52A2A"/>
                </a:solidFill>
                <a:latin typeface="Consolas" panose="020B0609020204030204" pitchFamily="49" charset="0"/>
              </a:rPr>
              <a:t>"Hi"</a:t>
            </a:r>
            <a:r>
              <a:rPr lang="en-GB" sz="2400" dirty="0">
                <a:solidFill>
                  <a:srgbClr val="000000"/>
                </a:solidFill>
                <a:latin typeface="Consolas" panose="020B0609020204030204" pitchFamily="49" charset="0"/>
              </a:rPr>
              <a:t>;</a:t>
            </a:r>
            <a:r>
              <a:rPr lang="en-GB" sz="2400" dirty="0"/>
              <a:t/>
            </a:r>
            <a:br>
              <a:rPr lang="en-GB" sz="2400" dirty="0"/>
            </a:br>
            <a:r>
              <a:rPr lang="en-GB" sz="2400" dirty="0"/>
              <a:t/>
            </a:r>
            <a:br>
              <a:rPr lang="en-GB" sz="2400" dirty="0"/>
            </a:br>
            <a:r>
              <a:rPr lang="en-GB" sz="2400" dirty="0">
                <a:solidFill>
                  <a:srgbClr val="008000"/>
                </a:solidFill>
                <a:latin typeface="Consolas" panose="020B0609020204030204" pitchFamily="49" charset="0"/>
              </a:rPr>
              <a:t>// Compare str1 and str2, and print the result</a:t>
            </a:r>
            <a:br>
              <a:rPr lang="en-GB" sz="2400" dirty="0">
                <a:solidFill>
                  <a:srgbClr val="008000"/>
                </a:solidFill>
                <a:latin typeface="Consolas" panose="020B0609020204030204" pitchFamily="49" charset="0"/>
              </a:rPr>
            </a:br>
            <a:r>
              <a:rPr lang="en-GB" sz="2400" dirty="0" err="1">
                <a:solidFill>
                  <a:srgbClr val="000000"/>
                </a:solidFill>
                <a:latin typeface="Consolas" panose="020B0609020204030204" pitchFamily="49" charset="0"/>
              </a:rPr>
              <a:t>printf</a:t>
            </a:r>
            <a:r>
              <a:rPr lang="en-GB" sz="2400" dirty="0">
                <a:solidFill>
                  <a:srgbClr val="000000"/>
                </a:solidFill>
                <a:latin typeface="Consolas" panose="020B0609020204030204" pitchFamily="49" charset="0"/>
              </a:rPr>
              <a:t>(</a:t>
            </a:r>
            <a:r>
              <a:rPr lang="en-GB" sz="2400" dirty="0">
                <a:solidFill>
                  <a:srgbClr val="A52A2A"/>
                </a:solidFill>
                <a:latin typeface="Consolas" panose="020B0609020204030204" pitchFamily="49" charset="0"/>
              </a:rPr>
              <a:t>"%d\n"</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strcmp</a:t>
            </a:r>
            <a:r>
              <a:rPr lang="en-GB" sz="2400" dirty="0">
                <a:solidFill>
                  <a:srgbClr val="000000"/>
                </a:solidFill>
                <a:latin typeface="Consolas" panose="020B0609020204030204" pitchFamily="49" charset="0"/>
              </a:rPr>
              <a:t>(str1, str2));  </a:t>
            </a:r>
            <a:r>
              <a:rPr lang="en-GB" sz="2400" dirty="0">
                <a:solidFill>
                  <a:srgbClr val="008000"/>
                </a:solidFill>
                <a:latin typeface="Consolas" panose="020B0609020204030204" pitchFamily="49" charset="0"/>
              </a:rPr>
              <a:t>// Returns 0 (the strings are equal)</a:t>
            </a:r>
            <a:br>
              <a:rPr lang="en-GB" sz="2400" dirty="0">
                <a:solidFill>
                  <a:srgbClr val="008000"/>
                </a:solidFill>
                <a:latin typeface="Consolas" panose="020B0609020204030204" pitchFamily="49" charset="0"/>
              </a:rPr>
            </a:br>
            <a:r>
              <a:rPr lang="en-GB" sz="2400" dirty="0"/>
              <a:t/>
            </a:r>
            <a:br>
              <a:rPr lang="en-GB" sz="2400" dirty="0"/>
            </a:br>
            <a:r>
              <a:rPr lang="en-GB" sz="2400" dirty="0">
                <a:solidFill>
                  <a:srgbClr val="008000"/>
                </a:solidFill>
                <a:latin typeface="Consolas" panose="020B0609020204030204" pitchFamily="49" charset="0"/>
              </a:rPr>
              <a:t>// Compare str1 and str3, and print the result</a:t>
            </a:r>
            <a:br>
              <a:rPr lang="en-GB" sz="2400" dirty="0">
                <a:solidFill>
                  <a:srgbClr val="008000"/>
                </a:solidFill>
                <a:latin typeface="Consolas" panose="020B0609020204030204" pitchFamily="49" charset="0"/>
              </a:rPr>
            </a:br>
            <a:r>
              <a:rPr lang="en-GB" sz="2400" dirty="0" err="1">
                <a:solidFill>
                  <a:srgbClr val="000000"/>
                </a:solidFill>
                <a:latin typeface="Consolas" panose="020B0609020204030204" pitchFamily="49" charset="0"/>
              </a:rPr>
              <a:t>printf</a:t>
            </a:r>
            <a:r>
              <a:rPr lang="en-GB" sz="2400" dirty="0">
                <a:solidFill>
                  <a:srgbClr val="000000"/>
                </a:solidFill>
                <a:latin typeface="Consolas" panose="020B0609020204030204" pitchFamily="49" charset="0"/>
              </a:rPr>
              <a:t>(</a:t>
            </a:r>
            <a:r>
              <a:rPr lang="en-GB" sz="2400" dirty="0">
                <a:solidFill>
                  <a:srgbClr val="A52A2A"/>
                </a:solidFill>
                <a:latin typeface="Consolas" panose="020B0609020204030204" pitchFamily="49" charset="0"/>
              </a:rPr>
              <a:t>"%d\n"</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strcmp</a:t>
            </a:r>
            <a:r>
              <a:rPr lang="en-GB" sz="2400" dirty="0">
                <a:solidFill>
                  <a:srgbClr val="000000"/>
                </a:solidFill>
                <a:latin typeface="Consolas" panose="020B0609020204030204" pitchFamily="49" charset="0"/>
              </a:rPr>
              <a:t>(str1, str3));  </a:t>
            </a:r>
            <a:r>
              <a:rPr lang="en-GB" sz="2400" dirty="0">
                <a:solidFill>
                  <a:srgbClr val="008000"/>
                </a:solidFill>
                <a:latin typeface="Consolas" panose="020B0609020204030204" pitchFamily="49" charset="0"/>
              </a:rPr>
              <a:t>// Returns -4 (the strings are not equal)</a:t>
            </a:r>
            <a:endParaRPr lang="en-GB" sz="2400" dirty="0"/>
          </a:p>
        </p:txBody>
      </p:sp>
    </p:spTree>
    <p:extLst>
      <p:ext uri="{BB962C8B-B14F-4D97-AF65-F5344CB8AC3E}">
        <p14:creationId xmlns:p14="http://schemas.microsoft.com/office/powerpoint/2010/main" val="224341610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C</a:t>
            </a:r>
            <a:r>
              <a:rPr lang="en-GB" b="1" dirty="0"/>
              <a:t> Memory Address</a:t>
            </a:r>
            <a:br>
              <a:rPr lang="en-GB" b="1" dirty="0"/>
            </a:br>
            <a:endParaRPr lang="en-GB" b="1" dirty="0"/>
          </a:p>
        </p:txBody>
      </p:sp>
      <p:sp>
        <p:nvSpPr>
          <p:cNvPr id="3" name="Content Placeholder 2"/>
          <p:cNvSpPr>
            <a:spLocks noGrp="1"/>
          </p:cNvSpPr>
          <p:nvPr>
            <p:ph idx="1"/>
          </p:nvPr>
        </p:nvSpPr>
        <p:spPr>
          <a:xfrm>
            <a:off x="838200" y="1554480"/>
            <a:ext cx="10515600" cy="4622483"/>
          </a:xfrm>
        </p:spPr>
        <p:txBody>
          <a:bodyPr>
            <a:normAutofit fontScale="92500" lnSpcReduction="10000"/>
          </a:bodyPr>
          <a:lstStyle/>
          <a:p>
            <a:pPr>
              <a:lnSpc>
                <a:spcPct val="150000"/>
              </a:lnSpc>
            </a:pPr>
            <a:r>
              <a:rPr lang="en-GB" dirty="0"/>
              <a:t>When a variable is created in C, a memory address is assigned to the variable.</a:t>
            </a:r>
          </a:p>
          <a:p>
            <a:pPr>
              <a:lnSpc>
                <a:spcPct val="150000"/>
              </a:lnSpc>
            </a:pPr>
            <a:r>
              <a:rPr lang="en-GB" dirty="0"/>
              <a:t>The memory address is the location of where the variable is stored on the computer.</a:t>
            </a:r>
          </a:p>
          <a:p>
            <a:pPr>
              <a:lnSpc>
                <a:spcPct val="150000"/>
              </a:lnSpc>
            </a:pPr>
            <a:r>
              <a:rPr lang="en-GB" dirty="0"/>
              <a:t>When we assign a value to the variable, it is stored in this memory address</a:t>
            </a:r>
            <a:r>
              <a:rPr lang="en-GB" dirty="0" smtClean="0"/>
              <a:t>.</a:t>
            </a:r>
          </a:p>
          <a:p>
            <a:pPr>
              <a:lnSpc>
                <a:spcPct val="150000"/>
              </a:lnSpc>
            </a:pPr>
            <a:r>
              <a:rPr lang="en-GB" dirty="0"/>
              <a:t>To access it, use the reference operator </a:t>
            </a:r>
            <a:r>
              <a:rPr lang="en-GB" b="1" dirty="0"/>
              <a:t>(&amp;)</a:t>
            </a:r>
            <a:r>
              <a:rPr lang="en-GB" dirty="0"/>
              <a:t>, and the result represents where the variable is </a:t>
            </a:r>
            <a:r>
              <a:rPr lang="en-GB" dirty="0" smtClean="0"/>
              <a:t>stored</a:t>
            </a:r>
            <a:endParaRPr lang="en-GB" dirty="0"/>
          </a:p>
          <a:p>
            <a:endParaRPr lang="en-GB" dirty="0"/>
          </a:p>
        </p:txBody>
      </p:sp>
    </p:spTree>
    <p:extLst>
      <p:ext uri="{BB962C8B-B14F-4D97-AF65-F5344CB8AC3E}">
        <p14:creationId xmlns:p14="http://schemas.microsoft.com/office/powerpoint/2010/main" val="270041574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Example</a:t>
            </a:r>
            <a:r>
              <a:rPr lang="en-GB" b="1" dirty="0"/>
              <a:t/>
            </a:r>
            <a:br>
              <a:rPr lang="en-GB" b="1" dirty="0"/>
            </a:br>
            <a:endParaRPr lang="en-GB" b="1" dirty="0"/>
          </a:p>
        </p:txBody>
      </p:sp>
      <p:sp>
        <p:nvSpPr>
          <p:cNvPr id="3" name="Content Placeholder 2"/>
          <p:cNvSpPr>
            <a:spLocks noGrp="1"/>
          </p:cNvSpPr>
          <p:nvPr>
            <p:ph idx="1"/>
          </p:nvPr>
        </p:nvSpPr>
        <p:spPr/>
        <p:txBody>
          <a:bodyPr/>
          <a:lstStyle/>
          <a:p>
            <a:r>
              <a:rPr lang="de-DE" dirty="0">
                <a:solidFill>
                  <a:srgbClr val="0000CD"/>
                </a:solidFill>
                <a:latin typeface="Consolas" panose="020B0609020204030204" pitchFamily="49" charset="0"/>
              </a:rPr>
              <a:t>int</a:t>
            </a:r>
            <a:r>
              <a:rPr lang="de-DE" dirty="0">
                <a:solidFill>
                  <a:srgbClr val="000000"/>
                </a:solidFill>
                <a:latin typeface="Consolas" panose="020B0609020204030204" pitchFamily="49" charset="0"/>
              </a:rPr>
              <a:t> myAge = </a:t>
            </a:r>
            <a:r>
              <a:rPr lang="de-DE" dirty="0">
                <a:solidFill>
                  <a:srgbClr val="FF0000"/>
                </a:solidFill>
                <a:latin typeface="Consolas" panose="020B0609020204030204" pitchFamily="49" charset="0"/>
              </a:rPr>
              <a:t>43</a:t>
            </a:r>
            <a:r>
              <a:rPr lang="de-DE" dirty="0">
                <a:solidFill>
                  <a:srgbClr val="000000"/>
                </a:solidFill>
                <a:latin typeface="Consolas" panose="020B0609020204030204" pitchFamily="49" charset="0"/>
              </a:rPr>
              <a:t>;</a:t>
            </a:r>
            <a:r>
              <a:rPr lang="de-DE" dirty="0"/>
              <a:t/>
            </a:r>
            <a:br>
              <a:rPr lang="de-DE" dirty="0"/>
            </a:br>
            <a:r>
              <a:rPr lang="de-DE" dirty="0">
                <a:solidFill>
                  <a:srgbClr val="000000"/>
                </a:solidFill>
                <a:latin typeface="Consolas" panose="020B0609020204030204" pitchFamily="49" charset="0"/>
              </a:rPr>
              <a:t>printf(</a:t>
            </a:r>
            <a:r>
              <a:rPr lang="de-DE" dirty="0">
                <a:solidFill>
                  <a:srgbClr val="A52A2A"/>
                </a:solidFill>
                <a:latin typeface="Consolas" panose="020B0609020204030204" pitchFamily="49" charset="0"/>
              </a:rPr>
              <a:t>"%p"</a:t>
            </a:r>
            <a:r>
              <a:rPr lang="de-DE" dirty="0">
                <a:solidFill>
                  <a:srgbClr val="000000"/>
                </a:solidFill>
                <a:latin typeface="Consolas" panose="020B0609020204030204" pitchFamily="49" charset="0"/>
              </a:rPr>
              <a:t>, </a:t>
            </a:r>
            <a:r>
              <a:rPr lang="de-DE" b="1" dirty="0">
                <a:solidFill>
                  <a:srgbClr val="000000"/>
                </a:solidFill>
                <a:latin typeface="Consolas" panose="020B0609020204030204" pitchFamily="49" charset="0"/>
              </a:rPr>
              <a:t>&amp;myAge</a:t>
            </a:r>
            <a:r>
              <a:rPr lang="de-DE" dirty="0">
                <a:solidFill>
                  <a:srgbClr val="000000"/>
                </a:solidFill>
                <a:latin typeface="Consolas" panose="020B0609020204030204" pitchFamily="49" charset="0"/>
              </a:rPr>
              <a:t>); </a:t>
            </a:r>
            <a:r>
              <a:rPr lang="de-DE" dirty="0">
                <a:solidFill>
                  <a:srgbClr val="008000"/>
                </a:solidFill>
                <a:latin typeface="Consolas" panose="020B0609020204030204" pitchFamily="49" charset="0"/>
              </a:rPr>
              <a:t>// Outputs </a:t>
            </a:r>
            <a:r>
              <a:rPr lang="de-DE" dirty="0" smtClean="0">
                <a:solidFill>
                  <a:srgbClr val="008000"/>
                </a:solidFill>
                <a:latin typeface="Consolas" panose="020B0609020204030204" pitchFamily="49" charset="0"/>
              </a:rPr>
              <a:t>0x7ffe5367e044</a:t>
            </a:r>
          </a:p>
          <a:p>
            <a:pPr algn="just">
              <a:lnSpc>
                <a:spcPct val="150000"/>
              </a:lnSpc>
            </a:pPr>
            <a:r>
              <a:rPr lang="en-GB" b="1" dirty="0"/>
              <a:t>Note:</a:t>
            </a:r>
            <a:r>
              <a:rPr lang="en-GB" dirty="0"/>
              <a:t> The memory address is in hexadecimal form (0x..). You will probably not get the same result in your program, as this depends on where the variable is stored on your computer.</a:t>
            </a:r>
            <a:endParaRPr lang="en-GB" dirty="0"/>
          </a:p>
        </p:txBody>
      </p:sp>
    </p:spTree>
    <p:extLst>
      <p:ext uri="{BB962C8B-B14F-4D97-AF65-F5344CB8AC3E}">
        <p14:creationId xmlns:p14="http://schemas.microsoft.com/office/powerpoint/2010/main" val="376573901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dirty="0"/>
              <a:t>You should also note that </a:t>
            </a:r>
            <a:r>
              <a:rPr lang="en-GB" dirty="0">
                <a:solidFill>
                  <a:srgbClr val="FF0000"/>
                </a:solidFill>
              </a:rPr>
              <a:t>&amp;</a:t>
            </a:r>
            <a:r>
              <a:rPr lang="en-GB" dirty="0" err="1">
                <a:solidFill>
                  <a:srgbClr val="FF0000"/>
                </a:solidFill>
              </a:rPr>
              <a:t>myAge</a:t>
            </a:r>
            <a:r>
              <a:rPr lang="en-GB" dirty="0">
                <a:solidFill>
                  <a:srgbClr val="FF0000"/>
                </a:solidFill>
              </a:rPr>
              <a:t> </a:t>
            </a:r>
            <a:r>
              <a:rPr lang="en-GB" dirty="0"/>
              <a:t>is often called a "</a:t>
            </a:r>
            <a:r>
              <a:rPr lang="en-GB" b="1" dirty="0"/>
              <a:t>pointer</a:t>
            </a:r>
            <a:r>
              <a:rPr lang="en-GB" dirty="0"/>
              <a:t>". A pointer basically stores the memory address of a variable as its value. To print pointer values, we use the </a:t>
            </a:r>
            <a:r>
              <a:rPr lang="en-GB" dirty="0">
                <a:solidFill>
                  <a:srgbClr val="FF0000"/>
                </a:solidFill>
              </a:rPr>
              <a:t>%p </a:t>
            </a:r>
            <a:r>
              <a:rPr lang="en-GB" dirty="0"/>
              <a:t>format specifier.</a:t>
            </a:r>
          </a:p>
        </p:txBody>
      </p:sp>
    </p:spTree>
    <p:extLst>
      <p:ext uri="{BB962C8B-B14F-4D97-AF65-F5344CB8AC3E}">
        <p14:creationId xmlns:p14="http://schemas.microsoft.com/office/powerpoint/2010/main" val="304854231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 Pointers</a:t>
            </a:r>
            <a:r>
              <a:rPr lang="en-GB" dirty="0"/>
              <a:t/>
            </a:r>
            <a:br>
              <a:rPr lang="en-GB" dirty="0"/>
            </a:br>
            <a:endParaRPr lang="en-GB" dirty="0"/>
          </a:p>
        </p:txBody>
      </p:sp>
      <p:sp>
        <p:nvSpPr>
          <p:cNvPr id="3" name="Content Placeholder 2"/>
          <p:cNvSpPr>
            <a:spLocks noGrp="1"/>
          </p:cNvSpPr>
          <p:nvPr>
            <p:ph idx="1"/>
          </p:nvPr>
        </p:nvSpPr>
        <p:spPr/>
        <p:txBody>
          <a:bodyPr/>
          <a:lstStyle/>
          <a:p>
            <a:pPr algn="just">
              <a:lnSpc>
                <a:spcPct val="200000"/>
              </a:lnSpc>
            </a:pPr>
            <a:r>
              <a:rPr lang="en-GB" b="1" dirty="0"/>
              <a:t>Creating Pointers</a:t>
            </a:r>
          </a:p>
          <a:p>
            <a:pPr algn="just">
              <a:lnSpc>
                <a:spcPct val="200000"/>
              </a:lnSpc>
            </a:pPr>
            <a:r>
              <a:rPr lang="en-GB" dirty="0" smtClean="0"/>
              <a:t>We </a:t>
            </a:r>
            <a:r>
              <a:rPr lang="en-GB" dirty="0"/>
              <a:t>can get the memory address of a variable with the reference operator </a:t>
            </a:r>
            <a:r>
              <a:rPr lang="en-GB" b="1" dirty="0" smtClean="0"/>
              <a:t>&amp;</a:t>
            </a:r>
          </a:p>
          <a:p>
            <a:pPr marL="0" indent="0">
              <a:buNone/>
            </a:pPr>
            <a:endParaRPr lang="en-GB" b="1" dirty="0"/>
          </a:p>
        </p:txBody>
      </p:sp>
    </p:spTree>
    <p:extLst>
      <p:ext uri="{BB962C8B-B14F-4D97-AF65-F5344CB8AC3E}">
        <p14:creationId xmlns:p14="http://schemas.microsoft.com/office/powerpoint/2010/main" val="127514914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Example</a:t>
            </a:r>
            <a:r>
              <a:rPr lang="en-GB" dirty="0"/>
              <a:t/>
            </a:r>
            <a:br>
              <a:rPr lang="en-GB" dirty="0"/>
            </a:br>
            <a:endParaRPr lang="en-GB" dirty="0"/>
          </a:p>
        </p:txBody>
      </p:sp>
      <p:sp>
        <p:nvSpPr>
          <p:cNvPr id="3" name="Content Placeholder 2"/>
          <p:cNvSpPr>
            <a:spLocks noGrp="1"/>
          </p:cNvSpPr>
          <p:nvPr>
            <p:ph idx="1"/>
          </p:nvPr>
        </p:nvSpPr>
        <p:spPr>
          <a:xfrm>
            <a:off x="535577" y="1825625"/>
            <a:ext cx="11051177" cy="4351338"/>
          </a:xfrm>
        </p:spPr>
        <p:txBody>
          <a:bodyPr/>
          <a:lstStyle/>
          <a:p>
            <a:pPr>
              <a:lnSpc>
                <a:spcPct val="150000"/>
              </a:lnSpc>
            </a:pPr>
            <a:r>
              <a:rPr lang="en-GB" dirty="0" err="1">
                <a:solidFill>
                  <a:srgbClr val="0000CD"/>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myAge</a:t>
            </a:r>
            <a:r>
              <a:rPr lang="en-GB" dirty="0">
                <a:solidFill>
                  <a:srgbClr val="000000"/>
                </a:solidFill>
                <a:latin typeface="Consolas" panose="020B0609020204030204" pitchFamily="49" charset="0"/>
              </a:rPr>
              <a:t> = </a:t>
            </a:r>
            <a:r>
              <a:rPr lang="en-GB" dirty="0">
                <a:solidFill>
                  <a:srgbClr val="FF0000"/>
                </a:solidFill>
                <a:latin typeface="Consolas" panose="020B0609020204030204" pitchFamily="49" charset="0"/>
              </a:rPr>
              <a:t>43</a:t>
            </a:r>
            <a:r>
              <a:rPr lang="en-GB" dirty="0">
                <a:solidFill>
                  <a:srgbClr val="000000"/>
                </a:solidFill>
                <a:latin typeface="Consolas" panose="020B0609020204030204" pitchFamily="49" charset="0"/>
              </a:rPr>
              <a:t>; </a:t>
            </a:r>
            <a:r>
              <a:rPr lang="en-GB" dirty="0">
                <a:solidFill>
                  <a:srgbClr val="008000"/>
                </a:solidFill>
                <a:latin typeface="Consolas" panose="020B0609020204030204" pitchFamily="49" charset="0"/>
              </a:rPr>
              <a:t>// an </a:t>
            </a:r>
            <a:r>
              <a:rPr lang="en-GB" dirty="0" err="1">
                <a:solidFill>
                  <a:srgbClr val="008000"/>
                </a:solidFill>
                <a:latin typeface="Consolas" panose="020B0609020204030204" pitchFamily="49" charset="0"/>
              </a:rPr>
              <a:t>int</a:t>
            </a:r>
            <a:r>
              <a:rPr lang="en-GB" dirty="0">
                <a:solidFill>
                  <a:srgbClr val="008000"/>
                </a:solidFill>
                <a:latin typeface="Consolas" panose="020B0609020204030204" pitchFamily="49" charset="0"/>
              </a:rPr>
              <a:t> variable</a:t>
            </a:r>
            <a:br>
              <a:rPr lang="en-GB" dirty="0">
                <a:solidFill>
                  <a:srgbClr val="008000"/>
                </a:solidFill>
                <a:latin typeface="Consolas" panose="020B0609020204030204" pitchFamily="49" charset="0"/>
              </a:rPr>
            </a:br>
            <a:r>
              <a:rPr lang="en-GB" dirty="0"/>
              <a:t/>
            </a:r>
            <a:br>
              <a:rPr lang="en-GB" dirty="0"/>
            </a:b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myAge</a:t>
            </a:r>
            <a:r>
              <a:rPr lang="en-GB" dirty="0">
                <a:solidFill>
                  <a:srgbClr val="000000"/>
                </a:solidFill>
                <a:latin typeface="Consolas" panose="020B0609020204030204" pitchFamily="49" charset="0"/>
              </a:rPr>
              <a:t>);  </a:t>
            </a:r>
            <a:r>
              <a:rPr lang="en-GB" dirty="0">
                <a:solidFill>
                  <a:srgbClr val="008000"/>
                </a:solidFill>
                <a:latin typeface="Consolas" panose="020B0609020204030204" pitchFamily="49" charset="0"/>
              </a:rPr>
              <a:t>// Outputs the value of </a:t>
            </a:r>
            <a:r>
              <a:rPr lang="en-GB" dirty="0" err="1">
                <a:solidFill>
                  <a:srgbClr val="008000"/>
                </a:solidFill>
                <a:latin typeface="Consolas" panose="020B0609020204030204" pitchFamily="49" charset="0"/>
              </a:rPr>
              <a:t>myAge</a:t>
            </a:r>
            <a:r>
              <a:rPr lang="en-GB" dirty="0">
                <a:solidFill>
                  <a:srgbClr val="008000"/>
                </a:solidFill>
                <a:latin typeface="Consolas" panose="020B0609020204030204" pitchFamily="49" charset="0"/>
              </a:rPr>
              <a:t> (43)</a:t>
            </a:r>
            <a:br>
              <a:rPr lang="en-GB" dirty="0">
                <a:solidFill>
                  <a:srgbClr val="008000"/>
                </a:solidFill>
                <a:latin typeface="Consolas" panose="020B0609020204030204" pitchFamily="49" charset="0"/>
              </a:rPr>
            </a:b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"%p"</a:t>
            </a:r>
            <a:r>
              <a:rPr lang="en-GB" dirty="0">
                <a:solidFill>
                  <a:srgbClr val="000000"/>
                </a:solidFill>
                <a:latin typeface="Consolas" panose="020B0609020204030204" pitchFamily="49" charset="0"/>
              </a:rPr>
              <a:t>, &amp;</a:t>
            </a:r>
            <a:r>
              <a:rPr lang="en-GB" dirty="0" err="1">
                <a:solidFill>
                  <a:srgbClr val="000000"/>
                </a:solidFill>
                <a:latin typeface="Consolas" panose="020B0609020204030204" pitchFamily="49" charset="0"/>
              </a:rPr>
              <a:t>myAge</a:t>
            </a:r>
            <a:r>
              <a:rPr lang="en-GB" dirty="0">
                <a:solidFill>
                  <a:srgbClr val="000000"/>
                </a:solidFill>
                <a:latin typeface="Consolas" panose="020B0609020204030204" pitchFamily="49" charset="0"/>
              </a:rPr>
              <a:t>); </a:t>
            </a:r>
            <a:r>
              <a:rPr lang="en-GB" dirty="0">
                <a:solidFill>
                  <a:srgbClr val="008000"/>
                </a:solidFill>
                <a:latin typeface="Consolas" panose="020B0609020204030204" pitchFamily="49" charset="0"/>
              </a:rPr>
              <a:t>// Outputs the memory address of </a:t>
            </a:r>
            <a:r>
              <a:rPr lang="en-GB" dirty="0" err="1">
                <a:solidFill>
                  <a:srgbClr val="008000"/>
                </a:solidFill>
                <a:latin typeface="Consolas" panose="020B0609020204030204" pitchFamily="49" charset="0"/>
              </a:rPr>
              <a:t>myAge</a:t>
            </a:r>
            <a:r>
              <a:rPr lang="en-GB" dirty="0">
                <a:solidFill>
                  <a:srgbClr val="008000"/>
                </a:solidFill>
                <a:latin typeface="Consolas" panose="020B0609020204030204" pitchFamily="49" charset="0"/>
              </a:rPr>
              <a:t> (0x7ffe5367e044)</a:t>
            </a:r>
            <a:endParaRPr lang="en-GB" dirty="0"/>
          </a:p>
        </p:txBody>
      </p:sp>
    </p:spTree>
    <p:extLst>
      <p:ext uri="{BB962C8B-B14F-4D97-AF65-F5344CB8AC3E}">
        <p14:creationId xmlns:p14="http://schemas.microsoft.com/office/powerpoint/2010/main" val="8524609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gn="just">
              <a:lnSpc>
                <a:spcPct val="150000"/>
              </a:lnSpc>
            </a:pPr>
            <a:r>
              <a:rPr lang="en-GB" dirty="0"/>
              <a:t>A </a:t>
            </a:r>
            <a:r>
              <a:rPr lang="en-GB" b="1" dirty="0"/>
              <a:t>pointer </a:t>
            </a:r>
            <a:r>
              <a:rPr lang="en-GB" dirty="0"/>
              <a:t>is a variable that </a:t>
            </a:r>
            <a:r>
              <a:rPr lang="en-GB" b="1" dirty="0"/>
              <a:t>stores </a:t>
            </a:r>
            <a:r>
              <a:rPr lang="en-GB" dirty="0"/>
              <a:t>the </a:t>
            </a:r>
            <a:r>
              <a:rPr lang="en-GB" b="1" dirty="0"/>
              <a:t>memory address</a:t>
            </a:r>
            <a:r>
              <a:rPr lang="en-GB" dirty="0"/>
              <a:t> of another variable as its value</a:t>
            </a:r>
            <a:r>
              <a:rPr lang="en-GB" dirty="0" smtClean="0"/>
              <a:t>.</a:t>
            </a:r>
          </a:p>
          <a:p>
            <a:pPr algn="just">
              <a:lnSpc>
                <a:spcPct val="150000"/>
              </a:lnSpc>
            </a:pPr>
            <a:r>
              <a:rPr lang="en-GB" dirty="0"/>
              <a:t>A pointer variable points to a data type (like </a:t>
            </a:r>
            <a:r>
              <a:rPr lang="en-GB" dirty="0" err="1">
                <a:solidFill>
                  <a:srgbClr val="FF0000"/>
                </a:solidFill>
              </a:rPr>
              <a:t>int</a:t>
            </a:r>
            <a:r>
              <a:rPr lang="en-GB" dirty="0"/>
              <a:t>) of the same type, and is created with the </a:t>
            </a:r>
            <a:r>
              <a:rPr lang="en-GB" dirty="0">
                <a:solidFill>
                  <a:srgbClr val="FF0000"/>
                </a:solidFill>
              </a:rPr>
              <a:t>*</a:t>
            </a:r>
            <a:r>
              <a:rPr lang="en-GB" dirty="0"/>
              <a:t> operator</a:t>
            </a:r>
            <a:r>
              <a:rPr lang="en-GB" dirty="0" smtClean="0"/>
              <a:t>.</a:t>
            </a:r>
          </a:p>
          <a:p>
            <a:pPr algn="just">
              <a:lnSpc>
                <a:spcPct val="150000"/>
              </a:lnSpc>
            </a:pPr>
            <a:r>
              <a:rPr lang="en-GB" dirty="0"/>
              <a:t>The address of the variable you are working with is assigned to the </a:t>
            </a:r>
            <a:r>
              <a:rPr lang="en-GB" dirty="0" smtClean="0"/>
              <a:t>pointer</a:t>
            </a:r>
            <a:endParaRPr lang="en-GB" dirty="0"/>
          </a:p>
        </p:txBody>
      </p:sp>
    </p:spTree>
    <p:extLst>
      <p:ext uri="{BB962C8B-B14F-4D97-AF65-F5344CB8AC3E}">
        <p14:creationId xmlns:p14="http://schemas.microsoft.com/office/powerpoint/2010/main" val="3044100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Example</a:t>
            </a:r>
            <a:br>
              <a:rPr lang="en-GB" b="1" dirty="0"/>
            </a:br>
            <a:endParaRPr lang="en-GB" b="1" dirty="0"/>
          </a:p>
        </p:txBody>
      </p:sp>
      <p:sp>
        <p:nvSpPr>
          <p:cNvPr id="4" name="Rectangle 3"/>
          <p:cNvSpPr/>
          <p:nvPr/>
        </p:nvSpPr>
        <p:spPr>
          <a:xfrm>
            <a:off x="261257" y="1352401"/>
            <a:ext cx="11678194" cy="4893647"/>
          </a:xfrm>
          <a:prstGeom prst="rect">
            <a:avLst/>
          </a:prstGeom>
        </p:spPr>
        <p:txBody>
          <a:bodyPr wrap="square">
            <a:spAutoFit/>
          </a:bodyPr>
          <a:lstStyle/>
          <a:p>
            <a:r>
              <a:rPr lang="en-GB" sz="2400" dirty="0" err="1">
                <a:solidFill>
                  <a:srgbClr val="0000CD"/>
                </a:solidFill>
                <a:latin typeface="Consolas" panose="020B0609020204030204" pitchFamily="49" charset="0"/>
              </a:rPr>
              <a:t>int</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myAge</a:t>
            </a:r>
            <a:r>
              <a:rPr lang="en-GB" sz="2400" dirty="0">
                <a:solidFill>
                  <a:srgbClr val="000000"/>
                </a:solidFill>
                <a:latin typeface="Consolas" panose="020B0609020204030204" pitchFamily="49" charset="0"/>
              </a:rPr>
              <a:t> = </a:t>
            </a:r>
            <a:r>
              <a:rPr lang="en-GB" sz="2400" dirty="0">
                <a:solidFill>
                  <a:srgbClr val="FF0000"/>
                </a:solidFill>
                <a:latin typeface="Consolas" panose="020B0609020204030204" pitchFamily="49" charset="0"/>
              </a:rPr>
              <a:t>43</a:t>
            </a:r>
            <a:r>
              <a:rPr lang="en-GB" sz="2400" dirty="0">
                <a:solidFill>
                  <a:srgbClr val="000000"/>
                </a:solidFill>
                <a:latin typeface="Consolas" panose="020B0609020204030204" pitchFamily="49" charset="0"/>
              </a:rPr>
              <a:t>;     </a:t>
            </a:r>
            <a:r>
              <a:rPr lang="en-GB" sz="2400" dirty="0">
                <a:solidFill>
                  <a:srgbClr val="008000"/>
                </a:solidFill>
                <a:latin typeface="Consolas" panose="020B0609020204030204" pitchFamily="49" charset="0"/>
              </a:rPr>
              <a:t>// An </a:t>
            </a:r>
            <a:r>
              <a:rPr lang="en-GB" sz="2400" dirty="0" err="1">
                <a:solidFill>
                  <a:srgbClr val="008000"/>
                </a:solidFill>
                <a:latin typeface="Consolas" panose="020B0609020204030204" pitchFamily="49" charset="0"/>
              </a:rPr>
              <a:t>int</a:t>
            </a:r>
            <a:r>
              <a:rPr lang="en-GB" sz="2400" dirty="0">
                <a:solidFill>
                  <a:srgbClr val="008000"/>
                </a:solidFill>
                <a:latin typeface="Consolas" panose="020B0609020204030204" pitchFamily="49" charset="0"/>
              </a:rPr>
              <a:t> variable</a:t>
            </a:r>
            <a:br>
              <a:rPr lang="en-GB" sz="2400" dirty="0">
                <a:solidFill>
                  <a:srgbClr val="008000"/>
                </a:solidFill>
                <a:latin typeface="Consolas" panose="020B0609020204030204" pitchFamily="49" charset="0"/>
              </a:rPr>
            </a:br>
            <a:r>
              <a:rPr lang="en-GB" sz="2400" b="1" dirty="0" err="1">
                <a:solidFill>
                  <a:srgbClr val="0000CD"/>
                </a:solidFill>
                <a:latin typeface="Consolas" panose="020B0609020204030204" pitchFamily="49" charset="0"/>
              </a:rPr>
              <a:t>int</a:t>
            </a:r>
            <a:r>
              <a:rPr lang="en-GB" sz="2400" b="1" dirty="0">
                <a:solidFill>
                  <a:srgbClr val="000000"/>
                </a:solidFill>
                <a:latin typeface="Consolas" panose="020B0609020204030204" pitchFamily="49" charset="0"/>
              </a:rPr>
              <a:t>* </a:t>
            </a:r>
            <a:r>
              <a:rPr lang="en-GB" sz="2400" b="1" dirty="0" err="1">
                <a:solidFill>
                  <a:srgbClr val="000000"/>
                </a:solidFill>
                <a:latin typeface="Consolas" panose="020B0609020204030204" pitchFamily="49" charset="0"/>
              </a:rPr>
              <a:t>ptr</a:t>
            </a:r>
            <a:r>
              <a:rPr lang="en-GB" sz="2400" b="1" dirty="0">
                <a:solidFill>
                  <a:srgbClr val="000000"/>
                </a:solidFill>
                <a:latin typeface="Consolas" panose="020B0609020204030204" pitchFamily="49" charset="0"/>
              </a:rPr>
              <a:t> = &amp;</a:t>
            </a:r>
            <a:r>
              <a:rPr lang="en-GB" sz="2400" b="1" dirty="0" err="1">
                <a:solidFill>
                  <a:srgbClr val="000000"/>
                </a:solidFill>
                <a:latin typeface="Consolas" panose="020B0609020204030204" pitchFamily="49" charset="0"/>
              </a:rPr>
              <a:t>myAge</a:t>
            </a:r>
            <a:r>
              <a:rPr lang="en-GB" sz="2400" b="1" dirty="0">
                <a:solidFill>
                  <a:srgbClr val="000000"/>
                </a:solidFill>
                <a:latin typeface="Consolas" panose="020B0609020204030204" pitchFamily="49" charset="0"/>
              </a:rPr>
              <a:t>;</a:t>
            </a:r>
            <a:r>
              <a:rPr lang="en-GB" sz="2400" dirty="0">
                <a:solidFill>
                  <a:srgbClr val="000000"/>
                </a:solidFill>
                <a:latin typeface="Consolas" panose="020B0609020204030204" pitchFamily="49" charset="0"/>
              </a:rPr>
              <a:t>  </a:t>
            </a:r>
            <a:r>
              <a:rPr lang="en-GB" sz="2400" dirty="0">
                <a:solidFill>
                  <a:srgbClr val="008000"/>
                </a:solidFill>
                <a:latin typeface="Consolas" panose="020B0609020204030204" pitchFamily="49" charset="0"/>
              </a:rPr>
              <a:t>// A pointer variable, with the name </a:t>
            </a:r>
            <a:r>
              <a:rPr lang="en-GB" sz="2400" dirty="0" err="1">
                <a:solidFill>
                  <a:srgbClr val="008000"/>
                </a:solidFill>
                <a:latin typeface="Consolas" panose="020B0609020204030204" pitchFamily="49" charset="0"/>
              </a:rPr>
              <a:t>ptr</a:t>
            </a:r>
            <a:r>
              <a:rPr lang="en-GB" sz="2400" dirty="0">
                <a:solidFill>
                  <a:srgbClr val="008000"/>
                </a:solidFill>
                <a:latin typeface="Consolas" panose="020B0609020204030204" pitchFamily="49" charset="0"/>
              </a:rPr>
              <a:t>, that stores the address of </a:t>
            </a:r>
            <a:r>
              <a:rPr lang="en-GB" sz="2400" dirty="0" err="1">
                <a:solidFill>
                  <a:srgbClr val="008000"/>
                </a:solidFill>
                <a:latin typeface="Consolas" panose="020B0609020204030204" pitchFamily="49" charset="0"/>
              </a:rPr>
              <a:t>myAge</a:t>
            </a:r>
            <a:r>
              <a:rPr lang="en-GB" sz="2400" dirty="0">
                <a:solidFill>
                  <a:srgbClr val="008000"/>
                </a:solidFill>
                <a:latin typeface="Consolas" panose="020B0609020204030204" pitchFamily="49" charset="0"/>
              </a:rPr>
              <a:t/>
            </a:r>
            <a:br>
              <a:rPr lang="en-GB" sz="2400" dirty="0">
                <a:solidFill>
                  <a:srgbClr val="008000"/>
                </a:solidFill>
                <a:latin typeface="Consolas" panose="020B0609020204030204" pitchFamily="49" charset="0"/>
              </a:rPr>
            </a:br>
            <a:r>
              <a:rPr lang="en-GB" sz="2400" dirty="0"/>
              <a:t/>
            </a:r>
            <a:br>
              <a:rPr lang="en-GB" sz="2400" dirty="0"/>
            </a:br>
            <a:r>
              <a:rPr lang="en-GB" sz="2400" dirty="0">
                <a:solidFill>
                  <a:srgbClr val="008000"/>
                </a:solidFill>
                <a:latin typeface="Consolas" panose="020B0609020204030204" pitchFamily="49" charset="0"/>
              </a:rPr>
              <a:t>// Output the value of </a:t>
            </a:r>
            <a:r>
              <a:rPr lang="en-GB" sz="2400" dirty="0" err="1">
                <a:solidFill>
                  <a:srgbClr val="008000"/>
                </a:solidFill>
                <a:latin typeface="Consolas" panose="020B0609020204030204" pitchFamily="49" charset="0"/>
              </a:rPr>
              <a:t>myAge</a:t>
            </a:r>
            <a:r>
              <a:rPr lang="en-GB" sz="2400" dirty="0">
                <a:solidFill>
                  <a:srgbClr val="008000"/>
                </a:solidFill>
                <a:latin typeface="Consolas" panose="020B0609020204030204" pitchFamily="49" charset="0"/>
              </a:rPr>
              <a:t> (43)</a:t>
            </a:r>
            <a:br>
              <a:rPr lang="en-GB" sz="2400" dirty="0">
                <a:solidFill>
                  <a:srgbClr val="008000"/>
                </a:solidFill>
                <a:latin typeface="Consolas" panose="020B0609020204030204" pitchFamily="49" charset="0"/>
              </a:rPr>
            </a:br>
            <a:r>
              <a:rPr lang="en-GB" sz="2400" dirty="0" err="1">
                <a:solidFill>
                  <a:srgbClr val="000000"/>
                </a:solidFill>
                <a:latin typeface="Consolas" panose="020B0609020204030204" pitchFamily="49" charset="0"/>
              </a:rPr>
              <a:t>printf</a:t>
            </a:r>
            <a:r>
              <a:rPr lang="en-GB" sz="2400" dirty="0">
                <a:solidFill>
                  <a:srgbClr val="000000"/>
                </a:solidFill>
                <a:latin typeface="Consolas" panose="020B0609020204030204" pitchFamily="49" charset="0"/>
              </a:rPr>
              <a:t>(</a:t>
            </a:r>
            <a:r>
              <a:rPr lang="en-GB" sz="2400" dirty="0">
                <a:solidFill>
                  <a:srgbClr val="A52A2A"/>
                </a:solidFill>
                <a:latin typeface="Consolas" panose="020B0609020204030204" pitchFamily="49" charset="0"/>
              </a:rPr>
              <a:t>"%d\n"</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myAge</a:t>
            </a:r>
            <a:r>
              <a:rPr lang="en-GB" sz="2400" dirty="0">
                <a:solidFill>
                  <a:srgbClr val="000000"/>
                </a:solidFill>
                <a:latin typeface="Consolas" panose="020B0609020204030204" pitchFamily="49" charset="0"/>
              </a:rPr>
              <a:t>);</a:t>
            </a:r>
            <a:r>
              <a:rPr lang="en-GB" sz="2400" dirty="0"/>
              <a:t/>
            </a:r>
            <a:br>
              <a:rPr lang="en-GB" sz="2400" dirty="0"/>
            </a:br>
            <a:r>
              <a:rPr lang="en-GB" sz="2400" dirty="0"/>
              <a:t/>
            </a:r>
            <a:br>
              <a:rPr lang="en-GB" sz="2400" dirty="0"/>
            </a:br>
            <a:r>
              <a:rPr lang="en-GB" sz="2400" dirty="0">
                <a:solidFill>
                  <a:srgbClr val="008000"/>
                </a:solidFill>
                <a:latin typeface="Consolas" panose="020B0609020204030204" pitchFamily="49" charset="0"/>
              </a:rPr>
              <a:t>// Output the memory address of </a:t>
            </a:r>
            <a:r>
              <a:rPr lang="en-GB" sz="2400" dirty="0" err="1">
                <a:solidFill>
                  <a:srgbClr val="008000"/>
                </a:solidFill>
                <a:latin typeface="Consolas" panose="020B0609020204030204" pitchFamily="49" charset="0"/>
              </a:rPr>
              <a:t>myAge</a:t>
            </a:r>
            <a:r>
              <a:rPr lang="en-GB" sz="2400" dirty="0">
                <a:solidFill>
                  <a:srgbClr val="008000"/>
                </a:solidFill>
                <a:latin typeface="Consolas" panose="020B0609020204030204" pitchFamily="49" charset="0"/>
              </a:rPr>
              <a:t> (0x7ffe5367e044)</a:t>
            </a:r>
            <a:br>
              <a:rPr lang="en-GB" sz="2400" dirty="0">
                <a:solidFill>
                  <a:srgbClr val="008000"/>
                </a:solidFill>
                <a:latin typeface="Consolas" panose="020B0609020204030204" pitchFamily="49" charset="0"/>
              </a:rPr>
            </a:br>
            <a:r>
              <a:rPr lang="en-GB" sz="2400" dirty="0" err="1">
                <a:solidFill>
                  <a:srgbClr val="000000"/>
                </a:solidFill>
                <a:latin typeface="Consolas" panose="020B0609020204030204" pitchFamily="49" charset="0"/>
              </a:rPr>
              <a:t>printf</a:t>
            </a:r>
            <a:r>
              <a:rPr lang="en-GB" sz="2400" dirty="0">
                <a:solidFill>
                  <a:srgbClr val="000000"/>
                </a:solidFill>
                <a:latin typeface="Consolas" panose="020B0609020204030204" pitchFamily="49" charset="0"/>
              </a:rPr>
              <a:t>(</a:t>
            </a:r>
            <a:r>
              <a:rPr lang="en-GB" sz="2400" dirty="0">
                <a:solidFill>
                  <a:srgbClr val="A52A2A"/>
                </a:solidFill>
                <a:latin typeface="Consolas" panose="020B0609020204030204" pitchFamily="49" charset="0"/>
              </a:rPr>
              <a:t>"%p\n"</a:t>
            </a:r>
            <a:r>
              <a:rPr lang="en-GB" sz="2400" dirty="0">
                <a:solidFill>
                  <a:srgbClr val="000000"/>
                </a:solidFill>
                <a:latin typeface="Consolas" panose="020B0609020204030204" pitchFamily="49" charset="0"/>
              </a:rPr>
              <a:t>, &amp;</a:t>
            </a:r>
            <a:r>
              <a:rPr lang="en-GB" sz="2400" dirty="0" err="1">
                <a:solidFill>
                  <a:srgbClr val="000000"/>
                </a:solidFill>
                <a:latin typeface="Consolas" panose="020B0609020204030204" pitchFamily="49" charset="0"/>
              </a:rPr>
              <a:t>myAge</a:t>
            </a:r>
            <a:r>
              <a:rPr lang="en-GB" sz="2400" dirty="0">
                <a:solidFill>
                  <a:srgbClr val="000000"/>
                </a:solidFill>
                <a:latin typeface="Consolas" panose="020B0609020204030204" pitchFamily="49" charset="0"/>
              </a:rPr>
              <a:t>);</a:t>
            </a:r>
            <a:r>
              <a:rPr lang="en-GB" sz="2400" dirty="0"/>
              <a:t/>
            </a:r>
            <a:br>
              <a:rPr lang="en-GB" sz="2400" dirty="0"/>
            </a:br>
            <a:r>
              <a:rPr lang="en-GB" sz="2400" dirty="0"/>
              <a:t/>
            </a:r>
            <a:br>
              <a:rPr lang="en-GB" sz="2400" dirty="0"/>
            </a:br>
            <a:r>
              <a:rPr lang="en-GB" sz="2400" dirty="0">
                <a:solidFill>
                  <a:srgbClr val="008000"/>
                </a:solidFill>
                <a:latin typeface="Consolas" panose="020B0609020204030204" pitchFamily="49" charset="0"/>
              </a:rPr>
              <a:t>// Output the memory address of </a:t>
            </a:r>
            <a:r>
              <a:rPr lang="en-GB" sz="2400" dirty="0" err="1">
                <a:solidFill>
                  <a:srgbClr val="008000"/>
                </a:solidFill>
                <a:latin typeface="Consolas" panose="020B0609020204030204" pitchFamily="49" charset="0"/>
              </a:rPr>
              <a:t>myAge</a:t>
            </a:r>
            <a:r>
              <a:rPr lang="en-GB" sz="2400" dirty="0">
                <a:solidFill>
                  <a:srgbClr val="008000"/>
                </a:solidFill>
                <a:latin typeface="Consolas" panose="020B0609020204030204" pitchFamily="49" charset="0"/>
              </a:rPr>
              <a:t> with the pointer (0x7ffe5367e044)</a:t>
            </a:r>
            <a:br>
              <a:rPr lang="en-GB" sz="2400" dirty="0">
                <a:solidFill>
                  <a:srgbClr val="008000"/>
                </a:solidFill>
                <a:latin typeface="Consolas" panose="020B0609020204030204" pitchFamily="49" charset="0"/>
              </a:rPr>
            </a:br>
            <a:r>
              <a:rPr lang="en-GB" sz="2400" dirty="0" err="1">
                <a:solidFill>
                  <a:srgbClr val="000000"/>
                </a:solidFill>
                <a:latin typeface="Consolas" panose="020B0609020204030204" pitchFamily="49" charset="0"/>
              </a:rPr>
              <a:t>printf</a:t>
            </a:r>
            <a:r>
              <a:rPr lang="en-GB" sz="2400" dirty="0">
                <a:solidFill>
                  <a:srgbClr val="000000"/>
                </a:solidFill>
                <a:latin typeface="Consolas" panose="020B0609020204030204" pitchFamily="49" charset="0"/>
              </a:rPr>
              <a:t>(</a:t>
            </a:r>
            <a:r>
              <a:rPr lang="en-GB" sz="2400" dirty="0">
                <a:solidFill>
                  <a:srgbClr val="A52A2A"/>
                </a:solidFill>
                <a:latin typeface="Consolas" panose="020B0609020204030204" pitchFamily="49" charset="0"/>
              </a:rPr>
              <a:t>"%p\n"</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ptr</a:t>
            </a:r>
            <a:r>
              <a:rPr lang="en-GB" sz="2400" dirty="0">
                <a:solidFill>
                  <a:srgbClr val="000000"/>
                </a:solidFill>
                <a:latin typeface="Consolas" panose="020B0609020204030204" pitchFamily="49" charset="0"/>
              </a:rPr>
              <a:t>);</a:t>
            </a:r>
            <a:endParaRPr lang="en-GB" sz="2400" dirty="0"/>
          </a:p>
        </p:txBody>
      </p:sp>
    </p:spTree>
    <p:extLst>
      <p:ext uri="{BB962C8B-B14F-4D97-AF65-F5344CB8AC3E}">
        <p14:creationId xmlns:p14="http://schemas.microsoft.com/office/powerpoint/2010/main" val="156304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a:xfrm>
            <a:off x="838200" y="1825624"/>
            <a:ext cx="10515600" cy="4731929"/>
          </a:xfrm>
        </p:spPr>
        <p:txBody>
          <a:bodyPr/>
          <a:lstStyle/>
          <a:p>
            <a:pPr algn="just">
              <a:lnSpc>
                <a:spcPct val="150000"/>
              </a:lnSpc>
            </a:pPr>
            <a:r>
              <a:rPr lang="en-GB" b="1" dirty="0" smtClean="0"/>
              <a:t>Structured Programming</a:t>
            </a:r>
            <a:r>
              <a:rPr lang="en-GB" dirty="0" smtClean="0"/>
              <a:t>: C promotes structured programming by supporting functions, allowing code to be organized into modules for better readability and maintenance.</a:t>
            </a:r>
          </a:p>
          <a:p>
            <a:pPr algn="just">
              <a:lnSpc>
                <a:spcPct val="150000"/>
              </a:lnSpc>
            </a:pPr>
            <a:r>
              <a:rPr lang="en-GB" b="1" dirty="0" smtClean="0"/>
              <a:t>Standard Library</a:t>
            </a:r>
            <a:r>
              <a:rPr lang="en-GB" dirty="0" smtClean="0"/>
              <a:t>: C provides a standard library of functions for performing common tasks, such as input/output operations, string manipulation, and mathematical computations.</a:t>
            </a:r>
            <a:endParaRPr lang="en-GB" dirty="0"/>
          </a:p>
        </p:txBody>
      </p:sp>
    </p:spTree>
    <p:extLst>
      <p:ext uri="{BB962C8B-B14F-4D97-AF65-F5344CB8AC3E}">
        <p14:creationId xmlns:p14="http://schemas.microsoft.com/office/powerpoint/2010/main" val="4083034119"/>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Example </a:t>
            </a:r>
            <a:r>
              <a:rPr lang="en-GB" b="1" dirty="0"/>
              <a:t>explained</a:t>
            </a:r>
            <a:br>
              <a:rPr lang="en-GB" b="1" dirty="0"/>
            </a:br>
            <a:endParaRPr lang="en-GB" b="1" dirty="0"/>
          </a:p>
        </p:txBody>
      </p:sp>
      <p:sp>
        <p:nvSpPr>
          <p:cNvPr id="3" name="Content Placeholder 2"/>
          <p:cNvSpPr>
            <a:spLocks noGrp="1"/>
          </p:cNvSpPr>
          <p:nvPr>
            <p:ph idx="1"/>
          </p:nvPr>
        </p:nvSpPr>
        <p:spPr>
          <a:xfrm>
            <a:off x="574766" y="1825625"/>
            <a:ext cx="10779034" cy="4351338"/>
          </a:xfrm>
        </p:spPr>
        <p:txBody>
          <a:bodyPr>
            <a:normAutofit fontScale="92500" lnSpcReduction="10000"/>
          </a:bodyPr>
          <a:lstStyle/>
          <a:p>
            <a:pPr algn="just">
              <a:lnSpc>
                <a:spcPct val="200000"/>
              </a:lnSpc>
            </a:pPr>
            <a:r>
              <a:rPr lang="en-GB" sz="2400" dirty="0"/>
              <a:t>Create a pointer variable with the name </a:t>
            </a:r>
            <a:r>
              <a:rPr lang="en-GB" sz="2400" b="1" dirty="0" err="1"/>
              <a:t>ptr</a:t>
            </a:r>
            <a:r>
              <a:rPr lang="en-GB" sz="2400" dirty="0"/>
              <a:t>, that points to an </a:t>
            </a:r>
            <a:r>
              <a:rPr lang="en-GB" sz="2400" b="1" dirty="0" err="1"/>
              <a:t>int</a:t>
            </a:r>
            <a:r>
              <a:rPr lang="en-GB" sz="2400" dirty="0"/>
              <a:t> variable </a:t>
            </a:r>
            <a:r>
              <a:rPr lang="en-GB" sz="2400" b="1" dirty="0"/>
              <a:t>(</a:t>
            </a:r>
            <a:r>
              <a:rPr lang="en-GB" sz="2400" b="1" dirty="0" err="1"/>
              <a:t>myAge</a:t>
            </a:r>
            <a:r>
              <a:rPr lang="en-GB" sz="2400" b="1" dirty="0"/>
              <a:t>). </a:t>
            </a:r>
            <a:r>
              <a:rPr lang="en-GB" sz="2400" dirty="0"/>
              <a:t>Note that the type of the pointer has to match the type of the variable you're working with (</a:t>
            </a:r>
            <a:r>
              <a:rPr lang="en-GB" sz="2400" b="1" dirty="0" err="1"/>
              <a:t>int</a:t>
            </a:r>
            <a:r>
              <a:rPr lang="en-GB" sz="2400" dirty="0"/>
              <a:t> in our example</a:t>
            </a:r>
            <a:r>
              <a:rPr lang="en-GB" sz="2400" dirty="0" smtClean="0"/>
              <a:t>).</a:t>
            </a:r>
          </a:p>
          <a:p>
            <a:pPr algn="just">
              <a:lnSpc>
                <a:spcPct val="200000"/>
              </a:lnSpc>
            </a:pPr>
            <a:r>
              <a:rPr lang="en-GB" sz="2400" dirty="0"/>
              <a:t>Use the </a:t>
            </a:r>
            <a:r>
              <a:rPr lang="en-GB" sz="2400" b="1" dirty="0"/>
              <a:t>&amp; </a:t>
            </a:r>
            <a:r>
              <a:rPr lang="en-GB" sz="2400" dirty="0"/>
              <a:t>operator to store the memory address of the </a:t>
            </a:r>
            <a:r>
              <a:rPr lang="en-GB" sz="2400" b="1" dirty="0" err="1"/>
              <a:t>myAge</a:t>
            </a:r>
            <a:r>
              <a:rPr lang="en-GB" sz="2400" dirty="0"/>
              <a:t> variable, and assign it to the pointer</a:t>
            </a:r>
            <a:r>
              <a:rPr lang="en-GB" sz="2400" dirty="0" smtClean="0"/>
              <a:t>.</a:t>
            </a:r>
          </a:p>
          <a:p>
            <a:pPr algn="just">
              <a:lnSpc>
                <a:spcPct val="200000"/>
              </a:lnSpc>
            </a:pPr>
            <a:r>
              <a:rPr lang="en-GB" sz="2400" dirty="0"/>
              <a:t>Now, </a:t>
            </a:r>
            <a:r>
              <a:rPr lang="en-GB" sz="2400" b="1" dirty="0" err="1"/>
              <a:t>ptr</a:t>
            </a:r>
            <a:r>
              <a:rPr lang="en-GB" sz="2400" dirty="0"/>
              <a:t> holds the value of </a:t>
            </a:r>
            <a:r>
              <a:rPr lang="en-GB" sz="2400" b="1" dirty="0" err="1"/>
              <a:t>myAge</a:t>
            </a:r>
            <a:r>
              <a:rPr lang="en-GB" sz="2400" dirty="0" err="1"/>
              <a:t>'s</a:t>
            </a:r>
            <a:r>
              <a:rPr lang="en-GB" sz="2400" dirty="0"/>
              <a:t> memory address.</a:t>
            </a:r>
          </a:p>
        </p:txBody>
      </p:sp>
    </p:spTree>
    <p:extLst>
      <p:ext uri="{BB962C8B-B14F-4D97-AF65-F5344CB8AC3E}">
        <p14:creationId xmlns:p14="http://schemas.microsoft.com/office/powerpoint/2010/main" val="313134372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98478374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26316014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a </a:t>
            </a:r>
            <a:r>
              <a:rPr lang="en-US" b="1" dirty="0" smtClean="0"/>
              <a:t>function</a:t>
            </a:r>
            <a:endParaRPr lang="en-GB" b="1" dirty="0"/>
          </a:p>
        </p:txBody>
      </p:sp>
      <p:sp>
        <p:nvSpPr>
          <p:cNvPr id="3" name="Content Placeholder 2"/>
          <p:cNvSpPr>
            <a:spLocks noGrp="1"/>
          </p:cNvSpPr>
          <p:nvPr>
            <p:ph idx="1"/>
          </p:nvPr>
        </p:nvSpPr>
        <p:spPr/>
        <p:txBody>
          <a:bodyPr/>
          <a:lstStyle/>
          <a:p>
            <a:pPr algn="just">
              <a:lnSpc>
                <a:spcPct val="150000"/>
              </a:lnSpc>
            </a:pPr>
            <a:r>
              <a:rPr lang="en-GB" dirty="0"/>
              <a:t>A function is a block of code which only runs when it is called.</a:t>
            </a:r>
          </a:p>
          <a:p>
            <a:pPr algn="just">
              <a:lnSpc>
                <a:spcPct val="150000"/>
              </a:lnSpc>
            </a:pPr>
            <a:r>
              <a:rPr lang="en-GB" dirty="0"/>
              <a:t>You can pass data, known as parameters, into a function.</a:t>
            </a:r>
          </a:p>
          <a:p>
            <a:pPr algn="just">
              <a:lnSpc>
                <a:spcPct val="150000"/>
              </a:lnSpc>
            </a:pPr>
            <a:r>
              <a:rPr lang="en-GB" dirty="0"/>
              <a:t>Functions are used to perform certain actions, and they are important for reusing code: Define the code once, and use it many times.</a:t>
            </a:r>
          </a:p>
          <a:p>
            <a:pPr marL="0" indent="0" algn="just">
              <a:lnSpc>
                <a:spcPct val="150000"/>
              </a:lnSpc>
              <a:buNone/>
            </a:pPr>
            <a:r>
              <a:rPr lang="en-GB" dirty="0"/>
              <a:t/>
            </a:r>
            <a:br>
              <a:rPr lang="en-GB" dirty="0"/>
            </a:br>
            <a:endParaRPr lang="en-GB" dirty="0"/>
          </a:p>
        </p:txBody>
      </p:sp>
    </p:spTree>
    <p:extLst>
      <p:ext uri="{BB962C8B-B14F-4D97-AF65-F5344CB8AC3E}">
        <p14:creationId xmlns:p14="http://schemas.microsoft.com/office/powerpoint/2010/main" val="313050911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Predefined </a:t>
            </a:r>
            <a:r>
              <a:rPr lang="en-GB" b="1" dirty="0"/>
              <a:t>Functions</a:t>
            </a:r>
            <a:r>
              <a:rPr lang="en-GB" dirty="0"/>
              <a:t/>
            </a:r>
            <a:br>
              <a:rPr lang="en-GB" dirty="0"/>
            </a:br>
            <a:endParaRPr lang="en-GB" dirty="0"/>
          </a:p>
        </p:txBody>
      </p:sp>
      <p:sp>
        <p:nvSpPr>
          <p:cNvPr id="3" name="Content Placeholder 2"/>
          <p:cNvSpPr>
            <a:spLocks noGrp="1"/>
          </p:cNvSpPr>
          <p:nvPr>
            <p:ph idx="1"/>
          </p:nvPr>
        </p:nvSpPr>
        <p:spPr/>
        <p:txBody>
          <a:bodyPr>
            <a:normAutofit lnSpcReduction="10000"/>
          </a:bodyPr>
          <a:lstStyle/>
          <a:p>
            <a:pPr algn="just">
              <a:lnSpc>
                <a:spcPct val="200000"/>
              </a:lnSpc>
            </a:pPr>
            <a:r>
              <a:rPr lang="en-GB" dirty="0"/>
              <a:t>Predefined functions in C, also known as built-in functions or standard library functions, are functions that are already provided by the C programming language itself or by standard libraries. We include the math. h library to access mathematical functions like </a:t>
            </a:r>
            <a:r>
              <a:rPr lang="en-GB" dirty="0" err="1"/>
              <a:t>sqrt</a:t>
            </a:r>
            <a:r>
              <a:rPr lang="en-GB" dirty="0"/>
              <a:t>(), abs(), pow(), ceil(), and floor().</a:t>
            </a:r>
          </a:p>
        </p:txBody>
      </p:sp>
    </p:spTree>
    <p:extLst>
      <p:ext uri="{BB962C8B-B14F-4D97-AF65-F5344CB8AC3E}">
        <p14:creationId xmlns:p14="http://schemas.microsoft.com/office/powerpoint/2010/main" val="302723784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GB" dirty="0"/>
              <a:t>For example, main() is a function, which is used to execute code, and </a:t>
            </a:r>
            <a:r>
              <a:rPr lang="en-GB" dirty="0" err="1"/>
              <a:t>printf</a:t>
            </a:r>
            <a:r>
              <a:rPr lang="en-GB" dirty="0"/>
              <a:t>() is a function; used to output/print text to the </a:t>
            </a:r>
            <a:r>
              <a:rPr lang="en-GB" dirty="0" smtClean="0"/>
              <a:t>screen</a:t>
            </a:r>
            <a:endParaRPr lang="en-GB" dirty="0"/>
          </a:p>
          <a:p>
            <a:pPr>
              <a:lnSpc>
                <a:spcPct val="150000"/>
              </a:lnSpc>
            </a:pPr>
            <a:r>
              <a:rPr lang="en-GB" dirty="0"/>
              <a:t>Example</a:t>
            </a:r>
          </a:p>
          <a:p>
            <a:pPr>
              <a:lnSpc>
                <a:spcPct val="150000"/>
              </a:lnSpc>
            </a:pPr>
            <a:r>
              <a:rPr lang="en-GB" dirty="0" err="1"/>
              <a:t>int</a:t>
            </a:r>
            <a:r>
              <a:rPr lang="en-GB" dirty="0"/>
              <a:t> </a:t>
            </a:r>
            <a:r>
              <a:rPr lang="en-GB" b="1" dirty="0"/>
              <a:t>main()</a:t>
            </a:r>
            <a:r>
              <a:rPr lang="en-GB" dirty="0"/>
              <a:t> {</a:t>
            </a:r>
            <a:br>
              <a:rPr lang="en-GB" dirty="0"/>
            </a:br>
            <a:r>
              <a:rPr lang="en-GB" dirty="0"/>
              <a:t>  </a:t>
            </a:r>
            <a:r>
              <a:rPr lang="en-GB" b="1" dirty="0" err="1"/>
              <a:t>printf</a:t>
            </a:r>
            <a:r>
              <a:rPr lang="en-GB" b="1" dirty="0"/>
              <a:t>(</a:t>
            </a:r>
            <a:r>
              <a:rPr lang="en-GB" dirty="0"/>
              <a:t>"Hello World!"</a:t>
            </a:r>
            <a:r>
              <a:rPr lang="en-GB" b="1" dirty="0"/>
              <a:t>)</a:t>
            </a:r>
            <a:r>
              <a:rPr lang="en-GB" dirty="0"/>
              <a:t>;</a:t>
            </a:r>
            <a:br>
              <a:rPr lang="en-GB" dirty="0"/>
            </a:br>
            <a:r>
              <a:rPr lang="en-GB" dirty="0"/>
              <a:t>  return 0;</a:t>
            </a:r>
            <a:br>
              <a:rPr lang="en-GB" dirty="0"/>
            </a:br>
            <a:r>
              <a:rPr lang="en-GB" dirty="0"/>
              <a:t>}</a:t>
            </a:r>
            <a:endParaRPr lang="en-GB" dirty="0" smtClean="0"/>
          </a:p>
          <a:p>
            <a:endParaRPr lang="en-GB" dirty="0"/>
          </a:p>
        </p:txBody>
      </p:sp>
    </p:spTree>
    <p:extLst>
      <p:ext uri="{BB962C8B-B14F-4D97-AF65-F5344CB8AC3E}">
        <p14:creationId xmlns:p14="http://schemas.microsoft.com/office/powerpoint/2010/main" val="405162777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Create a Function</a:t>
            </a:r>
            <a:r>
              <a:rPr lang="en-GB" dirty="0"/>
              <a:t/>
            </a:r>
            <a:br>
              <a:rPr lang="en-GB" dirty="0"/>
            </a:br>
            <a:endParaRPr lang="en-GB" dirty="0"/>
          </a:p>
        </p:txBody>
      </p:sp>
      <p:sp>
        <p:nvSpPr>
          <p:cNvPr id="3" name="Content Placeholder 2"/>
          <p:cNvSpPr>
            <a:spLocks noGrp="1"/>
          </p:cNvSpPr>
          <p:nvPr>
            <p:ph idx="1"/>
          </p:nvPr>
        </p:nvSpPr>
        <p:spPr/>
        <p:txBody>
          <a:bodyPr/>
          <a:lstStyle/>
          <a:p>
            <a:pPr>
              <a:lnSpc>
                <a:spcPct val="150000"/>
              </a:lnSpc>
            </a:pPr>
            <a:r>
              <a:rPr lang="en-GB" dirty="0"/>
              <a:t>To create (often referred to as declare) your own function, specify the name of the function, followed by parentheses () and curly brackets </a:t>
            </a:r>
            <a:r>
              <a:rPr lang="en-GB" dirty="0" smtClean="0"/>
              <a:t>{}</a:t>
            </a:r>
          </a:p>
          <a:p>
            <a:pPr>
              <a:lnSpc>
                <a:spcPct val="150000"/>
              </a:lnSpc>
            </a:pPr>
            <a:r>
              <a:rPr lang="en-GB" b="1" dirty="0"/>
              <a:t>Syntax</a:t>
            </a:r>
          </a:p>
          <a:p>
            <a:pPr>
              <a:lnSpc>
                <a:spcPct val="150000"/>
              </a:lnSpc>
            </a:pPr>
            <a:r>
              <a:rPr lang="en-GB" dirty="0"/>
              <a:t>void </a:t>
            </a:r>
            <a:r>
              <a:rPr lang="en-GB" i="1" dirty="0" err="1"/>
              <a:t>myFunction</a:t>
            </a:r>
            <a:r>
              <a:rPr lang="en-GB" dirty="0"/>
              <a:t>() {</a:t>
            </a:r>
            <a:br>
              <a:rPr lang="en-GB" dirty="0"/>
            </a:br>
            <a:r>
              <a:rPr lang="en-GB" dirty="0"/>
              <a:t>  // code to be executed</a:t>
            </a:r>
            <a:br>
              <a:rPr lang="en-GB" dirty="0"/>
            </a:br>
            <a:r>
              <a:rPr lang="en-GB" dirty="0"/>
              <a:t>}</a:t>
            </a:r>
          </a:p>
        </p:txBody>
      </p:sp>
    </p:spTree>
    <p:extLst>
      <p:ext uri="{BB962C8B-B14F-4D97-AF65-F5344CB8AC3E}">
        <p14:creationId xmlns:p14="http://schemas.microsoft.com/office/powerpoint/2010/main" val="336318170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Example Explained</a:t>
            </a:r>
            <a:br>
              <a:rPr lang="en-GB" b="1" dirty="0"/>
            </a:br>
            <a:endParaRPr lang="en-GB" b="1" dirty="0"/>
          </a:p>
        </p:txBody>
      </p:sp>
      <p:sp>
        <p:nvSpPr>
          <p:cNvPr id="3" name="Content Placeholder 2"/>
          <p:cNvSpPr>
            <a:spLocks noGrp="1"/>
          </p:cNvSpPr>
          <p:nvPr>
            <p:ph idx="1"/>
          </p:nvPr>
        </p:nvSpPr>
        <p:spPr/>
        <p:txBody>
          <a:bodyPr>
            <a:normAutofit lnSpcReduction="10000"/>
          </a:bodyPr>
          <a:lstStyle/>
          <a:p>
            <a:pPr algn="just">
              <a:lnSpc>
                <a:spcPct val="150000"/>
              </a:lnSpc>
            </a:pPr>
            <a:r>
              <a:rPr lang="en-GB" dirty="0" err="1">
                <a:solidFill>
                  <a:srgbClr val="DC143C"/>
                </a:solidFill>
                <a:latin typeface="Consolas" panose="020B0609020204030204" pitchFamily="49" charset="0"/>
              </a:rPr>
              <a:t>myFunction</a:t>
            </a:r>
            <a:r>
              <a:rPr lang="en-GB" dirty="0" smtClean="0">
                <a:solidFill>
                  <a:srgbClr val="DC143C"/>
                </a:solidFill>
                <a:latin typeface="Consolas" panose="020B0609020204030204" pitchFamily="49" charset="0"/>
              </a:rPr>
              <a:t>()</a:t>
            </a:r>
            <a:r>
              <a:rPr lang="en-GB" dirty="0"/>
              <a:t>  is the name of the </a:t>
            </a:r>
            <a:r>
              <a:rPr lang="en-GB" dirty="0" smtClean="0"/>
              <a:t>function</a:t>
            </a:r>
          </a:p>
          <a:p>
            <a:pPr algn="just">
              <a:lnSpc>
                <a:spcPct val="150000"/>
              </a:lnSpc>
            </a:pPr>
            <a:r>
              <a:rPr lang="en-GB" dirty="0" smtClean="0">
                <a:solidFill>
                  <a:srgbClr val="DC143C"/>
                </a:solidFill>
                <a:latin typeface="Consolas" panose="020B0609020204030204" pitchFamily="49" charset="0"/>
              </a:rPr>
              <a:t>Void </a:t>
            </a:r>
            <a:r>
              <a:rPr lang="en-GB" dirty="0"/>
              <a:t>means that the function does not have a return value. You will learn more about return values later in the next </a:t>
            </a:r>
            <a:r>
              <a:rPr lang="en-GB" dirty="0" smtClean="0"/>
              <a:t>chapter</a:t>
            </a:r>
          </a:p>
          <a:p>
            <a:pPr algn="just">
              <a:lnSpc>
                <a:spcPct val="150000"/>
              </a:lnSpc>
            </a:pPr>
            <a:r>
              <a:rPr lang="en-GB" dirty="0"/>
              <a:t>Inside the function (the body), add code that defines what the function should do</a:t>
            </a:r>
          </a:p>
          <a:p>
            <a:pPr marL="0" indent="0">
              <a:buNone/>
            </a:pPr>
            <a:r>
              <a:rPr lang="en-GB" dirty="0"/>
              <a:t/>
            </a:r>
            <a:br>
              <a:rPr lang="en-GB" dirty="0"/>
            </a:br>
            <a:endParaRPr lang="en-GB" dirty="0"/>
          </a:p>
        </p:txBody>
      </p:sp>
    </p:spTree>
    <p:extLst>
      <p:ext uri="{BB962C8B-B14F-4D97-AF65-F5344CB8AC3E}">
        <p14:creationId xmlns:p14="http://schemas.microsoft.com/office/powerpoint/2010/main" val="17345459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Call </a:t>
            </a:r>
            <a:r>
              <a:rPr lang="en-GB" b="1" dirty="0"/>
              <a:t>a Function</a:t>
            </a:r>
            <a:br>
              <a:rPr lang="en-GB" b="1" dirty="0"/>
            </a:br>
            <a:endParaRPr lang="en-GB" b="1" dirty="0"/>
          </a:p>
        </p:txBody>
      </p:sp>
      <p:sp>
        <p:nvSpPr>
          <p:cNvPr id="3" name="Content Placeholder 2"/>
          <p:cNvSpPr>
            <a:spLocks noGrp="1"/>
          </p:cNvSpPr>
          <p:nvPr>
            <p:ph idx="1"/>
          </p:nvPr>
        </p:nvSpPr>
        <p:spPr/>
        <p:txBody>
          <a:bodyPr/>
          <a:lstStyle/>
          <a:p>
            <a:pPr algn="just">
              <a:lnSpc>
                <a:spcPct val="150000"/>
              </a:lnSpc>
            </a:pPr>
            <a:r>
              <a:rPr lang="en-GB" dirty="0"/>
              <a:t>Declared functions are not executed immediately. They are "saved for later use", and will be executed when they are called.</a:t>
            </a:r>
          </a:p>
          <a:p>
            <a:pPr algn="just">
              <a:lnSpc>
                <a:spcPct val="150000"/>
              </a:lnSpc>
            </a:pPr>
            <a:r>
              <a:rPr lang="en-GB" dirty="0"/>
              <a:t>To call a function, write the function's name followed by two </a:t>
            </a:r>
            <a:r>
              <a:rPr lang="en-GB" dirty="0" smtClean="0"/>
              <a:t>parentheses </a:t>
            </a:r>
            <a:r>
              <a:rPr lang="en-GB" dirty="0" smtClean="0">
                <a:solidFill>
                  <a:srgbClr val="DC143C"/>
                </a:solidFill>
                <a:latin typeface="Consolas" panose="020B0609020204030204" pitchFamily="49" charset="0"/>
              </a:rPr>
              <a:t>()</a:t>
            </a:r>
            <a:r>
              <a:rPr lang="en-GB" dirty="0"/>
              <a:t> and a semicolon </a:t>
            </a:r>
            <a:r>
              <a:rPr lang="en-GB" dirty="0">
                <a:solidFill>
                  <a:srgbClr val="DC143C"/>
                </a:solidFill>
                <a:latin typeface="Consolas" panose="020B0609020204030204" pitchFamily="49" charset="0"/>
              </a:rPr>
              <a:t> </a:t>
            </a:r>
            <a:r>
              <a:rPr lang="en-GB" dirty="0" smtClean="0">
                <a:solidFill>
                  <a:srgbClr val="DC143C"/>
                </a:solidFill>
                <a:latin typeface="Consolas" panose="020B0609020204030204" pitchFamily="49" charset="0"/>
              </a:rPr>
              <a:t>;</a:t>
            </a:r>
          </a:p>
          <a:p>
            <a:pPr algn="just">
              <a:lnSpc>
                <a:spcPct val="150000"/>
              </a:lnSpc>
            </a:pPr>
            <a:r>
              <a:rPr lang="en-GB" dirty="0"/>
              <a:t>In the following example</a:t>
            </a:r>
            <a:r>
              <a:rPr lang="en-GB" dirty="0" smtClean="0"/>
              <a:t>,</a:t>
            </a:r>
            <a:r>
              <a:rPr lang="en-GB" dirty="0">
                <a:solidFill>
                  <a:srgbClr val="DC143C"/>
                </a:solidFill>
                <a:latin typeface="Consolas" panose="020B0609020204030204" pitchFamily="49" charset="0"/>
              </a:rPr>
              <a:t> </a:t>
            </a:r>
            <a:r>
              <a:rPr lang="en-GB" dirty="0" err="1">
                <a:solidFill>
                  <a:srgbClr val="DC143C"/>
                </a:solidFill>
                <a:latin typeface="Consolas" panose="020B0609020204030204" pitchFamily="49" charset="0"/>
              </a:rPr>
              <a:t>myFunction</a:t>
            </a:r>
            <a:r>
              <a:rPr lang="en-GB" dirty="0" smtClean="0">
                <a:solidFill>
                  <a:srgbClr val="DC143C"/>
                </a:solidFill>
                <a:latin typeface="Consolas" panose="020B0609020204030204" pitchFamily="49" charset="0"/>
              </a:rPr>
              <a:t>()</a:t>
            </a:r>
            <a:r>
              <a:rPr lang="en-GB" dirty="0"/>
              <a:t>  is used to print a text (the action), when it is called:</a:t>
            </a:r>
          </a:p>
          <a:p>
            <a:endParaRPr lang="en-GB" dirty="0"/>
          </a:p>
        </p:txBody>
      </p:sp>
    </p:spTree>
    <p:extLst>
      <p:ext uri="{BB962C8B-B14F-4D97-AF65-F5344CB8AC3E}">
        <p14:creationId xmlns:p14="http://schemas.microsoft.com/office/powerpoint/2010/main" val="213616044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
            </a:r>
            <a:br>
              <a:rPr lang="en-GB" b="1" dirty="0"/>
            </a:br>
            <a:r>
              <a:rPr lang="en-GB" b="1" dirty="0"/>
              <a:t>Example</a:t>
            </a:r>
            <a:br>
              <a:rPr lang="en-GB" b="1" dirty="0"/>
            </a:br>
            <a:r>
              <a:rPr lang="en-GB" b="1" dirty="0"/>
              <a:t>Inside </a:t>
            </a:r>
            <a:r>
              <a:rPr lang="en-GB" b="1" dirty="0">
                <a:solidFill>
                  <a:srgbClr val="FF0000"/>
                </a:solidFill>
              </a:rPr>
              <a:t>main</a:t>
            </a:r>
            <a:r>
              <a:rPr lang="en-GB" b="1" dirty="0"/>
              <a:t>, call </a:t>
            </a:r>
            <a:r>
              <a:rPr lang="en-GB" b="1" dirty="0" err="1">
                <a:solidFill>
                  <a:srgbClr val="FF0000"/>
                </a:solidFill>
              </a:rPr>
              <a:t>myFunction</a:t>
            </a:r>
            <a:r>
              <a:rPr lang="en-GB" b="1" dirty="0"/>
              <a:t>():</a:t>
            </a:r>
            <a:br>
              <a:rPr lang="en-GB" b="1" dirty="0"/>
            </a:br>
            <a:endParaRPr lang="en-GB" b="1" dirty="0"/>
          </a:p>
        </p:txBody>
      </p:sp>
      <p:sp>
        <p:nvSpPr>
          <p:cNvPr id="4" name="Rectangle 3"/>
          <p:cNvSpPr/>
          <p:nvPr/>
        </p:nvSpPr>
        <p:spPr>
          <a:xfrm>
            <a:off x="1062445" y="2042220"/>
            <a:ext cx="7127966" cy="4154984"/>
          </a:xfrm>
          <a:prstGeom prst="rect">
            <a:avLst/>
          </a:prstGeom>
        </p:spPr>
        <p:txBody>
          <a:bodyPr wrap="square">
            <a:spAutoFit/>
          </a:bodyPr>
          <a:lstStyle/>
          <a:p>
            <a:r>
              <a:rPr lang="en-GB" sz="2400" dirty="0">
                <a:solidFill>
                  <a:srgbClr val="008000"/>
                </a:solidFill>
                <a:latin typeface="Consolas" panose="020B0609020204030204" pitchFamily="49" charset="0"/>
              </a:rPr>
              <a:t>// Create a function</a:t>
            </a:r>
            <a:br>
              <a:rPr lang="en-GB" sz="2400" dirty="0">
                <a:solidFill>
                  <a:srgbClr val="008000"/>
                </a:solidFill>
                <a:latin typeface="Consolas" panose="020B0609020204030204" pitchFamily="49" charset="0"/>
              </a:rPr>
            </a:br>
            <a:r>
              <a:rPr lang="en-GB" sz="2400" dirty="0">
                <a:solidFill>
                  <a:srgbClr val="0000CD"/>
                </a:solidFill>
                <a:latin typeface="Consolas" panose="020B0609020204030204" pitchFamily="49" charset="0"/>
              </a:rPr>
              <a:t>void</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myFunction</a:t>
            </a:r>
            <a:r>
              <a:rPr lang="en-GB" sz="2400" dirty="0">
                <a:solidFill>
                  <a:srgbClr val="000000"/>
                </a:solidFill>
                <a:latin typeface="Consolas" panose="020B0609020204030204" pitchFamily="49" charset="0"/>
              </a:rPr>
              <a:t>() {</a:t>
            </a:r>
            <a:r>
              <a:rPr lang="en-GB" sz="2400" dirty="0"/>
              <a:t/>
            </a:r>
            <a:br>
              <a:rPr lang="en-GB" sz="2400" dirty="0"/>
            </a:b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printf</a:t>
            </a:r>
            <a:r>
              <a:rPr lang="en-GB" sz="2400" dirty="0">
                <a:solidFill>
                  <a:srgbClr val="000000"/>
                </a:solidFill>
                <a:latin typeface="Consolas" panose="020B0609020204030204" pitchFamily="49" charset="0"/>
              </a:rPr>
              <a:t>(</a:t>
            </a:r>
            <a:r>
              <a:rPr lang="en-GB" sz="2400" dirty="0">
                <a:solidFill>
                  <a:srgbClr val="A52A2A"/>
                </a:solidFill>
                <a:latin typeface="Consolas" panose="020B0609020204030204" pitchFamily="49" charset="0"/>
              </a:rPr>
              <a:t>"I just got executed!"</a:t>
            </a:r>
            <a:r>
              <a:rPr lang="en-GB" sz="2400" dirty="0">
                <a:solidFill>
                  <a:srgbClr val="000000"/>
                </a:solidFill>
                <a:latin typeface="Consolas" panose="020B0609020204030204" pitchFamily="49" charset="0"/>
              </a:rPr>
              <a:t>);</a:t>
            </a:r>
            <a:r>
              <a:rPr lang="en-GB" sz="2400" dirty="0"/>
              <a:t/>
            </a:r>
            <a:br>
              <a:rPr lang="en-GB" sz="2400" dirty="0"/>
            </a:br>
            <a:r>
              <a:rPr lang="en-GB" sz="2400" dirty="0">
                <a:solidFill>
                  <a:srgbClr val="000000"/>
                </a:solidFill>
                <a:latin typeface="Consolas" panose="020B0609020204030204" pitchFamily="49" charset="0"/>
              </a:rPr>
              <a:t>}</a:t>
            </a:r>
            <a:r>
              <a:rPr lang="en-GB" sz="2400" dirty="0"/>
              <a:t/>
            </a:r>
            <a:br>
              <a:rPr lang="en-GB" sz="2400" dirty="0"/>
            </a:br>
            <a:r>
              <a:rPr lang="en-GB" sz="2400" dirty="0"/>
              <a:t/>
            </a:r>
            <a:br>
              <a:rPr lang="en-GB" sz="2400" dirty="0"/>
            </a:br>
            <a:r>
              <a:rPr lang="en-GB" sz="2400" dirty="0" err="1">
                <a:solidFill>
                  <a:srgbClr val="0000CD"/>
                </a:solidFill>
                <a:latin typeface="Consolas" panose="020B0609020204030204" pitchFamily="49" charset="0"/>
              </a:rPr>
              <a:t>int</a:t>
            </a:r>
            <a:r>
              <a:rPr lang="en-GB" sz="2400" dirty="0">
                <a:solidFill>
                  <a:srgbClr val="000000"/>
                </a:solidFill>
                <a:latin typeface="Consolas" panose="020B0609020204030204" pitchFamily="49" charset="0"/>
              </a:rPr>
              <a:t> main() {</a:t>
            </a:r>
            <a:r>
              <a:rPr lang="en-GB" sz="2400" dirty="0"/>
              <a:t/>
            </a:r>
            <a:br>
              <a:rPr lang="en-GB" sz="2400" dirty="0"/>
            </a:br>
            <a:r>
              <a:rPr lang="en-GB" sz="2400" dirty="0">
                <a:solidFill>
                  <a:srgbClr val="000000"/>
                </a:solidFill>
                <a:latin typeface="Consolas" panose="020B0609020204030204" pitchFamily="49" charset="0"/>
              </a:rPr>
              <a:t>  </a:t>
            </a:r>
            <a:r>
              <a:rPr lang="en-GB" sz="2400" b="1" dirty="0" err="1">
                <a:solidFill>
                  <a:srgbClr val="000000"/>
                </a:solidFill>
                <a:latin typeface="Consolas" panose="020B0609020204030204" pitchFamily="49" charset="0"/>
              </a:rPr>
              <a:t>myFunction</a:t>
            </a:r>
            <a:r>
              <a:rPr lang="en-GB" sz="2400" b="1" dirty="0">
                <a:solidFill>
                  <a:srgbClr val="000000"/>
                </a:solidFill>
                <a:latin typeface="Consolas" panose="020B0609020204030204" pitchFamily="49" charset="0"/>
              </a:rPr>
              <a:t>();</a:t>
            </a:r>
            <a:r>
              <a:rPr lang="en-GB" sz="2400" dirty="0">
                <a:solidFill>
                  <a:srgbClr val="000000"/>
                </a:solidFill>
                <a:latin typeface="Consolas" panose="020B0609020204030204" pitchFamily="49" charset="0"/>
              </a:rPr>
              <a:t> </a:t>
            </a:r>
            <a:r>
              <a:rPr lang="en-GB" sz="2400" dirty="0">
                <a:solidFill>
                  <a:srgbClr val="008000"/>
                </a:solidFill>
                <a:latin typeface="Consolas" panose="020B0609020204030204" pitchFamily="49" charset="0"/>
              </a:rPr>
              <a:t>// call the function</a:t>
            </a:r>
            <a:br>
              <a:rPr lang="en-GB" sz="2400" dirty="0">
                <a:solidFill>
                  <a:srgbClr val="008000"/>
                </a:solidFill>
                <a:latin typeface="Consolas" panose="020B0609020204030204" pitchFamily="49" charset="0"/>
              </a:rPr>
            </a:br>
            <a:r>
              <a:rPr lang="en-GB" sz="2400" dirty="0">
                <a:solidFill>
                  <a:srgbClr val="000000"/>
                </a:solidFill>
                <a:latin typeface="Consolas" panose="020B0609020204030204" pitchFamily="49" charset="0"/>
              </a:rPr>
              <a:t>  </a:t>
            </a:r>
            <a:r>
              <a:rPr lang="en-GB" sz="2400" dirty="0">
                <a:solidFill>
                  <a:srgbClr val="0000CD"/>
                </a:solidFill>
                <a:latin typeface="Consolas" panose="020B0609020204030204" pitchFamily="49" charset="0"/>
              </a:rPr>
              <a:t>return</a:t>
            </a:r>
            <a:r>
              <a:rPr lang="en-GB" sz="2400" dirty="0">
                <a:solidFill>
                  <a:srgbClr val="000000"/>
                </a:solidFill>
                <a:latin typeface="Consolas" panose="020B0609020204030204" pitchFamily="49" charset="0"/>
              </a:rPr>
              <a:t> </a:t>
            </a:r>
            <a:r>
              <a:rPr lang="en-GB" sz="2400" dirty="0">
                <a:solidFill>
                  <a:srgbClr val="FF0000"/>
                </a:solidFill>
                <a:latin typeface="Consolas" panose="020B0609020204030204" pitchFamily="49" charset="0"/>
              </a:rPr>
              <a:t>0</a:t>
            </a:r>
            <a:r>
              <a:rPr lang="en-GB" sz="2400" dirty="0">
                <a:solidFill>
                  <a:srgbClr val="000000"/>
                </a:solidFill>
                <a:latin typeface="Consolas" panose="020B0609020204030204" pitchFamily="49" charset="0"/>
              </a:rPr>
              <a:t>;</a:t>
            </a:r>
            <a:r>
              <a:rPr lang="en-GB" sz="2400" dirty="0"/>
              <a:t/>
            </a:r>
            <a:br>
              <a:rPr lang="en-GB" sz="2400" dirty="0"/>
            </a:br>
            <a:r>
              <a:rPr lang="en-GB" sz="2400" dirty="0">
                <a:solidFill>
                  <a:srgbClr val="000000"/>
                </a:solidFill>
                <a:latin typeface="Consolas" panose="020B0609020204030204" pitchFamily="49" charset="0"/>
              </a:rPr>
              <a:t>}</a:t>
            </a:r>
            <a:r>
              <a:rPr lang="en-GB" sz="2400" dirty="0"/>
              <a:t/>
            </a:r>
            <a:br>
              <a:rPr lang="en-GB" sz="2400" dirty="0"/>
            </a:br>
            <a:r>
              <a:rPr lang="en-GB" sz="2400" dirty="0"/>
              <a:t/>
            </a:r>
            <a:br>
              <a:rPr lang="en-GB" sz="2400" dirty="0"/>
            </a:br>
            <a:r>
              <a:rPr lang="en-GB" sz="2400" dirty="0">
                <a:solidFill>
                  <a:srgbClr val="008000"/>
                </a:solidFill>
                <a:latin typeface="Consolas" panose="020B0609020204030204" pitchFamily="49" charset="0"/>
              </a:rPr>
              <a:t>// Outputs "I just got executed!"</a:t>
            </a:r>
            <a:endParaRPr lang="en-GB" sz="2400" dirty="0"/>
          </a:p>
        </p:txBody>
      </p:sp>
    </p:spTree>
    <p:extLst>
      <p:ext uri="{BB962C8B-B14F-4D97-AF65-F5344CB8AC3E}">
        <p14:creationId xmlns:p14="http://schemas.microsoft.com/office/powerpoint/2010/main" val="174691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contents</a:t>
            </a:r>
            <a:endParaRPr lang="en-GB" dirty="0"/>
          </a:p>
        </p:txBody>
      </p:sp>
      <p:sp>
        <p:nvSpPr>
          <p:cNvPr id="3" name="Content Placeholder 2"/>
          <p:cNvSpPr>
            <a:spLocks noGrp="1"/>
          </p:cNvSpPr>
          <p:nvPr>
            <p:ph idx="1"/>
          </p:nvPr>
        </p:nvSpPr>
        <p:spPr/>
        <p:txBody>
          <a:bodyPr/>
          <a:lstStyle/>
          <a:p>
            <a:r>
              <a:rPr lang="en-GB" dirty="0" smtClean="0"/>
              <a:t>Introduction to computers </a:t>
            </a:r>
          </a:p>
          <a:p>
            <a:r>
              <a:rPr lang="en-GB" dirty="0" smtClean="0"/>
              <a:t>Types of programming languages</a:t>
            </a:r>
          </a:p>
          <a:p>
            <a:r>
              <a:rPr lang="en-GB" dirty="0" smtClean="0"/>
              <a:t>Introduction to C</a:t>
            </a:r>
          </a:p>
          <a:p>
            <a:r>
              <a:rPr lang="en-GB" dirty="0" smtClean="0"/>
              <a:t>Features of C</a:t>
            </a:r>
          </a:p>
          <a:p>
            <a:r>
              <a:rPr lang="en-GB" dirty="0" smtClean="0"/>
              <a:t>Compilers</a:t>
            </a:r>
          </a:p>
          <a:p>
            <a:r>
              <a:rPr lang="en-GB" dirty="0" smtClean="0"/>
              <a:t>Running C programs. </a:t>
            </a:r>
          </a:p>
          <a:p>
            <a:r>
              <a:rPr lang="en-US" dirty="0"/>
              <a:t>Define Character set, identifiers and keywords, variables, declaring variables, data types, displaying variables, reading variables, </a:t>
            </a:r>
            <a:r>
              <a:rPr lang="en-US" dirty="0" smtClean="0"/>
              <a:t>constants</a:t>
            </a:r>
            <a:endParaRPr lang="en-GB" dirty="0" smtClean="0"/>
          </a:p>
          <a:p>
            <a:endParaRPr lang="en-GB" dirty="0"/>
          </a:p>
        </p:txBody>
      </p:sp>
    </p:spTree>
    <p:extLst>
      <p:ext uri="{BB962C8B-B14F-4D97-AF65-F5344CB8AC3E}">
        <p14:creationId xmlns:p14="http://schemas.microsoft.com/office/powerpoint/2010/main" val="1459062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Compilers</a:t>
            </a:r>
          </a:p>
        </p:txBody>
      </p:sp>
      <p:sp>
        <p:nvSpPr>
          <p:cNvPr id="3" name="Content Placeholder 2"/>
          <p:cNvSpPr>
            <a:spLocks noGrp="1"/>
          </p:cNvSpPr>
          <p:nvPr>
            <p:ph idx="1"/>
          </p:nvPr>
        </p:nvSpPr>
        <p:spPr/>
        <p:txBody>
          <a:bodyPr/>
          <a:lstStyle/>
          <a:p>
            <a:pPr algn="just">
              <a:lnSpc>
                <a:spcPct val="200000"/>
              </a:lnSpc>
            </a:pPr>
            <a:r>
              <a:rPr lang="en-GB" dirty="0"/>
              <a:t>In the world of computer programming, the C Compiler plays a crucial role in transforming human-readable code into an executable form for computers to understand. </a:t>
            </a:r>
          </a:p>
        </p:txBody>
      </p:sp>
    </p:spTree>
    <p:extLst>
      <p:ext uri="{BB962C8B-B14F-4D97-AF65-F5344CB8AC3E}">
        <p14:creationId xmlns:p14="http://schemas.microsoft.com/office/powerpoint/2010/main" val="328002421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GB" b="1" dirty="0"/>
              <a:t>A function can be called multiple times:</a:t>
            </a:r>
          </a:p>
        </p:txBody>
      </p:sp>
      <p:sp>
        <p:nvSpPr>
          <p:cNvPr id="4" name="Rectangle 3"/>
          <p:cNvSpPr/>
          <p:nvPr/>
        </p:nvSpPr>
        <p:spPr>
          <a:xfrm>
            <a:off x="1975930" y="1227910"/>
            <a:ext cx="1595886" cy="584775"/>
          </a:xfrm>
          <a:prstGeom prst="rect">
            <a:avLst/>
          </a:prstGeom>
        </p:spPr>
        <p:txBody>
          <a:bodyPr wrap="none">
            <a:spAutoFit/>
          </a:bodyPr>
          <a:lstStyle/>
          <a:p>
            <a:r>
              <a:rPr lang="en-GB" sz="3200" dirty="0"/>
              <a:t>Example</a:t>
            </a:r>
          </a:p>
        </p:txBody>
      </p:sp>
      <p:sp>
        <p:nvSpPr>
          <p:cNvPr id="5" name="Rectangle 4"/>
          <p:cNvSpPr/>
          <p:nvPr/>
        </p:nvSpPr>
        <p:spPr>
          <a:xfrm>
            <a:off x="838200" y="1966356"/>
            <a:ext cx="6096000" cy="3970318"/>
          </a:xfrm>
          <a:prstGeom prst="rect">
            <a:avLst/>
          </a:prstGeom>
        </p:spPr>
        <p:txBody>
          <a:bodyPr>
            <a:spAutoFit/>
          </a:bodyPr>
          <a:lstStyle/>
          <a:p>
            <a:r>
              <a:rPr lang="en-GB" dirty="0">
                <a:solidFill>
                  <a:srgbClr val="0000CD"/>
                </a:solidFill>
                <a:latin typeface="Consolas" panose="020B0609020204030204" pitchFamily="49" charset="0"/>
              </a:rPr>
              <a:t>void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myFunction</a:t>
            </a:r>
            <a:r>
              <a:rPr lang="en-GB" dirty="0">
                <a:solidFill>
                  <a:srgbClr val="000000"/>
                </a:solidFill>
                <a:latin typeface="Consolas" panose="020B0609020204030204" pitchFamily="49" charset="0"/>
              </a:rPr>
              <a:t>() {</a:t>
            </a:r>
            <a:r>
              <a:rPr lang="en-GB" dirty="0"/>
              <a:t/>
            </a:r>
            <a:br>
              <a:rPr lang="en-GB" dirty="0"/>
            </a:b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printf</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"I just got executed!"</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a:t>
            </a:r>
            <a:r>
              <a:rPr lang="en-GB" dirty="0"/>
              <a:t/>
            </a:r>
            <a:br>
              <a:rPr lang="en-GB" dirty="0"/>
            </a:br>
            <a:r>
              <a:rPr lang="en-GB" dirty="0"/>
              <a:t/>
            </a:r>
            <a:br>
              <a:rPr lang="en-GB" dirty="0"/>
            </a:br>
            <a:r>
              <a:rPr lang="en-GB" dirty="0" err="1">
                <a:solidFill>
                  <a:srgbClr val="0000CD"/>
                </a:solidFill>
                <a:latin typeface="Consolas" panose="020B0609020204030204" pitchFamily="49" charset="0"/>
              </a:rPr>
              <a:t>int</a:t>
            </a:r>
            <a:r>
              <a:rPr lang="en-GB" dirty="0">
                <a:solidFill>
                  <a:srgbClr val="000000"/>
                </a:solidFill>
                <a:latin typeface="Consolas" panose="020B0609020204030204" pitchFamily="49" charset="0"/>
              </a:rPr>
              <a:t> main() {</a:t>
            </a:r>
            <a:r>
              <a:rPr lang="en-GB" dirty="0"/>
              <a:t/>
            </a:r>
            <a:br>
              <a:rPr lang="en-GB" dirty="0"/>
            </a:br>
            <a:r>
              <a:rPr lang="en-GB"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myFunction</a:t>
            </a:r>
            <a:r>
              <a:rPr lang="en-GB" b="1"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myFunction</a:t>
            </a:r>
            <a:r>
              <a:rPr lang="en-GB" b="1"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myFunction</a:t>
            </a:r>
            <a:r>
              <a:rPr lang="en-GB" b="1"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return</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0</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a:t>
            </a:r>
            <a:r>
              <a:rPr lang="en-GB" dirty="0"/>
              <a:t/>
            </a:r>
            <a:br>
              <a:rPr lang="en-GB" dirty="0"/>
            </a:br>
            <a:r>
              <a:rPr lang="en-GB" dirty="0"/>
              <a:t/>
            </a:r>
            <a:br>
              <a:rPr lang="en-GB" dirty="0"/>
            </a:br>
            <a:r>
              <a:rPr lang="en-GB" dirty="0">
                <a:solidFill>
                  <a:srgbClr val="008000"/>
                </a:solidFill>
                <a:latin typeface="Consolas" panose="020B0609020204030204" pitchFamily="49" charset="0"/>
              </a:rPr>
              <a:t>// I just got executed!</a:t>
            </a:r>
            <a:br>
              <a:rPr lang="en-GB" dirty="0">
                <a:solidFill>
                  <a:srgbClr val="008000"/>
                </a:solidFill>
                <a:latin typeface="Consolas" panose="020B0609020204030204" pitchFamily="49" charset="0"/>
              </a:rPr>
            </a:br>
            <a:r>
              <a:rPr lang="en-GB" dirty="0">
                <a:solidFill>
                  <a:srgbClr val="008000"/>
                </a:solidFill>
                <a:latin typeface="Consolas" panose="020B0609020204030204" pitchFamily="49" charset="0"/>
              </a:rPr>
              <a:t>// I just got executed!</a:t>
            </a:r>
            <a:br>
              <a:rPr lang="en-GB" dirty="0">
                <a:solidFill>
                  <a:srgbClr val="008000"/>
                </a:solidFill>
                <a:latin typeface="Consolas" panose="020B0609020204030204" pitchFamily="49" charset="0"/>
              </a:rPr>
            </a:br>
            <a:r>
              <a:rPr lang="en-GB" dirty="0">
                <a:solidFill>
                  <a:srgbClr val="008000"/>
                </a:solidFill>
                <a:latin typeface="Consolas" panose="020B0609020204030204" pitchFamily="49" charset="0"/>
              </a:rPr>
              <a:t>// I just got executed!</a:t>
            </a:r>
            <a:endParaRPr lang="en-GB" dirty="0"/>
          </a:p>
        </p:txBody>
      </p:sp>
    </p:spTree>
    <p:extLst>
      <p:ext uri="{BB962C8B-B14F-4D97-AF65-F5344CB8AC3E}">
        <p14:creationId xmlns:p14="http://schemas.microsoft.com/office/powerpoint/2010/main" val="375861275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Calculate </a:t>
            </a:r>
            <a:r>
              <a:rPr lang="en-GB" b="1" dirty="0"/>
              <a:t>the Sum of Numbers</a:t>
            </a:r>
            <a:br>
              <a:rPr lang="en-GB" b="1" dirty="0"/>
            </a:br>
            <a:endParaRPr lang="en-GB" b="1" dirty="0"/>
          </a:p>
        </p:txBody>
      </p:sp>
      <p:sp>
        <p:nvSpPr>
          <p:cNvPr id="3" name="Content Placeholder 2"/>
          <p:cNvSpPr>
            <a:spLocks noGrp="1"/>
          </p:cNvSpPr>
          <p:nvPr>
            <p:ph idx="1"/>
          </p:nvPr>
        </p:nvSpPr>
        <p:spPr>
          <a:xfrm>
            <a:off x="838200" y="1825625"/>
            <a:ext cx="10839994" cy="4351338"/>
          </a:xfrm>
        </p:spPr>
        <p:txBody>
          <a:bodyPr>
            <a:normAutofit lnSpcReduction="10000"/>
          </a:bodyPr>
          <a:lstStyle/>
          <a:p>
            <a:pPr algn="just">
              <a:lnSpc>
                <a:spcPct val="200000"/>
              </a:lnSpc>
            </a:pPr>
            <a:r>
              <a:rPr lang="en-GB" dirty="0"/>
              <a:t>You can put almost whatever you want inside a function. The purpose of the function is to save the code, and execute it when you need it.</a:t>
            </a:r>
          </a:p>
          <a:p>
            <a:pPr algn="just">
              <a:lnSpc>
                <a:spcPct val="200000"/>
              </a:lnSpc>
            </a:pPr>
            <a:r>
              <a:rPr lang="en-GB" dirty="0" smtClean="0"/>
              <a:t>Like </a:t>
            </a:r>
            <a:r>
              <a:rPr lang="en-GB" dirty="0"/>
              <a:t>in the example below, we have created a function to calculate the sum of two numbers. Whenever you are ready to execute the function (and perform the calculation), you just call it:</a:t>
            </a:r>
          </a:p>
        </p:txBody>
      </p:sp>
    </p:spTree>
    <p:extLst>
      <p:ext uri="{BB962C8B-B14F-4D97-AF65-F5344CB8AC3E}">
        <p14:creationId xmlns:p14="http://schemas.microsoft.com/office/powerpoint/2010/main" val="316435399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5846"/>
          </a:xfrm>
        </p:spPr>
        <p:txBody>
          <a:bodyPr>
            <a:normAutofit fontScale="90000"/>
          </a:bodyPr>
          <a:lstStyle/>
          <a:p>
            <a:r>
              <a:rPr lang="en-GB" dirty="0" smtClean="0"/>
              <a:t/>
            </a:r>
            <a:br>
              <a:rPr lang="en-GB" dirty="0" smtClean="0"/>
            </a:br>
            <a:r>
              <a:rPr lang="en-GB" dirty="0" smtClean="0"/>
              <a:t>Example</a:t>
            </a:r>
            <a:r>
              <a:rPr lang="en-GB" dirty="0"/>
              <a:t/>
            </a:r>
            <a:br>
              <a:rPr lang="en-GB" dirty="0"/>
            </a:br>
            <a:endParaRPr lang="en-GB" dirty="0"/>
          </a:p>
        </p:txBody>
      </p:sp>
      <p:sp>
        <p:nvSpPr>
          <p:cNvPr id="4" name="Rectangle 3"/>
          <p:cNvSpPr/>
          <p:nvPr/>
        </p:nvSpPr>
        <p:spPr>
          <a:xfrm>
            <a:off x="838199" y="1240972"/>
            <a:ext cx="7783287" cy="4524315"/>
          </a:xfrm>
          <a:prstGeom prst="rect">
            <a:avLst/>
          </a:prstGeom>
        </p:spPr>
        <p:txBody>
          <a:bodyPr wrap="square">
            <a:spAutoFit/>
          </a:bodyPr>
          <a:lstStyle/>
          <a:p>
            <a:r>
              <a:rPr lang="en-GB" sz="2400" dirty="0">
                <a:solidFill>
                  <a:srgbClr val="0000CD"/>
                </a:solidFill>
                <a:latin typeface="Consolas" panose="020B0609020204030204" pitchFamily="49" charset="0"/>
              </a:rPr>
              <a:t>void</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calculateSum</a:t>
            </a:r>
            <a:r>
              <a:rPr lang="en-GB" sz="2400" dirty="0">
                <a:solidFill>
                  <a:srgbClr val="000000"/>
                </a:solidFill>
                <a:latin typeface="Consolas" panose="020B0609020204030204" pitchFamily="49" charset="0"/>
              </a:rPr>
              <a:t>() {</a:t>
            </a:r>
            <a:r>
              <a:rPr lang="en-GB" sz="2400" dirty="0"/>
              <a:t/>
            </a:r>
            <a:br>
              <a:rPr lang="en-GB" sz="2400" dirty="0"/>
            </a:br>
            <a:r>
              <a:rPr lang="en-GB" sz="2400" dirty="0">
                <a:solidFill>
                  <a:srgbClr val="000000"/>
                </a:solidFill>
                <a:latin typeface="Consolas" panose="020B0609020204030204" pitchFamily="49" charset="0"/>
              </a:rPr>
              <a:t>  </a:t>
            </a:r>
            <a:r>
              <a:rPr lang="en-GB" sz="2400" dirty="0" err="1">
                <a:solidFill>
                  <a:srgbClr val="0000CD"/>
                </a:solidFill>
                <a:latin typeface="Consolas" panose="020B0609020204030204" pitchFamily="49" charset="0"/>
              </a:rPr>
              <a:t>int</a:t>
            </a:r>
            <a:r>
              <a:rPr lang="en-GB" sz="2400" dirty="0">
                <a:solidFill>
                  <a:srgbClr val="000000"/>
                </a:solidFill>
                <a:latin typeface="Consolas" panose="020B0609020204030204" pitchFamily="49" charset="0"/>
              </a:rPr>
              <a:t> x = </a:t>
            </a:r>
            <a:r>
              <a:rPr lang="en-GB" sz="2400" dirty="0">
                <a:solidFill>
                  <a:srgbClr val="FF0000"/>
                </a:solidFill>
                <a:latin typeface="Consolas" panose="020B0609020204030204" pitchFamily="49" charset="0"/>
              </a:rPr>
              <a:t>5</a:t>
            </a:r>
            <a:r>
              <a:rPr lang="en-GB" sz="2400" dirty="0">
                <a:solidFill>
                  <a:srgbClr val="000000"/>
                </a:solidFill>
                <a:latin typeface="Consolas" panose="020B0609020204030204" pitchFamily="49" charset="0"/>
              </a:rPr>
              <a:t>;</a:t>
            </a:r>
            <a:r>
              <a:rPr lang="en-GB" sz="2400" dirty="0"/>
              <a:t/>
            </a:r>
            <a:br>
              <a:rPr lang="en-GB" sz="2400" dirty="0"/>
            </a:br>
            <a:r>
              <a:rPr lang="en-GB" sz="2400" dirty="0">
                <a:solidFill>
                  <a:srgbClr val="000000"/>
                </a:solidFill>
                <a:latin typeface="Consolas" panose="020B0609020204030204" pitchFamily="49" charset="0"/>
              </a:rPr>
              <a:t>  </a:t>
            </a:r>
            <a:r>
              <a:rPr lang="en-GB" sz="2400" dirty="0" err="1">
                <a:solidFill>
                  <a:srgbClr val="0000CD"/>
                </a:solidFill>
                <a:latin typeface="Consolas" panose="020B0609020204030204" pitchFamily="49" charset="0"/>
              </a:rPr>
              <a:t>int</a:t>
            </a:r>
            <a:r>
              <a:rPr lang="en-GB" sz="2400" dirty="0">
                <a:solidFill>
                  <a:srgbClr val="000000"/>
                </a:solidFill>
                <a:latin typeface="Consolas" panose="020B0609020204030204" pitchFamily="49" charset="0"/>
              </a:rPr>
              <a:t> y = </a:t>
            </a:r>
            <a:r>
              <a:rPr lang="en-GB" sz="2400" dirty="0">
                <a:solidFill>
                  <a:srgbClr val="FF0000"/>
                </a:solidFill>
                <a:latin typeface="Consolas" panose="020B0609020204030204" pitchFamily="49" charset="0"/>
              </a:rPr>
              <a:t>10</a:t>
            </a:r>
            <a:r>
              <a:rPr lang="en-GB" sz="2400" dirty="0">
                <a:solidFill>
                  <a:srgbClr val="000000"/>
                </a:solidFill>
                <a:latin typeface="Consolas" panose="020B0609020204030204" pitchFamily="49" charset="0"/>
              </a:rPr>
              <a:t>;</a:t>
            </a:r>
            <a:r>
              <a:rPr lang="en-GB" sz="2400" dirty="0"/>
              <a:t/>
            </a:r>
            <a:br>
              <a:rPr lang="en-GB" sz="2400" dirty="0"/>
            </a:br>
            <a:r>
              <a:rPr lang="en-GB" sz="2400" dirty="0">
                <a:solidFill>
                  <a:srgbClr val="000000"/>
                </a:solidFill>
                <a:latin typeface="Consolas" panose="020B0609020204030204" pitchFamily="49" charset="0"/>
              </a:rPr>
              <a:t>  </a:t>
            </a:r>
            <a:r>
              <a:rPr lang="en-GB" sz="2400" dirty="0" err="1">
                <a:solidFill>
                  <a:srgbClr val="0000CD"/>
                </a:solidFill>
                <a:latin typeface="Consolas" panose="020B0609020204030204" pitchFamily="49" charset="0"/>
              </a:rPr>
              <a:t>int</a:t>
            </a:r>
            <a:r>
              <a:rPr lang="en-GB" sz="2400" dirty="0">
                <a:solidFill>
                  <a:srgbClr val="000000"/>
                </a:solidFill>
                <a:latin typeface="Consolas" panose="020B0609020204030204" pitchFamily="49" charset="0"/>
              </a:rPr>
              <a:t> sum = x + y;</a:t>
            </a:r>
            <a:r>
              <a:rPr lang="en-GB" sz="2400" dirty="0"/>
              <a:t/>
            </a:r>
            <a:br>
              <a:rPr lang="en-GB" sz="2400" dirty="0"/>
            </a:b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printf</a:t>
            </a:r>
            <a:r>
              <a:rPr lang="en-GB" sz="2400" dirty="0">
                <a:solidFill>
                  <a:srgbClr val="000000"/>
                </a:solidFill>
                <a:latin typeface="Consolas" panose="020B0609020204030204" pitchFamily="49" charset="0"/>
              </a:rPr>
              <a:t>(</a:t>
            </a:r>
            <a:r>
              <a:rPr lang="en-GB" sz="2400" dirty="0">
                <a:solidFill>
                  <a:srgbClr val="A52A2A"/>
                </a:solidFill>
                <a:latin typeface="Consolas" panose="020B0609020204030204" pitchFamily="49" charset="0"/>
              </a:rPr>
              <a:t>"The sum of x + y is: %d"</a:t>
            </a:r>
            <a:r>
              <a:rPr lang="en-GB" sz="2400" dirty="0">
                <a:solidFill>
                  <a:srgbClr val="000000"/>
                </a:solidFill>
                <a:latin typeface="Consolas" panose="020B0609020204030204" pitchFamily="49" charset="0"/>
              </a:rPr>
              <a:t>, sum</a:t>
            </a:r>
            <a:r>
              <a:rPr lang="en-GB" sz="2400" dirty="0" smtClean="0">
                <a:solidFill>
                  <a:srgbClr val="000000"/>
                </a:solidFill>
                <a:latin typeface="Consolas" panose="020B0609020204030204" pitchFamily="49" charset="0"/>
              </a:rPr>
              <a:t>); }</a:t>
            </a:r>
            <a:r>
              <a:rPr lang="en-GB" sz="2400" dirty="0"/>
              <a:t/>
            </a:r>
            <a:br>
              <a:rPr lang="en-GB" sz="2400" dirty="0"/>
            </a:br>
            <a:r>
              <a:rPr lang="en-GB" sz="2400" dirty="0"/>
              <a:t/>
            </a:r>
            <a:br>
              <a:rPr lang="en-GB" sz="2400" dirty="0"/>
            </a:br>
            <a:r>
              <a:rPr lang="en-GB" sz="2400" dirty="0" err="1">
                <a:solidFill>
                  <a:srgbClr val="0000CD"/>
                </a:solidFill>
                <a:latin typeface="Consolas" panose="020B0609020204030204" pitchFamily="49" charset="0"/>
              </a:rPr>
              <a:t>int</a:t>
            </a:r>
            <a:r>
              <a:rPr lang="en-GB" sz="2400" dirty="0">
                <a:solidFill>
                  <a:srgbClr val="000000"/>
                </a:solidFill>
                <a:latin typeface="Consolas" panose="020B0609020204030204" pitchFamily="49" charset="0"/>
              </a:rPr>
              <a:t> main() {</a:t>
            </a:r>
            <a:r>
              <a:rPr lang="en-GB" sz="2400" dirty="0"/>
              <a:t/>
            </a:r>
            <a:br>
              <a:rPr lang="en-GB" sz="2400" dirty="0"/>
            </a:b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calculateSum</a:t>
            </a:r>
            <a:r>
              <a:rPr lang="en-GB" sz="2400" dirty="0">
                <a:solidFill>
                  <a:srgbClr val="000000"/>
                </a:solidFill>
                <a:latin typeface="Consolas" panose="020B0609020204030204" pitchFamily="49" charset="0"/>
              </a:rPr>
              <a:t>();  </a:t>
            </a:r>
            <a:r>
              <a:rPr lang="en-GB" sz="2400" dirty="0">
                <a:solidFill>
                  <a:srgbClr val="008000"/>
                </a:solidFill>
                <a:latin typeface="Consolas" panose="020B0609020204030204" pitchFamily="49" charset="0"/>
              </a:rPr>
              <a:t>// call the function</a:t>
            </a:r>
            <a:br>
              <a:rPr lang="en-GB" sz="2400" dirty="0">
                <a:solidFill>
                  <a:srgbClr val="008000"/>
                </a:solidFill>
                <a:latin typeface="Consolas" panose="020B0609020204030204" pitchFamily="49" charset="0"/>
              </a:rPr>
            </a:br>
            <a:r>
              <a:rPr lang="en-GB" sz="2400" dirty="0">
                <a:solidFill>
                  <a:srgbClr val="000000"/>
                </a:solidFill>
                <a:latin typeface="Consolas" panose="020B0609020204030204" pitchFamily="49" charset="0"/>
              </a:rPr>
              <a:t>  </a:t>
            </a:r>
            <a:r>
              <a:rPr lang="en-GB" sz="2400" dirty="0">
                <a:solidFill>
                  <a:srgbClr val="0000CD"/>
                </a:solidFill>
                <a:latin typeface="Consolas" panose="020B0609020204030204" pitchFamily="49" charset="0"/>
              </a:rPr>
              <a:t>return</a:t>
            </a:r>
            <a:r>
              <a:rPr lang="en-GB" sz="2400" dirty="0">
                <a:solidFill>
                  <a:srgbClr val="000000"/>
                </a:solidFill>
                <a:latin typeface="Consolas" panose="020B0609020204030204" pitchFamily="49" charset="0"/>
              </a:rPr>
              <a:t> </a:t>
            </a:r>
            <a:r>
              <a:rPr lang="en-GB" sz="2400" dirty="0">
                <a:solidFill>
                  <a:srgbClr val="FF0000"/>
                </a:solidFill>
                <a:latin typeface="Consolas" panose="020B0609020204030204" pitchFamily="49" charset="0"/>
              </a:rPr>
              <a:t>0</a:t>
            </a:r>
            <a:r>
              <a:rPr lang="en-GB" sz="2400" dirty="0">
                <a:solidFill>
                  <a:srgbClr val="000000"/>
                </a:solidFill>
                <a:latin typeface="Consolas" panose="020B0609020204030204" pitchFamily="49" charset="0"/>
              </a:rPr>
              <a:t>;</a:t>
            </a:r>
            <a:r>
              <a:rPr lang="en-GB" sz="2400" dirty="0"/>
              <a:t/>
            </a:r>
            <a:br>
              <a:rPr lang="en-GB" sz="2400" dirty="0"/>
            </a:br>
            <a:r>
              <a:rPr lang="en-GB" sz="2400" dirty="0">
                <a:solidFill>
                  <a:srgbClr val="000000"/>
                </a:solidFill>
                <a:latin typeface="Consolas" panose="020B0609020204030204" pitchFamily="49" charset="0"/>
              </a:rPr>
              <a:t>}</a:t>
            </a:r>
            <a:r>
              <a:rPr lang="en-GB" sz="2400" dirty="0"/>
              <a:t/>
            </a:r>
            <a:br>
              <a:rPr lang="en-GB" sz="2400" dirty="0"/>
            </a:br>
            <a:r>
              <a:rPr lang="en-GB" sz="2400" dirty="0"/>
              <a:t/>
            </a:r>
            <a:br>
              <a:rPr lang="en-GB" sz="2400" dirty="0"/>
            </a:br>
            <a:r>
              <a:rPr lang="en-GB" sz="2400" dirty="0">
                <a:solidFill>
                  <a:srgbClr val="008000"/>
                </a:solidFill>
                <a:latin typeface="Consolas" panose="020B0609020204030204" pitchFamily="49" charset="0"/>
              </a:rPr>
              <a:t>// Outputs The sum of x + y is: 15</a:t>
            </a:r>
            <a:endParaRPr lang="en-GB" sz="2400" dirty="0"/>
          </a:p>
        </p:txBody>
      </p:sp>
    </p:spTree>
    <p:extLst>
      <p:ext uri="{BB962C8B-B14F-4D97-AF65-F5344CB8AC3E}">
        <p14:creationId xmlns:p14="http://schemas.microsoft.com/office/powerpoint/2010/main" val="204362237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C</a:t>
            </a:r>
            <a:r>
              <a:rPr lang="en-GB" b="1" dirty="0"/>
              <a:t> Function Parameters</a:t>
            </a:r>
            <a:r>
              <a:rPr lang="en-GB" dirty="0"/>
              <a:t/>
            </a:r>
            <a:br>
              <a:rPr lang="en-GB" dirty="0"/>
            </a:br>
            <a:endParaRPr lang="en-GB" dirty="0"/>
          </a:p>
        </p:txBody>
      </p:sp>
      <p:sp>
        <p:nvSpPr>
          <p:cNvPr id="3" name="Content Placeholder 2"/>
          <p:cNvSpPr>
            <a:spLocks noGrp="1"/>
          </p:cNvSpPr>
          <p:nvPr>
            <p:ph idx="1"/>
          </p:nvPr>
        </p:nvSpPr>
        <p:spPr>
          <a:xfrm>
            <a:off x="838200" y="1825625"/>
            <a:ext cx="10515600" cy="4705804"/>
          </a:xfrm>
        </p:spPr>
        <p:txBody>
          <a:bodyPr/>
          <a:lstStyle/>
          <a:p>
            <a:r>
              <a:rPr lang="en-GB" b="1" dirty="0"/>
              <a:t>Parameters and Arguments</a:t>
            </a:r>
          </a:p>
          <a:p>
            <a:pPr algn="just">
              <a:lnSpc>
                <a:spcPct val="150000"/>
              </a:lnSpc>
            </a:pPr>
            <a:r>
              <a:rPr lang="en-GB" dirty="0"/>
              <a:t>Information can be passed to functions as a parameter. Parameters act as variables inside the function.</a:t>
            </a:r>
          </a:p>
          <a:p>
            <a:pPr algn="just">
              <a:lnSpc>
                <a:spcPct val="150000"/>
              </a:lnSpc>
            </a:pPr>
            <a:r>
              <a:rPr lang="en-GB" dirty="0"/>
              <a:t>Parameters are specified after the function name, inside the parentheses. You can add as many parameters as you want, just separate them with a comma:</a:t>
            </a:r>
          </a:p>
          <a:p>
            <a:endParaRPr lang="en-GB" dirty="0"/>
          </a:p>
        </p:txBody>
      </p:sp>
    </p:spTree>
    <p:extLst>
      <p:ext uri="{BB962C8B-B14F-4D97-AF65-F5344CB8AC3E}">
        <p14:creationId xmlns:p14="http://schemas.microsoft.com/office/powerpoint/2010/main" val="258396401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Syntax</a:t>
            </a:r>
            <a:br>
              <a:rPr lang="en-GB" b="1" dirty="0"/>
            </a:br>
            <a:endParaRPr lang="en-GB" b="1" dirty="0"/>
          </a:p>
        </p:txBody>
      </p:sp>
      <p:sp>
        <p:nvSpPr>
          <p:cNvPr id="3" name="Content Placeholder 2"/>
          <p:cNvSpPr>
            <a:spLocks noGrp="1"/>
          </p:cNvSpPr>
          <p:nvPr>
            <p:ph idx="1"/>
          </p:nvPr>
        </p:nvSpPr>
        <p:spPr/>
        <p:txBody>
          <a:bodyPr/>
          <a:lstStyle/>
          <a:p>
            <a:pPr>
              <a:lnSpc>
                <a:spcPct val="150000"/>
              </a:lnSpc>
            </a:pPr>
            <a:r>
              <a:rPr lang="en-GB" i="1" dirty="0" err="1">
                <a:solidFill>
                  <a:srgbClr val="000000"/>
                </a:solidFill>
                <a:latin typeface="Consolas" panose="020B0609020204030204" pitchFamily="49" charset="0"/>
              </a:rPr>
              <a:t>returnType</a:t>
            </a:r>
            <a:r>
              <a:rPr lang="en-GB" dirty="0">
                <a:solidFill>
                  <a:srgbClr val="000000"/>
                </a:solidFill>
                <a:latin typeface="Consolas" panose="020B0609020204030204" pitchFamily="49" charset="0"/>
              </a:rPr>
              <a:t> </a:t>
            </a:r>
            <a:r>
              <a:rPr lang="en-GB" i="1" dirty="0" err="1">
                <a:solidFill>
                  <a:srgbClr val="000000"/>
                </a:solidFill>
                <a:latin typeface="Consolas" panose="020B0609020204030204" pitchFamily="49" charset="0"/>
              </a:rPr>
              <a:t>functionName</a:t>
            </a:r>
            <a:r>
              <a:rPr lang="en-GB" dirty="0">
                <a:solidFill>
                  <a:srgbClr val="000000"/>
                </a:solidFill>
                <a:latin typeface="Consolas" panose="020B0609020204030204" pitchFamily="49" charset="0"/>
              </a:rPr>
              <a:t>(</a:t>
            </a:r>
            <a:r>
              <a:rPr lang="en-GB" i="1" dirty="0">
                <a:solidFill>
                  <a:srgbClr val="000000"/>
                </a:solidFill>
                <a:latin typeface="Consolas" panose="020B0609020204030204" pitchFamily="49" charset="0"/>
              </a:rPr>
              <a:t>parameter1</a:t>
            </a:r>
            <a:r>
              <a:rPr lang="en-GB" dirty="0">
                <a:solidFill>
                  <a:srgbClr val="000000"/>
                </a:solidFill>
                <a:latin typeface="Consolas" panose="020B0609020204030204" pitchFamily="49" charset="0"/>
              </a:rPr>
              <a:t>, </a:t>
            </a:r>
            <a:r>
              <a:rPr lang="en-GB" i="1" dirty="0">
                <a:solidFill>
                  <a:srgbClr val="000000"/>
                </a:solidFill>
                <a:latin typeface="Consolas" panose="020B0609020204030204" pitchFamily="49" charset="0"/>
              </a:rPr>
              <a:t>parameter2</a:t>
            </a:r>
            <a:r>
              <a:rPr lang="en-GB" dirty="0">
                <a:solidFill>
                  <a:srgbClr val="000000"/>
                </a:solidFill>
                <a:latin typeface="Consolas" panose="020B0609020204030204" pitchFamily="49" charset="0"/>
              </a:rPr>
              <a:t>, </a:t>
            </a:r>
            <a:r>
              <a:rPr lang="en-GB" i="1" dirty="0">
                <a:solidFill>
                  <a:srgbClr val="000000"/>
                </a:solidFill>
                <a:latin typeface="Consolas" panose="020B0609020204030204" pitchFamily="49" charset="0"/>
              </a:rPr>
              <a:t>parameter3</a:t>
            </a:r>
            <a:r>
              <a:rPr lang="en-GB" dirty="0">
                <a:solidFill>
                  <a:srgbClr val="000000"/>
                </a:solidFill>
                <a:latin typeface="Consolas" panose="020B0609020204030204" pitchFamily="49" charset="0"/>
              </a:rPr>
              <a:t>) {</a:t>
            </a:r>
            <a:r>
              <a:rPr lang="en-GB" dirty="0"/>
              <a:t/>
            </a:r>
            <a:br>
              <a:rPr lang="en-GB" dirty="0"/>
            </a:br>
            <a:r>
              <a:rPr lang="en-GB" dirty="0">
                <a:solidFill>
                  <a:srgbClr val="000000"/>
                </a:solidFill>
                <a:latin typeface="Consolas" panose="020B0609020204030204" pitchFamily="49" charset="0"/>
              </a:rPr>
              <a:t>  </a:t>
            </a:r>
            <a:r>
              <a:rPr lang="en-GB" dirty="0">
                <a:solidFill>
                  <a:srgbClr val="008000"/>
                </a:solidFill>
                <a:latin typeface="Consolas" panose="020B0609020204030204" pitchFamily="49" charset="0"/>
              </a:rPr>
              <a:t>// code to be executed</a:t>
            </a:r>
            <a:br>
              <a:rPr lang="en-GB" dirty="0">
                <a:solidFill>
                  <a:srgbClr val="008000"/>
                </a:solidFill>
                <a:latin typeface="Consolas" panose="020B0609020204030204" pitchFamily="49" charset="0"/>
              </a:rPr>
            </a:br>
            <a:r>
              <a:rPr lang="en-GB"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272014870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dirty="0" smtClean="0"/>
              <a:t>In </a:t>
            </a:r>
            <a:r>
              <a:rPr lang="en-GB" dirty="0"/>
              <a:t>the example below, the function takes a string </a:t>
            </a:r>
            <a:r>
              <a:rPr lang="en-GB" dirty="0" smtClean="0"/>
              <a:t>of  characters</a:t>
            </a:r>
            <a:r>
              <a:rPr lang="en-GB" dirty="0"/>
              <a:t> with </a:t>
            </a:r>
            <a:r>
              <a:rPr lang="en-GB" b="1" dirty="0"/>
              <a:t>name</a:t>
            </a:r>
            <a:r>
              <a:rPr lang="en-GB" dirty="0"/>
              <a:t> as parameter. When the function is called, we pass along a name, which is used inside the function to print "Hello" and the name of each person:</a:t>
            </a:r>
          </a:p>
        </p:txBody>
      </p:sp>
    </p:spTree>
    <p:extLst>
      <p:ext uri="{BB962C8B-B14F-4D97-AF65-F5344CB8AC3E}">
        <p14:creationId xmlns:p14="http://schemas.microsoft.com/office/powerpoint/2010/main" val="19455634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8098"/>
          </a:xfrm>
        </p:spPr>
        <p:txBody>
          <a:bodyPr>
            <a:normAutofit fontScale="90000"/>
          </a:bodyPr>
          <a:lstStyle/>
          <a:p>
            <a:r>
              <a:rPr lang="en-GB" dirty="0"/>
              <a:t>Example</a:t>
            </a:r>
            <a:br>
              <a:rPr lang="en-GB" dirty="0"/>
            </a:br>
            <a:endParaRPr lang="en-GB" dirty="0"/>
          </a:p>
        </p:txBody>
      </p:sp>
      <p:sp>
        <p:nvSpPr>
          <p:cNvPr id="4" name="Rectangle 3"/>
          <p:cNvSpPr/>
          <p:nvPr/>
        </p:nvSpPr>
        <p:spPr>
          <a:xfrm>
            <a:off x="683623" y="1293224"/>
            <a:ext cx="8055428" cy="4524315"/>
          </a:xfrm>
          <a:prstGeom prst="rect">
            <a:avLst/>
          </a:prstGeom>
        </p:spPr>
        <p:txBody>
          <a:bodyPr wrap="square">
            <a:spAutoFit/>
          </a:bodyPr>
          <a:lstStyle/>
          <a:p>
            <a:r>
              <a:rPr lang="en-GB" sz="2400" dirty="0">
                <a:solidFill>
                  <a:srgbClr val="0000CD"/>
                </a:solidFill>
                <a:latin typeface="Consolas" panose="020B0609020204030204" pitchFamily="49" charset="0"/>
              </a:rPr>
              <a:t>void</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myFunction</a:t>
            </a:r>
            <a:r>
              <a:rPr lang="en-GB" sz="2400" dirty="0">
                <a:solidFill>
                  <a:srgbClr val="000000"/>
                </a:solidFill>
                <a:latin typeface="Consolas" panose="020B0609020204030204" pitchFamily="49" charset="0"/>
              </a:rPr>
              <a:t>(</a:t>
            </a:r>
            <a:r>
              <a:rPr lang="en-GB" sz="2400" dirty="0">
                <a:solidFill>
                  <a:srgbClr val="0000CD"/>
                </a:solidFill>
                <a:latin typeface="Consolas" panose="020B0609020204030204" pitchFamily="49" charset="0"/>
              </a:rPr>
              <a:t>char</a:t>
            </a:r>
            <a:r>
              <a:rPr lang="en-GB" sz="2400" dirty="0">
                <a:solidFill>
                  <a:srgbClr val="000000"/>
                </a:solidFill>
                <a:latin typeface="Consolas" panose="020B0609020204030204" pitchFamily="49" charset="0"/>
              </a:rPr>
              <a:t> name[]) {</a:t>
            </a:r>
            <a:r>
              <a:rPr lang="en-GB" sz="2400" dirty="0"/>
              <a:t/>
            </a:r>
            <a:br>
              <a:rPr lang="en-GB" sz="2400" dirty="0"/>
            </a:b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printf</a:t>
            </a:r>
            <a:r>
              <a:rPr lang="en-GB" sz="2400" dirty="0">
                <a:solidFill>
                  <a:srgbClr val="000000"/>
                </a:solidFill>
                <a:latin typeface="Consolas" panose="020B0609020204030204" pitchFamily="49" charset="0"/>
              </a:rPr>
              <a:t>(</a:t>
            </a:r>
            <a:r>
              <a:rPr lang="en-GB" sz="2400" dirty="0">
                <a:solidFill>
                  <a:srgbClr val="A52A2A"/>
                </a:solidFill>
                <a:latin typeface="Consolas" panose="020B0609020204030204" pitchFamily="49" charset="0"/>
              </a:rPr>
              <a:t>"Hello %s\n"</a:t>
            </a:r>
            <a:r>
              <a:rPr lang="en-GB" sz="2400" dirty="0">
                <a:solidFill>
                  <a:srgbClr val="000000"/>
                </a:solidFill>
                <a:latin typeface="Consolas" panose="020B0609020204030204" pitchFamily="49" charset="0"/>
              </a:rPr>
              <a:t>, name</a:t>
            </a:r>
            <a:r>
              <a:rPr lang="en-GB" sz="2400" dirty="0" smtClean="0">
                <a:solidFill>
                  <a:srgbClr val="000000"/>
                </a:solidFill>
                <a:latin typeface="Consolas" panose="020B0609020204030204" pitchFamily="49" charset="0"/>
              </a:rPr>
              <a:t>); }</a:t>
            </a:r>
            <a:r>
              <a:rPr lang="en-GB" sz="2400" dirty="0"/>
              <a:t/>
            </a:r>
            <a:br>
              <a:rPr lang="en-GB" sz="2400" dirty="0"/>
            </a:br>
            <a:r>
              <a:rPr lang="en-GB" sz="2400" dirty="0"/>
              <a:t/>
            </a:r>
            <a:br>
              <a:rPr lang="en-GB" sz="2400" dirty="0"/>
            </a:br>
            <a:r>
              <a:rPr lang="en-GB" sz="2400" dirty="0" err="1">
                <a:solidFill>
                  <a:srgbClr val="0000CD"/>
                </a:solidFill>
                <a:latin typeface="Consolas" panose="020B0609020204030204" pitchFamily="49" charset="0"/>
              </a:rPr>
              <a:t>int</a:t>
            </a:r>
            <a:r>
              <a:rPr lang="en-GB" sz="2400" dirty="0">
                <a:solidFill>
                  <a:srgbClr val="000000"/>
                </a:solidFill>
                <a:latin typeface="Consolas" panose="020B0609020204030204" pitchFamily="49" charset="0"/>
              </a:rPr>
              <a:t> main() {</a:t>
            </a:r>
            <a:r>
              <a:rPr lang="en-GB" sz="2400" dirty="0"/>
              <a:t/>
            </a:r>
            <a:br>
              <a:rPr lang="en-GB" sz="2400" dirty="0"/>
            </a:b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myFunction</a:t>
            </a:r>
            <a:r>
              <a:rPr lang="en-GB" sz="2400" dirty="0">
                <a:solidFill>
                  <a:srgbClr val="000000"/>
                </a:solidFill>
                <a:latin typeface="Consolas" panose="020B0609020204030204" pitchFamily="49" charset="0"/>
              </a:rPr>
              <a:t>(</a:t>
            </a:r>
            <a:r>
              <a:rPr lang="en-GB" sz="2400" dirty="0">
                <a:solidFill>
                  <a:srgbClr val="A52A2A"/>
                </a:solidFill>
                <a:latin typeface="Consolas" panose="020B0609020204030204" pitchFamily="49" charset="0"/>
              </a:rPr>
              <a:t>"Liam"</a:t>
            </a:r>
            <a:r>
              <a:rPr lang="en-GB" sz="2400" dirty="0">
                <a:solidFill>
                  <a:srgbClr val="000000"/>
                </a:solidFill>
                <a:latin typeface="Consolas" panose="020B0609020204030204" pitchFamily="49" charset="0"/>
              </a:rPr>
              <a:t>);</a:t>
            </a:r>
            <a:r>
              <a:rPr lang="en-GB" sz="2400" dirty="0"/>
              <a:t/>
            </a:r>
            <a:br>
              <a:rPr lang="en-GB" sz="2400" dirty="0"/>
            </a:b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myFunction</a:t>
            </a:r>
            <a:r>
              <a:rPr lang="en-GB" sz="2400" dirty="0">
                <a:solidFill>
                  <a:srgbClr val="000000"/>
                </a:solidFill>
                <a:latin typeface="Consolas" panose="020B0609020204030204" pitchFamily="49" charset="0"/>
              </a:rPr>
              <a:t>(</a:t>
            </a:r>
            <a:r>
              <a:rPr lang="en-GB" sz="2400" dirty="0">
                <a:solidFill>
                  <a:srgbClr val="A52A2A"/>
                </a:solidFill>
                <a:latin typeface="Consolas" panose="020B0609020204030204" pitchFamily="49" charset="0"/>
              </a:rPr>
              <a:t>"Jenny"</a:t>
            </a:r>
            <a:r>
              <a:rPr lang="en-GB" sz="2400" dirty="0">
                <a:solidFill>
                  <a:srgbClr val="000000"/>
                </a:solidFill>
                <a:latin typeface="Consolas" panose="020B0609020204030204" pitchFamily="49" charset="0"/>
              </a:rPr>
              <a:t>);</a:t>
            </a:r>
            <a:r>
              <a:rPr lang="en-GB" sz="2400" dirty="0"/>
              <a:t/>
            </a:r>
            <a:br>
              <a:rPr lang="en-GB" sz="2400" dirty="0"/>
            </a:b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myFunction</a:t>
            </a:r>
            <a:r>
              <a:rPr lang="en-GB" sz="2400" dirty="0">
                <a:solidFill>
                  <a:srgbClr val="000000"/>
                </a:solidFill>
                <a:latin typeface="Consolas" panose="020B0609020204030204" pitchFamily="49" charset="0"/>
              </a:rPr>
              <a:t>(</a:t>
            </a:r>
            <a:r>
              <a:rPr lang="en-GB" sz="2400" dirty="0">
                <a:solidFill>
                  <a:srgbClr val="A52A2A"/>
                </a:solidFill>
                <a:latin typeface="Consolas" panose="020B0609020204030204" pitchFamily="49" charset="0"/>
              </a:rPr>
              <a:t>"</a:t>
            </a:r>
            <a:r>
              <a:rPr lang="en-GB" sz="2400" dirty="0" err="1">
                <a:solidFill>
                  <a:srgbClr val="A52A2A"/>
                </a:solidFill>
                <a:latin typeface="Consolas" panose="020B0609020204030204" pitchFamily="49" charset="0"/>
              </a:rPr>
              <a:t>Anja</a:t>
            </a:r>
            <a:r>
              <a:rPr lang="en-GB" sz="2400" dirty="0">
                <a:solidFill>
                  <a:srgbClr val="A52A2A"/>
                </a:solidFill>
                <a:latin typeface="Consolas" panose="020B0609020204030204" pitchFamily="49" charset="0"/>
              </a:rPr>
              <a:t>"</a:t>
            </a:r>
            <a:r>
              <a:rPr lang="en-GB" sz="2400" dirty="0">
                <a:solidFill>
                  <a:srgbClr val="000000"/>
                </a:solidFill>
                <a:latin typeface="Consolas" panose="020B0609020204030204" pitchFamily="49" charset="0"/>
              </a:rPr>
              <a:t>);</a:t>
            </a:r>
            <a:r>
              <a:rPr lang="en-GB" sz="2400" dirty="0"/>
              <a:t/>
            </a:r>
            <a:br>
              <a:rPr lang="en-GB" sz="2400" dirty="0"/>
            </a:br>
            <a:r>
              <a:rPr lang="en-GB" sz="2400" dirty="0">
                <a:solidFill>
                  <a:srgbClr val="000000"/>
                </a:solidFill>
                <a:latin typeface="Consolas" panose="020B0609020204030204" pitchFamily="49" charset="0"/>
              </a:rPr>
              <a:t>  </a:t>
            </a:r>
            <a:r>
              <a:rPr lang="en-GB" sz="2400" dirty="0">
                <a:solidFill>
                  <a:srgbClr val="0000CD"/>
                </a:solidFill>
                <a:latin typeface="Consolas" panose="020B0609020204030204" pitchFamily="49" charset="0"/>
              </a:rPr>
              <a:t>return</a:t>
            </a:r>
            <a:r>
              <a:rPr lang="en-GB" sz="2400" dirty="0">
                <a:solidFill>
                  <a:srgbClr val="000000"/>
                </a:solidFill>
                <a:latin typeface="Consolas" panose="020B0609020204030204" pitchFamily="49" charset="0"/>
              </a:rPr>
              <a:t> </a:t>
            </a:r>
            <a:r>
              <a:rPr lang="en-GB" sz="2400" dirty="0">
                <a:solidFill>
                  <a:srgbClr val="FF0000"/>
                </a:solidFill>
                <a:latin typeface="Consolas" panose="020B0609020204030204" pitchFamily="49" charset="0"/>
              </a:rPr>
              <a:t>0</a:t>
            </a:r>
            <a:r>
              <a:rPr lang="en-GB" sz="2400" dirty="0">
                <a:solidFill>
                  <a:srgbClr val="000000"/>
                </a:solidFill>
                <a:latin typeface="Consolas" panose="020B0609020204030204" pitchFamily="49" charset="0"/>
              </a:rPr>
              <a:t>;</a:t>
            </a:r>
            <a:r>
              <a:rPr lang="en-GB" sz="2400" dirty="0"/>
              <a:t/>
            </a:r>
            <a:br>
              <a:rPr lang="en-GB" sz="2400" dirty="0"/>
            </a:br>
            <a:r>
              <a:rPr lang="en-GB" sz="2400" dirty="0">
                <a:solidFill>
                  <a:srgbClr val="000000"/>
                </a:solidFill>
                <a:latin typeface="Consolas" panose="020B0609020204030204" pitchFamily="49" charset="0"/>
              </a:rPr>
              <a:t>}</a:t>
            </a:r>
            <a:r>
              <a:rPr lang="en-GB" sz="2400" dirty="0"/>
              <a:t/>
            </a:r>
            <a:br>
              <a:rPr lang="en-GB" sz="2400" dirty="0"/>
            </a:br>
            <a:r>
              <a:rPr lang="en-GB" sz="2400" dirty="0" smtClean="0">
                <a:solidFill>
                  <a:srgbClr val="008000"/>
                </a:solidFill>
                <a:latin typeface="Consolas" panose="020B0609020204030204" pitchFamily="49" charset="0"/>
              </a:rPr>
              <a:t>// </a:t>
            </a:r>
            <a:r>
              <a:rPr lang="en-GB" sz="2400" dirty="0">
                <a:solidFill>
                  <a:srgbClr val="008000"/>
                </a:solidFill>
                <a:latin typeface="Consolas" panose="020B0609020204030204" pitchFamily="49" charset="0"/>
              </a:rPr>
              <a:t>Hello Liam</a:t>
            </a:r>
            <a:br>
              <a:rPr lang="en-GB" sz="2400" dirty="0">
                <a:solidFill>
                  <a:srgbClr val="008000"/>
                </a:solidFill>
                <a:latin typeface="Consolas" panose="020B0609020204030204" pitchFamily="49" charset="0"/>
              </a:rPr>
            </a:br>
            <a:r>
              <a:rPr lang="en-GB" sz="2400" dirty="0">
                <a:solidFill>
                  <a:srgbClr val="008000"/>
                </a:solidFill>
                <a:latin typeface="Consolas" panose="020B0609020204030204" pitchFamily="49" charset="0"/>
              </a:rPr>
              <a:t>// Hello Jenny</a:t>
            </a:r>
            <a:br>
              <a:rPr lang="en-GB" sz="2400" dirty="0">
                <a:solidFill>
                  <a:srgbClr val="008000"/>
                </a:solidFill>
                <a:latin typeface="Consolas" panose="020B0609020204030204" pitchFamily="49" charset="0"/>
              </a:rPr>
            </a:br>
            <a:r>
              <a:rPr lang="en-GB" sz="2400" dirty="0">
                <a:solidFill>
                  <a:srgbClr val="008000"/>
                </a:solidFill>
                <a:latin typeface="Consolas" panose="020B0609020204030204" pitchFamily="49" charset="0"/>
              </a:rPr>
              <a:t>// Hello </a:t>
            </a:r>
            <a:r>
              <a:rPr lang="en-GB" sz="2400" dirty="0" err="1">
                <a:solidFill>
                  <a:srgbClr val="008000"/>
                </a:solidFill>
                <a:latin typeface="Consolas" panose="020B0609020204030204" pitchFamily="49" charset="0"/>
              </a:rPr>
              <a:t>Anja</a:t>
            </a:r>
            <a:endParaRPr lang="en-GB" sz="2400" dirty="0"/>
          </a:p>
        </p:txBody>
      </p:sp>
    </p:spTree>
    <p:extLst>
      <p:ext uri="{BB962C8B-B14F-4D97-AF65-F5344CB8AC3E}">
        <p14:creationId xmlns:p14="http://schemas.microsoft.com/office/powerpoint/2010/main" val="216058897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Uses </a:t>
            </a:r>
            <a:r>
              <a:rPr lang="en-US" b="1" dirty="0"/>
              <a:t>of pointers</a:t>
            </a:r>
            <a:r>
              <a:rPr lang="en-GB" dirty="0"/>
              <a:t/>
            </a:r>
            <a:br>
              <a:rPr lang="en-GB" dirty="0"/>
            </a:b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542712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a:t>
            </a:r>
            <a:r>
              <a:rPr lang="en-GB" b="1" dirty="0" smtClean="0"/>
              <a:t>ource code</a:t>
            </a:r>
            <a:endParaRPr lang="en-GB" b="1" dirty="0"/>
          </a:p>
        </p:txBody>
      </p:sp>
      <p:sp>
        <p:nvSpPr>
          <p:cNvPr id="3" name="Content Placeholder 2"/>
          <p:cNvSpPr>
            <a:spLocks noGrp="1"/>
          </p:cNvSpPr>
          <p:nvPr>
            <p:ph idx="1"/>
          </p:nvPr>
        </p:nvSpPr>
        <p:spPr>
          <a:xfrm>
            <a:off x="838200" y="1690688"/>
            <a:ext cx="10515600" cy="4736237"/>
          </a:xfrm>
        </p:spPr>
        <p:txBody>
          <a:bodyPr>
            <a:normAutofit fontScale="92500" lnSpcReduction="20000"/>
          </a:bodyPr>
          <a:lstStyle/>
          <a:p>
            <a:pPr algn="just">
              <a:lnSpc>
                <a:spcPct val="150000"/>
              </a:lnSpc>
            </a:pPr>
            <a:r>
              <a:rPr lang="en-GB" dirty="0"/>
              <a:t>The source code is typically written in a high-level, human-readable language such as Java or C++. </a:t>
            </a:r>
            <a:endParaRPr lang="en-GB" dirty="0" smtClean="0"/>
          </a:p>
          <a:p>
            <a:pPr algn="just">
              <a:lnSpc>
                <a:spcPct val="150000"/>
              </a:lnSpc>
            </a:pPr>
            <a:r>
              <a:rPr lang="en-GB" dirty="0" smtClean="0"/>
              <a:t>A </a:t>
            </a:r>
            <a:r>
              <a:rPr lang="en-GB" dirty="0"/>
              <a:t>programmer writes the source code in a code editor or an integrated development environment (IDE) that includes an editor, saving the source code to one or more text files. </a:t>
            </a:r>
            <a:endParaRPr lang="en-GB" dirty="0" smtClean="0"/>
          </a:p>
          <a:p>
            <a:pPr algn="just">
              <a:lnSpc>
                <a:spcPct val="150000"/>
              </a:lnSpc>
            </a:pPr>
            <a:r>
              <a:rPr lang="en-GB" dirty="0" smtClean="0"/>
              <a:t>A </a:t>
            </a:r>
            <a:r>
              <a:rPr lang="en-GB" dirty="0"/>
              <a:t>compiler that supports the source programming language reads the files, </a:t>
            </a:r>
            <a:r>
              <a:rPr lang="en-GB" dirty="0" err="1"/>
              <a:t>analyzes</a:t>
            </a:r>
            <a:r>
              <a:rPr lang="en-GB" dirty="0"/>
              <a:t> the code, and translates it into a format suitable for the target platform.</a:t>
            </a:r>
          </a:p>
        </p:txBody>
      </p:sp>
    </p:spTree>
    <p:extLst>
      <p:ext uri="{BB962C8B-B14F-4D97-AF65-F5344CB8AC3E}">
        <p14:creationId xmlns:p14="http://schemas.microsoft.com/office/powerpoint/2010/main" val="3282248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Running C programs. </a:t>
            </a:r>
            <a:br>
              <a:rPr lang="en-GB" dirty="0" smtClean="0"/>
            </a:br>
            <a:endParaRPr lang="en-GB" dirty="0"/>
          </a:p>
        </p:txBody>
      </p:sp>
      <p:sp>
        <p:nvSpPr>
          <p:cNvPr id="3" name="Content Placeholder 2"/>
          <p:cNvSpPr>
            <a:spLocks noGrp="1"/>
          </p:cNvSpPr>
          <p:nvPr>
            <p:ph idx="1"/>
          </p:nvPr>
        </p:nvSpPr>
        <p:spPr/>
        <p:txBody>
          <a:bodyPr>
            <a:normAutofit fontScale="92500"/>
          </a:bodyPr>
          <a:lstStyle/>
          <a:p>
            <a:pPr algn="just">
              <a:lnSpc>
                <a:spcPct val="150000"/>
              </a:lnSpc>
            </a:pPr>
            <a:r>
              <a:rPr lang="en-GB" b="1" dirty="0"/>
              <a:t>C language</a:t>
            </a:r>
            <a:r>
              <a:rPr lang="en-GB" dirty="0"/>
              <a:t> Tutorial with programming approach for beginners and professionals, helps you to understand the C language tutorial easily</a:t>
            </a:r>
            <a:r>
              <a:rPr lang="en-GB" dirty="0" smtClean="0"/>
              <a:t>.</a:t>
            </a:r>
          </a:p>
          <a:p>
            <a:pPr algn="just">
              <a:lnSpc>
                <a:spcPct val="150000"/>
              </a:lnSpc>
            </a:pPr>
            <a:r>
              <a:rPr lang="en-GB" dirty="0"/>
              <a:t>The C Language is developed by Dennis Ritchie for creating system applications that directly interact with the hardware devices such as drivers, kernels, etc</a:t>
            </a:r>
            <a:r>
              <a:rPr lang="en-GB" dirty="0" smtClean="0"/>
              <a:t>. </a:t>
            </a:r>
            <a:r>
              <a:rPr lang="en-GB" dirty="0"/>
              <a:t>C programming is considered as the base for other programming languages, that is why it is known as mother language.</a:t>
            </a:r>
          </a:p>
        </p:txBody>
      </p:sp>
    </p:spTree>
    <p:extLst>
      <p:ext uri="{BB962C8B-B14F-4D97-AF65-F5344CB8AC3E}">
        <p14:creationId xmlns:p14="http://schemas.microsoft.com/office/powerpoint/2010/main" val="1274870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Basic Syntax and Concepts</a:t>
            </a:r>
            <a:r>
              <a:rPr lang="en-GB" dirty="0" smtClean="0"/>
              <a:t>:</a:t>
            </a:r>
            <a:endParaRPr lang="en-GB" dirty="0"/>
          </a:p>
        </p:txBody>
      </p:sp>
      <p:sp>
        <p:nvSpPr>
          <p:cNvPr id="3" name="Content Placeholder 2"/>
          <p:cNvSpPr>
            <a:spLocks noGrp="1"/>
          </p:cNvSpPr>
          <p:nvPr>
            <p:ph idx="1"/>
          </p:nvPr>
        </p:nvSpPr>
        <p:spPr>
          <a:xfrm>
            <a:off x="838200" y="1690688"/>
            <a:ext cx="10515600" cy="4758055"/>
          </a:xfrm>
        </p:spPr>
        <p:txBody>
          <a:bodyPr>
            <a:normAutofit lnSpcReduction="10000"/>
          </a:bodyPr>
          <a:lstStyle/>
          <a:p>
            <a:r>
              <a:rPr lang="en-GB" b="1" dirty="0" smtClean="0"/>
              <a:t>Hello, World! Program</a:t>
            </a:r>
            <a:r>
              <a:rPr lang="en-GB" dirty="0" smtClean="0"/>
              <a:t>:</a:t>
            </a:r>
          </a:p>
          <a:p>
            <a:r>
              <a:rPr lang="en-GB" dirty="0" smtClean="0"/>
              <a:t>#include &lt;</a:t>
            </a:r>
            <a:r>
              <a:rPr lang="en-GB" dirty="0" err="1" smtClean="0"/>
              <a:t>stdio.h</a:t>
            </a:r>
            <a:r>
              <a:rPr lang="en-GB" dirty="0" smtClean="0"/>
              <a:t>&gt; </a:t>
            </a:r>
          </a:p>
          <a:p>
            <a:r>
              <a:rPr lang="en-GB" dirty="0" err="1" smtClean="0"/>
              <a:t>int</a:t>
            </a:r>
            <a:r>
              <a:rPr lang="en-GB" dirty="0" smtClean="0"/>
              <a:t> main() { </a:t>
            </a:r>
          </a:p>
          <a:p>
            <a:r>
              <a:rPr lang="en-GB" dirty="0" err="1" smtClean="0"/>
              <a:t>printf</a:t>
            </a:r>
            <a:r>
              <a:rPr lang="en-GB" dirty="0" smtClean="0"/>
              <a:t>("Hello, World!\n"); return 0;</a:t>
            </a:r>
          </a:p>
          <a:p>
            <a:r>
              <a:rPr lang="en-GB" dirty="0" smtClean="0"/>
              <a:t>}</a:t>
            </a:r>
          </a:p>
          <a:p>
            <a:r>
              <a:rPr lang="en-GB" dirty="0" smtClean="0"/>
              <a:t>#include &lt;</a:t>
            </a:r>
            <a:r>
              <a:rPr lang="en-GB" dirty="0" err="1" smtClean="0"/>
              <a:t>stdio.h</a:t>
            </a:r>
            <a:r>
              <a:rPr lang="en-GB" dirty="0" smtClean="0"/>
              <a:t>&gt;: Includes the Standard Input Output library needed for </a:t>
            </a:r>
            <a:r>
              <a:rPr lang="en-GB" dirty="0" err="1" smtClean="0"/>
              <a:t>printf</a:t>
            </a:r>
            <a:r>
              <a:rPr lang="en-GB" dirty="0" smtClean="0"/>
              <a:t>.</a:t>
            </a:r>
          </a:p>
          <a:p>
            <a:r>
              <a:rPr lang="en-GB" dirty="0" err="1" smtClean="0"/>
              <a:t>int</a:t>
            </a:r>
            <a:r>
              <a:rPr lang="en-GB" dirty="0" smtClean="0"/>
              <a:t> main(): The main function where execution starts.</a:t>
            </a:r>
          </a:p>
          <a:p>
            <a:r>
              <a:rPr lang="en-GB" dirty="0" err="1" smtClean="0"/>
              <a:t>printf</a:t>
            </a:r>
            <a:r>
              <a:rPr lang="en-GB" dirty="0" smtClean="0"/>
              <a:t>(): A function used to output text to the console.</a:t>
            </a:r>
          </a:p>
          <a:p>
            <a:r>
              <a:rPr lang="en-GB" dirty="0" smtClean="0"/>
              <a:t>return 0;: Indicates successful completion of the program</a:t>
            </a:r>
            <a:endParaRPr lang="en-GB" dirty="0"/>
          </a:p>
        </p:txBody>
      </p:sp>
    </p:spTree>
    <p:extLst>
      <p:ext uri="{BB962C8B-B14F-4D97-AF65-F5344CB8AC3E}">
        <p14:creationId xmlns:p14="http://schemas.microsoft.com/office/powerpoint/2010/main" val="3084335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 set in C</a:t>
            </a:r>
            <a:endParaRPr lang="en-GB" b="1" dirty="0"/>
          </a:p>
        </p:txBody>
      </p:sp>
      <p:sp>
        <p:nvSpPr>
          <p:cNvPr id="3" name="Content Placeholder 2"/>
          <p:cNvSpPr>
            <a:spLocks noGrp="1"/>
          </p:cNvSpPr>
          <p:nvPr>
            <p:ph idx="1"/>
          </p:nvPr>
        </p:nvSpPr>
        <p:spPr/>
        <p:txBody>
          <a:bodyPr/>
          <a:lstStyle/>
          <a:p>
            <a:pPr algn="just">
              <a:lnSpc>
                <a:spcPct val="200000"/>
              </a:lnSpc>
            </a:pPr>
            <a:r>
              <a:rPr lang="en-GB" dirty="0"/>
              <a:t>A character set is a collection of all characters (like letters, digits, symbols, etc.) that can be used in code. It is classified into two main categories: the source character set and the execution character set in C.</a:t>
            </a:r>
          </a:p>
        </p:txBody>
      </p:sp>
    </p:spTree>
    <p:extLst>
      <p:ext uri="{BB962C8B-B14F-4D97-AF65-F5344CB8AC3E}">
        <p14:creationId xmlns:p14="http://schemas.microsoft.com/office/powerpoint/2010/main" val="644907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5394" y="378823"/>
            <a:ext cx="10175966" cy="6100354"/>
          </a:xfrm>
          <a:prstGeom prst="rect">
            <a:avLst/>
          </a:prstGeom>
        </p:spPr>
      </p:pic>
    </p:spTree>
    <p:extLst>
      <p:ext uri="{BB962C8B-B14F-4D97-AF65-F5344CB8AC3E}">
        <p14:creationId xmlns:p14="http://schemas.microsoft.com/office/powerpoint/2010/main" val="2863891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a:t>
            </a:r>
            <a:r>
              <a:rPr lang="en-GB" b="1" dirty="0" smtClean="0"/>
              <a:t>he source character set</a:t>
            </a:r>
            <a:endParaRPr lang="en-GB" b="1" dirty="0"/>
          </a:p>
        </p:txBody>
      </p:sp>
      <p:sp>
        <p:nvSpPr>
          <p:cNvPr id="3" name="Content Placeholder 2"/>
          <p:cNvSpPr>
            <a:spLocks noGrp="1"/>
          </p:cNvSpPr>
          <p:nvPr>
            <p:ph idx="1"/>
          </p:nvPr>
        </p:nvSpPr>
        <p:spPr/>
        <p:txBody>
          <a:bodyPr/>
          <a:lstStyle/>
          <a:p>
            <a:pPr algn="just">
              <a:lnSpc>
                <a:spcPct val="150000"/>
              </a:lnSpc>
            </a:pPr>
            <a:r>
              <a:rPr lang="en-GB" dirty="0"/>
              <a:t>In the C programming language, the character set refers to a set of all the valid characters that we can use in the source program for forming words, expressions, and numbers. The source character set contains all the characters that we want to use for the source program text.</a:t>
            </a:r>
          </a:p>
        </p:txBody>
      </p:sp>
    </p:spTree>
    <p:extLst>
      <p:ext uri="{BB962C8B-B14F-4D97-AF65-F5344CB8AC3E}">
        <p14:creationId xmlns:p14="http://schemas.microsoft.com/office/powerpoint/2010/main" val="1193925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Execution </a:t>
            </a:r>
            <a:r>
              <a:rPr lang="en-GB" b="1" dirty="0"/>
              <a:t>Character Set (ECS):</a:t>
            </a:r>
            <a:br>
              <a:rPr lang="en-GB" b="1" dirty="0"/>
            </a:br>
            <a:endParaRPr lang="en-GB" b="1" dirty="0"/>
          </a:p>
        </p:txBody>
      </p:sp>
      <p:sp>
        <p:nvSpPr>
          <p:cNvPr id="3" name="Content Placeholder 2"/>
          <p:cNvSpPr>
            <a:spLocks noGrp="1"/>
          </p:cNvSpPr>
          <p:nvPr>
            <p:ph idx="1"/>
          </p:nvPr>
        </p:nvSpPr>
        <p:spPr/>
        <p:txBody>
          <a:bodyPr/>
          <a:lstStyle/>
          <a:p>
            <a:pPr algn="just">
              <a:lnSpc>
                <a:spcPct val="150000"/>
              </a:lnSpc>
            </a:pPr>
            <a:r>
              <a:rPr lang="en-GB" dirty="0"/>
              <a:t>The execution character set is the </a:t>
            </a:r>
            <a:r>
              <a:rPr lang="en-GB" dirty="0" smtClean="0"/>
              <a:t>encoding/programming </a:t>
            </a:r>
            <a:r>
              <a:rPr lang="en-GB" dirty="0"/>
              <a:t>used for the text of your program that is input to the compilation phase after all </a:t>
            </a:r>
            <a:r>
              <a:rPr lang="en-GB" dirty="0" err="1"/>
              <a:t>preprocessing</a:t>
            </a:r>
            <a:r>
              <a:rPr lang="en-GB" dirty="0"/>
              <a:t> steps. This character set is used for the internal representation of any string or character </a:t>
            </a:r>
            <a:r>
              <a:rPr lang="en-GB" dirty="0" smtClean="0"/>
              <a:t>literals/</a:t>
            </a:r>
            <a:r>
              <a:rPr lang="en-GB" dirty="0" err="1" smtClean="0"/>
              <a:t>accurates</a:t>
            </a:r>
            <a:r>
              <a:rPr lang="en-GB" dirty="0" smtClean="0"/>
              <a:t> </a:t>
            </a:r>
            <a:r>
              <a:rPr lang="en-GB" dirty="0"/>
              <a:t>in the compiled code.</a:t>
            </a:r>
          </a:p>
        </p:txBody>
      </p:sp>
    </p:spTree>
    <p:extLst>
      <p:ext uri="{BB962C8B-B14F-4D97-AF65-F5344CB8AC3E}">
        <p14:creationId xmlns:p14="http://schemas.microsoft.com/office/powerpoint/2010/main" val="27717115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a:t>
            </a:r>
            <a:r>
              <a:rPr lang="en-GB" b="1" dirty="0" smtClean="0"/>
              <a:t>dentifiers</a:t>
            </a:r>
            <a:r>
              <a:rPr lang="en-GB" dirty="0" smtClean="0"/>
              <a:t> and </a:t>
            </a:r>
            <a:r>
              <a:rPr lang="en-GB" b="1" dirty="0"/>
              <a:t>K</a:t>
            </a:r>
            <a:r>
              <a:rPr lang="en-GB" b="1" dirty="0" smtClean="0"/>
              <a:t>eywords</a:t>
            </a:r>
            <a:endParaRPr lang="en-GB" dirty="0"/>
          </a:p>
        </p:txBody>
      </p:sp>
      <p:sp>
        <p:nvSpPr>
          <p:cNvPr id="3" name="Content Placeholder 2"/>
          <p:cNvSpPr>
            <a:spLocks noGrp="1"/>
          </p:cNvSpPr>
          <p:nvPr>
            <p:ph idx="1"/>
          </p:nvPr>
        </p:nvSpPr>
        <p:spPr>
          <a:xfrm>
            <a:off x="838200" y="1825624"/>
            <a:ext cx="10892246" cy="4784181"/>
          </a:xfrm>
        </p:spPr>
        <p:txBody>
          <a:bodyPr>
            <a:normAutofit lnSpcReduction="10000"/>
          </a:bodyPr>
          <a:lstStyle/>
          <a:p>
            <a:pPr algn="just">
              <a:lnSpc>
                <a:spcPct val="150000"/>
              </a:lnSpc>
            </a:pPr>
            <a:r>
              <a:rPr lang="en-GB" dirty="0" smtClean="0"/>
              <a:t>In C programming, </a:t>
            </a:r>
            <a:r>
              <a:rPr lang="en-GB" b="1" dirty="0" smtClean="0"/>
              <a:t>identifiers</a:t>
            </a:r>
            <a:r>
              <a:rPr lang="en-GB" dirty="0" smtClean="0"/>
              <a:t> and </a:t>
            </a:r>
            <a:r>
              <a:rPr lang="en-GB" b="1" dirty="0" smtClean="0"/>
              <a:t>keywords</a:t>
            </a:r>
            <a:r>
              <a:rPr lang="en-GB" dirty="0" smtClean="0"/>
              <a:t> play crucial roles in the structure and syntax of the code. Here's a detailed look at each:</a:t>
            </a:r>
          </a:p>
          <a:p>
            <a:pPr algn="just">
              <a:lnSpc>
                <a:spcPct val="150000"/>
              </a:lnSpc>
            </a:pPr>
            <a:r>
              <a:rPr lang="en-GB" b="1" dirty="0" smtClean="0"/>
              <a:t>Identifiers</a:t>
            </a:r>
          </a:p>
          <a:p>
            <a:pPr algn="just">
              <a:lnSpc>
                <a:spcPct val="150000"/>
              </a:lnSpc>
            </a:pPr>
            <a:r>
              <a:rPr lang="en-GB" b="1" dirty="0" smtClean="0"/>
              <a:t>Identifiers</a:t>
            </a:r>
            <a:r>
              <a:rPr lang="en-GB" dirty="0" smtClean="0"/>
              <a:t> are names given to various program elements such as variables, functions, arrays, etc. They allow you to refer to these elements in your code. Here are the key rules and characteristics of identifiers in C:</a:t>
            </a:r>
          </a:p>
          <a:p>
            <a:endParaRPr lang="en-GB" dirty="0"/>
          </a:p>
        </p:txBody>
      </p:sp>
    </p:spTree>
    <p:extLst>
      <p:ext uri="{BB962C8B-B14F-4D97-AF65-F5344CB8AC3E}">
        <p14:creationId xmlns:p14="http://schemas.microsoft.com/office/powerpoint/2010/main" val="3881331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1. Rules for Identifiers</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dirty="0" smtClean="0"/>
              <a:t>Start with a Letter or Underscore: Identifiers must begin with a letter (uppercase or lowercase) or an underscore (_). They cannot start with a digit.</a:t>
            </a:r>
          </a:p>
          <a:p>
            <a:pPr algn="just">
              <a:lnSpc>
                <a:spcPct val="150000"/>
              </a:lnSpc>
            </a:pPr>
            <a:r>
              <a:rPr lang="en-GB" b="1" dirty="0" smtClean="0"/>
              <a:t>Followed by Letters, Digits, or Underscores</a:t>
            </a:r>
            <a:r>
              <a:rPr lang="en-GB" dirty="0" smtClean="0"/>
              <a:t>: After the first character, identifiers can include letters, digits, and underscores.</a:t>
            </a:r>
          </a:p>
        </p:txBody>
      </p:sp>
    </p:spTree>
    <p:extLst>
      <p:ext uri="{BB962C8B-B14F-4D97-AF65-F5344CB8AC3E}">
        <p14:creationId xmlns:p14="http://schemas.microsoft.com/office/powerpoint/2010/main" val="3449059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AUCA, </a:t>
            </a:r>
            <a:r>
              <a:rPr lang="en-GB" dirty="0" smtClean="0"/>
              <a:t>Quiz1/10pts, 7/10/2024, </a:t>
            </a:r>
            <a:r>
              <a:rPr lang="en-GB" dirty="0" err="1" smtClean="0"/>
              <a:t>Gr.Mond</a:t>
            </a:r>
            <a:r>
              <a:rPr lang="en-GB" dirty="0" smtClean="0"/>
              <a:t> 18h00</a:t>
            </a:r>
            <a:endParaRPr lang="en-GB"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GB" dirty="0" smtClean="0"/>
              <a:t>Q1. With example differentiate </a:t>
            </a:r>
            <a:r>
              <a:rPr lang="en-GB" dirty="0" err="1" smtClean="0"/>
              <a:t>printf</a:t>
            </a:r>
            <a:r>
              <a:rPr lang="en-GB" dirty="0" smtClean="0"/>
              <a:t> and </a:t>
            </a:r>
            <a:r>
              <a:rPr lang="en-GB" dirty="0" err="1" smtClean="0"/>
              <a:t>scaf</a:t>
            </a:r>
            <a:r>
              <a:rPr lang="en-GB" dirty="0" smtClean="0"/>
              <a:t> </a:t>
            </a:r>
            <a:r>
              <a:rPr lang="en-GB" b="1" dirty="0" smtClean="0"/>
              <a:t>/3pts</a:t>
            </a:r>
          </a:p>
          <a:p>
            <a:pPr algn="just">
              <a:lnSpc>
                <a:spcPct val="150000"/>
              </a:lnSpc>
            </a:pPr>
            <a:r>
              <a:rPr lang="en-GB" dirty="0"/>
              <a:t> </a:t>
            </a:r>
            <a:r>
              <a:rPr lang="en-GB" dirty="0" smtClean="0"/>
              <a:t>Q2. The score in Math:18/20,</a:t>
            </a:r>
            <a:r>
              <a:rPr lang="en-GB" dirty="0"/>
              <a:t> </a:t>
            </a:r>
            <a:r>
              <a:rPr lang="en-GB" dirty="0" smtClean="0"/>
              <a:t>Programing:16/20,  engish:13/20, display the value of variables, </a:t>
            </a:r>
            <a:r>
              <a:rPr lang="en-GB" dirty="0" err="1" smtClean="0"/>
              <a:t>avg</a:t>
            </a:r>
            <a:r>
              <a:rPr lang="en-GB" dirty="0" smtClean="0"/>
              <a:t>, sum. If </a:t>
            </a:r>
            <a:r>
              <a:rPr lang="en-GB" dirty="0" err="1" smtClean="0"/>
              <a:t>avg</a:t>
            </a:r>
            <a:r>
              <a:rPr lang="en-GB" dirty="0" smtClean="0"/>
              <a:t> is greater than 18, display Grad A, if </a:t>
            </a:r>
            <a:r>
              <a:rPr lang="en-GB" dirty="0" err="1" smtClean="0"/>
              <a:t>avg</a:t>
            </a:r>
            <a:r>
              <a:rPr lang="en-GB" dirty="0" smtClean="0"/>
              <a:t> is greater than 16, and less than 18, display Grad B, other cases display Grad C  </a:t>
            </a:r>
            <a:r>
              <a:rPr lang="en-GB" b="1" dirty="0" smtClean="0"/>
              <a:t>/4pts</a:t>
            </a:r>
          </a:p>
          <a:p>
            <a:pPr algn="just">
              <a:lnSpc>
                <a:spcPct val="150000"/>
              </a:lnSpc>
            </a:pPr>
            <a:r>
              <a:rPr lang="en-GB" dirty="0" smtClean="0"/>
              <a:t>Q3. </a:t>
            </a:r>
            <a:r>
              <a:rPr lang="en-GB" dirty="0"/>
              <a:t>Differentiate </a:t>
            </a:r>
            <a:r>
              <a:rPr lang="en-GB" dirty="0" smtClean="0"/>
              <a:t>ternary operators and bit level operators (</a:t>
            </a:r>
            <a:r>
              <a:rPr lang="en-GB" dirty="0" err="1" smtClean="0"/>
              <a:t>bitwice</a:t>
            </a:r>
            <a:r>
              <a:rPr lang="en-GB" dirty="0" smtClean="0"/>
              <a:t>) with </a:t>
            </a:r>
            <a:r>
              <a:rPr lang="en-GB" dirty="0"/>
              <a:t>example </a:t>
            </a:r>
            <a:r>
              <a:rPr lang="en-GB" b="1" dirty="0" smtClean="0"/>
              <a:t>/3pts</a:t>
            </a:r>
            <a:endParaRPr lang="en-GB" b="1" dirty="0"/>
          </a:p>
        </p:txBody>
      </p:sp>
    </p:spTree>
    <p:extLst>
      <p:ext uri="{BB962C8B-B14F-4D97-AF65-F5344CB8AC3E}">
        <p14:creationId xmlns:p14="http://schemas.microsoft.com/office/powerpoint/2010/main" val="1323391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b="1" dirty="0" smtClean="0"/>
              <a:t>Case Sensitivity:</a:t>
            </a:r>
            <a:r>
              <a:rPr lang="en-GB" dirty="0" smtClean="0"/>
              <a:t> Identifiers are case-sensitive. For example, Variable, variable, and VARIABLE would be considered different identifiers.</a:t>
            </a:r>
          </a:p>
          <a:p>
            <a:pPr algn="just">
              <a:lnSpc>
                <a:spcPct val="150000"/>
              </a:lnSpc>
            </a:pPr>
            <a:r>
              <a:rPr lang="en-GB" b="1" dirty="0" smtClean="0"/>
              <a:t>No Reserved Keywords</a:t>
            </a:r>
            <a:r>
              <a:rPr lang="en-GB" dirty="0" smtClean="0"/>
              <a:t>: Identifiers cannot be the same as C keywords</a:t>
            </a:r>
            <a:endParaRPr lang="en-GB" dirty="0"/>
          </a:p>
        </p:txBody>
      </p:sp>
    </p:spTree>
    <p:extLst>
      <p:ext uri="{BB962C8B-B14F-4D97-AF65-F5344CB8AC3E}">
        <p14:creationId xmlns:p14="http://schemas.microsoft.com/office/powerpoint/2010/main" val="1384935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2. Examples of Valid Identifiers</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dirty="0" smtClean="0"/>
              <a:t>Count</a:t>
            </a:r>
          </a:p>
          <a:p>
            <a:pPr algn="just">
              <a:lnSpc>
                <a:spcPct val="150000"/>
              </a:lnSpc>
            </a:pPr>
            <a:r>
              <a:rPr lang="en-GB" dirty="0" err="1" smtClean="0"/>
              <a:t>total_sum</a:t>
            </a:r>
            <a:endParaRPr lang="en-GB" dirty="0" smtClean="0"/>
          </a:p>
          <a:p>
            <a:pPr algn="just">
              <a:lnSpc>
                <a:spcPct val="150000"/>
              </a:lnSpc>
            </a:pPr>
            <a:r>
              <a:rPr lang="en-GB" dirty="0" smtClean="0"/>
              <a:t>MAX_VALUE</a:t>
            </a:r>
          </a:p>
          <a:p>
            <a:pPr algn="just">
              <a:lnSpc>
                <a:spcPct val="150000"/>
              </a:lnSpc>
            </a:pPr>
            <a:r>
              <a:rPr lang="en-GB" dirty="0" smtClean="0"/>
              <a:t>myVariable1</a:t>
            </a:r>
            <a:endParaRPr lang="en-GB" dirty="0"/>
          </a:p>
        </p:txBody>
      </p:sp>
    </p:spTree>
    <p:extLst>
      <p:ext uri="{BB962C8B-B14F-4D97-AF65-F5344CB8AC3E}">
        <p14:creationId xmlns:p14="http://schemas.microsoft.com/office/powerpoint/2010/main" val="19614623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Examples of Invalid Identifiers</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dirty="0" smtClean="0"/>
              <a:t>1variable (starts with a digit)</a:t>
            </a:r>
          </a:p>
          <a:p>
            <a:pPr algn="just">
              <a:lnSpc>
                <a:spcPct val="150000"/>
              </a:lnSpc>
            </a:pPr>
            <a:r>
              <a:rPr lang="en-GB" dirty="0" smtClean="0"/>
              <a:t>total sum (contains a space)</a:t>
            </a:r>
          </a:p>
          <a:p>
            <a:pPr algn="just">
              <a:lnSpc>
                <a:spcPct val="150000"/>
              </a:lnSpc>
            </a:pPr>
            <a:r>
              <a:rPr lang="en-GB" dirty="0" err="1" smtClean="0"/>
              <a:t>int</a:t>
            </a:r>
            <a:r>
              <a:rPr lang="en-GB" dirty="0" smtClean="0"/>
              <a:t> (reserved keyword)</a:t>
            </a:r>
            <a:endParaRPr lang="en-GB" dirty="0"/>
          </a:p>
        </p:txBody>
      </p:sp>
    </p:spTree>
    <p:extLst>
      <p:ext uri="{BB962C8B-B14F-4D97-AF65-F5344CB8AC3E}">
        <p14:creationId xmlns:p14="http://schemas.microsoft.com/office/powerpoint/2010/main" val="42388395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Keywords</a:t>
            </a:r>
            <a:endParaRPr lang="en-GB" b="1" dirty="0"/>
          </a:p>
        </p:txBody>
      </p:sp>
      <p:sp>
        <p:nvSpPr>
          <p:cNvPr id="3" name="Content Placeholder 2"/>
          <p:cNvSpPr>
            <a:spLocks noGrp="1"/>
          </p:cNvSpPr>
          <p:nvPr>
            <p:ph idx="1"/>
          </p:nvPr>
        </p:nvSpPr>
        <p:spPr/>
        <p:txBody>
          <a:bodyPr/>
          <a:lstStyle/>
          <a:p>
            <a:pPr algn="just">
              <a:lnSpc>
                <a:spcPct val="150000"/>
              </a:lnSpc>
            </a:pPr>
            <a:r>
              <a:rPr lang="en-GB" b="1" dirty="0" smtClean="0"/>
              <a:t>Keywords</a:t>
            </a:r>
            <a:r>
              <a:rPr lang="en-GB" dirty="0" smtClean="0"/>
              <a:t> are reserved words that have special meaning in C and cannot be used as identifiers. </a:t>
            </a:r>
          </a:p>
          <a:p>
            <a:pPr algn="just">
              <a:lnSpc>
                <a:spcPct val="150000"/>
              </a:lnSpc>
            </a:pPr>
            <a:r>
              <a:rPr lang="en-GB" dirty="0" smtClean="0"/>
              <a:t>They are part of the language's syntax and serve specific purposes. </a:t>
            </a:r>
          </a:p>
          <a:p>
            <a:pPr algn="just">
              <a:lnSpc>
                <a:spcPct val="150000"/>
              </a:lnSpc>
            </a:pPr>
            <a:r>
              <a:rPr lang="en-GB" dirty="0" smtClean="0"/>
              <a:t>Each keyword is used to define the structure and </a:t>
            </a:r>
            <a:r>
              <a:rPr lang="en-GB" dirty="0" err="1" smtClean="0"/>
              <a:t>behavior</a:t>
            </a:r>
            <a:r>
              <a:rPr lang="en-GB" dirty="0" smtClean="0"/>
              <a:t> of the code.</a:t>
            </a:r>
            <a:endParaRPr lang="en-GB" dirty="0"/>
          </a:p>
        </p:txBody>
      </p:sp>
    </p:spTree>
    <p:extLst>
      <p:ext uri="{BB962C8B-B14F-4D97-AF65-F5344CB8AC3E}">
        <p14:creationId xmlns:p14="http://schemas.microsoft.com/office/powerpoint/2010/main" val="9585924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1. List of C Keywords</a:t>
            </a:r>
            <a:r>
              <a:rPr lang="en-GB" dirty="0" smtClean="0"/>
              <a:t>:</a:t>
            </a:r>
            <a:endParaRPr lang="en-GB" dirty="0"/>
          </a:p>
        </p:txBody>
      </p:sp>
      <p:sp>
        <p:nvSpPr>
          <p:cNvPr id="3" name="Content Placeholder 2"/>
          <p:cNvSpPr>
            <a:spLocks noGrp="1"/>
          </p:cNvSpPr>
          <p:nvPr>
            <p:ph idx="1"/>
          </p:nvPr>
        </p:nvSpPr>
        <p:spPr>
          <a:xfrm>
            <a:off x="838199" y="1825625"/>
            <a:ext cx="11009811" cy="4351338"/>
          </a:xfrm>
        </p:spPr>
        <p:txBody>
          <a:bodyPr>
            <a:normAutofit lnSpcReduction="10000"/>
          </a:bodyPr>
          <a:lstStyle/>
          <a:p>
            <a:pPr algn="just">
              <a:lnSpc>
                <a:spcPct val="150000"/>
              </a:lnSpc>
            </a:pPr>
            <a:r>
              <a:rPr lang="en-GB" dirty="0" smtClean="0"/>
              <a:t>Data Types: </a:t>
            </a:r>
            <a:r>
              <a:rPr lang="en-GB" dirty="0" err="1" smtClean="0"/>
              <a:t>int</a:t>
            </a:r>
            <a:r>
              <a:rPr lang="en-GB" dirty="0" smtClean="0"/>
              <a:t>, char, float, double, void</a:t>
            </a:r>
          </a:p>
          <a:p>
            <a:pPr algn="just">
              <a:lnSpc>
                <a:spcPct val="150000"/>
              </a:lnSpc>
            </a:pPr>
            <a:r>
              <a:rPr lang="en-GB" dirty="0" smtClean="0"/>
              <a:t>Control Flow: if, else, switch, case, default, break, continue, return</a:t>
            </a:r>
          </a:p>
          <a:p>
            <a:pPr algn="just">
              <a:lnSpc>
                <a:spcPct val="150000"/>
              </a:lnSpc>
            </a:pPr>
            <a:r>
              <a:rPr lang="en-GB" dirty="0" smtClean="0"/>
              <a:t>Storage Classes: auto, register, static, extern</a:t>
            </a:r>
          </a:p>
          <a:p>
            <a:pPr algn="just">
              <a:lnSpc>
                <a:spcPct val="150000"/>
              </a:lnSpc>
            </a:pPr>
            <a:r>
              <a:rPr lang="en-GB" dirty="0" smtClean="0"/>
              <a:t>Modifiers: signed, unsigned, long, short</a:t>
            </a:r>
          </a:p>
          <a:p>
            <a:pPr algn="just">
              <a:lnSpc>
                <a:spcPct val="150000"/>
              </a:lnSpc>
            </a:pPr>
            <a:r>
              <a:rPr lang="en-GB" dirty="0" smtClean="0"/>
              <a:t>Logical Operators: &amp;&amp;, ||, !</a:t>
            </a:r>
          </a:p>
          <a:p>
            <a:pPr algn="just">
              <a:lnSpc>
                <a:spcPct val="150000"/>
              </a:lnSpc>
            </a:pPr>
            <a:r>
              <a:rPr lang="en-GB" dirty="0" smtClean="0"/>
              <a:t>Others: </a:t>
            </a:r>
            <a:r>
              <a:rPr lang="en-GB" dirty="0" err="1" smtClean="0"/>
              <a:t>sizeof</a:t>
            </a:r>
            <a:r>
              <a:rPr lang="en-GB" dirty="0" smtClean="0"/>
              <a:t>, </a:t>
            </a:r>
            <a:r>
              <a:rPr lang="en-GB" dirty="0" err="1" smtClean="0"/>
              <a:t>typedef</a:t>
            </a:r>
            <a:r>
              <a:rPr lang="en-GB" dirty="0" smtClean="0"/>
              <a:t>, </a:t>
            </a:r>
            <a:r>
              <a:rPr lang="en-GB" dirty="0" err="1" smtClean="0"/>
              <a:t>struct</a:t>
            </a:r>
            <a:r>
              <a:rPr lang="en-GB" dirty="0" smtClean="0"/>
              <a:t>, union, </a:t>
            </a:r>
            <a:r>
              <a:rPr lang="en-GB" dirty="0" err="1" smtClean="0"/>
              <a:t>enum</a:t>
            </a:r>
            <a:r>
              <a:rPr lang="en-GB" dirty="0" smtClean="0"/>
              <a:t>, </a:t>
            </a:r>
            <a:r>
              <a:rPr lang="en-GB" dirty="0" err="1" smtClean="0"/>
              <a:t>goto</a:t>
            </a:r>
            <a:r>
              <a:rPr lang="en-GB" dirty="0" smtClean="0"/>
              <a:t>, </a:t>
            </a:r>
            <a:r>
              <a:rPr lang="en-GB" dirty="0" err="1" smtClean="0"/>
              <a:t>const</a:t>
            </a:r>
            <a:r>
              <a:rPr lang="en-GB" dirty="0" smtClean="0"/>
              <a:t>, volatile, restrict</a:t>
            </a:r>
          </a:p>
          <a:p>
            <a:endParaRPr lang="en-GB" dirty="0"/>
          </a:p>
        </p:txBody>
      </p:sp>
    </p:spTree>
    <p:extLst>
      <p:ext uri="{BB962C8B-B14F-4D97-AF65-F5344CB8AC3E}">
        <p14:creationId xmlns:p14="http://schemas.microsoft.com/office/powerpoint/2010/main" val="4778443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2. Examples of Keywords in Use</a:t>
            </a:r>
            <a:r>
              <a:rPr lang="en-GB" dirty="0" smtClean="0"/>
              <a:t>:</a:t>
            </a:r>
            <a:endParaRPr lang="en-GB" dirty="0"/>
          </a:p>
        </p:txBody>
      </p:sp>
      <p:sp>
        <p:nvSpPr>
          <p:cNvPr id="3" name="Content Placeholder 2"/>
          <p:cNvSpPr>
            <a:spLocks noGrp="1"/>
          </p:cNvSpPr>
          <p:nvPr>
            <p:ph idx="1"/>
          </p:nvPr>
        </p:nvSpPr>
        <p:spPr/>
        <p:txBody>
          <a:bodyPr/>
          <a:lstStyle/>
          <a:p>
            <a:r>
              <a:rPr lang="en-GB" dirty="0" smtClean="0"/>
              <a:t>#include &lt;</a:t>
            </a:r>
            <a:r>
              <a:rPr lang="en-GB" dirty="0" err="1" smtClean="0"/>
              <a:t>stdio.h</a:t>
            </a:r>
            <a:r>
              <a:rPr lang="en-GB" dirty="0" smtClean="0"/>
              <a:t>&gt; </a:t>
            </a:r>
          </a:p>
          <a:p>
            <a:r>
              <a:rPr lang="en-GB" dirty="0" err="1" smtClean="0"/>
              <a:t>int</a:t>
            </a:r>
            <a:r>
              <a:rPr lang="en-GB" dirty="0" smtClean="0"/>
              <a:t> main() { </a:t>
            </a:r>
            <a:r>
              <a:rPr lang="en-GB" dirty="0" err="1" smtClean="0"/>
              <a:t>int</a:t>
            </a:r>
            <a:r>
              <a:rPr lang="en-GB" dirty="0" smtClean="0"/>
              <a:t> count = 10; </a:t>
            </a:r>
          </a:p>
          <a:p>
            <a:r>
              <a:rPr lang="en-GB" dirty="0" smtClean="0"/>
              <a:t>// '</a:t>
            </a:r>
            <a:r>
              <a:rPr lang="en-GB" dirty="0" err="1" smtClean="0"/>
              <a:t>int</a:t>
            </a:r>
            <a:r>
              <a:rPr lang="en-GB" dirty="0" smtClean="0"/>
              <a:t>' is a keyword for integer data type if (count &gt; 5) { // </a:t>
            </a:r>
          </a:p>
          <a:p>
            <a:r>
              <a:rPr lang="en-GB" dirty="0" smtClean="0"/>
              <a:t>'if' is a keyword for conditional statements </a:t>
            </a:r>
            <a:r>
              <a:rPr lang="en-GB" dirty="0" err="1" smtClean="0"/>
              <a:t>printf</a:t>
            </a:r>
            <a:r>
              <a:rPr lang="en-GB" dirty="0" smtClean="0"/>
              <a:t>("Count is greater than 5.\n"); </a:t>
            </a:r>
          </a:p>
          <a:p>
            <a:r>
              <a:rPr lang="en-GB" dirty="0" smtClean="0"/>
              <a:t>} return 0; </a:t>
            </a:r>
          </a:p>
          <a:p>
            <a:r>
              <a:rPr lang="en-GB" dirty="0" smtClean="0"/>
              <a:t>// 'return' is a keyword used to exit the function }</a:t>
            </a:r>
            <a:endParaRPr lang="en-GB" dirty="0"/>
          </a:p>
        </p:txBody>
      </p:sp>
    </p:spTree>
    <p:extLst>
      <p:ext uri="{BB962C8B-B14F-4D97-AF65-F5344CB8AC3E}">
        <p14:creationId xmlns:p14="http://schemas.microsoft.com/office/powerpoint/2010/main" val="2174126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GB" b="1" dirty="0" smtClean="0"/>
              <a:t>Identifiers</a:t>
            </a:r>
            <a:r>
              <a:rPr lang="en-GB" dirty="0" smtClean="0"/>
              <a:t>: Used to name variables, functions, arrays, etc. Must follow specific naming rules and cannot be the same as keywords.</a:t>
            </a:r>
          </a:p>
          <a:p>
            <a:pPr algn="just">
              <a:lnSpc>
                <a:spcPct val="150000"/>
              </a:lnSpc>
            </a:pPr>
            <a:r>
              <a:rPr lang="en-GB" b="1" dirty="0" smtClean="0"/>
              <a:t>Keywords</a:t>
            </a:r>
            <a:r>
              <a:rPr lang="en-GB" dirty="0" smtClean="0"/>
              <a:t>: Reserved by the language for specific syntactical functions. They cannot be used as identifiers and have predefined meanings in the C language.</a:t>
            </a:r>
          </a:p>
          <a:p>
            <a:pPr algn="just">
              <a:lnSpc>
                <a:spcPct val="150000"/>
              </a:lnSpc>
            </a:pPr>
            <a:r>
              <a:rPr lang="en-GB" dirty="0" smtClean="0"/>
              <a:t>Understanding and correctly using identifiers and keywords is fundamental to writing effective and error-free C programs.</a:t>
            </a:r>
            <a:endParaRPr lang="en-GB" dirty="0"/>
          </a:p>
        </p:txBody>
      </p:sp>
    </p:spTree>
    <p:extLst>
      <p:ext uri="{BB962C8B-B14F-4D97-AF65-F5344CB8AC3E}">
        <p14:creationId xmlns:p14="http://schemas.microsoft.com/office/powerpoint/2010/main" val="8201132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Variables</a:t>
            </a:r>
            <a:endParaRPr lang="en-GB" b="1" dirty="0"/>
          </a:p>
        </p:txBody>
      </p:sp>
      <p:sp>
        <p:nvSpPr>
          <p:cNvPr id="3" name="Content Placeholder 2"/>
          <p:cNvSpPr>
            <a:spLocks noGrp="1"/>
          </p:cNvSpPr>
          <p:nvPr>
            <p:ph idx="1"/>
          </p:nvPr>
        </p:nvSpPr>
        <p:spPr/>
        <p:txBody>
          <a:bodyPr/>
          <a:lstStyle/>
          <a:p>
            <a:pPr algn="just">
              <a:lnSpc>
                <a:spcPct val="150000"/>
              </a:lnSpc>
            </a:pPr>
            <a:r>
              <a:rPr lang="en-GB" dirty="0"/>
              <a:t>In programming, we often need a </a:t>
            </a:r>
            <a:r>
              <a:rPr lang="en-GB" b="1" dirty="0"/>
              <a:t>named storage location</a:t>
            </a:r>
            <a:r>
              <a:rPr lang="en-GB" dirty="0"/>
              <a:t> to store the data or values. Using variables, we can store the data in our program and access it afterward. </a:t>
            </a:r>
            <a:endParaRPr lang="en-GB" dirty="0" smtClean="0"/>
          </a:p>
          <a:p>
            <a:pPr algn="just">
              <a:lnSpc>
                <a:spcPct val="150000"/>
              </a:lnSpc>
            </a:pPr>
            <a:r>
              <a:rPr lang="en-GB" dirty="0" smtClean="0"/>
              <a:t>Variables </a:t>
            </a:r>
            <a:r>
              <a:rPr lang="en-GB" dirty="0"/>
              <a:t>are containers for storing data values, like numbers and characters.</a:t>
            </a:r>
          </a:p>
        </p:txBody>
      </p:sp>
    </p:spTree>
    <p:extLst>
      <p:ext uri="{BB962C8B-B14F-4D97-AF65-F5344CB8AC3E}">
        <p14:creationId xmlns:p14="http://schemas.microsoft.com/office/powerpoint/2010/main" val="33621847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GB" dirty="0"/>
              <a:t>In C, there are different types of variables (defined with different keywords), for example:</a:t>
            </a:r>
          </a:p>
          <a:p>
            <a:pPr algn="just">
              <a:lnSpc>
                <a:spcPct val="150000"/>
              </a:lnSpc>
            </a:pPr>
            <a:r>
              <a:rPr lang="en-GB" b="1" dirty="0" err="1" smtClean="0"/>
              <a:t>int</a:t>
            </a:r>
            <a:r>
              <a:rPr lang="en-GB" dirty="0" smtClean="0"/>
              <a:t> </a:t>
            </a:r>
            <a:r>
              <a:rPr lang="en-GB" dirty="0"/>
              <a:t>- stores integers (whole numbers), without decimals, such as 123 or -123</a:t>
            </a:r>
          </a:p>
          <a:p>
            <a:pPr algn="just">
              <a:lnSpc>
                <a:spcPct val="150000"/>
              </a:lnSpc>
            </a:pPr>
            <a:r>
              <a:rPr lang="en-GB" b="1" dirty="0"/>
              <a:t>float</a:t>
            </a:r>
            <a:r>
              <a:rPr lang="en-GB" dirty="0"/>
              <a:t> - stores floating point numbers, with decimals, such as 19.99 or -19.99</a:t>
            </a:r>
          </a:p>
          <a:p>
            <a:pPr algn="just">
              <a:lnSpc>
                <a:spcPct val="150000"/>
              </a:lnSpc>
            </a:pPr>
            <a:r>
              <a:rPr lang="en-GB" b="1" dirty="0"/>
              <a:t>char</a:t>
            </a:r>
            <a:r>
              <a:rPr lang="en-GB" dirty="0"/>
              <a:t> - stores single characters, such as 'a' or 'B'. Characters are surrounded by single quotes</a:t>
            </a:r>
          </a:p>
          <a:p>
            <a:endParaRPr lang="en-GB" dirty="0"/>
          </a:p>
        </p:txBody>
      </p:sp>
    </p:spTree>
    <p:extLst>
      <p:ext uri="{BB962C8B-B14F-4D97-AF65-F5344CB8AC3E}">
        <p14:creationId xmlns:p14="http://schemas.microsoft.com/office/powerpoint/2010/main" val="25183314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2925" y="731520"/>
            <a:ext cx="7946571" cy="4689566"/>
          </a:xfrm>
          <a:prstGeom prst="rect">
            <a:avLst/>
          </a:prstGeom>
        </p:spPr>
      </p:pic>
    </p:spTree>
    <p:extLst>
      <p:ext uri="{BB962C8B-B14F-4D97-AF65-F5344CB8AC3E}">
        <p14:creationId xmlns:p14="http://schemas.microsoft.com/office/powerpoint/2010/main" val="3602365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normAutofit/>
          </a:bodyPr>
          <a:lstStyle/>
          <a:p>
            <a:r>
              <a:rPr lang="en-GB" sz="3600" dirty="0"/>
              <a:t>AUCA, Quiz1/10pts, </a:t>
            </a:r>
            <a:r>
              <a:rPr lang="en-GB" sz="3600" dirty="0" smtClean="0"/>
              <a:t>8/10/2024</a:t>
            </a:r>
            <a:r>
              <a:rPr lang="en-GB" sz="3600" dirty="0"/>
              <a:t>, </a:t>
            </a:r>
            <a:r>
              <a:rPr lang="en-GB" sz="3600" dirty="0" err="1" smtClean="0"/>
              <a:t>Gr.Tuesday</a:t>
            </a:r>
            <a:r>
              <a:rPr lang="en-GB" sz="3600" dirty="0" smtClean="0"/>
              <a:t> 18h00</a:t>
            </a:r>
            <a:endParaRPr lang="en-GB" sz="3600" dirty="0"/>
          </a:p>
        </p:txBody>
      </p:sp>
      <p:sp>
        <p:nvSpPr>
          <p:cNvPr id="3" name="Content Placeholder 2"/>
          <p:cNvSpPr>
            <a:spLocks noGrp="1"/>
          </p:cNvSpPr>
          <p:nvPr>
            <p:ph idx="1"/>
          </p:nvPr>
        </p:nvSpPr>
        <p:spPr>
          <a:xfrm>
            <a:off x="838200" y="1149532"/>
            <a:ext cx="10515600" cy="5049745"/>
          </a:xfrm>
        </p:spPr>
        <p:txBody>
          <a:bodyPr>
            <a:noAutofit/>
          </a:bodyPr>
          <a:lstStyle/>
          <a:p>
            <a:pPr algn="just">
              <a:lnSpc>
                <a:spcPct val="150000"/>
              </a:lnSpc>
            </a:pPr>
            <a:r>
              <a:rPr lang="en-GB" dirty="0" smtClean="0"/>
              <a:t>Q1. write a program to calculate the value of x which is an </a:t>
            </a:r>
            <a:r>
              <a:rPr lang="en-GB" dirty="0" err="1" smtClean="0"/>
              <a:t>int</a:t>
            </a:r>
            <a:r>
              <a:rPr lang="en-GB" dirty="0" smtClean="0"/>
              <a:t> data type. </a:t>
            </a:r>
          </a:p>
          <a:p>
            <a:pPr algn="just">
              <a:lnSpc>
                <a:spcPct val="150000"/>
              </a:lnSpc>
            </a:pPr>
            <a:r>
              <a:rPr lang="en-GB" dirty="0" smtClean="0"/>
              <a:t>X=23/4*6+3*29%5-2*47%7     </a:t>
            </a:r>
            <a:r>
              <a:rPr lang="en-GB" b="1" dirty="0" smtClean="0"/>
              <a:t>/2.5pts</a:t>
            </a:r>
          </a:p>
          <a:p>
            <a:pPr algn="just">
              <a:lnSpc>
                <a:spcPct val="150000"/>
              </a:lnSpc>
            </a:pPr>
            <a:r>
              <a:rPr lang="en-GB" dirty="0" smtClean="0"/>
              <a:t>Q2. Write a program to check if the number is even or odd number </a:t>
            </a:r>
            <a:r>
              <a:rPr lang="en-GB" b="1" dirty="0"/>
              <a:t>/2.5pts</a:t>
            </a:r>
          </a:p>
          <a:p>
            <a:pPr algn="just">
              <a:lnSpc>
                <a:spcPct val="150000"/>
              </a:lnSpc>
            </a:pPr>
            <a:r>
              <a:rPr lang="en-GB" dirty="0" smtClean="0"/>
              <a:t>Q3. with example differentiate if else and ternary operator </a:t>
            </a:r>
            <a:r>
              <a:rPr lang="en-GB" b="1" dirty="0"/>
              <a:t>/2.5pts</a:t>
            </a:r>
            <a:endParaRPr lang="en-GB" b="1" dirty="0" smtClean="0"/>
          </a:p>
          <a:p>
            <a:pPr algn="just">
              <a:lnSpc>
                <a:spcPct val="150000"/>
              </a:lnSpc>
            </a:pPr>
            <a:r>
              <a:rPr lang="en-GB" dirty="0" smtClean="0"/>
              <a:t>Q4. Write a program to show how do while loop can be an infinite loop by using encrementation  and </a:t>
            </a:r>
            <a:r>
              <a:rPr lang="en-GB" dirty="0" err="1" smtClean="0"/>
              <a:t>decrementation</a:t>
            </a:r>
            <a:r>
              <a:rPr lang="en-GB" dirty="0" smtClean="0"/>
              <a:t>  </a:t>
            </a:r>
            <a:r>
              <a:rPr lang="en-GB" b="1" dirty="0" smtClean="0"/>
              <a:t>/2.5pts</a:t>
            </a:r>
          </a:p>
          <a:p>
            <a:pPr algn="just">
              <a:lnSpc>
                <a:spcPct val="150000"/>
              </a:lnSpc>
            </a:pPr>
            <a:endParaRPr lang="en-GB" dirty="0"/>
          </a:p>
        </p:txBody>
      </p:sp>
    </p:spTree>
    <p:extLst>
      <p:ext uri="{BB962C8B-B14F-4D97-AF65-F5344CB8AC3E}">
        <p14:creationId xmlns:p14="http://schemas.microsoft.com/office/powerpoint/2010/main" val="4235625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Declaration </a:t>
            </a:r>
            <a:r>
              <a:rPr lang="en-GB" b="1" dirty="0"/>
              <a:t>of Variable in Programming</a:t>
            </a:r>
            <a:br>
              <a:rPr lang="en-GB" b="1" dirty="0"/>
            </a:br>
            <a:endParaRPr lang="en-GB" dirty="0"/>
          </a:p>
        </p:txBody>
      </p:sp>
      <p:sp>
        <p:nvSpPr>
          <p:cNvPr id="3" name="Content Placeholder 2"/>
          <p:cNvSpPr>
            <a:spLocks noGrp="1"/>
          </p:cNvSpPr>
          <p:nvPr>
            <p:ph idx="1"/>
          </p:nvPr>
        </p:nvSpPr>
        <p:spPr/>
        <p:txBody>
          <a:bodyPr/>
          <a:lstStyle/>
          <a:p>
            <a:pPr algn="just">
              <a:lnSpc>
                <a:spcPct val="150000"/>
              </a:lnSpc>
            </a:pPr>
            <a:r>
              <a:rPr lang="en-GB" dirty="0"/>
              <a:t>In programming, the declaration of variables involves specifying the </a:t>
            </a:r>
            <a:r>
              <a:rPr lang="en-GB" b="1" dirty="0"/>
              <a:t>type and name</a:t>
            </a:r>
            <a:r>
              <a:rPr lang="en-GB" dirty="0"/>
              <a:t> of a variable before it is used in the program. The syntax can vary slightly between programming languages, but the fundamental concept remains consistent</a:t>
            </a:r>
            <a:r>
              <a:rPr lang="en-GB" dirty="0" smtClean="0"/>
              <a:t>.</a:t>
            </a:r>
          </a:p>
          <a:p>
            <a:pPr algn="just">
              <a:lnSpc>
                <a:spcPct val="150000"/>
              </a:lnSpc>
            </a:pPr>
            <a:r>
              <a:rPr lang="en-GB" dirty="0"/>
              <a:t>To create a variable, specify the </a:t>
            </a:r>
            <a:r>
              <a:rPr lang="en-GB" b="1" dirty="0"/>
              <a:t>type</a:t>
            </a:r>
            <a:r>
              <a:rPr lang="en-GB" dirty="0"/>
              <a:t> and assign it a </a:t>
            </a:r>
            <a:r>
              <a:rPr lang="en-GB" b="1" dirty="0"/>
              <a:t>value</a:t>
            </a:r>
            <a:r>
              <a:rPr lang="en-GB" dirty="0"/>
              <a:t>:</a:t>
            </a:r>
          </a:p>
        </p:txBody>
      </p:sp>
    </p:spTree>
    <p:extLst>
      <p:ext uri="{BB962C8B-B14F-4D97-AF65-F5344CB8AC3E}">
        <p14:creationId xmlns:p14="http://schemas.microsoft.com/office/powerpoint/2010/main" val="24515769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Syntax</a:t>
            </a:r>
            <a:r>
              <a:rPr lang="en-GB" b="1" dirty="0"/>
              <a:t/>
            </a:r>
            <a:br>
              <a:rPr lang="en-GB" b="1" dirty="0"/>
            </a:br>
            <a:endParaRPr lang="en-GB" b="1" dirty="0"/>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GB" i="1" dirty="0"/>
              <a:t>type</a:t>
            </a:r>
            <a:r>
              <a:rPr lang="en-GB" dirty="0"/>
              <a:t> </a:t>
            </a:r>
            <a:r>
              <a:rPr lang="en-GB" i="1" dirty="0" err="1"/>
              <a:t>variableName</a:t>
            </a:r>
            <a:r>
              <a:rPr lang="en-GB" dirty="0"/>
              <a:t> = </a:t>
            </a:r>
            <a:r>
              <a:rPr lang="en-GB" i="1" dirty="0"/>
              <a:t>value</a:t>
            </a:r>
            <a:r>
              <a:rPr lang="en-GB" dirty="0" smtClean="0"/>
              <a:t>;</a:t>
            </a:r>
          </a:p>
          <a:p>
            <a:pPr algn="just">
              <a:lnSpc>
                <a:spcPct val="150000"/>
              </a:lnSpc>
            </a:pPr>
            <a:r>
              <a:rPr lang="en-GB" dirty="0"/>
              <a:t>Where type is one of C types (such as </a:t>
            </a:r>
            <a:r>
              <a:rPr lang="en-GB" dirty="0" err="1"/>
              <a:t>int</a:t>
            </a:r>
            <a:r>
              <a:rPr lang="en-GB" dirty="0"/>
              <a:t>), and </a:t>
            </a:r>
            <a:r>
              <a:rPr lang="en-GB" dirty="0" err="1"/>
              <a:t>variableName</a:t>
            </a:r>
            <a:r>
              <a:rPr lang="en-GB" dirty="0"/>
              <a:t> is the name of the variable (such as x or </a:t>
            </a:r>
            <a:r>
              <a:rPr lang="en-GB" dirty="0" err="1"/>
              <a:t>myName</a:t>
            </a:r>
            <a:r>
              <a:rPr lang="en-GB" dirty="0"/>
              <a:t>). The equal sign is used to assign a value to </a:t>
            </a:r>
            <a:r>
              <a:rPr lang="en-GB" dirty="0" smtClean="0"/>
              <a:t>the </a:t>
            </a:r>
            <a:r>
              <a:rPr lang="en-GB" dirty="0"/>
              <a:t>variable</a:t>
            </a:r>
            <a:r>
              <a:rPr lang="en-GB" dirty="0" smtClean="0"/>
              <a:t>.</a:t>
            </a:r>
          </a:p>
          <a:p>
            <a:pPr algn="just">
              <a:lnSpc>
                <a:spcPct val="150000"/>
              </a:lnSpc>
            </a:pPr>
            <a:r>
              <a:rPr lang="en-GB" dirty="0"/>
              <a:t>Example</a:t>
            </a:r>
          </a:p>
          <a:p>
            <a:pPr algn="just">
              <a:lnSpc>
                <a:spcPct val="150000"/>
              </a:lnSpc>
            </a:pPr>
            <a:r>
              <a:rPr lang="en-GB" b="1" dirty="0"/>
              <a:t>Create a variable called </a:t>
            </a:r>
            <a:r>
              <a:rPr lang="en-GB" b="1" dirty="0" err="1"/>
              <a:t>myNum</a:t>
            </a:r>
            <a:r>
              <a:rPr lang="en-GB" b="1" dirty="0"/>
              <a:t> of type </a:t>
            </a:r>
            <a:r>
              <a:rPr lang="en-GB" b="1" dirty="0" err="1"/>
              <a:t>int</a:t>
            </a:r>
            <a:r>
              <a:rPr lang="en-GB" b="1" dirty="0"/>
              <a:t> and assign the value 15 to it</a:t>
            </a:r>
            <a:r>
              <a:rPr lang="en-GB" b="1" dirty="0" smtClean="0"/>
              <a:t>:</a:t>
            </a:r>
          </a:p>
          <a:p>
            <a:pPr algn="just">
              <a:lnSpc>
                <a:spcPct val="150000"/>
              </a:lnSpc>
            </a:pPr>
            <a:r>
              <a:rPr lang="en-GB" dirty="0" err="1"/>
              <a:t>int</a:t>
            </a:r>
            <a:r>
              <a:rPr lang="en-GB" dirty="0"/>
              <a:t> </a:t>
            </a:r>
            <a:r>
              <a:rPr lang="en-GB" dirty="0" err="1"/>
              <a:t>myNum</a:t>
            </a:r>
            <a:r>
              <a:rPr lang="en-GB" dirty="0"/>
              <a:t> = 15;</a:t>
            </a:r>
            <a:endParaRPr lang="en-GB" b="1" dirty="0"/>
          </a:p>
        </p:txBody>
      </p:sp>
    </p:spTree>
    <p:extLst>
      <p:ext uri="{BB962C8B-B14F-4D97-AF65-F5344CB8AC3E}">
        <p14:creationId xmlns:p14="http://schemas.microsoft.com/office/powerpoint/2010/main" val="2894960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GB" dirty="0"/>
              <a:t>You can also declare a variable without assigning the value, and assign the value later</a:t>
            </a:r>
            <a:r>
              <a:rPr lang="en-GB" dirty="0" smtClean="0"/>
              <a:t>:</a:t>
            </a:r>
          </a:p>
          <a:p>
            <a:pPr>
              <a:lnSpc>
                <a:spcPct val="150000"/>
              </a:lnSpc>
            </a:pPr>
            <a:r>
              <a:rPr lang="en-GB" dirty="0"/>
              <a:t>Example</a:t>
            </a:r>
          </a:p>
          <a:p>
            <a:pPr>
              <a:lnSpc>
                <a:spcPct val="150000"/>
              </a:lnSpc>
            </a:pPr>
            <a:r>
              <a:rPr lang="en-GB" dirty="0"/>
              <a:t>// Declare a variable</a:t>
            </a:r>
          </a:p>
          <a:p>
            <a:pPr>
              <a:lnSpc>
                <a:spcPct val="150000"/>
              </a:lnSpc>
            </a:pPr>
            <a:r>
              <a:rPr lang="en-GB" dirty="0" err="1"/>
              <a:t>int</a:t>
            </a:r>
            <a:r>
              <a:rPr lang="en-GB" dirty="0"/>
              <a:t> </a:t>
            </a:r>
            <a:r>
              <a:rPr lang="en-GB" dirty="0" err="1"/>
              <a:t>myNum</a:t>
            </a:r>
            <a:r>
              <a:rPr lang="en-GB" dirty="0"/>
              <a:t>;</a:t>
            </a:r>
          </a:p>
          <a:p>
            <a:pPr>
              <a:lnSpc>
                <a:spcPct val="150000"/>
              </a:lnSpc>
            </a:pPr>
            <a:r>
              <a:rPr lang="en-GB" dirty="0" smtClean="0"/>
              <a:t>// </a:t>
            </a:r>
            <a:r>
              <a:rPr lang="en-GB" dirty="0"/>
              <a:t>Assign a value to the variable</a:t>
            </a:r>
          </a:p>
          <a:p>
            <a:pPr>
              <a:lnSpc>
                <a:spcPct val="150000"/>
              </a:lnSpc>
            </a:pPr>
            <a:r>
              <a:rPr lang="en-GB" dirty="0" err="1"/>
              <a:t>myNum</a:t>
            </a:r>
            <a:r>
              <a:rPr lang="en-GB" dirty="0"/>
              <a:t> = 15;</a:t>
            </a:r>
          </a:p>
        </p:txBody>
      </p:sp>
    </p:spTree>
    <p:extLst>
      <p:ext uri="{BB962C8B-B14F-4D97-AF65-F5344CB8AC3E}">
        <p14:creationId xmlns:p14="http://schemas.microsoft.com/office/powerpoint/2010/main" val="30460422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5" name="Rectangle 4"/>
          <p:cNvSpPr/>
          <p:nvPr/>
        </p:nvSpPr>
        <p:spPr>
          <a:xfrm>
            <a:off x="1201783" y="1720840"/>
            <a:ext cx="7942217" cy="4401205"/>
          </a:xfrm>
          <a:prstGeom prst="rect">
            <a:avLst/>
          </a:prstGeom>
        </p:spPr>
        <p:txBody>
          <a:bodyPr wrap="square">
            <a:spAutoFit/>
          </a:bodyPr>
          <a:lstStyle/>
          <a:p>
            <a:r>
              <a:rPr lang="en-GB" sz="2800" dirty="0"/>
              <a:t>#include </a:t>
            </a:r>
            <a:r>
              <a:rPr lang="en-GB" sz="2800" dirty="0" smtClean="0"/>
              <a:t>&lt;</a:t>
            </a:r>
            <a:r>
              <a:rPr lang="en-GB" sz="2800" dirty="0" err="1" smtClean="0"/>
              <a:t>stdio.h</a:t>
            </a:r>
            <a:r>
              <a:rPr lang="en-GB" sz="2800" dirty="0" smtClean="0"/>
              <a:t>&gt;</a:t>
            </a:r>
            <a:endParaRPr lang="en-GB" sz="2800" dirty="0"/>
          </a:p>
          <a:p>
            <a:r>
              <a:rPr lang="en-GB" sz="2800" dirty="0" err="1" smtClean="0"/>
              <a:t>int</a:t>
            </a:r>
            <a:r>
              <a:rPr lang="en-GB" sz="2800" dirty="0" smtClean="0"/>
              <a:t> </a:t>
            </a:r>
            <a:r>
              <a:rPr lang="en-GB" sz="2800" dirty="0"/>
              <a:t>main()</a:t>
            </a:r>
          </a:p>
          <a:p>
            <a:r>
              <a:rPr lang="en-GB" sz="2800" dirty="0"/>
              <a:t>{</a:t>
            </a:r>
          </a:p>
          <a:p>
            <a:r>
              <a:rPr lang="en-GB" sz="2800" dirty="0"/>
              <a:t>    // Syntax: datatype </a:t>
            </a:r>
            <a:r>
              <a:rPr lang="en-GB" sz="2800" dirty="0" err="1"/>
              <a:t>variable_name</a:t>
            </a:r>
            <a:r>
              <a:rPr lang="en-GB" sz="2800" dirty="0"/>
              <a:t>;</a:t>
            </a:r>
          </a:p>
          <a:p>
            <a:r>
              <a:rPr lang="en-GB" sz="2800" dirty="0"/>
              <a:t>    </a:t>
            </a:r>
            <a:r>
              <a:rPr lang="en-GB" sz="2800" dirty="0" err="1"/>
              <a:t>int</a:t>
            </a:r>
            <a:r>
              <a:rPr lang="en-GB" sz="2800" dirty="0"/>
              <a:t> age;</a:t>
            </a:r>
          </a:p>
          <a:p>
            <a:r>
              <a:rPr lang="en-GB" sz="2800" dirty="0"/>
              <a:t>    double price;</a:t>
            </a:r>
          </a:p>
          <a:p>
            <a:r>
              <a:rPr lang="en-GB" sz="2800" dirty="0"/>
              <a:t>    char grade;</a:t>
            </a:r>
          </a:p>
          <a:p>
            <a:endParaRPr lang="en-GB" sz="2800" dirty="0"/>
          </a:p>
          <a:p>
            <a:r>
              <a:rPr lang="en-GB" sz="2800" dirty="0"/>
              <a:t>    return 0;</a:t>
            </a:r>
          </a:p>
          <a:p>
            <a:r>
              <a:rPr lang="en-GB" sz="2800" dirty="0"/>
              <a:t>}</a:t>
            </a:r>
          </a:p>
        </p:txBody>
      </p:sp>
    </p:spTree>
    <p:extLst>
      <p:ext uri="{BB962C8B-B14F-4D97-AF65-F5344CB8AC3E}">
        <p14:creationId xmlns:p14="http://schemas.microsoft.com/office/powerpoint/2010/main" val="6785429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Initialization </a:t>
            </a:r>
            <a:r>
              <a:rPr lang="en-GB" b="1" dirty="0"/>
              <a:t>of Variable in Programming:</a:t>
            </a:r>
            <a:br>
              <a:rPr lang="en-GB" b="1" dirty="0"/>
            </a:br>
            <a:endParaRPr lang="en-GB" dirty="0"/>
          </a:p>
        </p:txBody>
      </p:sp>
      <p:sp>
        <p:nvSpPr>
          <p:cNvPr id="3" name="Content Placeholder 2"/>
          <p:cNvSpPr>
            <a:spLocks noGrp="1"/>
          </p:cNvSpPr>
          <p:nvPr>
            <p:ph idx="1"/>
          </p:nvPr>
        </p:nvSpPr>
        <p:spPr/>
        <p:txBody>
          <a:bodyPr/>
          <a:lstStyle/>
          <a:p>
            <a:pPr algn="just">
              <a:lnSpc>
                <a:spcPct val="150000"/>
              </a:lnSpc>
            </a:pPr>
            <a:r>
              <a:rPr lang="en-GB" dirty="0"/>
              <a:t>Initialization of variables In Programming involves</a:t>
            </a:r>
            <a:r>
              <a:rPr lang="en-GB" b="1" dirty="0"/>
              <a:t> assigning an initial value</a:t>
            </a:r>
            <a:r>
              <a:rPr lang="en-GB" dirty="0"/>
              <a:t> to a declared variable. The syntax for variable initialization varies across programming languages.</a:t>
            </a:r>
          </a:p>
        </p:txBody>
      </p:sp>
    </p:spTree>
    <p:extLst>
      <p:ext uri="{BB962C8B-B14F-4D97-AF65-F5344CB8AC3E}">
        <p14:creationId xmlns:p14="http://schemas.microsoft.com/office/powerpoint/2010/main" val="36235345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 </a:t>
            </a:r>
            <a:endParaRPr lang="en-GB" b="1" dirty="0"/>
          </a:p>
        </p:txBody>
      </p:sp>
      <p:sp>
        <p:nvSpPr>
          <p:cNvPr id="3" name="Content Placeholder 2"/>
          <p:cNvSpPr>
            <a:spLocks noGrp="1"/>
          </p:cNvSpPr>
          <p:nvPr>
            <p:ph idx="1"/>
          </p:nvPr>
        </p:nvSpPr>
        <p:spPr/>
        <p:txBody>
          <a:bodyPr>
            <a:normAutofit fontScale="92500" lnSpcReduction="20000"/>
          </a:bodyPr>
          <a:lstStyle/>
          <a:p>
            <a:r>
              <a:rPr lang="en-GB" dirty="0"/>
              <a:t>#include </a:t>
            </a:r>
            <a:r>
              <a:rPr lang="en-GB" dirty="0" smtClean="0"/>
              <a:t>&lt;</a:t>
            </a:r>
            <a:r>
              <a:rPr lang="en-GB" dirty="0" err="1" smtClean="0"/>
              <a:t>stdio.h</a:t>
            </a:r>
            <a:r>
              <a:rPr lang="en-GB" dirty="0" smtClean="0"/>
              <a:t>&gt;</a:t>
            </a:r>
            <a:endParaRPr lang="en-GB" dirty="0"/>
          </a:p>
          <a:p>
            <a:r>
              <a:rPr lang="en-GB" dirty="0" err="1" smtClean="0"/>
              <a:t>int</a:t>
            </a:r>
            <a:r>
              <a:rPr lang="en-GB" dirty="0" smtClean="0"/>
              <a:t> </a:t>
            </a:r>
            <a:r>
              <a:rPr lang="en-GB" dirty="0"/>
              <a:t>main()</a:t>
            </a:r>
          </a:p>
          <a:p>
            <a:r>
              <a:rPr lang="en-GB" dirty="0"/>
              <a:t>{</a:t>
            </a:r>
          </a:p>
          <a:p>
            <a:r>
              <a:rPr lang="en-GB" dirty="0" smtClean="0"/>
              <a:t>    </a:t>
            </a:r>
            <a:r>
              <a:rPr lang="en-GB" dirty="0"/>
              <a:t>// Declaration and Initialization</a:t>
            </a:r>
          </a:p>
          <a:p>
            <a:r>
              <a:rPr lang="en-GB" dirty="0"/>
              <a:t>    </a:t>
            </a:r>
            <a:r>
              <a:rPr lang="en-GB" dirty="0" err="1"/>
              <a:t>int</a:t>
            </a:r>
            <a:r>
              <a:rPr lang="en-GB" dirty="0"/>
              <a:t> age = 25;</a:t>
            </a:r>
          </a:p>
          <a:p>
            <a:r>
              <a:rPr lang="en-GB" dirty="0"/>
              <a:t>    double price = 10.99;</a:t>
            </a:r>
          </a:p>
          <a:p>
            <a:r>
              <a:rPr lang="en-GB" dirty="0"/>
              <a:t>    char grade = 'A';</a:t>
            </a:r>
          </a:p>
          <a:p>
            <a:endParaRPr lang="en-GB" dirty="0"/>
          </a:p>
          <a:p>
            <a:r>
              <a:rPr lang="en-GB" dirty="0"/>
              <a:t>    return 0;</a:t>
            </a:r>
          </a:p>
          <a:p>
            <a:r>
              <a:rPr lang="en-GB" dirty="0"/>
              <a:t>}</a:t>
            </a:r>
          </a:p>
        </p:txBody>
      </p:sp>
    </p:spTree>
    <p:extLst>
      <p:ext uri="{BB962C8B-B14F-4D97-AF65-F5344CB8AC3E}">
        <p14:creationId xmlns:p14="http://schemas.microsoft.com/office/powerpoint/2010/main" val="38587399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Data types</a:t>
            </a:r>
            <a:endParaRPr lang="en-GB" b="1" dirty="0"/>
          </a:p>
        </p:txBody>
      </p:sp>
      <p:sp>
        <p:nvSpPr>
          <p:cNvPr id="3" name="Content Placeholder 2"/>
          <p:cNvSpPr>
            <a:spLocks noGrp="1"/>
          </p:cNvSpPr>
          <p:nvPr>
            <p:ph idx="1"/>
          </p:nvPr>
        </p:nvSpPr>
        <p:spPr/>
        <p:txBody>
          <a:bodyPr>
            <a:normAutofit fontScale="92500"/>
          </a:bodyPr>
          <a:lstStyle/>
          <a:p>
            <a:pPr algn="just">
              <a:lnSpc>
                <a:spcPct val="150000"/>
              </a:lnSpc>
            </a:pPr>
            <a:r>
              <a:rPr lang="en-GB" dirty="0"/>
              <a:t>Each variable in C has an associated data type. It specifies the type of data that the variable can store like integer, character, floating, double, etc. </a:t>
            </a:r>
            <a:endParaRPr lang="en-GB" dirty="0" smtClean="0"/>
          </a:p>
          <a:p>
            <a:pPr algn="just">
              <a:lnSpc>
                <a:spcPct val="150000"/>
              </a:lnSpc>
            </a:pPr>
            <a:r>
              <a:rPr lang="en-GB" dirty="0" smtClean="0"/>
              <a:t>Each </a:t>
            </a:r>
            <a:r>
              <a:rPr lang="en-GB" dirty="0"/>
              <a:t>data type requires different amounts of memory and has some specific operations which can be performed over it. </a:t>
            </a:r>
            <a:endParaRPr lang="en-GB" dirty="0" smtClean="0"/>
          </a:p>
          <a:p>
            <a:pPr algn="just">
              <a:lnSpc>
                <a:spcPct val="150000"/>
              </a:lnSpc>
            </a:pPr>
            <a:r>
              <a:rPr lang="en-GB" dirty="0" smtClean="0"/>
              <a:t>The </a:t>
            </a:r>
            <a:r>
              <a:rPr lang="en-GB" dirty="0"/>
              <a:t>data type is a collection of data with values having fixed values, meaning as well as its characteristics.</a:t>
            </a:r>
          </a:p>
        </p:txBody>
      </p:sp>
    </p:spTree>
    <p:extLst>
      <p:ext uri="{BB962C8B-B14F-4D97-AF65-F5344CB8AC3E}">
        <p14:creationId xmlns:p14="http://schemas.microsoft.com/office/powerpoint/2010/main" val="26391979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a:xfrm>
            <a:off x="838200" y="1397726"/>
            <a:ext cx="10515600" cy="4779237"/>
          </a:xfrm>
        </p:spPr>
        <p:txBody>
          <a:bodyPr>
            <a:normAutofit/>
          </a:bodyPr>
          <a:lstStyle/>
          <a:p>
            <a:r>
              <a:rPr lang="en-GB" sz="2400" dirty="0"/>
              <a:t>The data type specifies the size and type of information the variable will store</a:t>
            </a:r>
            <a:r>
              <a:rPr lang="en-GB" sz="2400" dirty="0" smtClean="0"/>
              <a:t>.</a:t>
            </a:r>
          </a:p>
          <a:p>
            <a:r>
              <a:rPr lang="en-GB" sz="2400" dirty="0"/>
              <a:t>In this </a:t>
            </a:r>
            <a:r>
              <a:rPr lang="en-GB" sz="2400" dirty="0" smtClean="0"/>
              <a:t>tutorial</a:t>
            </a:r>
            <a:r>
              <a:rPr lang="en-GB" sz="2400" dirty="0"/>
              <a:t>, we will focus on the most basic ones</a:t>
            </a:r>
            <a:r>
              <a:rPr lang="en-GB" sz="2400" dirty="0" smtClean="0"/>
              <a:t>:</a:t>
            </a:r>
          </a:p>
          <a:p>
            <a:endParaRPr lang="en-GB" sz="2400" dirty="0"/>
          </a:p>
        </p:txBody>
      </p:sp>
      <p:graphicFrame>
        <p:nvGraphicFramePr>
          <p:cNvPr id="4" name="Table 3"/>
          <p:cNvGraphicFramePr>
            <a:graphicFrameLocks noGrp="1"/>
          </p:cNvGraphicFramePr>
          <p:nvPr>
            <p:extLst>
              <p:ext uri="{D42A27DB-BD31-4B8C-83A1-F6EECF244321}">
                <p14:modId xmlns:p14="http://schemas.microsoft.com/office/powerpoint/2010/main" val="1537807262"/>
              </p:ext>
            </p:extLst>
          </p:nvPr>
        </p:nvGraphicFramePr>
        <p:xfrm>
          <a:off x="999312" y="2854641"/>
          <a:ext cx="10193376" cy="3572284"/>
        </p:xfrm>
        <a:graphic>
          <a:graphicData uri="http://schemas.openxmlformats.org/drawingml/2006/table">
            <a:tbl>
              <a:tblPr/>
              <a:tblGrid>
                <a:gridCol w="1524628">
                  <a:extLst>
                    <a:ext uri="{9D8B030D-6E8A-4147-A177-3AD203B41FA5}">
                      <a16:colId xmlns:a16="http://schemas.microsoft.com/office/drawing/2014/main" val="3270242276"/>
                    </a:ext>
                  </a:extLst>
                </a:gridCol>
                <a:gridCol w="1522385">
                  <a:extLst>
                    <a:ext uri="{9D8B030D-6E8A-4147-A177-3AD203B41FA5}">
                      <a16:colId xmlns:a16="http://schemas.microsoft.com/office/drawing/2014/main" val="2108874706"/>
                    </a:ext>
                  </a:extLst>
                </a:gridCol>
                <a:gridCol w="6087656">
                  <a:extLst>
                    <a:ext uri="{9D8B030D-6E8A-4147-A177-3AD203B41FA5}">
                      <a16:colId xmlns:a16="http://schemas.microsoft.com/office/drawing/2014/main" val="1553610465"/>
                    </a:ext>
                  </a:extLst>
                </a:gridCol>
                <a:gridCol w="1058707">
                  <a:extLst>
                    <a:ext uri="{9D8B030D-6E8A-4147-A177-3AD203B41FA5}">
                      <a16:colId xmlns:a16="http://schemas.microsoft.com/office/drawing/2014/main" val="4221577380"/>
                    </a:ext>
                  </a:extLst>
                </a:gridCol>
              </a:tblGrid>
              <a:tr h="568318">
                <a:tc>
                  <a:txBody>
                    <a:bodyPr/>
                    <a:lstStyle/>
                    <a:p>
                      <a:pPr algn="l" fontAlgn="t"/>
                      <a:r>
                        <a:rPr lang="en-GB" sz="2000" b="1" dirty="0">
                          <a:effectLst/>
                        </a:rPr>
                        <a:t>Data Type</a:t>
                      </a:r>
                    </a:p>
                  </a:txBody>
                  <a:tcPr marL="1524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2000" b="1" dirty="0">
                          <a:effectLst/>
                        </a:rPr>
                        <a:t>Size</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2000" b="1" dirty="0">
                          <a:effectLst/>
                        </a:rPr>
                        <a:t>Description</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2000" b="1" dirty="0">
                          <a:effectLst/>
                        </a:rPr>
                        <a:t>Example</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42825005"/>
                  </a:ext>
                </a:extLst>
              </a:tr>
              <a:tr h="568318">
                <a:tc>
                  <a:txBody>
                    <a:bodyPr/>
                    <a:lstStyle/>
                    <a:p>
                      <a:pPr algn="l" fontAlgn="t"/>
                      <a:r>
                        <a:rPr lang="en-GB">
                          <a:effectLst/>
                        </a:rPr>
                        <a:t>int</a:t>
                      </a:r>
                    </a:p>
                  </a:txBody>
                  <a:tcPr marL="1524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a:effectLst/>
                        </a:rPr>
                        <a:t>2 or 4 bytes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just" fontAlgn="t"/>
                      <a:r>
                        <a:rPr lang="en-GB" dirty="0">
                          <a:effectLst/>
                        </a:rPr>
                        <a:t>Stores whole numbers, without decimals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238746130"/>
                  </a:ext>
                </a:extLst>
              </a:tr>
              <a:tr h="933665">
                <a:tc>
                  <a:txBody>
                    <a:bodyPr/>
                    <a:lstStyle/>
                    <a:p>
                      <a:pPr algn="l" fontAlgn="t"/>
                      <a:r>
                        <a:rPr lang="en-GB">
                          <a:effectLst/>
                        </a:rPr>
                        <a:t>float</a:t>
                      </a:r>
                    </a:p>
                  </a:txBody>
                  <a:tcPr marL="1524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dirty="0">
                          <a:effectLst/>
                        </a:rPr>
                        <a:t>4 bytes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GB" dirty="0">
                          <a:effectLst/>
                        </a:rPr>
                        <a:t>Stores fractional numbers, containing one or more decimals. Sufficient for storing 6-7 decimal digits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a:effectLst/>
                        </a:rPr>
                        <a:t>1.99</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76195308"/>
                  </a:ext>
                </a:extLst>
              </a:tr>
              <a:tr h="933665">
                <a:tc>
                  <a:txBody>
                    <a:bodyPr/>
                    <a:lstStyle/>
                    <a:p>
                      <a:pPr algn="l" fontAlgn="t"/>
                      <a:r>
                        <a:rPr lang="en-GB">
                          <a:effectLst/>
                        </a:rPr>
                        <a:t>double</a:t>
                      </a:r>
                    </a:p>
                  </a:txBody>
                  <a:tcPr marL="1524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a:effectLst/>
                        </a:rPr>
                        <a:t>8 bytes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just" fontAlgn="t"/>
                      <a:r>
                        <a:rPr lang="en-GB" dirty="0">
                          <a:effectLst/>
                        </a:rPr>
                        <a:t>Stores fractional numbers, containing one or more decimals. Sufficient for storing 15 decimal digits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a:effectLst/>
                        </a:rPr>
                        <a:t>1.99</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206862632"/>
                  </a:ext>
                </a:extLst>
              </a:tr>
              <a:tr h="568318">
                <a:tc>
                  <a:txBody>
                    <a:bodyPr/>
                    <a:lstStyle/>
                    <a:p>
                      <a:pPr algn="l" fontAlgn="t"/>
                      <a:r>
                        <a:rPr lang="en-GB">
                          <a:effectLst/>
                        </a:rPr>
                        <a:t>char</a:t>
                      </a:r>
                    </a:p>
                  </a:txBody>
                  <a:tcPr marL="1524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a:effectLst/>
                        </a:rPr>
                        <a:t>1 byte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GB" dirty="0">
                          <a:effectLst/>
                        </a:rPr>
                        <a:t>Stores a single character/letter/number, or ASCII values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dirty="0">
                          <a:effectLst/>
                        </a:rPr>
                        <a:t>'A'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12802218"/>
                  </a:ext>
                </a:extLst>
              </a:tr>
            </a:tbl>
          </a:graphicData>
        </a:graphic>
      </p:graphicFrame>
    </p:spTree>
    <p:extLst>
      <p:ext uri="{BB962C8B-B14F-4D97-AF65-F5344CB8AC3E}">
        <p14:creationId xmlns:p14="http://schemas.microsoft.com/office/powerpoint/2010/main" val="24121677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Basic </a:t>
            </a:r>
            <a:r>
              <a:rPr lang="en-GB" b="1" dirty="0"/>
              <a:t>Format Specifiers</a:t>
            </a:r>
            <a:br>
              <a:rPr lang="en-GB" b="1" dirty="0"/>
            </a:br>
            <a:endParaRPr lang="en-GB" b="1" dirty="0"/>
          </a:p>
        </p:txBody>
      </p:sp>
      <p:sp>
        <p:nvSpPr>
          <p:cNvPr id="3" name="Content Placeholder 2"/>
          <p:cNvSpPr>
            <a:spLocks noGrp="1"/>
          </p:cNvSpPr>
          <p:nvPr>
            <p:ph idx="1"/>
          </p:nvPr>
        </p:nvSpPr>
        <p:spPr>
          <a:xfrm>
            <a:off x="838200" y="1825625"/>
            <a:ext cx="10515600" cy="4963350"/>
          </a:xfrm>
        </p:spPr>
        <p:txBody>
          <a:bodyPr/>
          <a:lstStyle/>
          <a:p>
            <a:r>
              <a:rPr lang="en-GB" dirty="0"/>
              <a:t>There are different format specifiers for each data type. Here are some of </a:t>
            </a:r>
            <a:r>
              <a:rPr lang="en-GB" dirty="0" smtClean="0"/>
              <a:t>them:</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294278248"/>
              </p:ext>
            </p:extLst>
          </p:nvPr>
        </p:nvGraphicFramePr>
        <p:xfrm>
          <a:off x="1000035" y="2888100"/>
          <a:ext cx="7974148" cy="3900875"/>
        </p:xfrm>
        <a:graphic>
          <a:graphicData uri="http://schemas.openxmlformats.org/drawingml/2006/table">
            <a:tbl>
              <a:tblPr firstRow="1" bandRow="1">
                <a:tableStyleId>{5C22544A-7EE6-4342-B048-85BDC9FD1C3A}</a:tableStyleId>
              </a:tblPr>
              <a:tblGrid>
                <a:gridCol w="3987074">
                  <a:extLst>
                    <a:ext uri="{9D8B030D-6E8A-4147-A177-3AD203B41FA5}">
                      <a16:colId xmlns:a16="http://schemas.microsoft.com/office/drawing/2014/main" val="524173363"/>
                    </a:ext>
                  </a:extLst>
                </a:gridCol>
                <a:gridCol w="3987074">
                  <a:extLst>
                    <a:ext uri="{9D8B030D-6E8A-4147-A177-3AD203B41FA5}">
                      <a16:colId xmlns:a16="http://schemas.microsoft.com/office/drawing/2014/main" val="3359291585"/>
                    </a:ext>
                  </a:extLst>
                </a:gridCol>
              </a:tblGrid>
              <a:tr h="577223">
                <a:tc>
                  <a:txBody>
                    <a:bodyPr/>
                    <a:lstStyle/>
                    <a:p>
                      <a:r>
                        <a:rPr lang="en-GB" sz="1800" b="1" i="0" kern="1200" dirty="0" smtClean="0">
                          <a:solidFill>
                            <a:schemeClr val="lt1"/>
                          </a:solidFill>
                          <a:effectLst/>
                          <a:latin typeface="+mn-lt"/>
                          <a:ea typeface="+mn-ea"/>
                          <a:cs typeface="+mn-cs"/>
                        </a:rPr>
                        <a:t>Format Specifier</a:t>
                      </a:r>
                      <a:endParaRPr lang="en-GB" dirty="0"/>
                    </a:p>
                  </a:txBody>
                  <a:tcPr/>
                </a:tc>
                <a:tc>
                  <a:txBody>
                    <a:bodyPr/>
                    <a:lstStyle/>
                    <a:p>
                      <a:r>
                        <a:rPr lang="en-GB" sz="1800" b="1" i="0" kern="1200" dirty="0" smtClean="0">
                          <a:solidFill>
                            <a:schemeClr val="lt1"/>
                          </a:solidFill>
                          <a:effectLst/>
                          <a:latin typeface="+mn-lt"/>
                          <a:ea typeface="+mn-ea"/>
                          <a:cs typeface="+mn-cs"/>
                        </a:rPr>
                        <a:t>Data Type</a:t>
                      </a:r>
                      <a:endParaRPr lang="en-GB" dirty="0"/>
                    </a:p>
                  </a:txBody>
                  <a:tcPr/>
                </a:tc>
                <a:extLst>
                  <a:ext uri="{0D108BD9-81ED-4DB2-BD59-A6C34878D82A}">
                    <a16:rowId xmlns:a16="http://schemas.microsoft.com/office/drawing/2014/main" val="676815519"/>
                  </a:ext>
                </a:extLst>
              </a:tr>
              <a:tr h="711644">
                <a:tc>
                  <a:txBody>
                    <a:bodyPr/>
                    <a:lstStyle/>
                    <a:p>
                      <a:r>
                        <a:rPr lang="en-GB" sz="2400" dirty="0" smtClean="0"/>
                        <a:t>%d or %</a:t>
                      </a:r>
                      <a:r>
                        <a:rPr lang="en-GB" sz="2400" dirty="0" err="1" smtClean="0"/>
                        <a:t>i</a:t>
                      </a:r>
                      <a:endParaRPr lang="en-GB" sz="2400" dirty="0"/>
                    </a:p>
                  </a:txBody>
                  <a:tcPr/>
                </a:tc>
                <a:tc>
                  <a:txBody>
                    <a:bodyPr/>
                    <a:lstStyle/>
                    <a:p>
                      <a:r>
                        <a:rPr lang="en-GB" sz="2400" b="0" i="0" kern="1200" dirty="0" err="1" smtClean="0">
                          <a:solidFill>
                            <a:schemeClr val="dk1"/>
                          </a:solidFill>
                          <a:effectLst/>
                          <a:latin typeface="+mn-lt"/>
                          <a:ea typeface="+mn-ea"/>
                          <a:cs typeface="+mn-cs"/>
                        </a:rPr>
                        <a:t>int</a:t>
                      </a:r>
                      <a:endParaRPr lang="en-GB" sz="2400" dirty="0"/>
                    </a:p>
                  </a:txBody>
                  <a:tcPr/>
                </a:tc>
                <a:extLst>
                  <a:ext uri="{0D108BD9-81ED-4DB2-BD59-A6C34878D82A}">
                    <a16:rowId xmlns:a16="http://schemas.microsoft.com/office/drawing/2014/main" val="3802859777"/>
                  </a:ext>
                </a:extLst>
              </a:tr>
              <a:tr h="711644">
                <a:tc>
                  <a:txBody>
                    <a:bodyPr/>
                    <a:lstStyle/>
                    <a:p>
                      <a:r>
                        <a:rPr lang="en-GB" sz="2400" dirty="0" smtClean="0"/>
                        <a:t>%f</a:t>
                      </a:r>
                      <a:r>
                        <a:rPr lang="en-GB" sz="2400" b="0" i="0" kern="1200" dirty="0" smtClean="0">
                          <a:solidFill>
                            <a:schemeClr val="dk1"/>
                          </a:solidFill>
                          <a:effectLst/>
                          <a:latin typeface="+mn-lt"/>
                          <a:ea typeface="+mn-ea"/>
                          <a:cs typeface="+mn-cs"/>
                        </a:rPr>
                        <a:t> or </a:t>
                      </a:r>
                      <a:r>
                        <a:rPr lang="en-GB" sz="2400" dirty="0" smtClean="0"/>
                        <a:t>%F</a:t>
                      </a:r>
                      <a:endParaRPr lang="en-GB" sz="2400" dirty="0"/>
                    </a:p>
                  </a:txBody>
                  <a:tcPr/>
                </a:tc>
                <a:tc>
                  <a:txBody>
                    <a:bodyPr/>
                    <a:lstStyle/>
                    <a:p>
                      <a:r>
                        <a:rPr lang="en-GB" sz="2400" b="0" i="0" kern="1200" dirty="0" smtClean="0">
                          <a:solidFill>
                            <a:schemeClr val="dk1"/>
                          </a:solidFill>
                          <a:effectLst/>
                          <a:latin typeface="+mn-lt"/>
                          <a:ea typeface="+mn-ea"/>
                          <a:cs typeface="+mn-cs"/>
                        </a:rPr>
                        <a:t>float</a:t>
                      </a:r>
                      <a:endParaRPr lang="en-GB" sz="2400" dirty="0"/>
                    </a:p>
                  </a:txBody>
                  <a:tcPr/>
                </a:tc>
                <a:extLst>
                  <a:ext uri="{0D108BD9-81ED-4DB2-BD59-A6C34878D82A}">
                    <a16:rowId xmlns:a16="http://schemas.microsoft.com/office/drawing/2014/main" val="3749933373"/>
                  </a:ext>
                </a:extLst>
              </a:tr>
              <a:tr h="711644">
                <a:tc>
                  <a:txBody>
                    <a:bodyPr/>
                    <a:lstStyle/>
                    <a:p>
                      <a:r>
                        <a:rPr lang="en-GB" sz="2400" b="0" i="0" kern="1200" dirty="0" smtClean="0">
                          <a:solidFill>
                            <a:schemeClr val="dk1"/>
                          </a:solidFill>
                          <a:effectLst/>
                          <a:latin typeface="+mn-lt"/>
                          <a:ea typeface="+mn-ea"/>
                          <a:cs typeface="+mn-cs"/>
                        </a:rPr>
                        <a:t>%lf</a:t>
                      </a:r>
                      <a:endParaRPr lang="en-GB" sz="2400" dirty="0"/>
                    </a:p>
                  </a:txBody>
                  <a:tcPr/>
                </a:tc>
                <a:tc>
                  <a:txBody>
                    <a:bodyPr/>
                    <a:lstStyle/>
                    <a:p>
                      <a:r>
                        <a:rPr lang="en-GB" sz="2400" b="0" i="0" kern="1200" dirty="0" smtClean="0">
                          <a:solidFill>
                            <a:schemeClr val="dk1"/>
                          </a:solidFill>
                          <a:effectLst/>
                          <a:latin typeface="+mn-lt"/>
                          <a:ea typeface="+mn-ea"/>
                          <a:cs typeface="+mn-cs"/>
                        </a:rPr>
                        <a:t>double</a:t>
                      </a:r>
                      <a:endParaRPr lang="en-GB" sz="2400" dirty="0"/>
                    </a:p>
                  </a:txBody>
                  <a:tcPr/>
                </a:tc>
                <a:extLst>
                  <a:ext uri="{0D108BD9-81ED-4DB2-BD59-A6C34878D82A}">
                    <a16:rowId xmlns:a16="http://schemas.microsoft.com/office/drawing/2014/main" val="2314015813"/>
                  </a:ext>
                </a:extLst>
              </a:tr>
              <a:tr h="711644">
                <a:tc>
                  <a:txBody>
                    <a:bodyPr/>
                    <a:lstStyle/>
                    <a:p>
                      <a:r>
                        <a:rPr lang="en-GB" sz="2400" b="0" i="0" kern="1200" dirty="0" smtClean="0">
                          <a:solidFill>
                            <a:schemeClr val="dk1"/>
                          </a:solidFill>
                          <a:effectLst/>
                          <a:latin typeface="+mn-lt"/>
                          <a:ea typeface="+mn-ea"/>
                          <a:cs typeface="+mn-cs"/>
                        </a:rPr>
                        <a:t>%c</a:t>
                      </a:r>
                    </a:p>
                    <a:p>
                      <a:endParaRPr lang="en-GB" sz="2400" b="0" i="0" kern="1200" dirty="0" smtClean="0">
                        <a:solidFill>
                          <a:schemeClr val="dk1"/>
                        </a:solidFill>
                        <a:effectLst/>
                        <a:latin typeface="+mn-lt"/>
                        <a:ea typeface="+mn-ea"/>
                        <a:cs typeface="+mn-cs"/>
                      </a:endParaRPr>
                    </a:p>
                    <a:p>
                      <a:r>
                        <a:rPr lang="en-GB" sz="2400" b="0" i="0" kern="1200" dirty="0" smtClean="0">
                          <a:solidFill>
                            <a:schemeClr val="dk1"/>
                          </a:solidFill>
                          <a:effectLst/>
                          <a:latin typeface="+mn-lt"/>
                          <a:ea typeface="+mn-ea"/>
                          <a:cs typeface="+mn-cs"/>
                        </a:rPr>
                        <a:t>%s</a:t>
                      </a:r>
                      <a:endParaRPr lang="en-GB" sz="3200" dirty="0"/>
                    </a:p>
                  </a:txBody>
                  <a:tcPr/>
                </a:tc>
                <a:tc>
                  <a:txBody>
                    <a:bodyPr/>
                    <a:lstStyle/>
                    <a:p>
                      <a:r>
                        <a:rPr lang="en-GB" sz="2400" b="0" i="0" kern="1200" dirty="0" smtClean="0">
                          <a:solidFill>
                            <a:schemeClr val="dk1"/>
                          </a:solidFill>
                          <a:effectLst/>
                          <a:latin typeface="+mn-lt"/>
                          <a:ea typeface="+mn-ea"/>
                          <a:cs typeface="+mn-cs"/>
                        </a:rPr>
                        <a:t>Char</a:t>
                      </a:r>
                    </a:p>
                    <a:p>
                      <a:endParaRPr lang="en-GB" sz="2400" b="0" i="0" kern="1200" dirty="0" smtClean="0">
                        <a:solidFill>
                          <a:schemeClr val="dk1"/>
                        </a:solidFill>
                        <a:effectLst/>
                        <a:latin typeface="+mn-lt"/>
                        <a:ea typeface="+mn-ea"/>
                        <a:cs typeface="+mn-cs"/>
                      </a:endParaRPr>
                    </a:p>
                    <a:p>
                      <a:r>
                        <a:rPr lang="en-GB" sz="2400" b="0" i="0" kern="1200" dirty="0" smtClean="0">
                          <a:solidFill>
                            <a:schemeClr val="dk1"/>
                          </a:solidFill>
                          <a:effectLst/>
                          <a:latin typeface="+mn-lt"/>
                          <a:ea typeface="+mn-ea"/>
                          <a:cs typeface="+mn-cs"/>
                        </a:rPr>
                        <a:t>string</a:t>
                      </a:r>
                      <a:endParaRPr lang="en-GB" sz="2400" dirty="0"/>
                    </a:p>
                  </a:txBody>
                  <a:tcPr/>
                </a:tc>
                <a:extLst>
                  <a:ext uri="{0D108BD9-81ED-4DB2-BD59-A6C34878D82A}">
                    <a16:rowId xmlns:a16="http://schemas.microsoft.com/office/drawing/2014/main" val="3811270304"/>
                  </a:ext>
                </a:extLst>
              </a:tr>
            </a:tbl>
          </a:graphicData>
        </a:graphic>
      </p:graphicFrame>
    </p:spTree>
    <p:extLst>
      <p:ext uri="{BB962C8B-B14F-4D97-AF65-F5344CB8AC3E}">
        <p14:creationId xmlns:p14="http://schemas.microsoft.com/office/powerpoint/2010/main" val="23812296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nSpc>
                <a:spcPct val="150000"/>
              </a:lnSpc>
            </a:pPr>
            <a:r>
              <a:rPr lang="en-GB" b="1" dirty="0"/>
              <a:t>Note:</a:t>
            </a:r>
            <a:r>
              <a:rPr lang="en-GB" dirty="0"/>
              <a:t> It is important that you use the correct format specifier for the specified data type, or the program may produce errors or even crash.</a:t>
            </a:r>
          </a:p>
        </p:txBody>
      </p:sp>
    </p:spTree>
    <p:extLst>
      <p:ext uri="{BB962C8B-B14F-4D97-AF65-F5344CB8AC3E}">
        <p14:creationId xmlns:p14="http://schemas.microsoft.com/office/powerpoint/2010/main" val="738496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gn="just">
              <a:lnSpc>
                <a:spcPct val="150000"/>
              </a:lnSpc>
            </a:pPr>
            <a:r>
              <a:rPr lang="en-US" dirty="0"/>
              <a:t>Single character input - </a:t>
            </a:r>
            <a:r>
              <a:rPr lang="en-US" dirty="0" smtClean="0"/>
              <a:t>single </a:t>
            </a:r>
            <a:r>
              <a:rPr lang="en-US" dirty="0"/>
              <a:t>character </a:t>
            </a:r>
            <a:r>
              <a:rPr lang="en-US" dirty="0" smtClean="0"/>
              <a:t>output- </a:t>
            </a:r>
            <a:r>
              <a:rPr lang="en-US" dirty="0" err="1"/>
              <a:t>scanf</a:t>
            </a:r>
            <a:r>
              <a:rPr lang="en-US" dirty="0"/>
              <a:t> function, writing output data - the </a:t>
            </a:r>
            <a:r>
              <a:rPr lang="en-US" dirty="0" err="1"/>
              <a:t>printf</a:t>
            </a:r>
            <a:r>
              <a:rPr lang="en-US" dirty="0"/>
              <a:t> </a:t>
            </a:r>
            <a:r>
              <a:rPr lang="en-US" dirty="0" smtClean="0"/>
              <a:t>function</a:t>
            </a:r>
            <a:endParaRPr lang="en-GB" dirty="0"/>
          </a:p>
          <a:p>
            <a:pPr algn="just">
              <a:lnSpc>
                <a:spcPct val="150000"/>
              </a:lnSpc>
            </a:pPr>
            <a:r>
              <a:rPr lang="en-US" dirty="0"/>
              <a:t>Arithmetic operators, relational operators, logical operators, </a:t>
            </a:r>
            <a:r>
              <a:rPr lang="en-US" dirty="0" smtClean="0"/>
              <a:t>bitwise </a:t>
            </a:r>
            <a:r>
              <a:rPr lang="en-US" dirty="0"/>
              <a:t>operators, comma operator, conditional operator. </a:t>
            </a:r>
            <a:endParaRPr lang="en-GB" dirty="0"/>
          </a:p>
        </p:txBody>
      </p:sp>
    </p:spTree>
    <p:extLst>
      <p:ext uri="{BB962C8B-B14F-4D97-AF65-F5344CB8AC3E}">
        <p14:creationId xmlns:p14="http://schemas.microsoft.com/office/powerpoint/2010/main" val="37384866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Displaying variables</a:t>
            </a:r>
            <a:endParaRPr lang="en-GB" dirty="0"/>
          </a:p>
        </p:txBody>
      </p:sp>
      <p:sp>
        <p:nvSpPr>
          <p:cNvPr id="3" name="Content Placeholder 2"/>
          <p:cNvSpPr>
            <a:spLocks noGrp="1"/>
          </p:cNvSpPr>
          <p:nvPr>
            <p:ph idx="1"/>
          </p:nvPr>
        </p:nvSpPr>
        <p:spPr/>
        <p:txBody>
          <a:bodyPr/>
          <a:lstStyle/>
          <a:p>
            <a:pPr algn="just">
              <a:lnSpc>
                <a:spcPct val="150000"/>
              </a:lnSpc>
            </a:pPr>
            <a:r>
              <a:rPr lang="en-GB" dirty="0"/>
              <a:t>The C library </a:t>
            </a:r>
            <a:r>
              <a:rPr lang="en-GB" b="1" dirty="0" err="1"/>
              <a:t>printf</a:t>
            </a:r>
            <a:r>
              <a:rPr lang="en-GB" b="1" dirty="0"/>
              <a:t>()</a:t>
            </a:r>
            <a:r>
              <a:rPr lang="en-GB" dirty="0"/>
              <a:t> function is a fundamental tool for outputting formatted text to the standard output stream. It allows for versatile printing of variables, strings, and other data types.</a:t>
            </a:r>
          </a:p>
          <a:p>
            <a:pPr algn="just">
              <a:lnSpc>
                <a:spcPct val="150000"/>
              </a:lnSpc>
            </a:pPr>
            <a:endParaRPr lang="en-GB" dirty="0"/>
          </a:p>
        </p:txBody>
      </p:sp>
    </p:spTree>
    <p:extLst>
      <p:ext uri="{BB962C8B-B14F-4D97-AF65-F5344CB8AC3E}">
        <p14:creationId xmlns:p14="http://schemas.microsoft.com/office/powerpoint/2010/main" val="28240184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Cont</a:t>
            </a:r>
            <a:r>
              <a:rPr lang="en-GB" b="1" dirty="0" smtClean="0"/>
              <a:t>…</a:t>
            </a:r>
            <a:endParaRPr lang="en-GB" b="1" dirty="0"/>
          </a:p>
        </p:txBody>
      </p:sp>
      <p:sp>
        <p:nvSpPr>
          <p:cNvPr id="3" name="Content Placeholder 2"/>
          <p:cNvSpPr>
            <a:spLocks noGrp="1"/>
          </p:cNvSpPr>
          <p:nvPr>
            <p:ph idx="1"/>
          </p:nvPr>
        </p:nvSpPr>
        <p:spPr/>
        <p:txBody>
          <a:bodyPr>
            <a:normAutofit/>
          </a:bodyPr>
          <a:lstStyle/>
          <a:p>
            <a:pPr algn="just">
              <a:lnSpc>
                <a:spcPct val="150000"/>
              </a:lnSpc>
            </a:pPr>
            <a:r>
              <a:rPr lang="en-GB" dirty="0"/>
              <a:t>The syntax of the C </a:t>
            </a:r>
            <a:r>
              <a:rPr lang="en-GB" dirty="0" err="1"/>
              <a:t>Printf</a:t>
            </a:r>
            <a:r>
              <a:rPr lang="en-GB" dirty="0"/>
              <a:t> function is as follows: </a:t>
            </a:r>
            <a:r>
              <a:rPr lang="en-GB" dirty="0" err="1"/>
              <a:t>printf</a:t>
            </a:r>
            <a:r>
              <a:rPr lang="en-GB" dirty="0"/>
              <a:t>("format string", argument1, argument2, ...); </a:t>
            </a:r>
            <a:endParaRPr lang="en-GB" dirty="0" smtClean="0"/>
          </a:p>
          <a:p>
            <a:pPr algn="just">
              <a:lnSpc>
                <a:spcPct val="150000"/>
              </a:lnSpc>
            </a:pPr>
            <a:r>
              <a:rPr lang="en-GB" dirty="0" smtClean="0"/>
              <a:t>The </a:t>
            </a:r>
            <a:r>
              <a:rPr lang="en-GB" dirty="0"/>
              <a:t>format string contains the text along with the format specifiers that should be replaced with the values provided in the argument list. </a:t>
            </a:r>
            <a:endParaRPr lang="en-GB" dirty="0" smtClean="0"/>
          </a:p>
          <a:p>
            <a:pPr algn="just">
              <a:lnSpc>
                <a:spcPct val="150000"/>
              </a:lnSpc>
            </a:pPr>
            <a:r>
              <a:rPr lang="en-GB" dirty="0" err="1" smtClean="0"/>
              <a:t>Example:int</a:t>
            </a:r>
            <a:r>
              <a:rPr lang="en-GB" dirty="0" smtClean="0"/>
              <a:t> </a:t>
            </a:r>
            <a:r>
              <a:rPr lang="en-GB" dirty="0"/>
              <a:t>age = 25</a:t>
            </a:r>
            <a:r>
              <a:rPr lang="en-GB" dirty="0" smtClean="0"/>
              <a:t>; </a:t>
            </a:r>
            <a:r>
              <a:rPr lang="en-GB" dirty="0" err="1" smtClean="0"/>
              <a:t>printf</a:t>
            </a:r>
            <a:r>
              <a:rPr lang="en-GB" dirty="0"/>
              <a:t>("Your age is: %d", age</a:t>
            </a:r>
            <a:r>
              <a:rPr lang="en-GB" dirty="0" smtClean="0"/>
              <a:t>);</a:t>
            </a:r>
          </a:p>
        </p:txBody>
      </p:sp>
    </p:spTree>
    <p:extLst>
      <p:ext uri="{BB962C8B-B14F-4D97-AF65-F5344CB8AC3E}">
        <p14:creationId xmlns:p14="http://schemas.microsoft.com/office/powerpoint/2010/main" val="26717399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 </a:t>
            </a:r>
            <a:r>
              <a:rPr lang="en-US" b="1" dirty="0"/>
              <a:t>variables</a:t>
            </a:r>
            <a:endParaRPr lang="en-GB" b="1" dirty="0"/>
          </a:p>
        </p:txBody>
      </p:sp>
      <p:sp>
        <p:nvSpPr>
          <p:cNvPr id="3" name="Content Placeholder 2"/>
          <p:cNvSpPr>
            <a:spLocks noGrp="1"/>
          </p:cNvSpPr>
          <p:nvPr>
            <p:ph idx="1"/>
          </p:nvPr>
        </p:nvSpPr>
        <p:spPr/>
        <p:txBody>
          <a:bodyPr/>
          <a:lstStyle/>
          <a:p>
            <a:pPr algn="just">
              <a:lnSpc>
                <a:spcPct val="150000"/>
              </a:lnSpc>
            </a:pPr>
            <a:r>
              <a:rPr lang="en-GB" dirty="0"/>
              <a:t>The </a:t>
            </a:r>
            <a:r>
              <a:rPr lang="en-GB" b="1" dirty="0" err="1"/>
              <a:t>scanf</a:t>
            </a:r>
            <a:r>
              <a:rPr lang="en-GB" b="1" dirty="0"/>
              <a:t>() function </a:t>
            </a:r>
            <a:r>
              <a:rPr lang="en-GB" dirty="0"/>
              <a:t>is a commonly used input function in the C programming language. It allows you to read input from the user or from a file and store that input in variables of different data types</a:t>
            </a:r>
            <a:r>
              <a:rPr lang="en-GB" dirty="0" smtClean="0"/>
              <a:t>.</a:t>
            </a:r>
          </a:p>
          <a:p>
            <a:pPr algn="just">
              <a:lnSpc>
                <a:spcPct val="150000"/>
              </a:lnSpc>
            </a:pPr>
            <a:r>
              <a:rPr lang="en-GB" dirty="0"/>
              <a:t>Input is an essential part of most programs, and the </a:t>
            </a:r>
            <a:r>
              <a:rPr lang="en-GB" dirty="0" err="1"/>
              <a:t>scanf</a:t>
            </a:r>
            <a:r>
              <a:rPr lang="en-GB" dirty="0"/>
              <a:t>() function provides an easy way to read input in a variety of formats. </a:t>
            </a:r>
          </a:p>
        </p:txBody>
      </p:sp>
    </p:spTree>
    <p:extLst>
      <p:ext uri="{BB962C8B-B14F-4D97-AF65-F5344CB8AC3E}">
        <p14:creationId xmlns:p14="http://schemas.microsoft.com/office/powerpoint/2010/main" val="6896624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Scanf</a:t>
            </a:r>
            <a:r>
              <a:rPr lang="en-GB" b="1" dirty="0" smtClean="0"/>
              <a:t>()format</a:t>
            </a:r>
            <a:endParaRPr lang="en-GB" b="1" dirty="0"/>
          </a:p>
        </p:txBody>
      </p:sp>
      <p:sp>
        <p:nvSpPr>
          <p:cNvPr id="3" name="Content Placeholder 2"/>
          <p:cNvSpPr>
            <a:spLocks noGrp="1"/>
          </p:cNvSpPr>
          <p:nvPr>
            <p:ph idx="1"/>
          </p:nvPr>
        </p:nvSpPr>
        <p:spPr/>
        <p:txBody>
          <a:bodyPr/>
          <a:lstStyle/>
          <a:p>
            <a:r>
              <a:rPr lang="en-GB" dirty="0"/>
              <a:t>The most common conversion specifiers are</a:t>
            </a:r>
            <a:r>
              <a:rPr lang="en-GB" dirty="0" smtClean="0"/>
              <a:t>:</a:t>
            </a:r>
          </a:p>
          <a:p>
            <a:r>
              <a:rPr lang="en-GB" dirty="0"/>
              <a:t>%d: reads an integer value</a:t>
            </a:r>
          </a:p>
          <a:p>
            <a:r>
              <a:rPr lang="en-GB" dirty="0"/>
              <a:t>%f: reads a floating-point value</a:t>
            </a:r>
          </a:p>
          <a:p>
            <a:r>
              <a:rPr lang="en-GB" dirty="0"/>
              <a:t>%c: reads a single character</a:t>
            </a:r>
          </a:p>
          <a:p>
            <a:r>
              <a:rPr lang="en-GB" dirty="0"/>
              <a:t>%s: reads a string of characters</a:t>
            </a:r>
          </a:p>
          <a:p>
            <a:r>
              <a:rPr lang="en-GB" dirty="0"/>
              <a:t>%lf: reads a double-precision floating-point value</a:t>
            </a:r>
          </a:p>
        </p:txBody>
      </p:sp>
    </p:spTree>
    <p:extLst>
      <p:ext uri="{BB962C8B-B14F-4D97-AF65-F5344CB8AC3E}">
        <p14:creationId xmlns:p14="http://schemas.microsoft.com/office/powerpoint/2010/main" val="942443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Content Placeholder 2"/>
          <p:cNvSpPr>
            <a:spLocks noGrp="1"/>
          </p:cNvSpPr>
          <p:nvPr>
            <p:ph idx="1"/>
          </p:nvPr>
        </p:nvSpPr>
        <p:spPr/>
        <p:txBody>
          <a:bodyPr/>
          <a:lstStyle/>
          <a:p>
            <a:pPr algn="just">
              <a:lnSpc>
                <a:spcPct val="150000"/>
              </a:lnSpc>
            </a:pPr>
            <a:r>
              <a:rPr lang="en-GB" dirty="0"/>
              <a:t>For example, the following code reads an integer value and a floating-point value from the user, and stores them in the variables </a:t>
            </a:r>
            <a:r>
              <a:rPr lang="en-GB" dirty="0" err="1"/>
              <a:t>num</a:t>
            </a:r>
            <a:r>
              <a:rPr lang="en-GB" dirty="0"/>
              <a:t> and </a:t>
            </a:r>
            <a:r>
              <a:rPr lang="en-GB" dirty="0" err="1"/>
              <a:t>fnum</a:t>
            </a:r>
            <a:r>
              <a:rPr lang="en-GB" dirty="0"/>
              <a:t>, respectively:</a:t>
            </a:r>
          </a:p>
        </p:txBody>
      </p:sp>
    </p:spTree>
    <p:extLst>
      <p:ext uri="{BB962C8B-B14F-4D97-AF65-F5344CB8AC3E}">
        <p14:creationId xmlns:p14="http://schemas.microsoft.com/office/powerpoint/2010/main" val="11111329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4" name="Rectangle 3"/>
          <p:cNvSpPr/>
          <p:nvPr/>
        </p:nvSpPr>
        <p:spPr>
          <a:xfrm>
            <a:off x="1071154" y="1997839"/>
            <a:ext cx="9144000" cy="4401205"/>
          </a:xfrm>
          <a:prstGeom prst="rect">
            <a:avLst/>
          </a:prstGeom>
        </p:spPr>
        <p:txBody>
          <a:bodyPr wrap="square">
            <a:spAutoFit/>
          </a:bodyPr>
          <a:lstStyle/>
          <a:p>
            <a:r>
              <a:rPr lang="en-GB" sz="2800" dirty="0"/>
              <a:t>#include &lt;</a:t>
            </a:r>
            <a:r>
              <a:rPr lang="en-GB" sz="2800" dirty="0" err="1"/>
              <a:t>stdio.h</a:t>
            </a:r>
            <a:r>
              <a:rPr lang="en-GB" sz="2800" dirty="0"/>
              <a:t>&gt;</a:t>
            </a:r>
          </a:p>
          <a:p>
            <a:endParaRPr lang="en-GB" sz="2800" dirty="0"/>
          </a:p>
          <a:p>
            <a:r>
              <a:rPr lang="en-GB" sz="2800" dirty="0" err="1"/>
              <a:t>int</a:t>
            </a:r>
            <a:r>
              <a:rPr lang="en-GB" sz="2800" dirty="0"/>
              <a:t> main() {</a:t>
            </a:r>
          </a:p>
          <a:p>
            <a:r>
              <a:rPr lang="en-GB" sz="2800" dirty="0"/>
              <a:t>    </a:t>
            </a:r>
            <a:r>
              <a:rPr lang="en-GB" sz="2800" dirty="0" err="1"/>
              <a:t>int</a:t>
            </a:r>
            <a:r>
              <a:rPr lang="en-GB" sz="2800" dirty="0"/>
              <a:t> </a:t>
            </a:r>
            <a:r>
              <a:rPr lang="en-GB" sz="2800" dirty="0" err="1"/>
              <a:t>num</a:t>
            </a:r>
            <a:r>
              <a:rPr lang="en-GB" sz="2800" dirty="0"/>
              <a:t>;</a:t>
            </a:r>
          </a:p>
          <a:p>
            <a:r>
              <a:rPr lang="en-GB" sz="2800" dirty="0"/>
              <a:t>    float </a:t>
            </a:r>
            <a:r>
              <a:rPr lang="en-GB" sz="2800" dirty="0" err="1"/>
              <a:t>fnum</a:t>
            </a:r>
            <a:r>
              <a:rPr lang="en-GB" sz="2800" dirty="0"/>
              <a:t>;</a:t>
            </a:r>
          </a:p>
          <a:p>
            <a:r>
              <a:rPr lang="en-GB" sz="2800" dirty="0"/>
              <a:t>    </a:t>
            </a:r>
            <a:r>
              <a:rPr lang="en-GB" sz="2800" dirty="0" err="1"/>
              <a:t>printf</a:t>
            </a:r>
            <a:r>
              <a:rPr lang="en-GB" sz="2800" dirty="0"/>
              <a:t>("Enter an integer and a floating-point number: ");</a:t>
            </a:r>
          </a:p>
          <a:p>
            <a:r>
              <a:rPr lang="en-GB" sz="2800" dirty="0"/>
              <a:t>    </a:t>
            </a:r>
            <a:r>
              <a:rPr lang="en-GB" sz="2800" dirty="0" err="1"/>
              <a:t>scanf</a:t>
            </a:r>
            <a:r>
              <a:rPr lang="en-GB" sz="2800" dirty="0"/>
              <a:t>("%d %f", &amp;</a:t>
            </a:r>
            <a:r>
              <a:rPr lang="en-GB" sz="2800" dirty="0" err="1"/>
              <a:t>num</a:t>
            </a:r>
            <a:r>
              <a:rPr lang="en-GB" sz="2800" dirty="0"/>
              <a:t>, &amp;</a:t>
            </a:r>
            <a:r>
              <a:rPr lang="en-GB" sz="2800" dirty="0" err="1"/>
              <a:t>fnum</a:t>
            </a:r>
            <a:r>
              <a:rPr lang="en-GB" sz="2800" dirty="0"/>
              <a:t>);</a:t>
            </a:r>
          </a:p>
          <a:p>
            <a:r>
              <a:rPr lang="en-GB" sz="2800" dirty="0"/>
              <a:t>    </a:t>
            </a:r>
            <a:r>
              <a:rPr lang="en-GB" sz="2800" dirty="0" err="1"/>
              <a:t>printf</a:t>
            </a:r>
            <a:r>
              <a:rPr lang="en-GB" sz="2800" dirty="0"/>
              <a:t>("You entered %d and %f\n", </a:t>
            </a:r>
            <a:r>
              <a:rPr lang="en-GB" sz="2800" dirty="0" err="1"/>
              <a:t>num</a:t>
            </a:r>
            <a:r>
              <a:rPr lang="en-GB" sz="2800" dirty="0"/>
              <a:t>, </a:t>
            </a:r>
            <a:r>
              <a:rPr lang="en-GB" sz="2800" dirty="0" err="1"/>
              <a:t>fnum</a:t>
            </a:r>
            <a:r>
              <a:rPr lang="en-GB" sz="2800" dirty="0"/>
              <a:t>);</a:t>
            </a:r>
          </a:p>
          <a:p>
            <a:r>
              <a:rPr lang="en-GB" sz="2800" dirty="0"/>
              <a:t>    return 0;</a:t>
            </a:r>
          </a:p>
          <a:p>
            <a:r>
              <a:rPr lang="en-GB" sz="2800" dirty="0"/>
              <a:t>}</a:t>
            </a:r>
          </a:p>
        </p:txBody>
      </p:sp>
    </p:spTree>
    <p:extLst>
      <p:ext uri="{BB962C8B-B14F-4D97-AF65-F5344CB8AC3E}">
        <p14:creationId xmlns:p14="http://schemas.microsoft.com/office/powerpoint/2010/main" val="20643901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a:xfrm>
            <a:off x="838200" y="1825625"/>
            <a:ext cx="10892246" cy="4351338"/>
          </a:xfrm>
        </p:spPr>
        <p:txBody>
          <a:bodyPr/>
          <a:lstStyle/>
          <a:p>
            <a:pPr algn="just">
              <a:lnSpc>
                <a:spcPct val="150000"/>
              </a:lnSpc>
            </a:pPr>
            <a:r>
              <a:rPr lang="en-GB" dirty="0"/>
              <a:t>In this example, the format string "%d %f" tells </a:t>
            </a:r>
            <a:r>
              <a:rPr lang="en-GB" dirty="0" err="1"/>
              <a:t>scanf</a:t>
            </a:r>
            <a:r>
              <a:rPr lang="en-GB" dirty="0"/>
              <a:t>() to read an integer value followed by a floating-point value, separated by a space. </a:t>
            </a:r>
            <a:endParaRPr lang="en-GB" dirty="0" smtClean="0"/>
          </a:p>
          <a:p>
            <a:pPr algn="just">
              <a:lnSpc>
                <a:spcPct val="150000"/>
              </a:lnSpc>
            </a:pPr>
            <a:r>
              <a:rPr lang="en-GB" dirty="0" smtClean="0"/>
              <a:t>The </a:t>
            </a:r>
            <a:r>
              <a:rPr lang="en-GB" dirty="0"/>
              <a:t>&amp; operator is used to pass the address of the </a:t>
            </a:r>
            <a:r>
              <a:rPr lang="en-GB" dirty="0" err="1"/>
              <a:t>num</a:t>
            </a:r>
            <a:r>
              <a:rPr lang="en-GB" dirty="0"/>
              <a:t> and </a:t>
            </a:r>
            <a:r>
              <a:rPr lang="en-GB" dirty="0" err="1"/>
              <a:t>fnum</a:t>
            </a:r>
            <a:r>
              <a:rPr lang="en-GB" dirty="0"/>
              <a:t> variables to </a:t>
            </a:r>
            <a:r>
              <a:rPr lang="en-GB" dirty="0" err="1"/>
              <a:t>scanf</a:t>
            </a:r>
            <a:r>
              <a:rPr lang="en-GB" dirty="0"/>
              <a:t>(), so that the input values can be stored in those variables.</a:t>
            </a:r>
          </a:p>
        </p:txBody>
      </p:sp>
    </p:spTree>
    <p:extLst>
      <p:ext uri="{BB962C8B-B14F-4D97-AF65-F5344CB8AC3E}">
        <p14:creationId xmlns:p14="http://schemas.microsoft.com/office/powerpoint/2010/main" val="29330150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Arithmetic operators</a:t>
            </a:r>
            <a:endParaRPr lang="en-GB" b="1" dirty="0"/>
          </a:p>
        </p:txBody>
      </p:sp>
      <p:sp>
        <p:nvSpPr>
          <p:cNvPr id="3" name="Content Placeholder 2"/>
          <p:cNvSpPr>
            <a:spLocks noGrp="1"/>
          </p:cNvSpPr>
          <p:nvPr>
            <p:ph idx="1"/>
          </p:nvPr>
        </p:nvSpPr>
        <p:spPr/>
        <p:txBody>
          <a:bodyPr/>
          <a:lstStyle/>
          <a:p>
            <a:pPr>
              <a:lnSpc>
                <a:spcPct val="150000"/>
              </a:lnSpc>
            </a:pPr>
            <a:r>
              <a:rPr lang="en-GB" b="1" dirty="0"/>
              <a:t>Arithmetic Operators</a:t>
            </a:r>
            <a:r>
              <a:rPr lang="en-GB" dirty="0"/>
              <a:t> are the type of operators in C that are used to perform mathematical operations in a C program. They can be used in programs to define expressions and mathematical formulas.</a:t>
            </a:r>
          </a:p>
        </p:txBody>
      </p:sp>
    </p:spTree>
    <p:extLst>
      <p:ext uri="{BB962C8B-B14F-4D97-AF65-F5344CB8AC3E}">
        <p14:creationId xmlns:p14="http://schemas.microsoft.com/office/powerpoint/2010/main" val="39769308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Types </a:t>
            </a:r>
            <a:r>
              <a:rPr lang="en-GB" b="1" dirty="0"/>
              <a:t>of Arithmetic Operators in C</a:t>
            </a:r>
            <a:br>
              <a:rPr lang="en-GB" b="1" dirty="0"/>
            </a:br>
            <a:endParaRPr lang="en-GB" dirty="0"/>
          </a:p>
        </p:txBody>
      </p:sp>
      <p:sp>
        <p:nvSpPr>
          <p:cNvPr id="3" name="Content Placeholder 2"/>
          <p:cNvSpPr>
            <a:spLocks noGrp="1"/>
          </p:cNvSpPr>
          <p:nvPr>
            <p:ph idx="1"/>
          </p:nvPr>
        </p:nvSpPr>
        <p:spPr/>
        <p:txBody>
          <a:bodyPr/>
          <a:lstStyle/>
          <a:p>
            <a:pPr algn="just" fontAlgn="base">
              <a:lnSpc>
                <a:spcPct val="150000"/>
              </a:lnSpc>
            </a:pPr>
            <a:r>
              <a:rPr lang="en-GB" dirty="0"/>
              <a:t>The C Arithmetic Operators are of two types based on the number of operands they work. These are as follows:</a:t>
            </a:r>
          </a:p>
          <a:p>
            <a:pPr algn="just" fontAlgn="base">
              <a:lnSpc>
                <a:spcPct val="150000"/>
              </a:lnSpc>
            </a:pPr>
            <a:r>
              <a:rPr lang="en-GB" b="1" dirty="0"/>
              <a:t>Binary Arithmetic Operators</a:t>
            </a:r>
            <a:endParaRPr lang="en-GB" dirty="0"/>
          </a:p>
          <a:p>
            <a:pPr algn="just" fontAlgn="base">
              <a:lnSpc>
                <a:spcPct val="150000"/>
              </a:lnSpc>
            </a:pPr>
            <a:r>
              <a:rPr lang="en-GB" b="1" dirty="0"/>
              <a:t>Unary Arithmetic Operators</a:t>
            </a:r>
            <a:endParaRPr lang="en-GB" dirty="0"/>
          </a:p>
          <a:p>
            <a:pPr algn="just">
              <a:lnSpc>
                <a:spcPct val="150000"/>
              </a:lnSpc>
            </a:pPr>
            <a:endParaRPr lang="en-GB" dirty="0"/>
          </a:p>
        </p:txBody>
      </p:sp>
    </p:spTree>
    <p:extLst>
      <p:ext uri="{BB962C8B-B14F-4D97-AF65-F5344CB8AC3E}">
        <p14:creationId xmlns:p14="http://schemas.microsoft.com/office/powerpoint/2010/main" val="5076396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Binary </a:t>
            </a:r>
            <a:r>
              <a:rPr lang="en-GB" b="1" dirty="0"/>
              <a:t>Arithmetic Operators in C</a:t>
            </a:r>
            <a:br>
              <a:rPr lang="en-GB" b="1" dirty="0"/>
            </a:br>
            <a:endParaRPr lang="en-GB" dirty="0"/>
          </a:p>
        </p:txBody>
      </p:sp>
      <p:sp>
        <p:nvSpPr>
          <p:cNvPr id="3" name="Content Placeholder 2"/>
          <p:cNvSpPr>
            <a:spLocks noGrp="1"/>
          </p:cNvSpPr>
          <p:nvPr>
            <p:ph idx="1"/>
          </p:nvPr>
        </p:nvSpPr>
        <p:spPr/>
        <p:txBody>
          <a:bodyPr/>
          <a:lstStyle/>
          <a:p>
            <a:pPr algn="just" fontAlgn="base">
              <a:lnSpc>
                <a:spcPct val="150000"/>
              </a:lnSpc>
            </a:pPr>
            <a:r>
              <a:rPr lang="en-GB" dirty="0" smtClean="0"/>
              <a:t>The </a:t>
            </a:r>
            <a:r>
              <a:rPr lang="en-GB" dirty="0"/>
              <a:t>C binary arithmetic operators operate or work on two operands. C provides</a:t>
            </a:r>
            <a:r>
              <a:rPr lang="en-GB" b="1" dirty="0"/>
              <a:t> 5</a:t>
            </a:r>
            <a:r>
              <a:rPr lang="en-GB" dirty="0"/>
              <a:t> Binary Arithmetic Operators for performing arithmetic functions which are as follows:</a:t>
            </a:r>
          </a:p>
          <a:p>
            <a:pPr marL="0" indent="0" algn="just">
              <a:lnSpc>
                <a:spcPct val="150000"/>
              </a:lnSpc>
              <a:buNone/>
            </a:pPr>
            <a:endParaRPr lang="en-GB" dirty="0"/>
          </a:p>
        </p:txBody>
      </p:sp>
    </p:spTree>
    <p:extLst>
      <p:ext uri="{BB962C8B-B14F-4D97-AF65-F5344CB8AC3E}">
        <p14:creationId xmlns:p14="http://schemas.microsoft.com/office/powerpoint/2010/main" val="445490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pPr algn="just"/>
            <a:r>
              <a:rPr lang="en-US" dirty="0"/>
              <a:t>If statement, if-else statement, switch statement. Loops, for loop, while loop, do while loop, break statement, continue statement, </a:t>
            </a:r>
            <a:r>
              <a:rPr lang="en-US" dirty="0" err="1"/>
              <a:t>goto</a:t>
            </a:r>
            <a:r>
              <a:rPr lang="en-US" dirty="0"/>
              <a:t> </a:t>
            </a:r>
            <a:r>
              <a:rPr lang="en-US" dirty="0" smtClean="0"/>
              <a:t>statement</a:t>
            </a:r>
            <a:endParaRPr lang="en-GB" dirty="0" smtClean="0">
              <a:effectLst/>
            </a:endParaRPr>
          </a:p>
          <a:p>
            <a:pPr algn="just"/>
            <a:r>
              <a:rPr lang="en-US" dirty="0"/>
              <a:t>Operations on array</a:t>
            </a:r>
            <a:endParaRPr lang="en-GB" dirty="0" smtClean="0">
              <a:effectLst/>
            </a:endParaRPr>
          </a:p>
          <a:p>
            <a:pPr algn="just"/>
            <a:r>
              <a:rPr lang="en-US" dirty="0"/>
              <a:t>Array </a:t>
            </a:r>
            <a:r>
              <a:rPr lang="en-US" dirty="0" smtClean="0"/>
              <a:t>illustrations</a:t>
            </a:r>
          </a:p>
          <a:p>
            <a:pPr algn="just"/>
            <a:r>
              <a:rPr lang="en-US" dirty="0"/>
              <a:t>Multi-dimensional arrays</a:t>
            </a:r>
            <a:endParaRPr lang="en-GB" dirty="0"/>
          </a:p>
          <a:p>
            <a:pPr algn="just"/>
            <a:r>
              <a:rPr lang="en-US" dirty="0"/>
              <a:t>Strings</a:t>
            </a:r>
            <a:endParaRPr lang="en-GB" dirty="0"/>
          </a:p>
          <a:p>
            <a:pPr algn="just"/>
            <a:r>
              <a:rPr lang="en-US" dirty="0"/>
              <a:t>Defining a function, recursion</a:t>
            </a:r>
            <a:r>
              <a:rPr lang="en-US" dirty="0" smtClean="0"/>
              <a:t>.</a:t>
            </a:r>
          </a:p>
          <a:p>
            <a:pPr algn="just"/>
            <a:r>
              <a:rPr lang="en-US" dirty="0"/>
              <a:t>Defining a </a:t>
            </a:r>
            <a:r>
              <a:rPr lang="en-US" dirty="0" smtClean="0"/>
              <a:t>structure</a:t>
            </a:r>
          </a:p>
          <a:p>
            <a:pPr algn="just"/>
            <a:r>
              <a:rPr lang="en-US" dirty="0"/>
              <a:t>Uses of pointers</a:t>
            </a:r>
            <a:endParaRPr lang="en-GB" dirty="0"/>
          </a:p>
          <a:p>
            <a:pPr algn="just"/>
            <a:endParaRPr lang="en-GB" dirty="0"/>
          </a:p>
          <a:p>
            <a:pPr algn="just"/>
            <a:endParaRPr lang="en-GB" dirty="0" smtClean="0">
              <a:effectLst/>
            </a:endParaRPr>
          </a:p>
          <a:p>
            <a:pPr algn="just"/>
            <a:endParaRPr lang="en-GB" dirty="0"/>
          </a:p>
        </p:txBody>
      </p:sp>
    </p:spTree>
    <p:extLst>
      <p:ext uri="{BB962C8B-B14F-4D97-AF65-F5344CB8AC3E}">
        <p14:creationId xmlns:p14="http://schemas.microsoft.com/office/powerpoint/2010/main" val="29869356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18743100"/>
              </p:ext>
            </p:extLst>
          </p:nvPr>
        </p:nvGraphicFramePr>
        <p:xfrm>
          <a:off x="718456" y="574765"/>
          <a:ext cx="10635344" cy="5920707"/>
        </p:xfrm>
        <a:graphic>
          <a:graphicData uri="http://schemas.openxmlformats.org/drawingml/2006/table">
            <a:tbl>
              <a:tblPr/>
              <a:tblGrid>
                <a:gridCol w="2658836">
                  <a:extLst>
                    <a:ext uri="{9D8B030D-6E8A-4147-A177-3AD203B41FA5}">
                      <a16:colId xmlns:a16="http://schemas.microsoft.com/office/drawing/2014/main" val="3557682132"/>
                    </a:ext>
                  </a:extLst>
                </a:gridCol>
                <a:gridCol w="2658836">
                  <a:extLst>
                    <a:ext uri="{9D8B030D-6E8A-4147-A177-3AD203B41FA5}">
                      <a16:colId xmlns:a16="http://schemas.microsoft.com/office/drawing/2014/main" val="2533964313"/>
                    </a:ext>
                  </a:extLst>
                </a:gridCol>
                <a:gridCol w="2658836">
                  <a:extLst>
                    <a:ext uri="{9D8B030D-6E8A-4147-A177-3AD203B41FA5}">
                      <a16:colId xmlns:a16="http://schemas.microsoft.com/office/drawing/2014/main" val="4084370308"/>
                    </a:ext>
                  </a:extLst>
                </a:gridCol>
                <a:gridCol w="2658836">
                  <a:extLst>
                    <a:ext uri="{9D8B030D-6E8A-4147-A177-3AD203B41FA5}">
                      <a16:colId xmlns:a16="http://schemas.microsoft.com/office/drawing/2014/main" val="1190554026"/>
                    </a:ext>
                  </a:extLst>
                </a:gridCol>
              </a:tblGrid>
              <a:tr h="602826">
                <a:tc>
                  <a:txBody>
                    <a:bodyPr/>
                    <a:lstStyle/>
                    <a:p>
                      <a:pPr algn="ctr" fontAlgn="base"/>
                      <a:r>
                        <a:rPr lang="en-GB" sz="2400" b="1">
                          <a:effectLst/>
                        </a:rPr>
                        <a:t>Operator</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1">
                          <a:effectLst/>
                        </a:rPr>
                        <a:t>Name of the Operator</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1">
                          <a:effectLst/>
                        </a:rPr>
                        <a:t>Arithmetic Operation</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1">
                          <a:effectLst/>
                        </a:rPr>
                        <a:t>Syntax</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38042254"/>
                  </a:ext>
                </a:extLst>
              </a:tr>
              <a:tr h="682445">
                <a:tc>
                  <a:txBody>
                    <a:bodyPr/>
                    <a:lstStyle/>
                    <a:p>
                      <a:pPr algn="ctr" fontAlgn="base"/>
                      <a:r>
                        <a:rPr lang="en-GB" sz="2000" b="1">
                          <a:effectLst/>
                        </a:rPr>
                        <a:t>+</a:t>
                      </a:r>
                      <a:endParaRPr lang="en-GB" sz="20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GB" sz="2000" b="0" dirty="0">
                          <a:effectLst/>
                          <a:latin typeface="Times New Roman" panose="02020603050405020304" pitchFamily="18" charset="0"/>
                          <a:cs typeface="Times New Roman" panose="02020603050405020304" pitchFamily="18" charset="0"/>
                        </a:rPr>
                        <a:t>Addition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000" b="0">
                          <a:effectLst/>
                          <a:latin typeface="Times New Roman" panose="02020603050405020304" pitchFamily="18" charset="0"/>
                          <a:cs typeface="Times New Roman" panose="02020603050405020304" pitchFamily="18" charset="0"/>
                        </a:rPr>
                        <a:t>Add two operands.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000" b="0">
                          <a:effectLst/>
                        </a:rPr>
                        <a:t>x </a:t>
                      </a:r>
                      <a:r>
                        <a:rPr lang="en-GB" sz="2000" b="1">
                          <a:effectLst/>
                        </a:rPr>
                        <a:t>+ </a:t>
                      </a:r>
                      <a:r>
                        <a:rPr lang="en-GB" sz="2000" b="0">
                          <a:effectLst/>
                        </a:rPr>
                        <a:t>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63732226"/>
                  </a:ext>
                </a:extLst>
              </a:tr>
              <a:tr h="966797">
                <a:tc>
                  <a:txBody>
                    <a:bodyPr/>
                    <a:lstStyle/>
                    <a:p>
                      <a:pPr algn="ctr" fontAlgn="base"/>
                      <a:r>
                        <a:rPr lang="en-GB" sz="2000" b="1">
                          <a:effectLst/>
                        </a:rPr>
                        <a:t>–</a:t>
                      </a:r>
                      <a:endParaRPr lang="en-GB" sz="20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GB" sz="2000" b="0" dirty="0">
                          <a:effectLst/>
                          <a:latin typeface="Times New Roman" panose="02020603050405020304" pitchFamily="18" charset="0"/>
                          <a:cs typeface="Times New Roman" panose="02020603050405020304" pitchFamily="18" charset="0"/>
                        </a:rPr>
                        <a:t>Subtraction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000" b="0">
                          <a:effectLst/>
                          <a:latin typeface="Times New Roman" panose="02020603050405020304" pitchFamily="18" charset="0"/>
                          <a:cs typeface="Times New Roman" panose="02020603050405020304" pitchFamily="18" charset="0"/>
                        </a:rPr>
                        <a:t>Subtract the second operand from the first operand.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000" b="0">
                          <a:effectLst/>
                        </a:rPr>
                        <a:t>x </a:t>
                      </a:r>
                      <a:r>
                        <a:rPr lang="en-GB" sz="2000" b="1">
                          <a:effectLst/>
                        </a:rPr>
                        <a:t>–</a:t>
                      </a:r>
                      <a:r>
                        <a:rPr lang="en-GB" sz="2000" b="0">
                          <a:effectLst/>
                        </a:rPr>
                        <a:t> 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46700499"/>
                  </a:ext>
                </a:extLst>
              </a:tr>
              <a:tr h="682445">
                <a:tc>
                  <a:txBody>
                    <a:bodyPr/>
                    <a:lstStyle/>
                    <a:p>
                      <a:pPr algn="ctr" fontAlgn="base"/>
                      <a:r>
                        <a:rPr lang="en-GB" sz="2000" b="1">
                          <a:effectLst/>
                        </a:rPr>
                        <a:t>*</a:t>
                      </a:r>
                      <a:endParaRPr lang="en-GB" sz="20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GB" sz="2000" b="0" dirty="0">
                          <a:effectLst/>
                          <a:latin typeface="Times New Roman" panose="02020603050405020304" pitchFamily="18" charset="0"/>
                          <a:cs typeface="Times New Roman" panose="02020603050405020304" pitchFamily="18" charset="0"/>
                        </a:rPr>
                        <a:t>Multiplication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000" b="0" dirty="0">
                          <a:effectLst/>
                          <a:latin typeface="Times New Roman" panose="02020603050405020304" pitchFamily="18" charset="0"/>
                          <a:cs typeface="Times New Roman" panose="02020603050405020304" pitchFamily="18" charset="0"/>
                        </a:rPr>
                        <a:t>Multiply two operands.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000" b="0">
                          <a:effectLst/>
                        </a:rPr>
                        <a:t>x </a:t>
                      </a:r>
                      <a:r>
                        <a:rPr lang="en-GB" sz="2000" b="1">
                          <a:effectLst/>
                        </a:rPr>
                        <a:t>*</a:t>
                      </a:r>
                      <a:r>
                        <a:rPr lang="en-GB" sz="2000" b="0">
                          <a:effectLst/>
                        </a:rPr>
                        <a:t> 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46980693"/>
                  </a:ext>
                </a:extLst>
              </a:tr>
              <a:tr h="966797">
                <a:tc>
                  <a:txBody>
                    <a:bodyPr/>
                    <a:lstStyle/>
                    <a:p>
                      <a:pPr algn="ctr" fontAlgn="base"/>
                      <a:r>
                        <a:rPr lang="en-GB" sz="2000" b="1">
                          <a:effectLst/>
                        </a:rPr>
                        <a:t>/</a:t>
                      </a:r>
                      <a:endParaRPr lang="en-GB" sz="20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GB" sz="2000" b="0">
                          <a:effectLst/>
                          <a:latin typeface="Times New Roman" panose="02020603050405020304" pitchFamily="18" charset="0"/>
                          <a:cs typeface="Times New Roman" panose="02020603050405020304" pitchFamily="18" charset="0"/>
                        </a:rPr>
                        <a:t>Division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000" b="0" dirty="0">
                          <a:effectLst/>
                          <a:latin typeface="Times New Roman" panose="02020603050405020304" pitchFamily="18" charset="0"/>
                          <a:cs typeface="Times New Roman" panose="02020603050405020304" pitchFamily="18" charset="0"/>
                        </a:rPr>
                        <a:t>Divide the first operand by the second operand.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000" b="0">
                          <a:effectLst/>
                        </a:rPr>
                        <a:t>x </a:t>
                      </a:r>
                      <a:r>
                        <a:rPr lang="en-GB" sz="2000" b="1">
                          <a:effectLst/>
                        </a:rPr>
                        <a:t>/ </a:t>
                      </a:r>
                      <a:r>
                        <a:rPr lang="en-GB" sz="2000" b="0">
                          <a:effectLst/>
                        </a:rPr>
                        <a:t>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54686104"/>
                  </a:ext>
                </a:extLst>
              </a:tr>
              <a:tr h="1251149">
                <a:tc>
                  <a:txBody>
                    <a:bodyPr/>
                    <a:lstStyle/>
                    <a:p>
                      <a:pPr algn="ctr" fontAlgn="base"/>
                      <a:r>
                        <a:rPr lang="en-GB" sz="2000" b="1">
                          <a:effectLst/>
                        </a:rPr>
                        <a:t>%</a:t>
                      </a:r>
                      <a:endParaRPr lang="en-GB" sz="20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GB" sz="2000" b="0" u="sng">
                          <a:effectLst/>
                          <a:latin typeface="Times New Roman" panose="02020603050405020304" pitchFamily="18" charset="0"/>
                          <a:cs typeface="Times New Roman" panose="02020603050405020304" pitchFamily="18" charset="0"/>
                          <a:hlinkClick r:id="rId2"/>
                        </a:rPr>
                        <a:t>Modulus</a:t>
                      </a:r>
                      <a:endParaRPr lang="en-GB" sz="2000" b="0">
                        <a:effectLst/>
                        <a:latin typeface="Times New Roman" panose="02020603050405020304" pitchFamily="18" charset="0"/>
                        <a:cs typeface="Times New Roman" panose="02020603050405020304" pitchFamily="18" charset="0"/>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000" b="0" dirty="0">
                          <a:effectLst/>
                          <a:latin typeface="Times New Roman" panose="02020603050405020304" pitchFamily="18" charset="0"/>
                          <a:cs typeface="Times New Roman" panose="02020603050405020304" pitchFamily="18" charset="0"/>
                        </a:rPr>
                        <a:t>Calculate the remainder when the first operand is divided by the second operand.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000" b="0" dirty="0">
                          <a:effectLst/>
                        </a:rPr>
                        <a:t>x </a:t>
                      </a:r>
                      <a:r>
                        <a:rPr lang="en-GB" sz="2000" b="1" dirty="0">
                          <a:effectLst/>
                        </a:rPr>
                        <a:t>%</a:t>
                      </a:r>
                      <a:r>
                        <a:rPr lang="en-GB" sz="2000" b="0" dirty="0">
                          <a:effectLst/>
                        </a:rPr>
                        <a:t> 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08445109"/>
                  </a:ext>
                </a:extLst>
              </a:tr>
            </a:tbl>
          </a:graphicData>
        </a:graphic>
      </p:graphicFrame>
    </p:spTree>
    <p:extLst>
      <p:ext uri="{BB962C8B-B14F-4D97-AF65-F5344CB8AC3E}">
        <p14:creationId xmlns:p14="http://schemas.microsoft.com/office/powerpoint/2010/main" val="12064736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Example </a:t>
            </a:r>
            <a:r>
              <a:rPr lang="en-GB" b="1" dirty="0"/>
              <a:t>of Binary Arithmetic Operator in C</a:t>
            </a:r>
            <a:br>
              <a:rPr lang="en-GB" b="1" dirty="0"/>
            </a:br>
            <a:endParaRPr lang="en-GB" dirty="0"/>
          </a:p>
        </p:txBody>
      </p:sp>
      <p:sp>
        <p:nvSpPr>
          <p:cNvPr id="4" name="Rectangle 3"/>
          <p:cNvSpPr/>
          <p:nvPr/>
        </p:nvSpPr>
        <p:spPr>
          <a:xfrm>
            <a:off x="670560" y="1690688"/>
            <a:ext cx="6096000" cy="3139321"/>
          </a:xfrm>
          <a:prstGeom prst="rect">
            <a:avLst/>
          </a:prstGeom>
        </p:spPr>
        <p:txBody>
          <a:bodyPr>
            <a:spAutoFit/>
          </a:bodyPr>
          <a:lstStyle/>
          <a:p>
            <a:r>
              <a:rPr lang="en-GB" dirty="0"/>
              <a:t>// C program to demonstrate syntax of binary arithmetic</a:t>
            </a:r>
          </a:p>
          <a:p>
            <a:r>
              <a:rPr lang="en-GB" dirty="0"/>
              <a:t>// operators</a:t>
            </a:r>
          </a:p>
          <a:p>
            <a:r>
              <a:rPr lang="en-GB" dirty="0"/>
              <a:t>#include &lt;</a:t>
            </a:r>
            <a:r>
              <a:rPr lang="en-GB" dirty="0" err="1"/>
              <a:t>stdio.h</a:t>
            </a:r>
            <a:r>
              <a:rPr lang="en-GB" dirty="0"/>
              <a:t>&gt;</a:t>
            </a:r>
          </a:p>
          <a:p>
            <a:r>
              <a:rPr lang="en-GB" dirty="0"/>
              <a:t> </a:t>
            </a:r>
          </a:p>
          <a:p>
            <a:r>
              <a:rPr lang="en-GB" dirty="0" err="1"/>
              <a:t>int</a:t>
            </a:r>
            <a:r>
              <a:rPr lang="en-GB" dirty="0"/>
              <a:t> main()</a:t>
            </a:r>
          </a:p>
          <a:p>
            <a:r>
              <a:rPr lang="en-GB" dirty="0"/>
              <a:t>{</a:t>
            </a:r>
          </a:p>
          <a:p>
            <a:r>
              <a:rPr lang="en-GB" dirty="0"/>
              <a:t>    </a:t>
            </a:r>
            <a:r>
              <a:rPr lang="en-GB" dirty="0" err="1"/>
              <a:t>int</a:t>
            </a:r>
            <a:r>
              <a:rPr lang="en-GB" dirty="0"/>
              <a:t> a = 10, b = 4, res;</a:t>
            </a:r>
          </a:p>
          <a:p>
            <a:r>
              <a:rPr lang="en-GB" dirty="0"/>
              <a:t> </a:t>
            </a:r>
          </a:p>
          <a:p>
            <a:r>
              <a:rPr lang="en-GB" dirty="0"/>
              <a:t>    // printing a and b</a:t>
            </a:r>
          </a:p>
          <a:p>
            <a:r>
              <a:rPr lang="en-GB" dirty="0"/>
              <a:t>    </a:t>
            </a:r>
            <a:r>
              <a:rPr lang="en-GB" dirty="0" err="1"/>
              <a:t>printf</a:t>
            </a:r>
            <a:r>
              <a:rPr lang="en-GB" dirty="0"/>
              <a:t>("a is %d and b is %d\n", a, b);</a:t>
            </a:r>
          </a:p>
          <a:p>
            <a:r>
              <a:rPr lang="en-GB" dirty="0"/>
              <a:t> </a:t>
            </a:r>
          </a:p>
        </p:txBody>
      </p:sp>
      <p:sp>
        <p:nvSpPr>
          <p:cNvPr id="5" name="Rectangle 4"/>
          <p:cNvSpPr/>
          <p:nvPr/>
        </p:nvSpPr>
        <p:spPr>
          <a:xfrm>
            <a:off x="6934200" y="1690688"/>
            <a:ext cx="4587240" cy="4801314"/>
          </a:xfrm>
          <a:prstGeom prst="rect">
            <a:avLst/>
          </a:prstGeom>
        </p:spPr>
        <p:txBody>
          <a:bodyPr wrap="square">
            <a:spAutoFit/>
          </a:bodyPr>
          <a:lstStyle/>
          <a:p>
            <a:r>
              <a:rPr lang="en-GB" dirty="0"/>
              <a:t>res = a + b; // addition</a:t>
            </a:r>
          </a:p>
          <a:p>
            <a:r>
              <a:rPr lang="en-GB" dirty="0"/>
              <a:t>    </a:t>
            </a:r>
            <a:r>
              <a:rPr lang="en-GB" dirty="0" err="1"/>
              <a:t>printf</a:t>
            </a:r>
            <a:r>
              <a:rPr lang="en-GB" dirty="0"/>
              <a:t>("a + b is %d\n", res);</a:t>
            </a:r>
          </a:p>
          <a:p>
            <a:r>
              <a:rPr lang="en-GB" dirty="0"/>
              <a:t> </a:t>
            </a:r>
          </a:p>
          <a:p>
            <a:r>
              <a:rPr lang="en-GB" dirty="0"/>
              <a:t>    res = a - b; // subtraction</a:t>
            </a:r>
          </a:p>
          <a:p>
            <a:r>
              <a:rPr lang="en-GB" dirty="0"/>
              <a:t>    </a:t>
            </a:r>
            <a:r>
              <a:rPr lang="en-GB" dirty="0" err="1"/>
              <a:t>printf</a:t>
            </a:r>
            <a:r>
              <a:rPr lang="en-GB" dirty="0"/>
              <a:t>("a - b is %d\n", res);</a:t>
            </a:r>
          </a:p>
          <a:p>
            <a:r>
              <a:rPr lang="en-GB" dirty="0"/>
              <a:t> </a:t>
            </a:r>
          </a:p>
          <a:p>
            <a:r>
              <a:rPr lang="en-GB" dirty="0"/>
              <a:t>    res = a * b; // multiplication</a:t>
            </a:r>
          </a:p>
          <a:p>
            <a:r>
              <a:rPr lang="en-GB" dirty="0"/>
              <a:t>    </a:t>
            </a:r>
            <a:r>
              <a:rPr lang="en-GB" dirty="0" err="1"/>
              <a:t>printf</a:t>
            </a:r>
            <a:r>
              <a:rPr lang="en-GB" dirty="0"/>
              <a:t>("a * b is %d\n", res);</a:t>
            </a:r>
          </a:p>
          <a:p>
            <a:r>
              <a:rPr lang="en-GB" dirty="0"/>
              <a:t> </a:t>
            </a:r>
          </a:p>
          <a:p>
            <a:r>
              <a:rPr lang="en-GB" dirty="0"/>
              <a:t>    res = a / b; // division</a:t>
            </a:r>
          </a:p>
          <a:p>
            <a:r>
              <a:rPr lang="en-GB" dirty="0"/>
              <a:t>    </a:t>
            </a:r>
            <a:r>
              <a:rPr lang="en-GB" dirty="0" err="1"/>
              <a:t>printf</a:t>
            </a:r>
            <a:r>
              <a:rPr lang="en-GB" dirty="0"/>
              <a:t>("a / b is %d\n", res);</a:t>
            </a:r>
          </a:p>
          <a:p>
            <a:r>
              <a:rPr lang="en-GB" dirty="0"/>
              <a:t> </a:t>
            </a:r>
          </a:p>
          <a:p>
            <a:r>
              <a:rPr lang="en-GB" dirty="0"/>
              <a:t>    res = a % b; // modulus</a:t>
            </a:r>
          </a:p>
          <a:p>
            <a:r>
              <a:rPr lang="en-GB" dirty="0"/>
              <a:t>    </a:t>
            </a:r>
            <a:r>
              <a:rPr lang="en-GB" dirty="0" err="1"/>
              <a:t>printf</a:t>
            </a:r>
            <a:r>
              <a:rPr lang="en-GB" dirty="0"/>
              <a:t>("a %% b is %d\n", res);</a:t>
            </a:r>
          </a:p>
          <a:p>
            <a:r>
              <a:rPr lang="en-GB" dirty="0"/>
              <a:t> </a:t>
            </a:r>
          </a:p>
          <a:p>
            <a:r>
              <a:rPr lang="en-GB" dirty="0"/>
              <a:t>    return 0;</a:t>
            </a:r>
          </a:p>
          <a:p>
            <a:r>
              <a:rPr lang="en-GB" dirty="0"/>
              <a:t>}</a:t>
            </a:r>
          </a:p>
        </p:txBody>
      </p:sp>
    </p:spTree>
    <p:extLst>
      <p:ext uri="{BB962C8B-B14F-4D97-AF65-F5344CB8AC3E}">
        <p14:creationId xmlns:p14="http://schemas.microsoft.com/office/powerpoint/2010/main" val="1589024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Output</a:t>
            </a:r>
            <a:endParaRPr lang="en-GB" dirty="0"/>
          </a:p>
        </p:txBody>
      </p:sp>
      <p:sp>
        <p:nvSpPr>
          <p:cNvPr id="3" name="Content Placeholder 2"/>
          <p:cNvSpPr>
            <a:spLocks noGrp="1"/>
          </p:cNvSpPr>
          <p:nvPr>
            <p:ph idx="1"/>
          </p:nvPr>
        </p:nvSpPr>
        <p:spPr/>
        <p:txBody>
          <a:bodyPr/>
          <a:lstStyle/>
          <a:p>
            <a:r>
              <a:rPr lang="en-GB" dirty="0"/>
              <a:t>a is 10 and b is 4</a:t>
            </a:r>
          </a:p>
          <a:p>
            <a:r>
              <a:rPr lang="en-GB" dirty="0"/>
              <a:t>a + b is 14</a:t>
            </a:r>
          </a:p>
          <a:p>
            <a:r>
              <a:rPr lang="en-GB" dirty="0"/>
              <a:t>a - b is 6</a:t>
            </a:r>
          </a:p>
          <a:p>
            <a:r>
              <a:rPr lang="en-GB" dirty="0"/>
              <a:t>a * b is 40</a:t>
            </a:r>
          </a:p>
          <a:p>
            <a:r>
              <a:rPr lang="en-GB" dirty="0"/>
              <a:t>a / b is 2</a:t>
            </a:r>
          </a:p>
          <a:p>
            <a:r>
              <a:rPr lang="en-GB" dirty="0"/>
              <a:t>a % b is 2</a:t>
            </a:r>
          </a:p>
        </p:txBody>
      </p:sp>
    </p:spTree>
    <p:extLst>
      <p:ext uri="{BB962C8B-B14F-4D97-AF65-F5344CB8AC3E}">
        <p14:creationId xmlns:p14="http://schemas.microsoft.com/office/powerpoint/2010/main" val="6424351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Unary </a:t>
            </a:r>
            <a:r>
              <a:rPr lang="en-GB" b="1" dirty="0"/>
              <a:t>Arithmetic Operators in C</a:t>
            </a:r>
            <a:br>
              <a:rPr lang="en-GB" b="1" dirty="0"/>
            </a:br>
            <a:endParaRPr lang="en-GB" dirty="0"/>
          </a:p>
        </p:txBody>
      </p:sp>
      <p:sp>
        <p:nvSpPr>
          <p:cNvPr id="3" name="Content Placeholder 2"/>
          <p:cNvSpPr>
            <a:spLocks noGrp="1"/>
          </p:cNvSpPr>
          <p:nvPr>
            <p:ph idx="1"/>
          </p:nvPr>
        </p:nvSpPr>
        <p:spPr/>
        <p:txBody>
          <a:bodyPr/>
          <a:lstStyle/>
          <a:p>
            <a:pPr algn="just">
              <a:lnSpc>
                <a:spcPct val="150000"/>
              </a:lnSpc>
            </a:pPr>
            <a:r>
              <a:rPr lang="en-GB" dirty="0"/>
              <a:t>The unary arithmetic operators operate or work with a single operand. In C, we have two unary arithmetic operators which are as follows:</a:t>
            </a:r>
            <a:endParaRPr lang="en-GB" b="1" dirty="0"/>
          </a:p>
        </p:txBody>
      </p:sp>
    </p:spTree>
    <p:extLst>
      <p:ext uri="{BB962C8B-B14F-4D97-AF65-F5344CB8AC3E}">
        <p14:creationId xmlns:p14="http://schemas.microsoft.com/office/powerpoint/2010/main" val="33267236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55887781"/>
              </p:ext>
            </p:extLst>
          </p:nvPr>
        </p:nvGraphicFramePr>
        <p:xfrm>
          <a:off x="302623" y="887980"/>
          <a:ext cx="10515600" cy="6073140"/>
        </p:xfrm>
        <a:graphic>
          <a:graphicData uri="http://schemas.openxmlformats.org/drawingml/2006/table">
            <a:tbl>
              <a:tblPr/>
              <a:tblGrid>
                <a:gridCol w="2628900">
                  <a:extLst>
                    <a:ext uri="{9D8B030D-6E8A-4147-A177-3AD203B41FA5}">
                      <a16:colId xmlns:a16="http://schemas.microsoft.com/office/drawing/2014/main" val="3139302215"/>
                    </a:ext>
                  </a:extLst>
                </a:gridCol>
                <a:gridCol w="2628900">
                  <a:extLst>
                    <a:ext uri="{9D8B030D-6E8A-4147-A177-3AD203B41FA5}">
                      <a16:colId xmlns:a16="http://schemas.microsoft.com/office/drawing/2014/main" val="513058028"/>
                    </a:ext>
                  </a:extLst>
                </a:gridCol>
                <a:gridCol w="2628900">
                  <a:extLst>
                    <a:ext uri="{9D8B030D-6E8A-4147-A177-3AD203B41FA5}">
                      <a16:colId xmlns:a16="http://schemas.microsoft.com/office/drawing/2014/main" val="3854131772"/>
                    </a:ext>
                  </a:extLst>
                </a:gridCol>
                <a:gridCol w="2628900">
                  <a:extLst>
                    <a:ext uri="{9D8B030D-6E8A-4147-A177-3AD203B41FA5}">
                      <a16:colId xmlns:a16="http://schemas.microsoft.com/office/drawing/2014/main" val="3710949502"/>
                    </a:ext>
                  </a:extLst>
                </a:gridCol>
              </a:tblGrid>
              <a:tr h="0">
                <a:tc>
                  <a:txBody>
                    <a:bodyPr/>
                    <a:lstStyle/>
                    <a:p>
                      <a:pPr algn="ctr" fontAlgn="base"/>
                      <a:r>
                        <a:rPr lang="en-GB" sz="2800" b="1">
                          <a:effectLst/>
                        </a:rPr>
                        <a:t>Operator</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1">
                          <a:effectLst/>
                        </a:rPr>
                        <a:t>Symbol</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1">
                          <a:effectLst/>
                        </a:rPr>
                        <a:t>Operation</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1">
                          <a:effectLst/>
                        </a:rPr>
                        <a:t>Implementation</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4981123"/>
                  </a:ext>
                </a:extLst>
              </a:tr>
              <a:tr h="0">
                <a:tc>
                  <a:txBody>
                    <a:bodyPr/>
                    <a:lstStyle/>
                    <a:p>
                      <a:pPr algn="ctr" fontAlgn="ctr"/>
                      <a:r>
                        <a:rPr lang="en-GB" sz="2400" b="0">
                          <a:effectLst/>
                        </a:rPr>
                        <a:t>Decrement Operator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1">
                          <a:effectLst/>
                        </a:rPr>
                        <a:t>—</a:t>
                      </a:r>
                      <a:endParaRPr lang="en-GB" sz="24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400" b="0" dirty="0">
                          <a:effectLst/>
                        </a:rPr>
                        <a:t>Decreases the integer value of the variable by one.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GB" sz="2400" b="0">
                          <a:effectLst/>
                        </a:rPr>
                        <a:t>–h or 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14128476"/>
                  </a:ext>
                </a:extLst>
              </a:tr>
              <a:tr h="0">
                <a:tc>
                  <a:txBody>
                    <a:bodyPr/>
                    <a:lstStyle/>
                    <a:p>
                      <a:pPr algn="ctr" fontAlgn="ctr"/>
                      <a:r>
                        <a:rPr lang="en-GB" sz="2400" b="0">
                          <a:effectLst/>
                        </a:rPr>
                        <a:t>Increment Operator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1">
                          <a:effectLst/>
                        </a:rPr>
                        <a:t>++</a:t>
                      </a:r>
                      <a:endParaRPr lang="en-GB" sz="24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400" b="0" dirty="0">
                          <a:effectLst/>
                        </a:rPr>
                        <a:t>Increases the integer value of the variable by one.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GB" sz="2400" b="0">
                          <a:effectLst/>
                        </a:rPr>
                        <a:t>++h or 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34790819"/>
                  </a:ext>
                </a:extLst>
              </a:tr>
              <a:tr h="0">
                <a:tc>
                  <a:txBody>
                    <a:bodyPr/>
                    <a:lstStyle/>
                    <a:p>
                      <a:pPr algn="ctr" fontAlgn="ctr"/>
                      <a:r>
                        <a:rPr lang="en-GB" sz="2400" b="0">
                          <a:effectLst/>
                        </a:rPr>
                        <a:t>Unary Plus Operator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1">
                          <a:effectLst/>
                        </a:rPr>
                        <a:t>+</a:t>
                      </a:r>
                      <a:endParaRPr lang="en-GB" sz="24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400" b="0" dirty="0">
                          <a:effectLst/>
                        </a:rPr>
                        <a:t>Returns the value of its operand.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GB" sz="2400" b="0">
                          <a:effectLst/>
                        </a:rPr>
                        <a:t>+h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31626807"/>
                  </a:ext>
                </a:extLst>
              </a:tr>
              <a:tr h="0">
                <a:tc>
                  <a:txBody>
                    <a:bodyPr/>
                    <a:lstStyle/>
                    <a:p>
                      <a:pPr algn="ctr" fontAlgn="ctr"/>
                      <a:r>
                        <a:rPr lang="en-GB" sz="2400" b="0">
                          <a:effectLst/>
                        </a:rPr>
                        <a:t>Unary Minus Operator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1">
                          <a:effectLst/>
                        </a:rPr>
                        <a:t>–</a:t>
                      </a:r>
                      <a:endParaRPr lang="en-GB" sz="240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GB" sz="2400" b="0" dirty="0">
                          <a:effectLst/>
                        </a:rPr>
                        <a:t>Returns the negative of the value of its operand.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GB" sz="2400" b="0" dirty="0">
                          <a:effectLst/>
                        </a:rPr>
                        <a:t>-h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10242471"/>
                  </a:ext>
                </a:extLst>
              </a:tr>
            </a:tbl>
          </a:graphicData>
        </a:graphic>
      </p:graphicFrame>
    </p:spTree>
    <p:extLst>
      <p:ext uri="{BB962C8B-B14F-4D97-AF65-F5344CB8AC3E}">
        <p14:creationId xmlns:p14="http://schemas.microsoft.com/office/powerpoint/2010/main" val="29495893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Relational </a:t>
            </a:r>
            <a:r>
              <a:rPr lang="en-GB" b="1" dirty="0"/>
              <a:t>Operators in C</a:t>
            </a:r>
            <a:br>
              <a:rPr lang="en-GB" b="1" dirty="0"/>
            </a:br>
            <a:endParaRPr lang="en-GB" b="1"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GB" dirty="0"/>
              <a:t>In C, </a:t>
            </a:r>
            <a:r>
              <a:rPr lang="en-GB" b="1" dirty="0"/>
              <a:t>relational operators </a:t>
            </a:r>
            <a:r>
              <a:rPr lang="en-GB" dirty="0"/>
              <a:t>are the symbols that are used for comparison between two values to understand the type of relationship a pair of numbers shares. </a:t>
            </a:r>
            <a:endParaRPr lang="en-GB" dirty="0" smtClean="0"/>
          </a:p>
          <a:p>
            <a:pPr algn="just">
              <a:lnSpc>
                <a:spcPct val="150000"/>
              </a:lnSpc>
            </a:pPr>
            <a:r>
              <a:rPr lang="en-GB" dirty="0" smtClean="0"/>
              <a:t>The </a:t>
            </a:r>
            <a:r>
              <a:rPr lang="en-GB" dirty="0"/>
              <a:t>result that we get after the relational operation is a </a:t>
            </a:r>
            <a:r>
              <a:rPr lang="en-GB" dirty="0" err="1"/>
              <a:t>boolean</a:t>
            </a:r>
            <a:r>
              <a:rPr lang="en-GB" dirty="0"/>
              <a:t> value, that tells whether the comparison is true or false. </a:t>
            </a:r>
            <a:endParaRPr lang="en-GB" dirty="0" smtClean="0"/>
          </a:p>
          <a:p>
            <a:pPr algn="just">
              <a:lnSpc>
                <a:spcPct val="150000"/>
              </a:lnSpc>
            </a:pPr>
            <a:r>
              <a:rPr lang="en-GB" dirty="0" smtClean="0"/>
              <a:t>Relational </a:t>
            </a:r>
            <a:r>
              <a:rPr lang="en-GB" dirty="0"/>
              <a:t>operators are mainly used in conditional statements and loops to check the conditions in C programming.</a:t>
            </a:r>
          </a:p>
        </p:txBody>
      </p:sp>
    </p:spTree>
    <p:extLst>
      <p:ext uri="{BB962C8B-B14F-4D97-AF65-F5344CB8AC3E}">
        <p14:creationId xmlns:p14="http://schemas.microsoft.com/office/powerpoint/2010/main" val="1798403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5210" y="391885"/>
            <a:ext cx="9757955" cy="6152605"/>
          </a:xfrm>
          <a:prstGeom prst="rect">
            <a:avLst/>
          </a:prstGeom>
        </p:spPr>
      </p:pic>
    </p:spTree>
    <p:extLst>
      <p:ext uri="{BB962C8B-B14F-4D97-AF65-F5344CB8AC3E}">
        <p14:creationId xmlns:p14="http://schemas.microsoft.com/office/powerpoint/2010/main" val="17016915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Equal </a:t>
            </a:r>
            <a:r>
              <a:rPr lang="en-GB" b="1" dirty="0"/>
              <a:t>to operator (==)</a:t>
            </a:r>
            <a:br>
              <a:rPr lang="en-GB" b="1" dirty="0"/>
            </a:br>
            <a:endParaRPr lang="en-GB" dirty="0"/>
          </a:p>
        </p:txBody>
      </p:sp>
      <p:sp>
        <p:nvSpPr>
          <p:cNvPr id="3" name="Content Placeholder 2"/>
          <p:cNvSpPr>
            <a:spLocks noGrp="1"/>
          </p:cNvSpPr>
          <p:nvPr>
            <p:ph idx="1"/>
          </p:nvPr>
        </p:nvSpPr>
        <p:spPr/>
        <p:txBody>
          <a:bodyPr/>
          <a:lstStyle/>
          <a:p>
            <a:pPr algn="just" fontAlgn="base">
              <a:lnSpc>
                <a:spcPct val="150000"/>
              </a:lnSpc>
            </a:pPr>
            <a:r>
              <a:rPr lang="en-GB" dirty="0"/>
              <a:t>The C </a:t>
            </a:r>
            <a:r>
              <a:rPr lang="en-GB" b="1" dirty="0"/>
              <a:t>equal to</a:t>
            </a:r>
            <a:r>
              <a:rPr lang="en-GB" dirty="0"/>
              <a:t> operator (==) is a relational operator that is used to check whether the two given operands are equal or not.</a:t>
            </a:r>
          </a:p>
          <a:p>
            <a:pPr algn="just" fontAlgn="base">
              <a:lnSpc>
                <a:spcPct val="150000"/>
              </a:lnSpc>
            </a:pPr>
            <a:r>
              <a:rPr lang="en-GB" dirty="0"/>
              <a:t>Equal to operator is a binary operator hence it requires two operands to perform the comparison.</a:t>
            </a:r>
          </a:p>
          <a:p>
            <a:pPr algn="just" fontAlgn="base">
              <a:lnSpc>
                <a:spcPct val="150000"/>
              </a:lnSpc>
            </a:pPr>
            <a:r>
              <a:rPr lang="en-GB" dirty="0"/>
              <a:t>If the two values are equal, it returns true. Otherwise, it returns false.</a:t>
            </a:r>
          </a:p>
          <a:p>
            <a:pPr marL="0" indent="0" algn="just">
              <a:lnSpc>
                <a:spcPct val="150000"/>
              </a:lnSpc>
              <a:buNone/>
            </a:pPr>
            <a:endParaRPr lang="en-GB" dirty="0"/>
          </a:p>
        </p:txBody>
      </p:sp>
    </p:spTree>
    <p:extLst>
      <p:ext uri="{BB962C8B-B14F-4D97-AF65-F5344CB8AC3E}">
        <p14:creationId xmlns:p14="http://schemas.microsoft.com/office/powerpoint/2010/main" val="33356839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Syntax</a:t>
            </a:r>
            <a:endParaRPr lang="en-GB" dirty="0"/>
          </a:p>
        </p:txBody>
      </p:sp>
      <p:sp>
        <p:nvSpPr>
          <p:cNvPr id="3" name="Content Placeholder 2"/>
          <p:cNvSpPr>
            <a:spLocks noGrp="1"/>
          </p:cNvSpPr>
          <p:nvPr>
            <p:ph idx="1"/>
          </p:nvPr>
        </p:nvSpPr>
        <p:spPr/>
        <p:txBody>
          <a:bodyPr/>
          <a:lstStyle/>
          <a:p>
            <a:r>
              <a:rPr lang="en-GB" dirty="0"/>
              <a:t>operand1 == </a:t>
            </a:r>
            <a:r>
              <a:rPr lang="en-GB" dirty="0" smtClean="0"/>
              <a:t>operand2</a:t>
            </a:r>
          </a:p>
          <a:p>
            <a:r>
              <a:rPr lang="en-GB" dirty="0"/>
              <a:t>For example</a:t>
            </a:r>
            <a:r>
              <a:rPr lang="en-GB" b="1" dirty="0"/>
              <a:t>, 5==5</a:t>
            </a:r>
            <a:r>
              <a:rPr lang="en-GB" dirty="0"/>
              <a:t> will return true</a:t>
            </a:r>
            <a:r>
              <a:rPr lang="en-GB" dirty="0" smtClean="0"/>
              <a:t>.</a:t>
            </a:r>
          </a:p>
        </p:txBody>
      </p:sp>
    </p:spTree>
    <p:extLst>
      <p:ext uri="{BB962C8B-B14F-4D97-AF65-F5344CB8AC3E}">
        <p14:creationId xmlns:p14="http://schemas.microsoft.com/office/powerpoint/2010/main" val="18785832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
            </a:r>
            <a:br>
              <a:rPr lang="en-GB" b="1" dirty="0" smtClean="0"/>
            </a:br>
            <a:r>
              <a:rPr lang="en-GB" b="1" dirty="0" smtClean="0"/>
              <a:t>Not </a:t>
            </a:r>
            <a:r>
              <a:rPr lang="en-GB" b="1" dirty="0"/>
              <a:t>equal to operator (!=)</a:t>
            </a:r>
            <a:br>
              <a:rPr lang="en-GB" b="1" dirty="0"/>
            </a:br>
            <a:r>
              <a:rPr lang="en-GB" b="1" dirty="0"/>
              <a:t/>
            </a:r>
            <a:br>
              <a:rPr lang="en-GB" b="1" dirty="0"/>
            </a:br>
            <a:endParaRPr lang="en-GB" b="1" dirty="0"/>
          </a:p>
        </p:txBody>
      </p:sp>
      <p:sp>
        <p:nvSpPr>
          <p:cNvPr id="3" name="Content Placeholder 2"/>
          <p:cNvSpPr>
            <a:spLocks noGrp="1"/>
          </p:cNvSpPr>
          <p:nvPr>
            <p:ph idx="1"/>
          </p:nvPr>
        </p:nvSpPr>
        <p:spPr/>
        <p:txBody>
          <a:bodyPr/>
          <a:lstStyle/>
          <a:p>
            <a:pPr algn="just" fontAlgn="base">
              <a:lnSpc>
                <a:spcPct val="150000"/>
              </a:lnSpc>
            </a:pPr>
            <a:r>
              <a:rPr lang="en-GB" dirty="0"/>
              <a:t>The C not equal (==) to operator is another relational operator used for checking whether the two given operands are equal or not.</a:t>
            </a:r>
          </a:p>
          <a:p>
            <a:pPr algn="just" fontAlgn="base">
              <a:lnSpc>
                <a:spcPct val="150000"/>
              </a:lnSpc>
            </a:pPr>
            <a:r>
              <a:rPr lang="en-GB" dirty="0"/>
              <a:t>It is also a binary operator, requiring two operands to perform the comparison.</a:t>
            </a:r>
          </a:p>
          <a:p>
            <a:pPr algn="just" fontAlgn="base">
              <a:lnSpc>
                <a:spcPct val="150000"/>
              </a:lnSpc>
            </a:pPr>
            <a:r>
              <a:rPr lang="en-GB" dirty="0"/>
              <a:t>It is the exact </a:t>
            </a:r>
            <a:r>
              <a:rPr lang="en-GB" dirty="0" err="1"/>
              <a:t>boolean</a:t>
            </a:r>
            <a:r>
              <a:rPr lang="en-GB" dirty="0"/>
              <a:t> complement of the </a:t>
            </a:r>
            <a:r>
              <a:rPr lang="en-GB" b="1" dirty="0"/>
              <a:t>‘==’</a:t>
            </a:r>
            <a:r>
              <a:rPr lang="en-GB" dirty="0"/>
              <a:t> operator which returns true if the two values are not equal, false otherwise.</a:t>
            </a:r>
          </a:p>
          <a:p>
            <a:pPr algn="just">
              <a:lnSpc>
                <a:spcPct val="150000"/>
              </a:lnSpc>
            </a:pPr>
            <a:endParaRPr lang="en-GB" dirty="0"/>
          </a:p>
        </p:txBody>
      </p:sp>
    </p:spTree>
    <p:extLst>
      <p:ext uri="{BB962C8B-B14F-4D97-AF65-F5344CB8AC3E}">
        <p14:creationId xmlns:p14="http://schemas.microsoft.com/office/powerpoint/2010/main" val="3803897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Introduction to computers </a:t>
            </a:r>
            <a:br>
              <a:rPr lang="en-GB" b="1" dirty="0" smtClean="0"/>
            </a:br>
            <a:endParaRPr lang="en-GB" b="1" dirty="0"/>
          </a:p>
        </p:txBody>
      </p:sp>
      <p:sp>
        <p:nvSpPr>
          <p:cNvPr id="3" name="Content Placeholder 2"/>
          <p:cNvSpPr>
            <a:spLocks noGrp="1"/>
          </p:cNvSpPr>
          <p:nvPr>
            <p:ph idx="1"/>
          </p:nvPr>
        </p:nvSpPr>
        <p:spPr/>
        <p:txBody>
          <a:bodyPr/>
          <a:lstStyle/>
          <a:p>
            <a:pPr algn="just">
              <a:lnSpc>
                <a:spcPct val="150000"/>
              </a:lnSpc>
            </a:pPr>
            <a:r>
              <a:rPr lang="en-GB" dirty="0" smtClean="0"/>
              <a:t>A computer is an electronic device that processes data and performs tasks according to a set of instructions called a program. It can store, retrieve, and process information, making it a powerful tool for various applications.</a:t>
            </a:r>
            <a:endParaRPr lang="en-GB" dirty="0"/>
          </a:p>
        </p:txBody>
      </p:sp>
    </p:spTree>
    <p:extLst>
      <p:ext uri="{BB962C8B-B14F-4D97-AF65-F5344CB8AC3E}">
        <p14:creationId xmlns:p14="http://schemas.microsoft.com/office/powerpoint/2010/main" val="308183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Syntax</a:t>
            </a:r>
            <a:endParaRPr lang="en-GB" dirty="0"/>
          </a:p>
        </p:txBody>
      </p:sp>
      <p:sp>
        <p:nvSpPr>
          <p:cNvPr id="3" name="Content Placeholder 2"/>
          <p:cNvSpPr>
            <a:spLocks noGrp="1"/>
          </p:cNvSpPr>
          <p:nvPr>
            <p:ph idx="1"/>
          </p:nvPr>
        </p:nvSpPr>
        <p:spPr/>
        <p:txBody>
          <a:bodyPr/>
          <a:lstStyle/>
          <a:p>
            <a:r>
              <a:rPr lang="en-GB" b="1" dirty="0"/>
              <a:t>operand1 != operand2</a:t>
            </a:r>
            <a:endParaRPr lang="en-GB" b="1" dirty="0" smtClean="0"/>
          </a:p>
          <a:p>
            <a:r>
              <a:rPr lang="en-GB" dirty="0" smtClean="0"/>
              <a:t>For </a:t>
            </a:r>
            <a:r>
              <a:rPr lang="en-GB" dirty="0"/>
              <a:t>example, </a:t>
            </a:r>
            <a:r>
              <a:rPr lang="en-GB" b="1" dirty="0"/>
              <a:t>5!=5</a:t>
            </a:r>
            <a:r>
              <a:rPr lang="en-GB" dirty="0"/>
              <a:t> will return false.</a:t>
            </a:r>
          </a:p>
        </p:txBody>
      </p:sp>
    </p:spTree>
    <p:extLst>
      <p:ext uri="{BB962C8B-B14F-4D97-AF65-F5344CB8AC3E}">
        <p14:creationId xmlns:p14="http://schemas.microsoft.com/office/powerpoint/2010/main" val="25029764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Logical </a:t>
            </a:r>
            <a:r>
              <a:rPr lang="en-US" b="1" dirty="0"/>
              <a:t>operators</a:t>
            </a:r>
            <a:endParaRPr lang="en-GB" b="1" dirty="0"/>
          </a:p>
        </p:txBody>
      </p:sp>
      <p:sp>
        <p:nvSpPr>
          <p:cNvPr id="3" name="Content Placeholder 2"/>
          <p:cNvSpPr>
            <a:spLocks noGrp="1"/>
          </p:cNvSpPr>
          <p:nvPr>
            <p:ph idx="1"/>
          </p:nvPr>
        </p:nvSpPr>
        <p:spPr>
          <a:xfrm>
            <a:off x="838200" y="1397726"/>
            <a:ext cx="10515600" cy="5081451"/>
          </a:xfrm>
        </p:spPr>
        <p:txBody>
          <a:bodyPr>
            <a:normAutofit fontScale="92500" lnSpcReduction="10000"/>
          </a:bodyPr>
          <a:lstStyle/>
          <a:p>
            <a:pPr algn="just" fontAlgn="base">
              <a:lnSpc>
                <a:spcPct val="150000"/>
              </a:lnSpc>
            </a:pPr>
            <a:r>
              <a:rPr lang="en-GB" dirty="0"/>
              <a:t>Logical operators in C are used to combine multiple conditions/constraints. Logical Operators returns either 0 or 1, it depends on whether the expression result is true or false. In C programming for decision-making, we use logical operators.</a:t>
            </a:r>
          </a:p>
          <a:p>
            <a:pPr algn="just" fontAlgn="base">
              <a:lnSpc>
                <a:spcPct val="150000"/>
              </a:lnSpc>
            </a:pPr>
            <a:r>
              <a:rPr lang="en-GB" dirty="0"/>
              <a:t>We have 3 logical operators in the C language:</a:t>
            </a:r>
          </a:p>
          <a:p>
            <a:pPr algn="just" fontAlgn="base">
              <a:lnSpc>
                <a:spcPct val="150000"/>
              </a:lnSpc>
            </a:pPr>
            <a:r>
              <a:rPr lang="en-GB" b="1" dirty="0"/>
              <a:t>Logical AND ( &amp;&amp; )</a:t>
            </a:r>
            <a:endParaRPr lang="en-GB" dirty="0"/>
          </a:p>
          <a:p>
            <a:pPr algn="just" fontAlgn="base">
              <a:lnSpc>
                <a:spcPct val="150000"/>
              </a:lnSpc>
            </a:pPr>
            <a:r>
              <a:rPr lang="en-GB" b="1" dirty="0"/>
              <a:t>Logical OR ( || )</a:t>
            </a:r>
            <a:endParaRPr lang="en-GB" dirty="0"/>
          </a:p>
          <a:p>
            <a:pPr algn="just" fontAlgn="base">
              <a:lnSpc>
                <a:spcPct val="150000"/>
              </a:lnSpc>
            </a:pPr>
            <a:r>
              <a:rPr lang="en-GB" b="1" dirty="0"/>
              <a:t>Logical NOT ( ! )</a:t>
            </a:r>
            <a:endParaRPr lang="en-GB" dirty="0"/>
          </a:p>
          <a:p>
            <a:pPr algn="just">
              <a:lnSpc>
                <a:spcPct val="150000"/>
              </a:lnSpc>
            </a:pPr>
            <a:endParaRPr lang="en-GB" dirty="0"/>
          </a:p>
        </p:txBody>
      </p:sp>
    </p:spTree>
    <p:extLst>
      <p:ext uri="{BB962C8B-B14F-4D97-AF65-F5344CB8AC3E}">
        <p14:creationId xmlns:p14="http://schemas.microsoft.com/office/powerpoint/2010/main" val="28684513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Types </a:t>
            </a:r>
            <a:r>
              <a:rPr lang="en-GB" b="1" dirty="0"/>
              <a:t>of Logical Operators</a:t>
            </a:r>
            <a:br>
              <a:rPr lang="en-GB" b="1" dirty="0"/>
            </a:br>
            <a:endParaRPr lang="en-GB" dirty="0"/>
          </a:p>
        </p:txBody>
      </p:sp>
      <p:sp>
        <p:nvSpPr>
          <p:cNvPr id="3" name="Content Placeholder 2"/>
          <p:cNvSpPr>
            <a:spLocks noGrp="1"/>
          </p:cNvSpPr>
          <p:nvPr>
            <p:ph idx="1"/>
          </p:nvPr>
        </p:nvSpPr>
        <p:spPr/>
        <p:txBody>
          <a:bodyPr/>
          <a:lstStyle/>
          <a:p>
            <a:r>
              <a:rPr lang="en-GB" b="1" dirty="0"/>
              <a:t>Logical AND Operator ( &amp;&amp; )</a:t>
            </a:r>
          </a:p>
          <a:p>
            <a:pPr algn="just">
              <a:lnSpc>
                <a:spcPct val="150000"/>
              </a:lnSpc>
            </a:pPr>
            <a:r>
              <a:rPr lang="en-GB" dirty="0"/>
              <a:t>The logical </a:t>
            </a:r>
            <a:r>
              <a:rPr lang="en-GB" b="1" dirty="0"/>
              <a:t>AND</a:t>
            </a:r>
            <a:r>
              <a:rPr lang="en-GB" dirty="0"/>
              <a:t> operator (</a:t>
            </a:r>
            <a:r>
              <a:rPr lang="en-GB" b="1" dirty="0"/>
              <a:t>&amp;&amp;</a:t>
            </a:r>
            <a:r>
              <a:rPr lang="en-GB" dirty="0"/>
              <a:t>) returns true only if both operands are non-zero. Otherwise, it returns false (0). The return type of the result is int. Below is the truth table for the logical AND operator.</a:t>
            </a:r>
          </a:p>
        </p:txBody>
      </p:sp>
    </p:spTree>
    <p:extLst>
      <p:ext uri="{BB962C8B-B14F-4D97-AF65-F5344CB8AC3E}">
        <p14:creationId xmlns:p14="http://schemas.microsoft.com/office/powerpoint/2010/main" val="35969367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90565930"/>
              </p:ext>
            </p:extLst>
          </p:nvPr>
        </p:nvGraphicFramePr>
        <p:xfrm>
          <a:off x="550818" y="455273"/>
          <a:ext cx="10515600" cy="3451860"/>
        </p:xfrm>
        <a:graphic>
          <a:graphicData uri="http://schemas.openxmlformats.org/drawingml/2006/table">
            <a:tbl>
              <a:tblPr/>
              <a:tblGrid>
                <a:gridCol w="3505200">
                  <a:extLst>
                    <a:ext uri="{9D8B030D-6E8A-4147-A177-3AD203B41FA5}">
                      <a16:colId xmlns:a16="http://schemas.microsoft.com/office/drawing/2014/main" val="3746891718"/>
                    </a:ext>
                  </a:extLst>
                </a:gridCol>
                <a:gridCol w="3505200">
                  <a:extLst>
                    <a:ext uri="{9D8B030D-6E8A-4147-A177-3AD203B41FA5}">
                      <a16:colId xmlns:a16="http://schemas.microsoft.com/office/drawing/2014/main" val="2381552434"/>
                    </a:ext>
                  </a:extLst>
                </a:gridCol>
                <a:gridCol w="3505200">
                  <a:extLst>
                    <a:ext uri="{9D8B030D-6E8A-4147-A177-3AD203B41FA5}">
                      <a16:colId xmlns:a16="http://schemas.microsoft.com/office/drawing/2014/main" val="3663739206"/>
                    </a:ext>
                  </a:extLst>
                </a:gridCol>
              </a:tblGrid>
              <a:tr h="570127">
                <a:tc>
                  <a:txBody>
                    <a:bodyPr/>
                    <a:lstStyle/>
                    <a:p>
                      <a:pPr algn="ctr" rtl="0" fontAlgn="base"/>
                      <a:r>
                        <a:rPr lang="en-GB" sz="3200" b="1">
                          <a:effectLst/>
                        </a:rPr>
                        <a:t> X     </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3200" b="1">
                          <a:effectLst/>
                        </a:rPr>
                        <a:t>     Y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3200" b="1">
                          <a:effectLst/>
                        </a:rPr>
                        <a:t>     X &amp;&amp; Y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12897624"/>
                  </a:ext>
                </a:extLst>
              </a:tr>
              <a:tr h="582939">
                <a:tc>
                  <a:txBody>
                    <a:bodyPr/>
                    <a:lstStyle/>
                    <a:p>
                      <a:pPr algn="ctr" fontAlgn="base"/>
                      <a:r>
                        <a:rPr lang="en-GB" sz="28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0" dirty="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33752050"/>
                  </a:ext>
                </a:extLst>
              </a:tr>
              <a:tr h="582939">
                <a:tc>
                  <a:txBody>
                    <a:bodyPr/>
                    <a:lstStyle/>
                    <a:p>
                      <a:pPr algn="ctr" fontAlgn="base"/>
                      <a:r>
                        <a:rPr lang="en-GB" sz="28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73757901"/>
                  </a:ext>
                </a:extLst>
              </a:tr>
              <a:tr h="582939">
                <a:tc>
                  <a:txBody>
                    <a:bodyPr/>
                    <a:lstStyle/>
                    <a:p>
                      <a:pPr algn="ctr" fontAlgn="base"/>
                      <a:r>
                        <a:rPr lang="en-GB" sz="28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08391835"/>
                  </a:ext>
                </a:extLst>
              </a:tr>
              <a:tr h="582939">
                <a:tc>
                  <a:txBody>
                    <a:bodyPr/>
                    <a:lstStyle/>
                    <a:p>
                      <a:pPr algn="ctr" fontAlgn="base"/>
                      <a:r>
                        <a:rPr lang="en-GB" sz="28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0" dirty="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0" dirty="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35324210"/>
                  </a:ext>
                </a:extLst>
              </a:tr>
            </a:tbl>
          </a:graphicData>
        </a:graphic>
      </p:graphicFrame>
      <p:sp>
        <p:nvSpPr>
          <p:cNvPr id="5" name="Rectangle 4"/>
          <p:cNvSpPr/>
          <p:nvPr/>
        </p:nvSpPr>
        <p:spPr>
          <a:xfrm>
            <a:off x="1153350" y="4250174"/>
            <a:ext cx="1132682" cy="523220"/>
          </a:xfrm>
          <a:prstGeom prst="rect">
            <a:avLst/>
          </a:prstGeom>
        </p:spPr>
        <p:txBody>
          <a:bodyPr wrap="none">
            <a:spAutoFit/>
          </a:bodyPr>
          <a:lstStyle/>
          <a:p>
            <a:r>
              <a:rPr lang="en-GB" sz="2800" dirty="0"/>
              <a:t>Syntax</a:t>
            </a:r>
          </a:p>
        </p:txBody>
      </p:sp>
      <p:sp>
        <p:nvSpPr>
          <p:cNvPr id="6" name="Rectangle 5"/>
          <p:cNvSpPr/>
          <p:nvPr/>
        </p:nvSpPr>
        <p:spPr>
          <a:xfrm>
            <a:off x="1153350" y="5116435"/>
            <a:ext cx="4228722" cy="523220"/>
          </a:xfrm>
          <a:prstGeom prst="rect">
            <a:avLst/>
          </a:prstGeom>
        </p:spPr>
        <p:txBody>
          <a:bodyPr wrap="none">
            <a:spAutoFit/>
          </a:bodyPr>
          <a:lstStyle/>
          <a:p>
            <a:r>
              <a:rPr lang="en-GB" sz="2800" dirty="0"/>
              <a:t>(operand_1 &amp;&amp; operand_2)</a:t>
            </a:r>
          </a:p>
        </p:txBody>
      </p:sp>
    </p:spTree>
    <p:extLst>
      <p:ext uri="{BB962C8B-B14F-4D97-AF65-F5344CB8AC3E}">
        <p14:creationId xmlns:p14="http://schemas.microsoft.com/office/powerpoint/2010/main" val="19328963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GB" b="1" dirty="0"/>
              <a:t>Example</a:t>
            </a:r>
            <a:endParaRPr lang="en-GB" dirty="0"/>
          </a:p>
        </p:txBody>
      </p:sp>
      <p:sp>
        <p:nvSpPr>
          <p:cNvPr id="6" name="Rectangle 5"/>
          <p:cNvSpPr/>
          <p:nvPr/>
        </p:nvSpPr>
        <p:spPr>
          <a:xfrm>
            <a:off x="631371" y="1299040"/>
            <a:ext cx="7794171" cy="5293757"/>
          </a:xfrm>
          <a:prstGeom prst="rect">
            <a:avLst/>
          </a:prstGeom>
        </p:spPr>
        <p:txBody>
          <a:bodyPr wrap="square">
            <a:spAutoFit/>
          </a:bodyPr>
          <a:lstStyle/>
          <a:p>
            <a:r>
              <a:rPr lang="en-GB" sz="2000" dirty="0"/>
              <a:t>// C program for Logical</a:t>
            </a:r>
          </a:p>
          <a:p>
            <a:r>
              <a:rPr lang="en-GB" sz="2000" dirty="0"/>
              <a:t>// AND Operator</a:t>
            </a:r>
          </a:p>
          <a:p>
            <a:r>
              <a:rPr lang="en-GB" sz="2000" dirty="0"/>
              <a:t>#include &lt;</a:t>
            </a:r>
            <a:r>
              <a:rPr lang="en-GB" sz="2000" dirty="0" err="1"/>
              <a:t>stdio.h</a:t>
            </a:r>
            <a:r>
              <a:rPr lang="en-GB" sz="2000" dirty="0"/>
              <a:t>&gt;</a:t>
            </a:r>
          </a:p>
          <a:p>
            <a:endParaRPr lang="en-GB" sz="2000" dirty="0"/>
          </a:p>
          <a:p>
            <a:r>
              <a:rPr lang="en-GB" sz="2000" dirty="0"/>
              <a:t>// Driver code</a:t>
            </a:r>
          </a:p>
          <a:p>
            <a:r>
              <a:rPr lang="en-GB" sz="2000" dirty="0" err="1"/>
              <a:t>int</a:t>
            </a:r>
            <a:r>
              <a:rPr lang="en-GB" sz="2000" dirty="0"/>
              <a:t> main()</a:t>
            </a:r>
          </a:p>
          <a:p>
            <a:r>
              <a:rPr lang="en-GB" sz="2000" dirty="0"/>
              <a:t>{</a:t>
            </a:r>
          </a:p>
          <a:p>
            <a:r>
              <a:rPr lang="en-GB" sz="2000" dirty="0"/>
              <a:t>    </a:t>
            </a:r>
            <a:r>
              <a:rPr lang="en-GB" sz="2000" dirty="0" err="1"/>
              <a:t>int</a:t>
            </a:r>
            <a:r>
              <a:rPr lang="en-GB" sz="2000" dirty="0"/>
              <a:t> a = 10, b = 20;</a:t>
            </a:r>
          </a:p>
          <a:p>
            <a:endParaRPr lang="en-GB" sz="2000" dirty="0"/>
          </a:p>
          <a:p>
            <a:r>
              <a:rPr lang="en-GB" sz="2000" dirty="0"/>
              <a:t>    if (a &gt; 0 &amp;&amp; b &gt; 0) {</a:t>
            </a:r>
          </a:p>
          <a:p>
            <a:r>
              <a:rPr lang="en-GB" sz="2000" dirty="0"/>
              <a:t>        </a:t>
            </a:r>
            <a:r>
              <a:rPr lang="en-GB" sz="2000" dirty="0" err="1"/>
              <a:t>printf</a:t>
            </a:r>
            <a:r>
              <a:rPr lang="en-GB" sz="2000" dirty="0"/>
              <a:t>("Both values are greater than 0\n");</a:t>
            </a:r>
          </a:p>
          <a:p>
            <a:r>
              <a:rPr lang="en-GB" sz="2000" dirty="0"/>
              <a:t>    }</a:t>
            </a:r>
          </a:p>
          <a:p>
            <a:r>
              <a:rPr lang="en-GB" sz="2000" dirty="0"/>
              <a:t>    else {</a:t>
            </a:r>
          </a:p>
          <a:p>
            <a:r>
              <a:rPr lang="en-GB" sz="2000" dirty="0"/>
              <a:t>        </a:t>
            </a:r>
            <a:r>
              <a:rPr lang="en-GB" sz="2000" dirty="0" err="1"/>
              <a:t>printf</a:t>
            </a:r>
            <a:r>
              <a:rPr lang="en-GB" sz="2000" dirty="0"/>
              <a:t>("Both values are less than 0\n");</a:t>
            </a:r>
          </a:p>
          <a:p>
            <a:r>
              <a:rPr lang="en-GB" sz="2000" dirty="0"/>
              <a:t>    }</a:t>
            </a:r>
          </a:p>
          <a:p>
            <a:r>
              <a:rPr lang="en-GB" sz="2000" dirty="0"/>
              <a:t>    return 0;</a:t>
            </a:r>
          </a:p>
          <a:p>
            <a:r>
              <a:rPr lang="en-GB" sz="2000" dirty="0"/>
              <a:t>}</a:t>
            </a:r>
          </a:p>
        </p:txBody>
      </p:sp>
    </p:spTree>
    <p:extLst>
      <p:ext uri="{BB962C8B-B14F-4D97-AF65-F5344CB8AC3E}">
        <p14:creationId xmlns:p14="http://schemas.microsoft.com/office/powerpoint/2010/main" val="34756465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Logical </a:t>
            </a:r>
            <a:r>
              <a:rPr lang="en-GB" b="1" dirty="0"/>
              <a:t>OR Operator ( || )</a:t>
            </a:r>
            <a:br>
              <a:rPr lang="en-GB" b="1" dirty="0"/>
            </a:br>
            <a:endParaRPr lang="en-GB" dirty="0"/>
          </a:p>
        </p:txBody>
      </p:sp>
      <p:sp>
        <p:nvSpPr>
          <p:cNvPr id="3" name="Content Placeholder 2"/>
          <p:cNvSpPr>
            <a:spLocks noGrp="1"/>
          </p:cNvSpPr>
          <p:nvPr>
            <p:ph idx="1"/>
          </p:nvPr>
        </p:nvSpPr>
        <p:spPr/>
        <p:txBody>
          <a:bodyPr/>
          <a:lstStyle/>
          <a:p>
            <a:pPr algn="just">
              <a:lnSpc>
                <a:spcPct val="150000"/>
              </a:lnSpc>
            </a:pPr>
            <a:r>
              <a:rPr lang="en-GB" dirty="0"/>
              <a:t>The logical OR operator returns true if any one of the operands is non-zero. Otherwise, it returns false i.e., 0 as the value. Below is the truth table for the logical OR operator.</a:t>
            </a:r>
          </a:p>
        </p:txBody>
      </p:sp>
    </p:spTree>
    <p:extLst>
      <p:ext uri="{BB962C8B-B14F-4D97-AF65-F5344CB8AC3E}">
        <p14:creationId xmlns:p14="http://schemas.microsoft.com/office/powerpoint/2010/main" val="429304047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68646937"/>
              </p:ext>
            </p:extLst>
          </p:nvPr>
        </p:nvGraphicFramePr>
        <p:xfrm>
          <a:off x="655320" y="455273"/>
          <a:ext cx="10515600" cy="3147060"/>
        </p:xfrm>
        <a:graphic>
          <a:graphicData uri="http://schemas.openxmlformats.org/drawingml/2006/table">
            <a:tbl>
              <a:tblPr/>
              <a:tblGrid>
                <a:gridCol w="3505200">
                  <a:extLst>
                    <a:ext uri="{9D8B030D-6E8A-4147-A177-3AD203B41FA5}">
                      <a16:colId xmlns:a16="http://schemas.microsoft.com/office/drawing/2014/main" val="4047177253"/>
                    </a:ext>
                  </a:extLst>
                </a:gridCol>
                <a:gridCol w="3505200">
                  <a:extLst>
                    <a:ext uri="{9D8B030D-6E8A-4147-A177-3AD203B41FA5}">
                      <a16:colId xmlns:a16="http://schemas.microsoft.com/office/drawing/2014/main" val="189332758"/>
                    </a:ext>
                  </a:extLst>
                </a:gridCol>
                <a:gridCol w="3505200">
                  <a:extLst>
                    <a:ext uri="{9D8B030D-6E8A-4147-A177-3AD203B41FA5}">
                      <a16:colId xmlns:a16="http://schemas.microsoft.com/office/drawing/2014/main" val="2989428359"/>
                    </a:ext>
                  </a:extLst>
                </a:gridCol>
              </a:tblGrid>
              <a:tr h="0">
                <a:tc>
                  <a:txBody>
                    <a:bodyPr/>
                    <a:lstStyle/>
                    <a:p>
                      <a:pPr algn="ctr" fontAlgn="base"/>
                      <a:r>
                        <a:rPr lang="en-GB" sz="2800" b="1">
                          <a:effectLst/>
                        </a:rPr>
                        <a:t>     X     </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1">
                          <a:effectLst/>
                        </a:rPr>
                        <a:t>     Y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800" b="1">
                          <a:effectLst/>
                        </a:rPr>
                        <a:t>     X || Y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47995115"/>
                  </a:ext>
                </a:extLst>
              </a:tr>
              <a:tr h="0">
                <a:tc>
                  <a:txBody>
                    <a:bodyPr/>
                    <a:lstStyle/>
                    <a:p>
                      <a:pPr algn="ctr" fontAlgn="base"/>
                      <a:r>
                        <a:rPr lang="en-GB" sz="24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55756803"/>
                  </a:ext>
                </a:extLst>
              </a:tr>
              <a:tr h="0">
                <a:tc>
                  <a:txBody>
                    <a:bodyPr/>
                    <a:lstStyle/>
                    <a:p>
                      <a:pPr algn="ctr" fontAlgn="base"/>
                      <a:r>
                        <a:rPr lang="en-GB" sz="24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14152848"/>
                  </a:ext>
                </a:extLst>
              </a:tr>
              <a:tr h="0">
                <a:tc>
                  <a:txBody>
                    <a:bodyPr/>
                    <a:lstStyle/>
                    <a:p>
                      <a:pPr algn="ctr" fontAlgn="base"/>
                      <a:r>
                        <a:rPr lang="en-GB" sz="24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44305793"/>
                  </a:ext>
                </a:extLst>
              </a:tr>
              <a:tr h="0">
                <a:tc>
                  <a:txBody>
                    <a:bodyPr/>
                    <a:lstStyle/>
                    <a:p>
                      <a:pPr algn="ctr" fontAlgn="base"/>
                      <a:r>
                        <a:rPr lang="en-GB" sz="24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0" dirty="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62423179"/>
                  </a:ext>
                </a:extLst>
              </a:tr>
            </a:tbl>
          </a:graphicData>
        </a:graphic>
      </p:graphicFrame>
      <p:sp>
        <p:nvSpPr>
          <p:cNvPr id="6" name="Rectangle 5"/>
          <p:cNvSpPr/>
          <p:nvPr/>
        </p:nvSpPr>
        <p:spPr>
          <a:xfrm>
            <a:off x="1610550" y="4001980"/>
            <a:ext cx="1132682" cy="523220"/>
          </a:xfrm>
          <a:prstGeom prst="rect">
            <a:avLst/>
          </a:prstGeom>
        </p:spPr>
        <p:txBody>
          <a:bodyPr wrap="none">
            <a:spAutoFit/>
          </a:bodyPr>
          <a:lstStyle/>
          <a:p>
            <a:r>
              <a:rPr lang="en-GB" sz="2800" dirty="0"/>
              <a:t>Syntax</a:t>
            </a:r>
          </a:p>
        </p:txBody>
      </p:sp>
      <p:sp>
        <p:nvSpPr>
          <p:cNvPr id="7" name="Rectangle 6"/>
          <p:cNvSpPr/>
          <p:nvPr/>
        </p:nvSpPr>
        <p:spPr>
          <a:xfrm>
            <a:off x="1610550" y="4924847"/>
            <a:ext cx="4068421" cy="523220"/>
          </a:xfrm>
          <a:prstGeom prst="rect">
            <a:avLst/>
          </a:prstGeom>
        </p:spPr>
        <p:txBody>
          <a:bodyPr wrap="none">
            <a:spAutoFit/>
          </a:bodyPr>
          <a:lstStyle/>
          <a:p>
            <a:r>
              <a:rPr lang="en-GB" sz="2800" dirty="0"/>
              <a:t>(operand_1 || operand_2)</a:t>
            </a:r>
          </a:p>
        </p:txBody>
      </p:sp>
    </p:spTree>
    <p:extLst>
      <p:ext uri="{BB962C8B-B14F-4D97-AF65-F5344CB8AC3E}">
        <p14:creationId xmlns:p14="http://schemas.microsoft.com/office/powerpoint/2010/main" val="39433652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Example</a:t>
            </a:r>
            <a:endParaRPr lang="en-GB" dirty="0"/>
          </a:p>
        </p:txBody>
      </p:sp>
      <p:sp>
        <p:nvSpPr>
          <p:cNvPr id="4" name="Rectangle 3"/>
          <p:cNvSpPr/>
          <p:nvPr/>
        </p:nvSpPr>
        <p:spPr>
          <a:xfrm>
            <a:off x="670560" y="1503798"/>
            <a:ext cx="6644640" cy="5078313"/>
          </a:xfrm>
          <a:prstGeom prst="rect">
            <a:avLst/>
          </a:prstGeom>
        </p:spPr>
        <p:txBody>
          <a:bodyPr wrap="square">
            <a:spAutoFit/>
          </a:bodyPr>
          <a:lstStyle/>
          <a:p>
            <a:r>
              <a:rPr lang="en-GB" dirty="0"/>
              <a:t>// C program for Logical</a:t>
            </a:r>
          </a:p>
          <a:p>
            <a:r>
              <a:rPr lang="en-GB" dirty="0"/>
              <a:t>// OR Operator</a:t>
            </a:r>
          </a:p>
          <a:p>
            <a:r>
              <a:rPr lang="en-GB" dirty="0"/>
              <a:t>#include &lt;</a:t>
            </a:r>
            <a:r>
              <a:rPr lang="en-GB" dirty="0" err="1"/>
              <a:t>stdio.h</a:t>
            </a:r>
            <a:r>
              <a:rPr lang="en-GB" dirty="0"/>
              <a:t>&gt;</a:t>
            </a:r>
          </a:p>
          <a:p>
            <a:endParaRPr lang="en-GB" dirty="0"/>
          </a:p>
          <a:p>
            <a:r>
              <a:rPr lang="en-GB" dirty="0"/>
              <a:t>// Driver code</a:t>
            </a:r>
          </a:p>
          <a:p>
            <a:r>
              <a:rPr lang="en-GB" dirty="0" err="1"/>
              <a:t>int</a:t>
            </a:r>
            <a:r>
              <a:rPr lang="en-GB" dirty="0"/>
              <a:t> main()</a:t>
            </a:r>
          </a:p>
          <a:p>
            <a:r>
              <a:rPr lang="en-GB" dirty="0"/>
              <a:t>{</a:t>
            </a:r>
          </a:p>
          <a:p>
            <a:r>
              <a:rPr lang="en-GB" dirty="0"/>
              <a:t>    </a:t>
            </a:r>
            <a:r>
              <a:rPr lang="en-GB" dirty="0" err="1"/>
              <a:t>int</a:t>
            </a:r>
            <a:r>
              <a:rPr lang="en-GB" dirty="0"/>
              <a:t> a = -1, b = 20;</a:t>
            </a:r>
          </a:p>
          <a:p>
            <a:endParaRPr lang="en-GB" dirty="0"/>
          </a:p>
          <a:p>
            <a:r>
              <a:rPr lang="en-GB" dirty="0"/>
              <a:t>    if (a &gt; 0 || b &gt; 0) {</a:t>
            </a:r>
          </a:p>
          <a:p>
            <a:r>
              <a:rPr lang="en-GB" dirty="0"/>
              <a:t>        </a:t>
            </a:r>
            <a:r>
              <a:rPr lang="en-GB" dirty="0" err="1"/>
              <a:t>printf</a:t>
            </a:r>
            <a:r>
              <a:rPr lang="en-GB" dirty="0"/>
              <a:t>("Any one of the given value is "</a:t>
            </a:r>
          </a:p>
          <a:p>
            <a:r>
              <a:rPr lang="en-GB" dirty="0"/>
              <a:t>               "greater than 0\n");</a:t>
            </a:r>
          </a:p>
          <a:p>
            <a:r>
              <a:rPr lang="en-GB" dirty="0"/>
              <a:t>    }</a:t>
            </a:r>
          </a:p>
          <a:p>
            <a:r>
              <a:rPr lang="en-GB" dirty="0"/>
              <a:t>    else {</a:t>
            </a:r>
          </a:p>
          <a:p>
            <a:r>
              <a:rPr lang="en-GB" dirty="0"/>
              <a:t>        </a:t>
            </a:r>
            <a:r>
              <a:rPr lang="en-GB" dirty="0" err="1"/>
              <a:t>printf</a:t>
            </a:r>
            <a:r>
              <a:rPr lang="en-GB" dirty="0"/>
              <a:t>("Both values are less than 0\n");</a:t>
            </a:r>
          </a:p>
          <a:p>
            <a:r>
              <a:rPr lang="en-GB" dirty="0"/>
              <a:t>    }</a:t>
            </a:r>
          </a:p>
          <a:p>
            <a:r>
              <a:rPr lang="en-GB" dirty="0"/>
              <a:t>    return 0;</a:t>
            </a:r>
          </a:p>
          <a:p>
            <a:r>
              <a:rPr lang="en-GB" dirty="0"/>
              <a:t>}</a:t>
            </a:r>
          </a:p>
        </p:txBody>
      </p:sp>
    </p:spTree>
    <p:extLst>
      <p:ext uri="{BB962C8B-B14F-4D97-AF65-F5344CB8AC3E}">
        <p14:creationId xmlns:p14="http://schemas.microsoft.com/office/powerpoint/2010/main" val="36212485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Logical </a:t>
            </a:r>
            <a:r>
              <a:rPr lang="en-GB" b="1" dirty="0"/>
              <a:t>NOT Operator ( ! )</a:t>
            </a:r>
            <a:br>
              <a:rPr lang="en-GB" b="1" dirty="0"/>
            </a:br>
            <a:endParaRPr lang="en-GB" dirty="0"/>
          </a:p>
        </p:txBody>
      </p:sp>
      <p:sp>
        <p:nvSpPr>
          <p:cNvPr id="3" name="Content Placeholder 2"/>
          <p:cNvSpPr>
            <a:spLocks noGrp="1"/>
          </p:cNvSpPr>
          <p:nvPr>
            <p:ph idx="1"/>
          </p:nvPr>
        </p:nvSpPr>
        <p:spPr/>
        <p:txBody>
          <a:bodyPr/>
          <a:lstStyle/>
          <a:p>
            <a:pPr algn="just">
              <a:lnSpc>
                <a:spcPct val="150000"/>
              </a:lnSpc>
            </a:pPr>
            <a:r>
              <a:rPr lang="en-GB" dirty="0"/>
              <a:t>If the given operand is true then the logical NOT operator will make it false and vice-versa. Below is the truth table for the logical NOT operator. </a:t>
            </a:r>
          </a:p>
        </p:txBody>
      </p:sp>
      <p:graphicFrame>
        <p:nvGraphicFramePr>
          <p:cNvPr id="4" name="Table 3"/>
          <p:cNvGraphicFramePr>
            <a:graphicFrameLocks noGrp="1"/>
          </p:cNvGraphicFramePr>
          <p:nvPr>
            <p:extLst>
              <p:ext uri="{D42A27DB-BD31-4B8C-83A1-F6EECF244321}">
                <p14:modId xmlns:p14="http://schemas.microsoft.com/office/powerpoint/2010/main" val="4168673318"/>
              </p:ext>
            </p:extLst>
          </p:nvPr>
        </p:nvGraphicFramePr>
        <p:xfrm>
          <a:off x="838200" y="3918858"/>
          <a:ext cx="10515600" cy="1797763"/>
        </p:xfrm>
        <a:graphic>
          <a:graphicData uri="http://schemas.openxmlformats.org/drawingml/2006/table">
            <a:tbl>
              <a:tblPr/>
              <a:tblGrid>
                <a:gridCol w="5257800">
                  <a:extLst>
                    <a:ext uri="{9D8B030D-6E8A-4147-A177-3AD203B41FA5}">
                      <a16:colId xmlns:a16="http://schemas.microsoft.com/office/drawing/2014/main" val="317891214"/>
                    </a:ext>
                  </a:extLst>
                </a:gridCol>
                <a:gridCol w="5257800">
                  <a:extLst>
                    <a:ext uri="{9D8B030D-6E8A-4147-A177-3AD203B41FA5}">
                      <a16:colId xmlns:a16="http://schemas.microsoft.com/office/drawing/2014/main" val="389177904"/>
                    </a:ext>
                  </a:extLst>
                </a:gridCol>
              </a:tblGrid>
              <a:tr h="654763">
                <a:tc>
                  <a:txBody>
                    <a:bodyPr/>
                    <a:lstStyle/>
                    <a:p>
                      <a:pPr algn="ctr" fontAlgn="base"/>
                      <a:r>
                        <a:rPr lang="en-GB" sz="2400" b="1">
                          <a:effectLst/>
                        </a:rPr>
                        <a:t>     X     </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400" b="1">
                          <a:effectLst/>
                        </a:rPr>
                        <a:t>     !X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27739335"/>
                  </a:ext>
                </a:extLst>
              </a:tr>
              <a:tr h="391075">
                <a:tc>
                  <a:txBody>
                    <a:bodyPr/>
                    <a:lstStyle/>
                    <a:p>
                      <a:pPr algn="ctr" fontAlgn="base"/>
                      <a:r>
                        <a:rPr lang="en-GB" sz="2000" b="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0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08887618"/>
                  </a:ext>
                </a:extLst>
              </a:tr>
              <a:tr h="391075">
                <a:tc>
                  <a:txBody>
                    <a:bodyPr/>
                    <a:lstStyle/>
                    <a:p>
                      <a:pPr algn="ctr" fontAlgn="base"/>
                      <a:r>
                        <a:rPr lang="en-GB" sz="20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GB" sz="2000" b="0" dirty="0">
                          <a:effectLst/>
                        </a:rPr>
                        <a:t>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52995103"/>
                  </a:ext>
                </a:extLst>
              </a:tr>
            </a:tbl>
          </a:graphicData>
        </a:graphic>
      </p:graphicFrame>
      <p:sp>
        <p:nvSpPr>
          <p:cNvPr id="5" name="Rectangle 4"/>
          <p:cNvSpPr/>
          <p:nvPr/>
        </p:nvSpPr>
        <p:spPr>
          <a:xfrm>
            <a:off x="1022721" y="5942568"/>
            <a:ext cx="1132682" cy="523220"/>
          </a:xfrm>
          <a:prstGeom prst="rect">
            <a:avLst/>
          </a:prstGeom>
        </p:spPr>
        <p:txBody>
          <a:bodyPr wrap="none">
            <a:spAutoFit/>
          </a:bodyPr>
          <a:lstStyle/>
          <a:p>
            <a:r>
              <a:rPr lang="en-GB" sz="2800" dirty="0"/>
              <a:t>Syntax</a:t>
            </a:r>
          </a:p>
        </p:txBody>
      </p:sp>
      <p:sp>
        <p:nvSpPr>
          <p:cNvPr id="6" name="Rectangle 5"/>
          <p:cNvSpPr/>
          <p:nvPr/>
        </p:nvSpPr>
        <p:spPr>
          <a:xfrm>
            <a:off x="4154841" y="6066223"/>
            <a:ext cx="3748398" cy="461665"/>
          </a:xfrm>
          <a:prstGeom prst="rect">
            <a:avLst/>
          </a:prstGeom>
        </p:spPr>
        <p:txBody>
          <a:bodyPr wrap="none">
            <a:spAutoFit/>
          </a:bodyPr>
          <a:lstStyle/>
          <a:p>
            <a:r>
              <a:rPr lang="en-GB" sz="2400" dirty="0"/>
              <a:t>!(operand_1 &amp;&amp; operand_2)</a:t>
            </a:r>
          </a:p>
        </p:txBody>
      </p:sp>
    </p:spTree>
    <p:extLst>
      <p:ext uri="{BB962C8B-B14F-4D97-AF65-F5344CB8AC3E}">
        <p14:creationId xmlns:p14="http://schemas.microsoft.com/office/powerpoint/2010/main" val="382505555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lstStyle/>
          <a:p>
            <a:r>
              <a:rPr lang="en-GB" b="1" dirty="0" smtClean="0"/>
              <a:t>Example </a:t>
            </a:r>
            <a:endParaRPr lang="en-GB" b="1" dirty="0"/>
          </a:p>
        </p:txBody>
      </p:sp>
      <p:sp>
        <p:nvSpPr>
          <p:cNvPr id="4" name="Rectangle 3"/>
          <p:cNvSpPr/>
          <p:nvPr/>
        </p:nvSpPr>
        <p:spPr>
          <a:xfrm>
            <a:off x="1127760" y="1331302"/>
            <a:ext cx="6370320" cy="5355312"/>
          </a:xfrm>
          <a:prstGeom prst="rect">
            <a:avLst/>
          </a:prstGeom>
        </p:spPr>
        <p:txBody>
          <a:bodyPr wrap="square">
            <a:spAutoFit/>
          </a:bodyPr>
          <a:lstStyle/>
          <a:p>
            <a:r>
              <a:rPr lang="en-GB" dirty="0"/>
              <a:t>// C program for Logical</a:t>
            </a:r>
          </a:p>
          <a:p>
            <a:r>
              <a:rPr lang="en-GB" dirty="0"/>
              <a:t>// NOT Operator</a:t>
            </a:r>
          </a:p>
          <a:p>
            <a:r>
              <a:rPr lang="en-GB" dirty="0"/>
              <a:t>#include &lt;</a:t>
            </a:r>
            <a:r>
              <a:rPr lang="en-GB" dirty="0" err="1"/>
              <a:t>stdio.h</a:t>
            </a:r>
            <a:r>
              <a:rPr lang="en-GB" dirty="0"/>
              <a:t>&gt;</a:t>
            </a:r>
          </a:p>
          <a:p>
            <a:endParaRPr lang="en-GB" dirty="0"/>
          </a:p>
          <a:p>
            <a:r>
              <a:rPr lang="en-GB" dirty="0"/>
              <a:t>// Driver code</a:t>
            </a:r>
          </a:p>
          <a:p>
            <a:r>
              <a:rPr lang="en-GB" dirty="0" err="1"/>
              <a:t>int</a:t>
            </a:r>
            <a:r>
              <a:rPr lang="en-GB" dirty="0"/>
              <a:t> main()</a:t>
            </a:r>
          </a:p>
          <a:p>
            <a:r>
              <a:rPr lang="en-GB" dirty="0"/>
              <a:t>{</a:t>
            </a:r>
          </a:p>
          <a:p>
            <a:r>
              <a:rPr lang="en-GB" dirty="0"/>
              <a:t>    </a:t>
            </a:r>
            <a:r>
              <a:rPr lang="en-GB" dirty="0" err="1"/>
              <a:t>int</a:t>
            </a:r>
            <a:r>
              <a:rPr lang="en-GB" dirty="0"/>
              <a:t> a = 10, b = 20;</a:t>
            </a:r>
          </a:p>
          <a:p>
            <a:endParaRPr lang="en-GB" dirty="0"/>
          </a:p>
          <a:p>
            <a:r>
              <a:rPr lang="en-GB" dirty="0"/>
              <a:t>    if (!(a &gt; 0 &amp;&amp; b &gt; 0)) {</a:t>
            </a:r>
          </a:p>
          <a:p>
            <a:r>
              <a:rPr lang="en-GB" dirty="0"/>
              <a:t>        // condition returned true but</a:t>
            </a:r>
          </a:p>
          <a:p>
            <a:r>
              <a:rPr lang="en-GB" dirty="0"/>
              <a:t>        // logical NOT operator changed</a:t>
            </a:r>
          </a:p>
          <a:p>
            <a:r>
              <a:rPr lang="en-GB" dirty="0"/>
              <a:t>        // it to false</a:t>
            </a:r>
          </a:p>
          <a:p>
            <a:r>
              <a:rPr lang="en-GB" dirty="0"/>
              <a:t>        </a:t>
            </a:r>
            <a:r>
              <a:rPr lang="en-GB" dirty="0" err="1"/>
              <a:t>printf</a:t>
            </a:r>
            <a:r>
              <a:rPr lang="en-GB" dirty="0"/>
              <a:t>("Both values are greater than 0\n");</a:t>
            </a:r>
          </a:p>
          <a:p>
            <a:r>
              <a:rPr lang="en-GB" dirty="0"/>
              <a:t>    }</a:t>
            </a:r>
          </a:p>
          <a:p>
            <a:r>
              <a:rPr lang="en-GB" dirty="0"/>
              <a:t>    else {</a:t>
            </a:r>
          </a:p>
          <a:p>
            <a:r>
              <a:rPr lang="en-GB" dirty="0"/>
              <a:t>        </a:t>
            </a:r>
            <a:r>
              <a:rPr lang="en-GB" dirty="0" err="1"/>
              <a:t>printf</a:t>
            </a:r>
            <a:r>
              <a:rPr lang="en-GB" dirty="0"/>
              <a:t>("Both values are less than 0\n");</a:t>
            </a:r>
          </a:p>
          <a:p>
            <a:r>
              <a:rPr lang="en-GB" dirty="0"/>
              <a:t>    }</a:t>
            </a:r>
          </a:p>
          <a:p>
            <a:r>
              <a:rPr lang="en-GB" dirty="0"/>
              <a:t>    return 0</a:t>
            </a:r>
            <a:r>
              <a:rPr lang="en-GB" dirty="0" smtClean="0"/>
              <a:t>; }</a:t>
            </a:r>
            <a:endParaRPr lang="en-GB" dirty="0"/>
          </a:p>
        </p:txBody>
      </p:sp>
    </p:spTree>
    <p:extLst>
      <p:ext uri="{BB962C8B-B14F-4D97-AF65-F5344CB8AC3E}">
        <p14:creationId xmlns:p14="http://schemas.microsoft.com/office/powerpoint/2010/main" val="2974250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Here are some basic components and functions of a computer:</a:t>
            </a:r>
            <a:br>
              <a:rPr lang="en-GB" b="1" dirty="0" smtClean="0"/>
            </a:br>
            <a:endParaRPr lang="en-GB" b="1" dirty="0"/>
          </a:p>
        </p:txBody>
      </p:sp>
      <p:sp>
        <p:nvSpPr>
          <p:cNvPr id="3" name="Content Placeholder 2"/>
          <p:cNvSpPr>
            <a:spLocks noGrp="1"/>
          </p:cNvSpPr>
          <p:nvPr>
            <p:ph idx="1"/>
          </p:nvPr>
        </p:nvSpPr>
        <p:spPr>
          <a:xfrm>
            <a:off x="838200" y="1825624"/>
            <a:ext cx="10515600" cy="4601301"/>
          </a:xfrm>
        </p:spPr>
        <p:txBody>
          <a:bodyPr/>
          <a:lstStyle/>
          <a:p>
            <a:pPr algn="just">
              <a:lnSpc>
                <a:spcPct val="150000"/>
              </a:lnSpc>
            </a:pPr>
            <a:r>
              <a:rPr lang="en-GB" b="1" dirty="0" smtClean="0"/>
              <a:t>Central Processing Unit (CPU):</a:t>
            </a:r>
            <a:r>
              <a:rPr lang="en-GB" dirty="0" smtClean="0"/>
              <a:t> Often called the "brain" of the computer, the CPU performs calculations and executes instructions.</a:t>
            </a:r>
          </a:p>
          <a:p>
            <a:pPr algn="just">
              <a:lnSpc>
                <a:spcPct val="150000"/>
              </a:lnSpc>
            </a:pPr>
            <a:r>
              <a:rPr lang="en-GB" b="1" dirty="0" smtClean="0"/>
              <a:t>Memory (RAM):</a:t>
            </a:r>
            <a:r>
              <a:rPr lang="en-GB" dirty="0" smtClean="0"/>
              <a:t> Random Access Memory (RAM) temporarily stores data that the CPU needs while performing tasks. It is fast but volatile, meaning it loses its data when the computer is turned off.</a:t>
            </a:r>
            <a:endParaRPr lang="en-GB" dirty="0"/>
          </a:p>
        </p:txBody>
      </p:sp>
    </p:spTree>
    <p:extLst>
      <p:ext uri="{BB962C8B-B14F-4D97-AF65-F5344CB8AC3E}">
        <p14:creationId xmlns:p14="http://schemas.microsoft.com/office/powerpoint/2010/main" val="2262202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Bitwise </a:t>
            </a:r>
            <a:r>
              <a:rPr lang="en-US" b="1" dirty="0"/>
              <a:t>operators</a:t>
            </a:r>
            <a:endParaRPr lang="en-GB" b="1" dirty="0"/>
          </a:p>
        </p:txBody>
      </p:sp>
      <p:sp>
        <p:nvSpPr>
          <p:cNvPr id="3" name="Content Placeholder 2"/>
          <p:cNvSpPr>
            <a:spLocks noGrp="1"/>
          </p:cNvSpPr>
          <p:nvPr>
            <p:ph idx="1"/>
          </p:nvPr>
        </p:nvSpPr>
        <p:spPr/>
        <p:txBody>
          <a:bodyPr/>
          <a:lstStyle/>
          <a:p>
            <a:pPr algn="just">
              <a:lnSpc>
                <a:spcPct val="150000"/>
              </a:lnSpc>
            </a:pPr>
            <a:r>
              <a:rPr lang="en-GB" dirty="0"/>
              <a:t>In C, the following 6 operators are bitwise operators (also known as bit operators as they work at the bit-level).</a:t>
            </a:r>
          </a:p>
        </p:txBody>
      </p:sp>
    </p:spTree>
    <p:extLst>
      <p:ext uri="{BB962C8B-B14F-4D97-AF65-F5344CB8AC3E}">
        <p14:creationId xmlns:p14="http://schemas.microsoft.com/office/powerpoint/2010/main" val="37911808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 provides six operators for bit manipulation.</a:t>
            </a:r>
          </a:p>
        </p:txBody>
      </p:sp>
      <p:graphicFrame>
        <p:nvGraphicFramePr>
          <p:cNvPr id="5" name="Table 4"/>
          <p:cNvGraphicFramePr>
            <a:graphicFrameLocks noGrp="1"/>
          </p:cNvGraphicFramePr>
          <p:nvPr>
            <p:extLst>
              <p:ext uri="{D42A27DB-BD31-4B8C-83A1-F6EECF244321}">
                <p14:modId xmlns:p14="http://schemas.microsoft.com/office/powerpoint/2010/main" val="2945967140"/>
              </p:ext>
            </p:extLst>
          </p:nvPr>
        </p:nvGraphicFramePr>
        <p:xfrm>
          <a:off x="418009" y="2172494"/>
          <a:ext cx="9117876" cy="3566160"/>
        </p:xfrm>
        <a:graphic>
          <a:graphicData uri="http://schemas.openxmlformats.org/drawingml/2006/table">
            <a:tbl>
              <a:tblPr/>
              <a:tblGrid>
                <a:gridCol w="4558938">
                  <a:extLst>
                    <a:ext uri="{9D8B030D-6E8A-4147-A177-3AD203B41FA5}">
                      <a16:colId xmlns:a16="http://schemas.microsoft.com/office/drawing/2014/main" val="1006074284"/>
                    </a:ext>
                  </a:extLst>
                </a:gridCol>
                <a:gridCol w="4558938">
                  <a:extLst>
                    <a:ext uri="{9D8B030D-6E8A-4147-A177-3AD203B41FA5}">
                      <a16:colId xmlns:a16="http://schemas.microsoft.com/office/drawing/2014/main" val="1805831671"/>
                    </a:ext>
                  </a:extLst>
                </a:gridCol>
              </a:tblGrid>
              <a:tr h="0">
                <a:tc>
                  <a:txBody>
                    <a:bodyPr/>
                    <a:lstStyle/>
                    <a:p>
                      <a:pPr algn="ctr"/>
                      <a:r>
                        <a:rPr lang="en-GB" sz="2400" dirty="0">
                          <a:effectLst/>
                        </a:rPr>
                        <a:t>Symbol</a:t>
                      </a:r>
                    </a:p>
                  </a:txBody>
                  <a:tcPr anchor="ctr">
                    <a:lnL>
                      <a:noFill/>
                    </a:lnL>
                    <a:lnR>
                      <a:noFill/>
                    </a:lnR>
                    <a:lnT>
                      <a:noFill/>
                    </a:lnT>
                    <a:lnB>
                      <a:noFill/>
                    </a:lnB>
                  </a:tcPr>
                </a:tc>
                <a:tc>
                  <a:txBody>
                    <a:bodyPr/>
                    <a:lstStyle/>
                    <a:p>
                      <a:pPr algn="l"/>
                      <a:r>
                        <a:rPr lang="en-GB" sz="2400" dirty="0">
                          <a:effectLst/>
                        </a:rPr>
                        <a:t>Operator</a:t>
                      </a:r>
                    </a:p>
                  </a:txBody>
                  <a:tcPr anchor="ctr">
                    <a:lnL>
                      <a:noFill/>
                    </a:lnL>
                    <a:lnR>
                      <a:noFill/>
                    </a:lnR>
                    <a:lnT>
                      <a:noFill/>
                    </a:lnT>
                    <a:lnB>
                      <a:noFill/>
                    </a:lnB>
                  </a:tcPr>
                </a:tc>
                <a:extLst>
                  <a:ext uri="{0D108BD9-81ED-4DB2-BD59-A6C34878D82A}">
                    <a16:rowId xmlns:a16="http://schemas.microsoft.com/office/drawing/2014/main" val="2608267682"/>
                  </a:ext>
                </a:extLst>
              </a:tr>
              <a:tr h="0">
                <a:tc>
                  <a:txBody>
                    <a:bodyPr/>
                    <a:lstStyle/>
                    <a:p>
                      <a:pPr algn="ctr"/>
                      <a:r>
                        <a:rPr lang="en-GB" sz="2400" dirty="0">
                          <a:effectLst/>
                        </a:rPr>
                        <a:t>&amp;</a:t>
                      </a:r>
                    </a:p>
                  </a:txBody>
                  <a:tcPr anchor="ctr">
                    <a:lnL>
                      <a:noFill/>
                    </a:lnL>
                    <a:lnR>
                      <a:noFill/>
                    </a:lnR>
                    <a:lnT>
                      <a:noFill/>
                    </a:lnT>
                    <a:lnB>
                      <a:noFill/>
                    </a:lnB>
                  </a:tcPr>
                </a:tc>
                <a:tc>
                  <a:txBody>
                    <a:bodyPr/>
                    <a:lstStyle/>
                    <a:p>
                      <a:r>
                        <a:rPr lang="en-GB" sz="2400">
                          <a:effectLst/>
                        </a:rPr>
                        <a:t>bitwise AND</a:t>
                      </a:r>
                    </a:p>
                  </a:txBody>
                  <a:tcPr anchor="ctr">
                    <a:lnL>
                      <a:noFill/>
                    </a:lnL>
                    <a:lnR>
                      <a:noFill/>
                    </a:lnR>
                    <a:lnT>
                      <a:noFill/>
                    </a:lnT>
                    <a:lnB>
                      <a:noFill/>
                    </a:lnB>
                  </a:tcPr>
                </a:tc>
                <a:extLst>
                  <a:ext uri="{0D108BD9-81ED-4DB2-BD59-A6C34878D82A}">
                    <a16:rowId xmlns:a16="http://schemas.microsoft.com/office/drawing/2014/main" val="2785357615"/>
                  </a:ext>
                </a:extLst>
              </a:tr>
              <a:tr h="0">
                <a:tc>
                  <a:txBody>
                    <a:bodyPr/>
                    <a:lstStyle/>
                    <a:p>
                      <a:pPr algn="ctr"/>
                      <a:r>
                        <a:rPr lang="en-GB" sz="2400" dirty="0">
                          <a:effectLst/>
                        </a:rPr>
                        <a:t>|</a:t>
                      </a:r>
                    </a:p>
                  </a:txBody>
                  <a:tcPr anchor="ctr">
                    <a:lnL>
                      <a:noFill/>
                    </a:lnL>
                    <a:lnR>
                      <a:noFill/>
                    </a:lnR>
                    <a:lnT>
                      <a:noFill/>
                    </a:lnT>
                    <a:lnB>
                      <a:noFill/>
                    </a:lnB>
                  </a:tcPr>
                </a:tc>
                <a:tc>
                  <a:txBody>
                    <a:bodyPr/>
                    <a:lstStyle/>
                    <a:p>
                      <a:r>
                        <a:rPr lang="en-GB" sz="2400">
                          <a:effectLst/>
                        </a:rPr>
                        <a:t>bitwise inclusive OR</a:t>
                      </a:r>
                    </a:p>
                  </a:txBody>
                  <a:tcPr anchor="ctr">
                    <a:lnL>
                      <a:noFill/>
                    </a:lnL>
                    <a:lnR>
                      <a:noFill/>
                    </a:lnR>
                    <a:lnT>
                      <a:noFill/>
                    </a:lnT>
                    <a:lnB>
                      <a:noFill/>
                    </a:lnB>
                  </a:tcPr>
                </a:tc>
                <a:extLst>
                  <a:ext uri="{0D108BD9-81ED-4DB2-BD59-A6C34878D82A}">
                    <a16:rowId xmlns:a16="http://schemas.microsoft.com/office/drawing/2014/main" val="3094461825"/>
                  </a:ext>
                </a:extLst>
              </a:tr>
              <a:tr h="0">
                <a:tc>
                  <a:txBody>
                    <a:bodyPr/>
                    <a:lstStyle/>
                    <a:p>
                      <a:pPr algn="ctr"/>
                      <a:r>
                        <a:rPr lang="en-GB" sz="2400" dirty="0">
                          <a:effectLst/>
                        </a:rPr>
                        <a:t>^</a:t>
                      </a:r>
                    </a:p>
                  </a:txBody>
                  <a:tcPr anchor="ctr">
                    <a:lnL>
                      <a:noFill/>
                    </a:lnL>
                    <a:lnR>
                      <a:noFill/>
                    </a:lnR>
                    <a:lnT>
                      <a:noFill/>
                    </a:lnT>
                    <a:lnB>
                      <a:noFill/>
                    </a:lnB>
                  </a:tcPr>
                </a:tc>
                <a:tc>
                  <a:txBody>
                    <a:bodyPr/>
                    <a:lstStyle/>
                    <a:p>
                      <a:r>
                        <a:rPr lang="en-GB" sz="2400">
                          <a:effectLst/>
                        </a:rPr>
                        <a:t>bitwise XOR (exclusive OR)</a:t>
                      </a:r>
                    </a:p>
                  </a:txBody>
                  <a:tcPr anchor="ctr">
                    <a:lnL>
                      <a:noFill/>
                    </a:lnL>
                    <a:lnR>
                      <a:noFill/>
                    </a:lnR>
                    <a:lnT>
                      <a:noFill/>
                    </a:lnT>
                    <a:lnB>
                      <a:noFill/>
                    </a:lnB>
                  </a:tcPr>
                </a:tc>
                <a:extLst>
                  <a:ext uri="{0D108BD9-81ED-4DB2-BD59-A6C34878D82A}">
                    <a16:rowId xmlns:a16="http://schemas.microsoft.com/office/drawing/2014/main" val="4119637765"/>
                  </a:ext>
                </a:extLst>
              </a:tr>
              <a:tr h="0">
                <a:tc>
                  <a:txBody>
                    <a:bodyPr/>
                    <a:lstStyle/>
                    <a:p>
                      <a:pPr algn="ctr"/>
                      <a:r>
                        <a:rPr lang="en-GB" sz="2400" dirty="0">
                          <a:effectLst/>
                        </a:rPr>
                        <a:t>&lt;&lt;</a:t>
                      </a:r>
                    </a:p>
                  </a:txBody>
                  <a:tcPr anchor="ctr">
                    <a:lnL>
                      <a:noFill/>
                    </a:lnL>
                    <a:lnR>
                      <a:noFill/>
                    </a:lnR>
                    <a:lnT>
                      <a:noFill/>
                    </a:lnT>
                    <a:lnB>
                      <a:noFill/>
                    </a:lnB>
                  </a:tcPr>
                </a:tc>
                <a:tc>
                  <a:txBody>
                    <a:bodyPr/>
                    <a:lstStyle/>
                    <a:p>
                      <a:r>
                        <a:rPr lang="en-GB" sz="2400">
                          <a:effectLst/>
                        </a:rPr>
                        <a:t>left shift</a:t>
                      </a:r>
                    </a:p>
                  </a:txBody>
                  <a:tcPr anchor="ctr">
                    <a:lnL>
                      <a:noFill/>
                    </a:lnL>
                    <a:lnR>
                      <a:noFill/>
                    </a:lnR>
                    <a:lnT>
                      <a:noFill/>
                    </a:lnT>
                    <a:lnB>
                      <a:noFill/>
                    </a:lnB>
                  </a:tcPr>
                </a:tc>
                <a:extLst>
                  <a:ext uri="{0D108BD9-81ED-4DB2-BD59-A6C34878D82A}">
                    <a16:rowId xmlns:a16="http://schemas.microsoft.com/office/drawing/2014/main" val="932688468"/>
                  </a:ext>
                </a:extLst>
              </a:tr>
              <a:tr h="0">
                <a:tc>
                  <a:txBody>
                    <a:bodyPr/>
                    <a:lstStyle/>
                    <a:p>
                      <a:pPr algn="ctr"/>
                      <a:r>
                        <a:rPr lang="en-GB" sz="2400" dirty="0">
                          <a:effectLst/>
                        </a:rPr>
                        <a:t>&gt;&gt;</a:t>
                      </a:r>
                    </a:p>
                  </a:txBody>
                  <a:tcPr anchor="ctr">
                    <a:lnL>
                      <a:noFill/>
                    </a:lnL>
                    <a:lnR>
                      <a:noFill/>
                    </a:lnR>
                    <a:lnT>
                      <a:noFill/>
                    </a:lnT>
                    <a:lnB>
                      <a:noFill/>
                    </a:lnB>
                  </a:tcPr>
                </a:tc>
                <a:tc>
                  <a:txBody>
                    <a:bodyPr/>
                    <a:lstStyle/>
                    <a:p>
                      <a:r>
                        <a:rPr lang="en-GB" sz="2400">
                          <a:effectLst/>
                        </a:rPr>
                        <a:t>right shift</a:t>
                      </a:r>
                    </a:p>
                  </a:txBody>
                  <a:tcPr anchor="ctr">
                    <a:lnL>
                      <a:noFill/>
                    </a:lnL>
                    <a:lnR>
                      <a:noFill/>
                    </a:lnR>
                    <a:lnT>
                      <a:noFill/>
                    </a:lnT>
                    <a:lnB>
                      <a:noFill/>
                    </a:lnB>
                  </a:tcPr>
                </a:tc>
                <a:extLst>
                  <a:ext uri="{0D108BD9-81ED-4DB2-BD59-A6C34878D82A}">
                    <a16:rowId xmlns:a16="http://schemas.microsoft.com/office/drawing/2014/main" val="1939441620"/>
                  </a:ext>
                </a:extLst>
              </a:tr>
              <a:tr h="0">
                <a:tc>
                  <a:txBody>
                    <a:bodyPr/>
                    <a:lstStyle/>
                    <a:p>
                      <a:pPr algn="ctr"/>
                      <a:r>
                        <a:rPr lang="en-GB" sz="2400" dirty="0">
                          <a:effectLst/>
                        </a:rPr>
                        <a:t>~</a:t>
                      </a:r>
                    </a:p>
                  </a:txBody>
                  <a:tcPr anchor="ctr">
                    <a:lnL>
                      <a:noFill/>
                    </a:lnL>
                    <a:lnR>
                      <a:noFill/>
                    </a:lnR>
                    <a:lnT>
                      <a:noFill/>
                    </a:lnT>
                    <a:lnB>
                      <a:noFill/>
                    </a:lnB>
                  </a:tcPr>
                </a:tc>
                <a:tc>
                  <a:txBody>
                    <a:bodyPr/>
                    <a:lstStyle/>
                    <a:p>
                      <a:r>
                        <a:rPr lang="en-GB" sz="2400" dirty="0">
                          <a:effectLst/>
                        </a:rPr>
                        <a:t>bitwise NOT (</a:t>
                      </a:r>
                      <a:r>
                        <a:rPr lang="en-GB" sz="2400" u="none" strike="noStrike" dirty="0">
                          <a:effectLst/>
                        </a:rPr>
                        <a:t>ones' complement</a:t>
                      </a:r>
                      <a:r>
                        <a:rPr lang="en-GB" sz="2400" dirty="0">
                          <a:effectLst/>
                        </a:rPr>
                        <a:t>) (unary)</a:t>
                      </a:r>
                    </a:p>
                  </a:txBody>
                  <a:tcPr anchor="ctr">
                    <a:lnL>
                      <a:noFill/>
                    </a:lnL>
                    <a:lnR>
                      <a:noFill/>
                    </a:lnR>
                    <a:lnT>
                      <a:noFill/>
                    </a:lnT>
                    <a:lnB>
                      <a:noFill/>
                    </a:lnB>
                  </a:tcPr>
                </a:tc>
                <a:extLst>
                  <a:ext uri="{0D108BD9-81ED-4DB2-BD59-A6C34878D82A}">
                    <a16:rowId xmlns:a16="http://schemas.microsoft.com/office/drawing/2014/main" val="1508173077"/>
                  </a:ext>
                </a:extLst>
              </a:tr>
            </a:tbl>
          </a:graphicData>
        </a:graphic>
      </p:graphicFrame>
    </p:spTree>
    <p:extLst>
      <p:ext uri="{BB962C8B-B14F-4D97-AF65-F5344CB8AC3E}">
        <p14:creationId xmlns:p14="http://schemas.microsoft.com/office/powerpoint/2010/main" val="122953137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2822" y="331317"/>
            <a:ext cx="2060179" cy="461665"/>
          </a:xfrm>
          <a:prstGeom prst="rect">
            <a:avLst/>
          </a:prstGeom>
        </p:spPr>
        <p:txBody>
          <a:bodyPr wrap="none">
            <a:spAutoFit/>
          </a:bodyPr>
          <a:lstStyle/>
          <a:p>
            <a:r>
              <a:rPr lang="en-GB" sz="2400" b="1" dirty="0"/>
              <a:t>Bitwise AND &amp;</a:t>
            </a:r>
          </a:p>
        </p:txBody>
      </p:sp>
      <p:graphicFrame>
        <p:nvGraphicFramePr>
          <p:cNvPr id="5" name="Table 4"/>
          <p:cNvGraphicFramePr>
            <a:graphicFrameLocks noGrp="1"/>
          </p:cNvGraphicFramePr>
          <p:nvPr>
            <p:extLst>
              <p:ext uri="{D42A27DB-BD31-4B8C-83A1-F6EECF244321}">
                <p14:modId xmlns:p14="http://schemas.microsoft.com/office/powerpoint/2010/main" val="543977252"/>
              </p:ext>
            </p:extLst>
          </p:nvPr>
        </p:nvGraphicFramePr>
        <p:xfrm>
          <a:off x="940526" y="1336470"/>
          <a:ext cx="7889965" cy="3026525"/>
        </p:xfrm>
        <a:graphic>
          <a:graphicData uri="http://schemas.openxmlformats.org/drawingml/2006/table">
            <a:tbl>
              <a:tblPr/>
              <a:tblGrid>
                <a:gridCol w="2413421">
                  <a:extLst>
                    <a:ext uri="{9D8B030D-6E8A-4147-A177-3AD203B41FA5}">
                      <a16:colId xmlns:a16="http://schemas.microsoft.com/office/drawing/2014/main" val="3523341055"/>
                    </a:ext>
                  </a:extLst>
                </a:gridCol>
                <a:gridCol w="2738272">
                  <a:extLst>
                    <a:ext uri="{9D8B030D-6E8A-4147-A177-3AD203B41FA5}">
                      <a16:colId xmlns:a16="http://schemas.microsoft.com/office/drawing/2014/main" val="394909830"/>
                    </a:ext>
                  </a:extLst>
                </a:gridCol>
                <a:gridCol w="2738272">
                  <a:extLst>
                    <a:ext uri="{9D8B030D-6E8A-4147-A177-3AD203B41FA5}">
                      <a16:colId xmlns:a16="http://schemas.microsoft.com/office/drawing/2014/main" val="2198481266"/>
                    </a:ext>
                  </a:extLst>
                </a:gridCol>
              </a:tblGrid>
              <a:tr h="605305">
                <a:tc>
                  <a:txBody>
                    <a:bodyPr/>
                    <a:lstStyle/>
                    <a:p>
                      <a:pPr algn="ctr"/>
                      <a:r>
                        <a:rPr lang="en-GB" sz="2400" dirty="0">
                          <a:effectLst/>
                        </a:rPr>
                        <a:t>bit a</a:t>
                      </a:r>
                    </a:p>
                  </a:txBody>
                  <a:tcPr anchor="ctr">
                    <a:lnL>
                      <a:noFill/>
                    </a:lnL>
                    <a:lnR>
                      <a:noFill/>
                    </a:lnR>
                    <a:lnT>
                      <a:noFill/>
                    </a:lnT>
                    <a:lnB>
                      <a:noFill/>
                    </a:lnB>
                  </a:tcPr>
                </a:tc>
                <a:tc>
                  <a:txBody>
                    <a:bodyPr/>
                    <a:lstStyle/>
                    <a:p>
                      <a:pPr algn="ctr"/>
                      <a:r>
                        <a:rPr lang="en-GB" sz="2400" dirty="0">
                          <a:effectLst/>
                        </a:rPr>
                        <a:t>bit b</a:t>
                      </a:r>
                    </a:p>
                  </a:txBody>
                  <a:tcPr anchor="ctr">
                    <a:lnL>
                      <a:noFill/>
                    </a:lnL>
                    <a:lnR>
                      <a:noFill/>
                    </a:lnR>
                    <a:lnT>
                      <a:noFill/>
                    </a:lnT>
                    <a:lnB>
                      <a:noFill/>
                    </a:lnB>
                  </a:tcPr>
                </a:tc>
                <a:tc>
                  <a:txBody>
                    <a:bodyPr/>
                    <a:lstStyle/>
                    <a:p>
                      <a:pPr algn="ctr"/>
                      <a:r>
                        <a:rPr lang="en-GB" sz="2400" dirty="0">
                          <a:effectLst/>
                        </a:rPr>
                        <a:t>a &amp; b (a AND b)</a:t>
                      </a:r>
                    </a:p>
                  </a:txBody>
                  <a:tcPr anchor="ctr">
                    <a:lnL>
                      <a:noFill/>
                    </a:lnL>
                    <a:lnR>
                      <a:noFill/>
                    </a:lnR>
                    <a:lnT>
                      <a:noFill/>
                    </a:lnT>
                    <a:lnB>
                      <a:noFill/>
                    </a:lnB>
                  </a:tcPr>
                </a:tc>
                <a:extLst>
                  <a:ext uri="{0D108BD9-81ED-4DB2-BD59-A6C34878D82A}">
                    <a16:rowId xmlns:a16="http://schemas.microsoft.com/office/drawing/2014/main" val="671510620"/>
                  </a:ext>
                </a:extLst>
              </a:tr>
              <a:tr h="605305">
                <a:tc>
                  <a:txBody>
                    <a:bodyPr/>
                    <a:lstStyle/>
                    <a:p>
                      <a:pPr algn="ctr"/>
                      <a:r>
                        <a:rPr lang="en-GB" sz="2400" dirty="0">
                          <a:effectLst/>
                        </a:rPr>
                        <a:t>0</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extLst>
                  <a:ext uri="{0D108BD9-81ED-4DB2-BD59-A6C34878D82A}">
                    <a16:rowId xmlns:a16="http://schemas.microsoft.com/office/drawing/2014/main" val="2133887477"/>
                  </a:ext>
                </a:extLst>
              </a:tr>
              <a:tr h="605305">
                <a:tc>
                  <a:txBody>
                    <a:bodyPr/>
                    <a:lstStyle/>
                    <a:p>
                      <a:pPr algn="ctr"/>
                      <a:r>
                        <a:rPr lang="en-GB" sz="2400" dirty="0">
                          <a:effectLst/>
                        </a:rPr>
                        <a:t>0</a:t>
                      </a:r>
                    </a:p>
                  </a:txBody>
                  <a:tcPr anchor="ctr">
                    <a:lnL>
                      <a:noFill/>
                    </a:lnL>
                    <a:lnR>
                      <a:noFill/>
                    </a:lnR>
                    <a:lnT>
                      <a:noFill/>
                    </a:lnT>
                    <a:lnB>
                      <a:noFill/>
                    </a:lnB>
                  </a:tcPr>
                </a:tc>
                <a:tc>
                  <a:txBody>
                    <a:bodyPr/>
                    <a:lstStyle/>
                    <a:p>
                      <a:pPr algn="ctr"/>
                      <a:r>
                        <a:rPr lang="en-GB" sz="2400" dirty="0">
                          <a:effectLst/>
                        </a:rPr>
                        <a:t>1</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extLst>
                  <a:ext uri="{0D108BD9-81ED-4DB2-BD59-A6C34878D82A}">
                    <a16:rowId xmlns:a16="http://schemas.microsoft.com/office/drawing/2014/main" val="1362460779"/>
                  </a:ext>
                </a:extLst>
              </a:tr>
              <a:tr h="605305">
                <a:tc>
                  <a:txBody>
                    <a:bodyPr/>
                    <a:lstStyle/>
                    <a:p>
                      <a:pPr algn="ctr"/>
                      <a:r>
                        <a:rPr lang="en-GB" sz="2400" dirty="0">
                          <a:effectLst/>
                        </a:rPr>
                        <a:t>1</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extLst>
                  <a:ext uri="{0D108BD9-81ED-4DB2-BD59-A6C34878D82A}">
                    <a16:rowId xmlns:a16="http://schemas.microsoft.com/office/drawing/2014/main" val="239906401"/>
                  </a:ext>
                </a:extLst>
              </a:tr>
              <a:tr h="605305">
                <a:tc>
                  <a:txBody>
                    <a:bodyPr/>
                    <a:lstStyle/>
                    <a:p>
                      <a:pPr algn="ctr"/>
                      <a:r>
                        <a:rPr lang="en-GB" sz="2400" dirty="0">
                          <a:effectLst/>
                        </a:rPr>
                        <a:t>1</a:t>
                      </a:r>
                    </a:p>
                  </a:txBody>
                  <a:tcPr anchor="ctr">
                    <a:lnL>
                      <a:noFill/>
                    </a:lnL>
                    <a:lnR>
                      <a:noFill/>
                    </a:lnR>
                    <a:lnT>
                      <a:noFill/>
                    </a:lnT>
                    <a:lnB>
                      <a:noFill/>
                    </a:lnB>
                  </a:tcPr>
                </a:tc>
                <a:tc>
                  <a:txBody>
                    <a:bodyPr/>
                    <a:lstStyle/>
                    <a:p>
                      <a:pPr algn="ctr"/>
                      <a:r>
                        <a:rPr lang="en-GB" sz="2400" dirty="0">
                          <a:effectLst/>
                        </a:rPr>
                        <a:t>1</a:t>
                      </a:r>
                    </a:p>
                  </a:txBody>
                  <a:tcPr anchor="ctr">
                    <a:lnL>
                      <a:noFill/>
                    </a:lnL>
                    <a:lnR>
                      <a:noFill/>
                    </a:lnR>
                    <a:lnT>
                      <a:noFill/>
                    </a:lnT>
                    <a:lnB>
                      <a:noFill/>
                    </a:lnB>
                  </a:tcPr>
                </a:tc>
                <a:tc>
                  <a:txBody>
                    <a:bodyPr/>
                    <a:lstStyle/>
                    <a:p>
                      <a:pPr algn="ctr"/>
                      <a:r>
                        <a:rPr lang="en-GB" sz="2400" dirty="0">
                          <a:effectLst/>
                        </a:rPr>
                        <a:t>1</a:t>
                      </a:r>
                    </a:p>
                  </a:txBody>
                  <a:tcPr anchor="ctr">
                    <a:lnL>
                      <a:noFill/>
                    </a:lnL>
                    <a:lnR>
                      <a:noFill/>
                    </a:lnR>
                    <a:lnT>
                      <a:noFill/>
                    </a:lnT>
                    <a:lnB>
                      <a:noFill/>
                    </a:lnB>
                  </a:tcPr>
                </a:tc>
                <a:extLst>
                  <a:ext uri="{0D108BD9-81ED-4DB2-BD59-A6C34878D82A}">
                    <a16:rowId xmlns:a16="http://schemas.microsoft.com/office/drawing/2014/main" val="3991184389"/>
                  </a:ext>
                </a:extLst>
              </a:tr>
            </a:tbl>
          </a:graphicData>
        </a:graphic>
      </p:graphicFrame>
    </p:spTree>
    <p:extLst>
      <p:ext uri="{BB962C8B-B14F-4D97-AF65-F5344CB8AC3E}">
        <p14:creationId xmlns:p14="http://schemas.microsoft.com/office/powerpoint/2010/main" val="26167070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dirty="0"/>
              <a:t>The bitwise AND operator is a single ampersand: &amp;. It is just a representation of AND which does its work on the bits of the operands rather than the truth value of the operands. </a:t>
            </a:r>
            <a:endParaRPr lang="en-GB" dirty="0" smtClean="0"/>
          </a:p>
          <a:p>
            <a:pPr algn="just">
              <a:lnSpc>
                <a:spcPct val="150000"/>
              </a:lnSpc>
            </a:pPr>
            <a:r>
              <a:rPr lang="en-GB" dirty="0" smtClean="0"/>
              <a:t>Bitwise </a:t>
            </a:r>
            <a:r>
              <a:rPr lang="en-GB" dirty="0"/>
              <a:t>binary AND performs logical conjunction (shown in the table above) of the bits in each position of a number in its binary form.</a:t>
            </a:r>
          </a:p>
        </p:txBody>
      </p:sp>
    </p:spTree>
    <p:extLst>
      <p:ext uri="{BB962C8B-B14F-4D97-AF65-F5344CB8AC3E}">
        <p14:creationId xmlns:p14="http://schemas.microsoft.com/office/powerpoint/2010/main" val="32834888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GB" b="1" dirty="0"/>
              <a:t>For instance, working with a byte (the char type):</a:t>
            </a:r>
          </a:p>
        </p:txBody>
      </p:sp>
      <p:sp>
        <p:nvSpPr>
          <p:cNvPr id="3" name="Content Placeholder 2"/>
          <p:cNvSpPr>
            <a:spLocks noGrp="1"/>
          </p:cNvSpPr>
          <p:nvPr>
            <p:ph idx="1"/>
          </p:nvPr>
        </p:nvSpPr>
        <p:spPr/>
        <p:txBody>
          <a:bodyPr/>
          <a:lstStyle/>
          <a:p>
            <a:r>
              <a:rPr lang="en-GB" dirty="0"/>
              <a:t> </a:t>
            </a:r>
            <a:r>
              <a:rPr lang="en-GB" dirty="0" smtClean="0"/>
              <a:t>      11001000  </a:t>
            </a:r>
            <a:endParaRPr lang="en-GB" dirty="0"/>
          </a:p>
          <a:p>
            <a:r>
              <a:rPr lang="en-GB" dirty="0"/>
              <a:t>   &amp; 10111000 </a:t>
            </a:r>
          </a:p>
          <a:p>
            <a:r>
              <a:rPr lang="en-GB" dirty="0"/>
              <a:t>     -------- </a:t>
            </a:r>
            <a:r>
              <a:rPr lang="en-GB" dirty="0" smtClean="0"/>
              <a:t>------</a:t>
            </a:r>
            <a:endParaRPr lang="en-GB" dirty="0"/>
          </a:p>
          <a:p>
            <a:r>
              <a:rPr lang="en-GB" dirty="0"/>
              <a:t>   </a:t>
            </a:r>
            <a:r>
              <a:rPr lang="en-GB" dirty="0" smtClean="0"/>
              <a:t> = </a:t>
            </a:r>
            <a:r>
              <a:rPr lang="en-GB" dirty="0"/>
              <a:t>10001000</a:t>
            </a:r>
          </a:p>
        </p:txBody>
      </p:sp>
      <p:sp>
        <p:nvSpPr>
          <p:cNvPr id="4" name="Rectangle 3"/>
          <p:cNvSpPr/>
          <p:nvPr/>
        </p:nvSpPr>
        <p:spPr>
          <a:xfrm>
            <a:off x="735874" y="4161247"/>
            <a:ext cx="10785566" cy="1815882"/>
          </a:xfrm>
          <a:prstGeom prst="rect">
            <a:avLst/>
          </a:prstGeom>
        </p:spPr>
        <p:txBody>
          <a:bodyPr wrap="square">
            <a:spAutoFit/>
          </a:bodyPr>
          <a:lstStyle/>
          <a:p>
            <a:pPr algn="just"/>
            <a:r>
              <a:rPr lang="en-GB" sz="2800" dirty="0"/>
              <a:t>The most significant bit of the first number is 1 and that of the second number is also 1 so the most significant bit of the result is 1; in the second most significant bit, the bit of second number is zero, so we have the result as 0.</a:t>
            </a:r>
          </a:p>
        </p:txBody>
      </p:sp>
    </p:spTree>
    <p:extLst>
      <p:ext uri="{BB962C8B-B14F-4D97-AF65-F5344CB8AC3E}">
        <p14:creationId xmlns:p14="http://schemas.microsoft.com/office/powerpoint/2010/main" val="19284710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838200" y="766297"/>
            <a:ext cx="26869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Bitwise XOR </a:t>
            </a:r>
            <a:r>
              <a:rPr kumimoji="0" lang="en-US" altLang="en-US" sz="28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57878548"/>
              </p:ext>
            </p:extLst>
          </p:nvPr>
        </p:nvGraphicFramePr>
        <p:xfrm>
          <a:off x="1005839" y="1689169"/>
          <a:ext cx="9235440" cy="2286000"/>
        </p:xfrm>
        <a:graphic>
          <a:graphicData uri="http://schemas.openxmlformats.org/drawingml/2006/table">
            <a:tbl>
              <a:tblPr/>
              <a:tblGrid>
                <a:gridCol w="3078480">
                  <a:extLst>
                    <a:ext uri="{9D8B030D-6E8A-4147-A177-3AD203B41FA5}">
                      <a16:colId xmlns:a16="http://schemas.microsoft.com/office/drawing/2014/main" val="457224201"/>
                    </a:ext>
                  </a:extLst>
                </a:gridCol>
                <a:gridCol w="3078480">
                  <a:extLst>
                    <a:ext uri="{9D8B030D-6E8A-4147-A177-3AD203B41FA5}">
                      <a16:colId xmlns:a16="http://schemas.microsoft.com/office/drawing/2014/main" val="3910518442"/>
                    </a:ext>
                  </a:extLst>
                </a:gridCol>
                <a:gridCol w="3078480">
                  <a:extLst>
                    <a:ext uri="{9D8B030D-6E8A-4147-A177-3AD203B41FA5}">
                      <a16:colId xmlns:a16="http://schemas.microsoft.com/office/drawing/2014/main" val="174882099"/>
                    </a:ext>
                  </a:extLst>
                </a:gridCol>
              </a:tblGrid>
              <a:tr h="0">
                <a:tc>
                  <a:txBody>
                    <a:bodyPr/>
                    <a:lstStyle/>
                    <a:p>
                      <a:pPr algn="ctr"/>
                      <a:r>
                        <a:rPr lang="en-GB" sz="2400" dirty="0">
                          <a:effectLst/>
                        </a:rPr>
                        <a:t>bit a</a:t>
                      </a:r>
                    </a:p>
                  </a:txBody>
                  <a:tcPr anchor="ctr">
                    <a:lnL>
                      <a:noFill/>
                    </a:lnL>
                    <a:lnR>
                      <a:noFill/>
                    </a:lnR>
                    <a:lnT>
                      <a:noFill/>
                    </a:lnT>
                    <a:lnB>
                      <a:noFill/>
                    </a:lnB>
                  </a:tcPr>
                </a:tc>
                <a:tc>
                  <a:txBody>
                    <a:bodyPr/>
                    <a:lstStyle/>
                    <a:p>
                      <a:pPr algn="ctr"/>
                      <a:r>
                        <a:rPr lang="en-GB" sz="2400">
                          <a:effectLst/>
                        </a:rPr>
                        <a:t>bit b</a:t>
                      </a:r>
                    </a:p>
                  </a:txBody>
                  <a:tcPr anchor="ctr">
                    <a:lnL>
                      <a:noFill/>
                    </a:lnL>
                    <a:lnR>
                      <a:noFill/>
                    </a:lnR>
                    <a:lnT>
                      <a:noFill/>
                    </a:lnT>
                    <a:lnB>
                      <a:noFill/>
                    </a:lnB>
                  </a:tcPr>
                </a:tc>
                <a:tc>
                  <a:txBody>
                    <a:bodyPr/>
                    <a:lstStyle/>
                    <a:p>
                      <a:pPr algn="ctr"/>
                      <a:r>
                        <a:rPr lang="pt-BR" sz="2400">
                          <a:effectLst/>
                        </a:rPr>
                        <a:t>a ^ b (a XOR b)</a:t>
                      </a:r>
                    </a:p>
                  </a:txBody>
                  <a:tcPr anchor="ctr">
                    <a:lnL>
                      <a:noFill/>
                    </a:lnL>
                    <a:lnR>
                      <a:noFill/>
                    </a:lnR>
                    <a:lnT>
                      <a:noFill/>
                    </a:lnT>
                    <a:lnB>
                      <a:noFill/>
                    </a:lnB>
                  </a:tcPr>
                </a:tc>
                <a:extLst>
                  <a:ext uri="{0D108BD9-81ED-4DB2-BD59-A6C34878D82A}">
                    <a16:rowId xmlns:a16="http://schemas.microsoft.com/office/drawing/2014/main" val="2029774841"/>
                  </a:ext>
                </a:extLst>
              </a:tr>
              <a:tr h="0">
                <a:tc>
                  <a:txBody>
                    <a:bodyPr/>
                    <a:lstStyle/>
                    <a:p>
                      <a:pPr algn="ctr"/>
                      <a:r>
                        <a:rPr lang="en-GB" sz="2400" dirty="0">
                          <a:effectLst/>
                        </a:rPr>
                        <a:t>0</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extLst>
                  <a:ext uri="{0D108BD9-81ED-4DB2-BD59-A6C34878D82A}">
                    <a16:rowId xmlns:a16="http://schemas.microsoft.com/office/drawing/2014/main" val="4258530928"/>
                  </a:ext>
                </a:extLst>
              </a:tr>
              <a:tr h="0">
                <a:tc>
                  <a:txBody>
                    <a:bodyPr/>
                    <a:lstStyle/>
                    <a:p>
                      <a:pPr algn="ctr"/>
                      <a:r>
                        <a:rPr lang="en-GB" sz="2400" dirty="0">
                          <a:effectLst/>
                        </a:rPr>
                        <a:t>0</a:t>
                      </a:r>
                    </a:p>
                  </a:txBody>
                  <a:tcPr anchor="ctr">
                    <a:lnL>
                      <a:noFill/>
                    </a:lnL>
                    <a:lnR>
                      <a:noFill/>
                    </a:lnR>
                    <a:lnT>
                      <a:noFill/>
                    </a:lnT>
                    <a:lnB>
                      <a:noFill/>
                    </a:lnB>
                  </a:tcPr>
                </a:tc>
                <a:tc>
                  <a:txBody>
                    <a:bodyPr/>
                    <a:lstStyle/>
                    <a:p>
                      <a:pPr algn="ctr"/>
                      <a:r>
                        <a:rPr lang="en-GB" sz="2400" dirty="0">
                          <a:effectLst/>
                        </a:rPr>
                        <a:t>1</a:t>
                      </a:r>
                    </a:p>
                  </a:txBody>
                  <a:tcPr anchor="ctr">
                    <a:lnL>
                      <a:noFill/>
                    </a:lnL>
                    <a:lnR>
                      <a:noFill/>
                    </a:lnR>
                    <a:lnT>
                      <a:noFill/>
                    </a:lnT>
                    <a:lnB>
                      <a:noFill/>
                    </a:lnB>
                  </a:tcPr>
                </a:tc>
                <a:tc>
                  <a:txBody>
                    <a:bodyPr/>
                    <a:lstStyle/>
                    <a:p>
                      <a:pPr algn="ctr"/>
                      <a:r>
                        <a:rPr lang="en-GB" sz="2400" dirty="0">
                          <a:effectLst/>
                        </a:rPr>
                        <a:t>1</a:t>
                      </a:r>
                    </a:p>
                  </a:txBody>
                  <a:tcPr anchor="ctr">
                    <a:lnL>
                      <a:noFill/>
                    </a:lnL>
                    <a:lnR>
                      <a:noFill/>
                    </a:lnR>
                    <a:lnT>
                      <a:noFill/>
                    </a:lnT>
                    <a:lnB>
                      <a:noFill/>
                    </a:lnB>
                  </a:tcPr>
                </a:tc>
                <a:extLst>
                  <a:ext uri="{0D108BD9-81ED-4DB2-BD59-A6C34878D82A}">
                    <a16:rowId xmlns:a16="http://schemas.microsoft.com/office/drawing/2014/main" val="1691863753"/>
                  </a:ext>
                </a:extLst>
              </a:tr>
              <a:tr h="0">
                <a:tc>
                  <a:txBody>
                    <a:bodyPr/>
                    <a:lstStyle/>
                    <a:p>
                      <a:pPr algn="ctr"/>
                      <a:r>
                        <a:rPr lang="en-GB" sz="2400" dirty="0">
                          <a:effectLst/>
                        </a:rPr>
                        <a:t>1</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tc>
                  <a:txBody>
                    <a:bodyPr/>
                    <a:lstStyle/>
                    <a:p>
                      <a:pPr algn="ctr"/>
                      <a:r>
                        <a:rPr lang="en-GB" sz="2400" dirty="0">
                          <a:effectLst/>
                        </a:rPr>
                        <a:t>1</a:t>
                      </a:r>
                    </a:p>
                  </a:txBody>
                  <a:tcPr anchor="ctr">
                    <a:lnL>
                      <a:noFill/>
                    </a:lnL>
                    <a:lnR>
                      <a:noFill/>
                    </a:lnR>
                    <a:lnT>
                      <a:noFill/>
                    </a:lnT>
                    <a:lnB>
                      <a:noFill/>
                    </a:lnB>
                  </a:tcPr>
                </a:tc>
                <a:extLst>
                  <a:ext uri="{0D108BD9-81ED-4DB2-BD59-A6C34878D82A}">
                    <a16:rowId xmlns:a16="http://schemas.microsoft.com/office/drawing/2014/main" val="426725840"/>
                  </a:ext>
                </a:extLst>
              </a:tr>
              <a:tr h="0">
                <a:tc>
                  <a:txBody>
                    <a:bodyPr/>
                    <a:lstStyle/>
                    <a:p>
                      <a:pPr algn="ctr"/>
                      <a:r>
                        <a:rPr lang="en-GB" sz="2400" dirty="0">
                          <a:effectLst/>
                        </a:rPr>
                        <a:t>1</a:t>
                      </a:r>
                    </a:p>
                  </a:txBody>
                  <a:tcPr anchor="ctr">
                    <a:lnL>
                      <a:noFill/>
                    </a:lnL>
                    <a:lnR>
                      <a:noFill/>
                    </a:lnR>
                    <a:lnT>
                      <a:noFill/>
                    </a:lnT>
                    <a:lnB>
                      <a:noFill/>
                    </a:lnB>
                  </a:tcPr>
                </a:tc>
                <a:tc>
                  <a:txBody>
                    <a:bodyPr/>
                    <a:lstStyle/>
                    <a:p>
                      <a:pPr algn="ctr"/>
                      <a:r>
                        <a:rPr lang="en-GB" sz="2400" dirty="0">
                          <a:effectLst/>
                        </a:rPr>
                        <a:t>1</a:t>
                      </a:r>
                    </a:p>
                  </a:txBody>
                  <a:tcPr anchor="ctr">
                    <a:lnL>
                      <a:noFill/>
                    </a:lnL>
                    <a:lnR>
                      <a:noFill/>
                    </a:lnR>
                    <a:lnT>
                      <a:noFill/>
                    </a:lnT>
                    <a:lnB>
                      <a:noFill/>
                    </a:lnB>
                  </a:tcPr>
                </a:tc>
                <a:tc>
                  <a:txBody>
                    <a:bodyPr/>
                    <a:lstStyle/>
                    <a:p>
                      <a:pPr algn="ctr"/>
                      <a:r>
                        <a:rPr lang="en-GB" sz="2400" dirty="0">
                          <a:effectLst/>
                        </a:rPr>
                        <a:t>0</a:t>
                      </a:r>
                    </a:p>
                  </a:txBody>
                  <a:tcPr anchor="ctr">
                    <a:lnL>
                      <a:noFill/>
                    </a:lnL>
                    <a:lnR>
                      <a:noFill/>
                    </a:lnR>
                    <a:lnT>
                      <a:noFill/>
                    </a:lnT>
                    <a:lnB>
                      <a:noFill/>
                    </a:lnB>
                  </a:tcPr>
                </a:tc>
                <a:extLst>
                  <a:ext uri="{0D108BD9-81ED-4DB2-BD59-A6C34878D82A}">
                    <a16:rowId xmlns:a16="http://schemas.microsoft.com/office/drawing/2014/main" val="3175272528"/>
                  </a:ext>
                </a:extLst>
              </a:tr>
            </a:tbl>
          </a:graphicData>
        </a:graphic>
      </p:graphicFrame>
      <p:sp>
        <p:nvSpPr>
          <p:cNvPr id="6" name="Rectangle 5"/>
          <p:cNvSpPr/>
          <p:nvPr/>
        </p:nvSpPr>
        <p:spPr>
          <a:xfrm>
            <a:off x="1101634" y="4440135"/>
            <a:ext cx="10354492" cy="1938992"/>
          </a:xfrm>
          <a:prstGeom prst="rect">
            <a:avLst/>
          </a:prstGeom>
        </p:spPr>
        <p:txBody>
          <a:bodyPr wrap="square">
            <a:spAutoFit/>
          </a:bodyPr>
          <a:lstStyle/>
          <a:p>
            <a:pPr algn="just"/>
            <a:r>
              <a:rPr lang="en-GB" sz="2400" dirty="0"/>
              <a:t>The bitwise XOR (exclusive or) performs an exclusive disjunction, which is equivalent to adding two bits and discarding the carry. The result is zero only when we have two zeroes or two ones.[3] XOR can be used to toggle the bits between 1 and 0. Thus </a:t>
            </a:r>
            <a:r>
              <a:rPr lang="en-GB" sz="2400" dirty="0" err="1"/>
              <a:t>i</a:t>
            </a:r>
            <a:r>
              <a:rPr lang="en-GB" sz="2400" dirty="0"/>
              <a:t> = </a:t>
            </a:r>
            <a:r>
              <a:rPr lang="en-GB" sz="2400" dirty="0" err="1"/>
              <a:t>i</a:t>
            </a:r>
            <a:r>
              <a:rPr lang="en-GB" sz="2400" dirty="0"/>
              <a:t> ^ 1 when used in a loop toggles its values between 1 and 0</a:t>
            </a:r>
          </a:p>
        </p:txBody>
      </p:sp>
    </p:spTree>
    <p:extLst>
      <p:ext uri="{BB962C8B-B14F-4D97-AF65-F5344CB8AC3E}">
        <p14:creationId xmlns:p14="http://schemas.microsoft.com/office/powerpoint/2010/main" val="209355130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 </a:t>
            </a:r>
            <a:r>
              <a:rPr lang="en-GB" dirty="0" smtClean="0"/>
              <a:t>      11001000  </a:t>
            </a:r>
            <a:endParaRPr lang="en-GB" dirty="0"/>
          </a:p>
          <a:p>
            <a:r>
              <a:rPr lang="en-GB" dirty="0"/>
              <a:t>    ^ 10111000 </a:t>
            </a:r>
          </a:p>
          <a:p>
            <a:r>
              <a:rPr lang="en-GB" dirty="0"/>
              <a:t>      -------- </a:t>
            </a:r>
            <a:r>
              <a:rPr lang="en-GB" dirty="0" smtClean="0"/>
              <a:t>------</a:t>
            </a:r>
            <a:endParaRPr lang="en-GB" dirty="0"/>
          </a:p>
          <a:p>
            <a:r>
              <a:rPr lang="en-GB" dirty="0"/>
              <a:t>    = 01110000</a:t>
            </a:r>
          </a:p>
        </p:txBody>
      </p:sp>
    </p:spTree>
    <p:extLst>
      <p:ext uri="{BB962C8B-B14F-4D97-AF65-F5344CB8AC3E}">
        <p14:creationId xmlns:p14="http://schemas.microsoft.com/office/powerpoint/2010/main" val="41626818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Conditional </a:t>
            </a:r>
            <a:r>
              <a:rPr lang="en-GB" b="1" dirty="0"/>
              <a:t>or Ternary Operator (?:) in C</a:t>
            </a:r>
            <a:br>
              <a:rPr lang="en-GB" b="1" dirty="0"/>
            </a:br>
            <a:endParaRPr lang="en-GB" dirty="0"/>
          </a:p>
        </p:txBody>
      </p:sp>
      <p:sp>
        <p:nvSpPr>
          <p:cNvPr id="3" name="Content Placeholder 2"/>
          <p:cNvSpPr>
            <a:spLocks noGrp="1"/>
          </p:cNvSpPr>
          <p:nvPr>
            <p:ph idx="1"/>
          </p:nvPr>
        </p:nvSpPr>
        <p:spPr/>
        <p:txBody>
          <a:bodyPr>
            <a:normAutofit lnSpcReduction="10000"/>
          </a:bodyPr>
          <a:lstStyle/>
          <a:p>
            <a:pPr algn="just">
              <a:lnSpc>
                <a:spcPct val="200000"/>
              </a:lnSpc>
            </a:pPr>
            <a:r>
              <a:rPr lang="en-GB" dirty="0"/>
              <a:t>The </a:t>
            </a:r>
            <a:r>
              <a:rPr lang="en-GB" b="1" dirty="0"/>
              <a:t>conditional operator in C </a:t>
            </a:r>
            <a:r>
              <a:rPr lang="en-GB" dirty="0"/>
              <a:t>is kind of similar to the if-else statement as it follows the same algorithm as of </a:t>
            </a:r>
            <a:r>
              <a:rPr lang="en-GB" u="sng" dirty="0"/>
              <a:t>if-else statement</a:t>
            </a:r>
            <a:r>
              <a:rPr lang="en-GB" dirty="0"/>
              <a:t> but the conditional operator takes less space and helps to write the if-else statements in the shortest way possible. It is also known as the </a:t>
            </a:r>
            <a:r>
              <a:rPr lang="en-GB" b="1" dirty="0"/>
              <a:t>ternary operator in C</a:t>
            </a:r>
            <a:r>
              <a:rPr lang="en-GB" dirty="0"/>
              <a:t> as it operates on three operands.</a:t>
            </a:r>
          </a:p>
        </p:txBody>
      </p:sp>
    </p:spTree>
    <p:extLst>
      <p:ext uri="{BB962C8B-B14F-4D97-AF65-F5344CB8AC3E}">
        <p14:creationId xmlns:p14="http://schemas.microsoft.com/office/powerpoint/2010/main" val="332503270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Cont</a:t>
            </a:r>
            <a:r>
              <a:rPr lang="en-GB" b="1" dirty="0" smtClean="0"/>
              <a:t>…</a:t>
            </a:r>
            <a:endParaRPr lang="en-GB" b="1" dirty="0"/>
          </a:p>
        </p:txBody>
      </p:sp>
      <p:sp>
        <p:nvSpPr>
          <p:cNvPr id="3" name="Content Placeholder 2"/>
          <p:cNvSpPr>
            <a:spLocks noGrp="1"/>
          </p:cNvSpPr>
          <p:nvPr>
            <p:ph idx="1"/>
          </p:nvPr>
        </p:nvSpPr>
        <p:spPr/>
        <p:txBody>
          <a:bodyPr>
            <a:normAutofit lnSpcReduction="10000"/>
          </a:bodyPr>
          <a:lstStyle/>
          <a:p>
            <a:pPr>
              <a:lnSpc>
                <a:spcPct val="150000"/>
              </a:lnSpc>
            </a:pPr>
            <a:r>
              <a:rPr lang="en-GB" dirty="0"/>
              <a:t>The </a:t>
            </a:r>
            <a:r>
              <a:rPr lang="en-GB" dirty="0" smtClean="0"/>
              <a:t>conditional </a:t>
            </a:r>
            <a:r>
              <a:rPr lang="en-GB" dirty="0"/>
              <a:t>operator can be in the </a:t>
            </a:r>
            <a:r>
              <a:rPr lang="en-GB" dirty="0" smtClean="0"/>
              <a:t>form:</a:t>
            </a:r>
          </a:p>
          <a:p>
            <a:pPr>
              <a:lnSpc>
                <a:spcPct val="150000"/>
              </a:lnSpc>
            </a:pPr>
            <a:r>
              <a:rPr lang="en-GB" dirty="0"/>
              <a:t>variable = Expression1 ? Expression2 : Expression3</a:t>
            </a:r>
            <a:r>
              <a:rPr lang="en-GB" dirty="0" smtClean="0"/>
              <a:t>;</a:t>
            </a:r>
          </a:p>
          <a:p>
            <a:pPr>
              <a:lnSpc>
                <a:spcPct val="150000"/>
              </a:lnSpc>
            </a:pPr>
            <a:r>
              <a:rPr lang="en-GB" dirty="0"/>
              <a:t>Or the syntax can also be in this </a:t>
            </a:r>
            <a:r>
              <a:rPr lang="en-GB" dirty="0" smtClean="0"/>
              <a:t>form</a:t>
            </a:r>
          </a:p>
          <a:p>
            <a:pPr>
              <a:lnSpc>
                <a:spcPct val="150000"/>
              </a:lnSpc>
            </a:pPr>
            <a:r>
              <a:rPr lang="en-GB" dirty="0"/>
              <a:t>variable = (condition) ? Expression2 : Expression3</a:t>
            </a:r>
            <a:r>
              <a:rPr lang="en-GB" dirty="0" smtClean="0"/>
              <a:t>;</a:t>
            </a:r>
          </a:p>
          <a:p>
            <a:pPr>
              <a:lnSpc>
                <a:spcPct val="150000"/>
              </a:lnSpc>
            </a:pPr>
            <a:r>
              <a:rPr lang="en-GB" dirty="0"/>
              <a:t>Or syntax can also be in this </a:t>
            </a:r>
            <a:r>
              <a:rPr lang="en-GB" dirty="0" smtClean="0"/>
              <a:t>form</a:t>
            </a:r>
          </a:p>
          <a:p>
            <a:pPr>
              <a:lnSpc>
                <a:spcPct val="150000"/>
              </a:lnSpc>
            </a:pPr>
            <a:r>
              <a:rPr lang="fr-FR" dirty="0"/>
              <a:t>(condition) ? (variable = Expression2) : (variable = Expression3);</a:t>
            </a:r>
          </a:p>
          <a:p>
            <a:pPr>
              <a:lnSpc>
                <a:spcPct val="150000"/>
              </a:lnSpc>
            </a:pPr>
            <a:endParaRPr lang="en-GB" dirty="0"/>
          </a:p>
        </p:txBody>
      </p:sp>
    </p:spTree>
    <p:extLst>
      <p:ext uri="{BB962C8B-B14F-4D97-AF65-F5344CB8AC3E}">
        <p14:creationId xmlns:p14="http://schemas.microsoft.com/office/powerpoint/2010/main" val="279368672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r>
              <a:rPr lang="en-GB" dirty="0"/>
              <a:t>#include &lt;</a:t>
            </a:r>
            <a:r>
              <a:rPr lang="en-GB" dirty="0" err="1"/>
              <a:t>stdio.h</a:t>
            </a:r>
            <a:r>
              <a:rPr lang="en-GB" dirty="0"/>
              <a:t>&gt;  </a:t>
            </a:r>
          </a:p>
          <a:p>
            <a:r>
              <a:rPr lang="en-GB" b="1" dirty="0" err="1"/>
              <a:t>int</a:t>
            </a:r>
            <a:r>
              <a:rPr lang="en-GB" dirty="0"/>
              <a:t> main()  </a:t>
            </a:r>
          </a:p>
          <a:p>
            <a:r>
              <a:rPr lang="en-GB" dirty="0"/>
              <a:t>{  </a:t>
            </a:r>
          </a:p>
          <a:p>
            <a:r>
              <a:rPr lang="en-GB" dirty="0"/>
              <a:t>   </a:t>
            </a:r>
            <a:r>
              <a:rPr lang="en-GB" b="1" dirty="0" err="1"/>
              <a:t>int</a:t>
            </a:r>
            <a:r>
              <a:rPr lang="en-GB" dirty="0"/>
              <a:t> a=5,b;  // variable declaration  </a:t>
            </a:r>
          </a:p>
          <a:p>
            <a:r>
              <a:rPr lang="en-GB" dirty="0"/>
              <a:t>   b=((a==5)?(3):(2)); // conditional operator  </a:t>
            </a:r>
          </a:p>
          <a:p>
            <a:r>
              <a:rPr lang="en-GB" dirty="0"/>
              <a:t>   </a:t>
            </a:r>
            <a:r>
              <a:rPr lang="en-GB" dirty="0" err="1"/>
              <a:t>printf</a:t>
            </a:r>
            <a:r>
              <a:rPr lang="en-GB" dirty="0"/>
              <a:t>("The value of 'b' variable is : %</a:t>
            </a:r>
            <a:r>
              <a:rPr lang="en-GB" dirty="0" err="1"/>
              <a:t>d",b</a:t>
            </a:r>
            <a:r>
              <a:rPr lang="en-GB" dirty="0"/>
              <a:t>);  </a:t>
            </a:r>
          </a:p>
          <a:p>
            <a:r>
              <a:rPr lang="en-GB" dirty="0"/>
              <a:t>    </a:t>
            </a:r>
            <a:r>
              <a:rPr lang="en-GB" b="1" dirty="0"/>
              <a:t>return</a:t>
            </a:r>
            <a:r>
              <a:rPr lang="en-GB" dirty="0"/>
              <a:t> 0;  </a:t>
            </a:r>
          </a:p>
          <a:p>
            <a:r>
              <a:rPr lang="en-GB" dirty="0"/>
              <a:t>}  </a:t>
            </a:r>
          </a:p>
          <a:p>
            <a:endParaRPr lang="en-GB" dirty="0"/>
          </a:p>
        </p:txBody>
      </p:sp>
    </p:spTree>
    <p:extLst>
      <p:ext uri="{BB962C8B-B14F-4D97-AF65-F5344CB8AC3E}">
        <p14:creationId xmlns:p14="http://schemas.microsoft.com/office/powerpoint/2010/main" val="3436652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gn="just">
              <a:lnSpc>
                <a:spcPct val="150000"/>
              </a:lnSpc>
            </a:pPr>
            <a:r>
              <a:rPr lang="en-GB" b="1" dirty="0" smtClean="0"/>
              <a:t>Storage</a:t>
            </a:r>
            <a:r>
              <a:rPr lang="en-GB" dirty="0" smtClean="0"/>
              <a:t>: Computers use various forms of storage to retain data long-term. Hard drives (HDDs) and solid-state drives (SSDs) are common types of storage devices.</a:t>
            </a:r>
          </a:p>
          <a:p>
            <a:pPr algn="just">
              <a:lnSpc>
                <a:spcPct val="150000"/>
              </a:lnSpc>
            </a:pPr>
            <a:r>
              <a:rPr lang="en-GB" b="1" dirty="0" smtClean="0"/>
              <a:t>Input Devices:</a:t>
            </a:r>
            <a:r>
              <a:rPr lang="en-GB" dirty="0" smtClean="0"/>
              <a:t> These include keyboards, mice, and other devices that allow users to input data into the computer.</a:t>
            </a:r>
            <a:endParaRPr lang="en-GB" dirty="0"/>
          </a:p>
        </p:txBody>
      </p:sp>
    </p:spTree>
    <p:extLst>
      <p:ext uri="{BB962C8B-B14F-4D97-AF65-F5344CB8AC3E}">
        <p14:creationId xmlns:p14="http://schemas.microsoft.com/office/powerpoint/2010/main" val="1028624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150000"/>
              </a:lnSpc>
            </a:pPr>
            <a:r>
              <a:rPr lang="en-GB" dirty="0"/>
              <a:t>In the above code, we have declared two variables, i.e., 'a' and 'b', and assign 5 value to the 'a' variable. After the declaration, we are assigning value to the 'b' variable by using the conditional operator. If the value of 'a' is equal to 5 then 'b' is assigned with a 3 value otherwise 2.</a:t>
            </a:r>
          </a:p>
        </p:txBody>
      </p:sp>
    </p:spTree>
    <p:extLst>
      <p:ext uri="{BB962C8B-B14F-4D97-AF65-F5344CB8AC3E}">
        <p14:creationId xmlns:p14="http://schemas.microsoft.com/office/powerpoint/2010/main" val="152460605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Comma </a:t>
            </a:r>
            <a:r>
              <a:rPr lang="en-GB" b="1" dirty="0"/>
              <a:t>operator</a:t>
            </a:r>
            <a:br>
              <a:rPr lang="en-GB" b="1" dirty="0"/>
            </a:br>
            <a:endParaRPr lang="en-GB" b="1" dirty="0"/>
          </a:p>
        </p:txBody>
      </p:sp>
      <p:sp>
        <p:nvSpPr>
          <p:cNvPr id="3" name="Content Placeholder 2"/>
          <p:cNvSpPr>
            <a:spLocks noGrp="1"/>
          </p:cNvSpPr>
          <p:nvPr>
            <p:ph idx="1"/>
          </p:nvPr>
        </p:nvSpPr>
        <p:spPr/>
        <p:txBody>
          <a:bodyPr>
            <a:normAutofit lnSpcReduction="10000"/>
          </a:bodyPr>
          <a:lstStyle/>
          <a:p>
            <a:pPr algn="just">
              <a:lnSpc>
                <a:spcPct val="200000"/>
              </a:lnSpc>
            </a:pPr>
            <a:r>
              <a:rPr lang="en-GB" dirty="0"/>
              <a:t>In the C and C++ programming languages, the comma operator (represented by the token ,) is a binary operator that evaluates its first operand and discards the result, and then evaluates the second operand and returns this value (and type); there is a sequence point between these evaluations.</a:t>
            </a:r>
          </a:p>
        </p:txBody>
      </p:sp>
    </p:spTree>
    <p:extLst>
      <p:ext uri="{BB962C8B-B14F-4D97-AF65-F5344CB8AC3E}">
        <p14:creationId xmlns:p14="http://schemas.microsoft.com/office/powerpoint/2010/main" val="273469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093133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4068" y="440680"/>
            <a:ext cx="9257211" cy="6124754"/>
          </a:xfrm>
          <a:prstGeom prst="rect">
            <a:avLst/>
          </a:prstGeom>
        </p:spPr>
        <p:txBody>
          <a:bodyPr wrap="square">
            <a:spAutoFit/>
          </a:bodyPr>
          <a:lstStyle/>
          <a:p>
            <a:r>
              <a:rPr lang="en-GB" sz="2800" dirty="0"/>
              <a:t>/**</a:t>
            </a:r>
          </a:p>
          <a:p>
            <a:r>
              <a:rPr lang="en-GB" sz="2800" dirty="0"/>
              <a:t> *  Commas act as separators in this line, not as an operator.</a:t>
            </a:r>
          </a:p>
          <a:p>
            <a:r>
              <a:rPr lang="en-GB" sz="2800" dirty="0"/>
              <a:t> *  Results: a=1, b=2, c=3, </a:t>
            </a:r>
            <a:r>
              <a:rPr lang="en-GB" sz="2800" dirty="0" err="1"/>
              <a:t>i</a:t>
            </a:r>
            <a:r>
              <a:rPr lang="en-GB" sz="2800" dirty="0"/>
              <a:t>=0</a:t>
            </a:r>
          </a:p>
          <a:p>
            <a:r>
              <a:rPr lang="en-GB" sz="2800" dirty="0"/>
              <a:t> */</a:t>
            </a:r>
          </a:p>
          <a:p>
            <a:r>
              <a:rPr lang="en-GB" sz="2800" dirty="0" err="1"/>
              <a:t>int</a:t>
            </a:r>
            <a:r>
              <a:rPr lang="en-GB" sz="2800" dirty="0"/>
              <a:t> a=1, b=2, c=3, </a:t>
            </a:r>
            <a:r>
              <a:rPr lang="en-GB" sz="2800" dirty="0" err="1"/>
              <a:t>i</a:t>
            </a:r>
            <a:r>
              <a:rPr lang="en-GB" sz="2800" dirty="0"/>
              <a:t>=0;</a:t>
            </a:r>
          </a:p>
          <a:p>
            <a:endParaRPr lang="en-GB" sz="2800" dirty="0"/>
          </a:p>
          <a:p>
            <a:r>
              <a:rPr lang="en-GB" sz="2800" dirty="0"/>
              <a:t>/**</a:t>
            </a:r>
          </a:p>
          <a:p>
            <a:r>
              <a:rPr lang="en-GB" sz="2800" dirty="0"/>
              <a:t> *  Assigns value of b into </a:t>
            </a:r>
            <a:r>
              <a:rPr lang="en-GB" sz="2800" dirty="0" err="1"/>
              <a:t>i</a:t>
            </a:r>
            <a:r>
              <a:rPr lang="en-GB" sz="2800" dirty="0"/>
              <a:t>.</a:t>
            </a:r>
          </a:p>
          <a:p>
            <a:r>
              <a:rPr lang="en-GB" sz="2800" dirty="0"/>
              <a:t> *  Commas act as separators in the first line and as an operator in the second line.</a:t>
            </a:r>
          </a:p>
          <a:p>
            <a:r>
              <a:rPr lang="en-GB" sz="2800" dirty="0"/>
              <a:t> *  Results: a=1, b=2, c=3, </a:t>
            </a:r>
            <a:r>
              <a:rPr lang="en-GB" sz="2800" dirty="0" err="1" smtClean="0"/>
              <a:t>i</a:t>
            </a:r>
            <a:r>
              <a:rPr lang="en-GB" sz="2800" dirty="0" smtClean="0"/>
              <a:t>=2</a:t>
            </a:r>
          </a:p>
          <a:p>
            <a:r>
              <a:rPr lang="en-GB" sz="2800" dirty="0" err="1"/>
              <a:t>int</a:t>
            </a:r>
            <a:r>
              <a:rPr lang="en-GB" sz="2800" dirty="0"/>
              <a:t> a=1, b=2, c=3;              </a:t>
            </a:r>
          </a:p>
          <a:p>
            <a:r>
              <a:rPr lang="en-GB" sz="2800" dirty="0" err="1"/>
              <a:t>int</a:t>
            </a:r>
            <a:r>
              <a:rPr lang="en-GB" sz="2800" dirty="0"/>
              <a:t> </a:t>
            </a:r>
            <a:r>
              <a:rPr lang="en-GB" sz="2800" dirty="0" err="1"/>
              <a:t>i</a:t>
            </a:r>
            <a:r>
              <a:rPr lang="en-GB" sz="2800" dirty="0"/>
              <a:t> = (a, b); </a:t>
            </a:r>
          </a:p>
          <a:p>
            <a:r>
              <a:rPr lang="en-GB" sz="2800" dirty="0"/>
              <a:t> */</a:t>
            </a:r>
          </a:p>
        </p:txBody>
      </p:sp>
    </p:spTree>
    <p:extLst>
      <p:ext uri="{BB962C8B-B14F-4D97-AF65-F5344CB8AC3E}">
        <p14:creationId xmlns:p14="http://schemas.microsoft.com/office/powerpoint/2010/main" val="32622205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If statement</a:t>
            </a:r>
            <a:endParaRPr lang="en-GB" b="1" dirty="0"/>
          </a:p>
        </p:txBody>
      </p:sp>
      <p:sp>
        <p:nvSpPr>
          <p:cNvPr id="3" name="Content Placeholder 2"/>
          <p:cNvSpPr>
            <a:spLocks noGrp="1"/>
          </p:cNvSpPr>
          <p:nvPr>
            <p:ph idx="1"/>
          </p:nvPr>
        </p:nvSpPr>
        <p:spPr/>
        <p:txBody>
          <a:bodyPr/>
          <a:lstStyle/>
          <a:p>
            <a:pPr>
              <a:lnSpc>
                <a:spcPct val="200000"/>
              </a:lnSpc>
            </a:pPr>
            <a:r>
              <a:rPr lang="en-GB" dirty="0"/>
              <a:t>The </a:t>
            </a:r>
            <a:r>
              <a:rPr lang="en-GB" b="1" dirty="0"/>
              <a:t>if in C</a:t>
            </a:r>
            <a:r>
              <a:rPr lang="en-GB" dirty="0"/>
              <a:t> is the most simple decision-making statement. It consists of the test condition and if block or body. If the given condition is true only then the if block will be executed.</a:t>
            </a:r>
          </a:p>
        </p:txBody>
      </p:sp>
    </p:spTree>
    <p:extLst>
      <p:ext uri="{BB962C8B-B14F-4D97-AF65-F5344CB8AC3E}">
        <p14:creationId xmlns:p14="http://schemas.microsoft.com/office/powerpoint/2010/main" val="52917320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200000"/>
              </a:lnSpc>
            </a:pPr>
            <a:r>
              <a:rPr lang="en-GB" dirty="0"/>
              <a:t>The if in C is a decision-making statement that is used to execute a block of code based on the value of the given expression. It is one of the core concepts of C programming and is used to include conditional code in our program</a:t>
            </a:r>
          </a:p>
        </p:txBody>
      </p:sp>
    </p:spTree>
    <p:extLst>
      <p:ext uri="{BB962C8B-B14F-4D97-AF65-F5344CB8AC3E}">
        <p14:creationId xmlns:p14="http://schemas.microsoft.com/office/powerpoint/2010/main" val="76060768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Syntax of if Statement in C</a:t>
            </a:r>
            <a:br>
              <a:rPr lang="en-GB" b="1" dirty="0"/>
            </a:br>
            <a:endParaRPr lang="en-GB" dirty="0"/>
          </a:p>
        </p:txBody>
      </p:sp>
      <p:sp>
        <p:nvSpPr>
          <p:cNvPr id="3" name="Content Placeholder 2"/>
          <p:cNvSpPr>
            <a:spLocks noGrp="1"/>
          </p:cNvSpPr>
          <p:nvPr>
            <p:ph idx="1"/>
          </p:nvPr>
        </p:nvSpPr>
        <p:spPr/>
        <p:txBody>
          <a:bodyPr/>
          <a:lstStyle/>
          <a:p>
            <a:r>
              <a:rPr lang="en-GB" dirty="0"/>
              <a:t>if(condition) </a:t>
            </a:r>
          </a:p>
          <a:p>
            <a:r>
              <a:rPr lang="en-GB" dirty="0"/>
              <a:t>{</a:t>
            </a:r>
          </a:p>
          <a:p>
            <a:r>
              <a:rPr lang="en-GB" dirty="0"/>
              <a:t>    // if body</a:t>
            </a:r>
          </a:p>
          <a:p>
            <a:r>
              <a:rPr lang="en-GB" dirty="0"/>
              <a:t>    // Statements to execute if condition is true</a:t>
            </a:r>
          </a:p>
          <a:p>
            <a:r>
              <a:rPr lang="en-GB" dirty="0" smtClean="0"/>
              <a:t>}</a:t>
            </a:r>
          </a:p>
        </p:txBody>
      </p:sp>
    </p:spTree>
    <p:extLst>
      <p:ext uri="{BB962C8B-B14F-4D97-AF65-F5344CB8AC3E}">
        <p14:creationId xmlns:p14="http://schemas.microsoft.com/office/powerpoint/2010/main" val="320357117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8754" y="268019"/>
            <a:ext cx="8225246" cy="5909310"/>
          </a:xfrm>
          <a:prstGeom prst="rect">
            <a:avLst/>
          </a:prstGeom>
        </p:spPr>
        <p:txBody>
          <a:bodyPr wrap="square">
            <a:spAutoFit/>
          </a:bodyPr>
          <a:lstStyle/>
          <a:p>
            <a:r>
              <a:rPr lang="en-GB" sz="2000" dirty="0"/>
              <a:t>// C Program to demonstrate the syntax of if statement</a:t>
            </a:r>
          </a:p>
          <a:p>
            <a:r>
              <a:rPr lang="en-GB" sz="2000" dirty="0"/>
              <a:t>#include &lt;</a:t>
            </a:r>
            <a:r>
              <a:rPr lang="en-GB" sz="2000" dirty="0" err="1"/>
              <a:t>stdio.h</a:t>
            </a:r>
            <a:r>
              <a:rPr lang="en-GB" sz="2000" dirty="0"/>
              <a:t>&gt;</a:t>
            </a:r>
          </a:p>
          <a:p>
            <a:r>
              <a:rPr lang="en-GB" sz="2000" dirty="0"/>
              <a:t> </a:t>
            </a:r>
          </a:p>
          <a:p>
            <a:r>
              <a:rPr lang="en-GB" sz="2000" dirty="0" err="1"/>
              <a:t>int</a:t>
            </a:r>
            <a:r>
              <a:rPr lang="en-GB" sz="2000" dirty="0"/>
              <a:t> main()</a:t>
            </a:r>
          </a:p>
          <a:p>
            <a:r>
              <a:rPr lang="en-GB" sz="2000" dirty="0"/>
              <a:t>{</a:t>
            </a:r>
          </a:p>
          <a:p>
            <a:r>
              <a:rPr lang="en-GB" sz="2000" dirty="0"/>
              <a:t> </a:t>
            </a:r>
          </a:p>
          <a:p>
            <a:r>
              <a:rPr lang="en-GB" sz="2000" dirty="0"/>
              <a:t>    </a:t>
            </a:r>
            <a:r>
              <a:rPr lang="en-GB" sz="2000" dirty="0" err="1"/>
              <a:t>int</a:t>
            </a:r>
            <a:r>
              <a:rPr lang="en-GB" sz="2000" dirty="0"/>
              <a:t> </a:t>
            </a:r>
            <a:r>
              <a:rPr lang="en-GB" sz="2000" dirty="0" err="1"/>
              <a:t>gfg</a:t>
            </a:r>
            <a:r>
              <a:rPr lang="en-GB" sz="2000" dirty="0"/>
              <a:t> = 9;</a:t>
            </a:r>
          </a:p>
          <a:p>
            <a:r>
              <a:rPr lang="en-GB" sz="2000" dirty="0"/>
              <a:t>    // if statement with true condition</a:t>
            </a:r>
          </a:p>
          <a:p>
            <a:r>
              <a:rPr lang="en-GB" sz="2000" dirty="0"/>
              <a:t>    if (</a:t>
            </a:r>
            <a:r>
              <a:rPr lang="en-GB" sz="2000" dirty="0" err="1"/>
              <a:t>gfg</a:t>
            </a:r>
            <a:r>
              <a:rPr lang="en-GB" sz="2000" dirty="0"/>
              <a:t> &lt; 10) {</a:t>
            </a:r>
          </a:p>
          <a:p>
            <a:r>
              <a:rPr lang="en-GB" sz="2000" dirty="0"/>
              <a:t>        </a:t>
            </a:r>
            <a:r>
              <a:rPr lang="en-GB" sz="2000" dirty="0" err="1"/>
              <a:t>printf</a:t>
            </a:r>
            <a:r>
              <a:rPr lang="en-GB" sz="2000" dirty="0"/>
              <a:t>("%d is less than 10", </a:t>
            </a:r>
            <a:r>
              <a:rPr lang="en-GB" sz="2000" dirty="0" err="1"/>
              <a:t>gfg</a:t>
            </a:r>
            <a:r>
              <a:rPr lang="en-GB" sz="2000" dirty="0"/>
              <a:t>);</a:t>
            </a:r>
          </a:p>
          <a:p>
            <a:r>
              <a:rPr lang="en-GB" sz="2000" dirty="0"/>
              <a:t>    }</a:t>
            </a:r>
          </a:p>
          <a:p>
            <a:r>
              <a:rPr lang="en-GB" sz="2000" dirty="0"/>
              <a:t> </a:t>
            </a:r>
          </a:p>
          <a:p>
            <a:r>
              <a:rPr lang="en-GB" sz="2000" dirty="0"/>
              <a:t>    // if statement with false condition</a:t>
            </a:r>
          </a:p>
          <a:p>
            <a:r>
              <a:rPr lang="en-GB" sz="2000" dirty="0"/>
              <a:t>    if (</a:t>
            </a:r>
            <a:r>
              <a:rPr lang="en-GB" sz="2000" dirty="0" err="1"/>
              <a:t>gfg</a:t>
            </a:r>
            <a:r>
              <a:rPr lang="en-GB" sz="2000" dirty="0"/>
              <a:t> &gt; 20) {</a:t>
            </a:r>
          </a:p>
          <a:p>
            <a:r>
              <a:rPr lang="en-GB" sz="2000" dirty="0"/>
              <a:t>        </a:t>
            </a:r>
            <a:r>
              <a:rPr lang="en-GB" sz="2000" dirty="0" err="1"/>
              <a:t>printf</a:t>
            </a:r>
            <a:r>
              <a:rPr lang="en-GB" sz="2000" dirty="0"/>
              <a:t>("%d is greater than 20", </a:t>
            </a:r>
            <a:r>
              <a:rPr lang="en-GB" sz="2000" dirty="0" err="1"/>
              <a:t>gfg</a:t>
            </a:r>
            <a:r>
              <a:rPr lang="en-GB" sz="2000" dirty="0"/>
              <a:t>);</a:t>
            </a:r>
          </a:p>
          <a:p>
            <a:r>
              <a:rPr lang="en-GB" sz="2000" dirty="0"/>
              <a:t>    }</a:t>
            </a:r>
          </a:p>
          <a:p>
            <a:r>
              <a:rPr lang="en-GB" sz="2000" dirty="0"/>
              <a:t> </a:t>
            </a:r>
          </a:p>
          <a:p>
            <a:r>
              <a:rPr lang="en-GB" sz="2000" dirty="0"/>
              <a:t>    return 0;</a:t>
            </a:r>
          </a:p>
          <a:p>
            <a:r>
              <a:rPr lang="en-GB" sz="2000" dirty="0"/>
              <a:t>}</a:t>
            </a:r>
          </a:p>
        </p:txBody>
      </p:sp>
    </p:spTree>
    <p:extLst>
      <p:ext uri="{BB962C8B-B14F-4D97-AF65-F5344CB8AC3E}">
        <p14:creationId xmlns:p14="http://schemas.microsoft.com/office/powerpoint/2010/main" val="7439358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if-else statement</a:t>
            </a:r>
          </a:p>
        </p:txBody>
      </p:sp>
      <p:sp>
        <p:nvSpPr>
          <p:cNvPr id="3" name="Content Placeholder 2"/>
          <p:cNvSpPr>
            <a:spLocks noGrp="1"/>
          </p:cNvSpPr>
          <p:nvPr>
            <p:ph idx="1"/>
          </p:nvPr>
        </p:nvSpPr>
        <p:spPr/>
        <p:txBody>
          <a:bodyPr/>
          <a:lstStyle/>
          <a:p>
            <a:pPr algn="just">
              <a:lnSpc>
                <a:spcPct val="150000"/>
              </a:lnSpc>
            </a:pPr>
            <a:r>
              <a:rPr lang="en-GB" dirty="0"/>
              <a:t>The if-else statement in C programming is a fundamental control structure that allows a computer to execute certain code blocks based on specific </a:t>
            </a:r>
            <a:r>
              <a:rPr lang="en-GB" dirty="0" smtClean="0"/>
              <a:t>conditions.</a:t>
            </a:r>
          </a:p>
          <a:p>
            <a:pPr algn="just">
              <a:lnSpc>
                <a:spcPct val="150000"/>
              </a:lnSpc>
            </a:pPr>
            <a:r>
              <a:rPr lang="en-GB" dirty="0"/>
              <a:t>This conditional logic is crucial for creating dynamic and responsive programs, guiding the program flow based on user input or other data.</a:t>
            </a:r>
          </a:p>
        </p:txBody>
      </p:sp>
    </p:spTree>
    <p:extLst>
      <p:ext uri="{BB962C8B-B14F-4D97-AF65-F5344CB8AC3E}">
        <p14:creationId xmlns:p14="http://schemas.microsoft.com/office/powerpoint/2010/main" val="406677062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algn="just">
              <a:lnSpc>
                <a:spcPct val="200000"/>
              </a:lnSpc>
            </a:pPr>
            <a:r>
              <a:rPr lang="en-GB" dirty="0"/>
              <a:t>The else Statement</a:t>
            </a:r>
          </a:p>
          <a:p>
            <a:pPr algn="just">
              <a:lnSpc>
                <a:spcPct val="200000"/>
              </a:lnSpc>
            </a:pPr>
            <a:r>
              <a:rPr lang="en-GB" dirty="0"/>
              <a:t>Use the </a:t>
            </a:r>
            <a:r>
              <a:rPr lang="en-GB" b="1" dirty="0"/>
              <a:t>else </a:t>
            </a:r>
            <a:r>
              <a:rPr lang="en-GB" dirty="0"/>
              <a:t>statement to specify a block of code to be executed if the condition is </a:t>
            </a:r>
            <a:r>
              <a:rPr lang="en-GB" b="1" dirty="0"/>
              <a:t>false.</a:t>
            </a:r>
          </a:p>
        </p:txBody>
      </p:sp>
    </p:spTree>
    <p:extLst>
      <p:ext uri="{BB962C8B-B14F-4D97-AF65-F5344CB8AC3E}">
        <p14:creationId xmlns:p14="http://schemas.microsoft.com/office/powerpoint/2010/main" val="2323373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13530</TotalTime>
  <Words>11491</Words>
  <Application>Microsoft Office PowerPoint</Application>
  <PresentationFormat>Widescreen</PresentationFormat>
  <Paragraphs>1040</Paragraphs>
  <Slides>207</Slides>
  <Notes>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207</vt:i4>
      </vt:variant>
    </vt:vector>
  </HeadingPairs>
  <TitlesOfParts>
    <vt:vector size="215" baseType="lpstr">
      <vt:lpstr>Arial</vt:lpstr>
      <vt:lpstr>Calibri</vt:lpstr>
      <vt:lpstr>Calibri Light</vt:lpstr>
      <vt:lpstr>Consolas</vt:lpstr>
      <vt:lpstr>Courier New</vt:lpstr>
      <vt:lpstr>Segoe UI</vt:lpstr>
      <vt:lpstr>Times New Roman</vt:lpstr>
      <vt:lpstr>Office Theme</vt:lpstr>
      <vt:lpstr>    Faculty: INFORMATION TECHNOLOGY Department: Information Management| Networks and Communications Systems| Software Engineering INSY 8212:Programming with C</vt:lpstr>
      <vt:lpstr>Module contents</vt:lpstr>
      <vt:lpstr>AUCA, Quiz1/10pts, 7/10/2024, Gr.Mond 18h00</vt:lpstr>
      <vt:lpstr>AUCA, Quiz1/10pts, 8/10/2024, Gr.Tuesday 18h00</vt:lpstr>
      <vt:lpstr>PowerPoint Presentation</vt:lpstr>
      <vt:lpstr>PowerPoint Presentation</vt:lpstr>
      <vt:lpstr> Introduction to computers  </vt:lpstr>
      <vt:lpstr> Here are some basic components and functions of a computer: </vt:lpstr>
      <vt:lpstr>PowerPoint Presentation</vt:lpstr>
      <vt:lpstr>PowerPoint Presentation</vt:lpstr>
      <vt:lpstr>PowerPoint Presentation</vt:lpstr>
      <vt:lpstr>Servers</vt:lpstr>
      <vt:lpstr>Types of programming languages</vt:lpstr>
      <vt:lpstr>Cont…</vt:lpstr>
      <vt:lpstr>2. High-Level Languages:</vt:lpstr>
      <vt:lpstr>What is C?</vt:lpstr>
      <vt:lpstr>Key Features of C:</vt:lpstr>
      <vt:lpstr>Cont…</vt:lpstr>
      <vt:lpstr>Cont…</vt:lpstr>
      <vt:lpstr>Compilers</vt:lpstr>
      <vt:lpstr>Source code</vt:lpstr>
      <vt:lpstr> Running C programs.  </vt:lpstr>
      <vt:lpstr>Basic Syntax and Concepts:</vt:lpstr>
      <vt:lpstr>Character set in C</vt:lpstr>
      <vt:lpstr>PowerPoint Presentation</vt:lpstr>
      <vt:lpstr>The source character set</vt:lpstr>
      <vt:lpstr> Execution Character Set (ECS): </vt:lpstr>
      <vt:lpstr>Identifiers and Keywords</vt:lpstr>
      <vt:lpstr>1. Rules for Identifiers:</vt:lpstr>
      <vt:lpstr>Cont…</vt:lpstr>
      <vt:lpstr>2. Examples of Valid Identifiers:</vt:lpstr>
      <vt:lpstr>Examples of Invalid Identifiers:</vt:lpstr>
      <vt:lpstr>Keywords</vt:lpstr>
      <vt:lpstr>1. List of C Keywords:</vt:lpstr>
      <vt:lpstr>2. Examples of Keywords in Use:</vt:lpstr>
      <vt:lpstr>Summary</vt:lpstr>
      <vt:lpstr>Variables</vt:lpstr>
      <vt:lpstr>Cont…</vt:lpstr>
      <vt:lpstr>PowerPoint Presentation</vt:lpstr>
      <vt:lpstr> Declaration of Variable in Programming </vt:lpstr>
      <vt:lpstr> Syntax </vt:lpstr>
      <vt:lpstr>Cont…</vt:lpstr>
      <vt:lpstr>Example </vt:lpstr>
      <vt:lpstr> Initialization of Variable in Programming: </vt:lpstr>
      <vt:lpstr>Example </vt:lpstr>
      <vt:lpstr>Data types</vt:lpstr>
      <vt:lpstr>Cont…</vt:lpstr>
      <vt:lpstr> Basic Format Specifiers </vt:lpstr>
      <vt:lpstr>Cont…</vt:lpstr>
      <vt:lpstr>Displaying variables</vt:lpstr>
      <vt:lpstr>Cont…</vt:lpstr>
      <vt:lpstr>Reading variables</vt:lpstr>
      <vt:lpstr>Scanf()format</vt:lpstr>
      <vt:lpstr>Example: </vt:lpstr>
      <vt:lpstr>Cont…</vt:lpstr>
      <vt:lpstr>Cont…</vt:lpstr>
      <vt:lpstr>Arithmetic operators</vt:lpstr>
      <vt:lpstr> Types of Arithmetic Operators in C </vt:lpstr>
      <vt:lpstr> Binary Arithmetic Operators in C </vt:lpstr>
      <vt:lpstr>PowerPoint Presentation</vt:lpstr>
      <vt:lpstr> Example of Binary Arithmetic Operator in C </vt:lpstr>
      <vt:lpstr>Output</vt:lpstr>
      <vt:lpstr> Unary Arithmetic Operators in C </vt:lpstr>
      <vt:lpstr>PowerPoint Presentation</vt:lpstr>
      <vt:lpstr> Relational Operators in C </vt:lpstr>
      <vt:lpstr>PowerPoint Presentation</vt:lpstr>
      <vt:lpstr> Equal to operator (==) </vt:lpstr>
      <vt:lpstr>Syntax</vt:lpstr>
      <vt:lpstr>  Not equal to operator (!=)  </vt:lpstr>
      <vt:lpstr>Syntax</vt:lpstr>
      <vt:lpstr>Logical operators</vt:lpstr>
      <vt:lpstr> Types of Logical Operators </vt:lpstr>
      <vt:lpstr>PowerPoint Presentation</vt:lpstr>
      <vt:lpstr>Example</vt:lpstr>
      <vt:lpstr> Logical OR Operator ( || ) </vt:lpstr>
      <vt:lpstr>PowerPoint Presentation</vt:lpstr>
      <vt:lpstr>Example</vt:lpstr>
      <vt:lpstr> Logical NOT Operator ( ! ) </vt:lpstr>
      <vt:lpstr>Example </vt:lpstr>
      <vt:lpstr>Bitwise operators</vt:lpstr>
      <vt:lpstr>C provides six operators for bit manipulation.</vt:lpstr>
      <vt:lpstr>PowerPoint Presentation</vt:lpstr>
      <vt:lpstr>Cont…</vt:lpstr>
      <vt:lpstr>For instance, working with a byte (the char type):</vt:lpstr>
      <vt:lpstr>Bitwise XOR ^ </vt:lpstr>
      <vt:lpstr>PowerPoint Presentation</vt:lpstr>
      <vt:lpstr> Conditional or Ternary Operator (?:) in C </vt:lpstr>
      <vt:lpstr>Cont…</vt:lpstr>
      <vt:lpstr>Cont…</vt:lpstr>
      <vt:lpstr>Cont…</vt:lpstr>
      <vt:lpstr> Comma operator </vt:lpstr>
      <vt:lpstr>PowerPoint Presentation</vt:lpstr>
      <vt:lpstr>PowerPoint Presentation</vt:lpstr>
      <vt:lpstr>If statement</vt:lpstr>
      <vt:lpstr>Cont…</vt:lpstr>
      <vt:lpstr>Syntax of if Statement in C </vt:lpstr>
      <vt:lpstr>PowerPoint Presentation</vt:lpstr>
      <vt:lpstr>if-else statement</vt:lpstr>
      <vt:lpstr>Cont…</vt:lpstr>
      <vt:lpstr> Syntax </vt:lpstr>
      <vt:lpstr> Example </vt:lpstr>
      <vt:lpstr>Cont…</vt:lpstr>
      <vt:lpstr> The else if Statement </vt:lpstr>
      <vt:lpstr> Example </vt:lpstr>
      <vt:lpstr>  C Switch Statement  </vt:lpstr>
      <vt:lpstr> Syntax </vt:lpstr>
      <vt:lpstr>This is how it works:</vt:lpstr>
      <vt:lpstr> Example </vt:lpstr>
      <vt:lpstr> The break Keyword </vt:lpstr>
      <vt:lpstr>C While Loop </vt:lpstr>
      <vt:lpstr>Cont…</vt:lpstr>
      <vt:lpstr>Cont…</vt:lpstr>
      <vt:lpstr> Example </vt:lpstr>
      <vt:lpstr> C Do/While Loop </vt:lpstr>
      <vt:lpstr> Syntax </vt:lpstr>
      <vt:lpstr>Cont…</vt:lpstr>
      <vt:lpstr> Example </vt:lpstr>
      <vt:lpstr> Real-Life Examples </vt:lpstr>
      <vt:lpstr>Cont…</vt:lpstr>
      <vt:lpstr> C For Loop </vt:lpstr>
      <vt:lpstr> Syntax </vt:lpstr>
      <vt:lpstr> Example </vt:lpstr>
      <vt:lpstr>Example explained </vt:lpstr>
      <vt:lpstr>break statement</vt:lpstr>
      <vt:lpstr> Example </vt:lpstr>
      <vt:lpstr> Continue </vt:lpstr>
      <vt:lpstr> Example </vt:lpstr>
      <vt:lpstr> Break and Continue in While Loop </vt:lpstr>
      <vt:lpstr>Continue Example </vt:lpstr>
      <vt:lpstr>goto Statement in C</vt:lpstr>
      <vt:lpstr>Syntax:</vt:lpstr>
      <vt:lpstr>Cont…</vt:lpstr>
      <vt:lpstr>PowerPoint Presentation</vt:lpstr>
      <vt:lpstr> Examples: </vt:lpstr>
      <vt:lpstr>PowerPoint Presentation</vt:lpstr>
      <vt:lpstr>Exercise: </vt:lpstr>
      <vt:lpstr>Cont…</vt:lpstr>
      <vt:lpstr>PowerPoint Presentation</vt:lpstr>
      <vt:lpstr> Disadvantages of Using goto Statement </vt:lpstr>
      <vt:lpstr>Cont…</vt:lpstr>
      <vt:lpstr> Nested Loops </vt:lpstr>
      <vt:lpstr>Example </vt:lpstr>
      <vt:lpstr>Example2</vt:lpstr>
      <vt:lpstr>Example3</vt:lpstr>
      <vt:lpstr>Example4</vt:lpstr>
      <vt:lpstr>PowerPoint Presentation</vt:lpstr>
      <vt:lpstr> C Arrays </vt:lpstr>
      <vt:lpstr>Cont…</vt:lpstr>
      <vt:lpstr> Example </vt:lpstr>
      <vt:lpstr> Change an Array Element </vt:lpstr>
      <vt:lpstr> Example </vt:lpstr>
      <vt:lpstr>Loop Through an Array </vt:lpstr>
      <vt:lpstr>Access the Elements of an Array </vt:lpstr>
      <vt:lpstr>Example </vt:lpstr>
      <vt:lpstr> Set Array Size </vt:lpstr>
      <vt:lpstr>Cont…</vt:lpstr>
      <vt:lpstr> Avoid Mixing Data Types </vt:lpstr>
      <vt:lpstr> Strings in array  </vt:lpstr>
      <vt:lpstr>Cont…</vt:lpstr>
      <vt:lpstr> Example </vt:lpstr>
      <vt:lpstr> Access Strings </vt:lpstr>
      <vt:lpstr> Modify Strings </vt:lpstr>
      <vt:lpstr>Loop Through a String </vt:lpstr>
      <vt:lpstr> Another Way Of Creating Strings </vt:lpstr>
      <vt:lpstr> Example </vt:lpstr>
      <vt:lpstr> Differences </vt:lpstr>
      <vt:lpstr> Example </vt:lpstr>
      <vt:lpstr> Example </vt:lpstr>
      <vt:lpstr> What is an Array of Strings in C? </vt:lpstr>
      <vt:lpstr> Declare and Initialize an Array of Strings </vt:lpstr>
      <vt:lpstr> Syntax </vt:lpstr>
      <vt:lpstr>PowerPoint Presentation</vt:lpstr>
      <vt:lpstr> Printing An Array of Strings </vt:lpstr>
      <vt:lpstr> Example </vt:lpstr>
      <vt:lpstr> String Functions </vt:lpstr>
      <vt:lpstr> String Length </vt:lpstr>
      <vt:lpstr>Cont…</vt:lpstr>
      <vt:lpstr> Example </vt:lpstr>
      <vt:lpstr>Cont…</vt:lpstr>
      <vt:lpstr> Concatenate Strings </vt:lpstr>
      <vt:lpstr>Compare Strings </vt:lpstr>
      <vt:lpstr> Example </vt:lpstr>
      <vt:lpstr> C Memory Address </vt:lpstr>
      <vt:lpstr> Example </vt:lpstr>
      <vt:lpstr>Cont…</vt:lpstr>
      <vt:lpstr>C Pointers </vt:lpstr>
      <vt:lpstr> Example </vt:lpstr>
      <vt:lpstr>PowerPoint Presentation</vt:lpstr>
      <vt:lpstr>Example </vt:lpstr>
      <vt:lpstr> Example explained </vt:lpstr>
      <vt:lpstr>PowerPoint Presentation</vt:lpstr>
      <vt:lpstr>PowerPoint Presentation</vt:lpstr>
      <vt:lpstr>Defining a function</vt:lpstr>
      <vt:lpstr> Predefined Functions </vt:lpstr>
      <vt:lpstr>Cont…</vt:lpstr>
      <vt:lpstr>Create a Function </vt:lpstr>
      <vt:lpstr>Example Explained </vt:lpstr>
      <vt:lpstr> Call a Function </vt:lpstr>
      <vt:lpstr> Example Inside main, call myFunction(): </vt:lpstr>
      <vt:lpstr>A function can be called multiple times:</vt:lpstr>
      <vt:lpstr> Calculate the Sum of Numbers </vt:lpstr>
      <vt:lpstr> Example </vt:lpstr>
      <vt:lpstr> C Function Parameters </vt:lpstr>
      <vt:lpstr>Syntax </vt:lpstr>
      <vt:lpstr>Cont…</vt:lpstr>
      <vt:lpstr>Example </vt:lpstr>
      <vt:lpstr> Uses of pointers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INFORMATION TECHNOLOGY Department: Information Management| Networks and Communications Systems| Software Engineering INSY 8212:Programming with C</dc:title>
  <dc:creator>john</dc:creator>
  <cp:lastModifiedBy>john</cp:lastModifiedBy>
  <cp:revision>122</cp:revision>
  <dcterms:created xsi:type="dcterms:W3CDTF">2024-09-01T08:07:42Z</dcterms:created>
  <dcterms:modified xsi:type="dcterms:W3CDTF">2024-10-28T07:58:26Z</dcterms:modified>
</cp:coreProperties>
</file>