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0" r:id="rId6"/>
    <p:sldId id="275" r:id="rId7"/>
    <p:sldId id="274" r:id="rId8"/>
    <p:sldId id="268" r:id="rId9"/>
    <p:sldId id="266" r:id="rId10"/>
    <p:sldId id="267" r:id="rId11"/>
    <p:sldId id="276" r:id="rId12"/>
    <p:sldId id="278" r:id="rId13"/>
    <p:sldId id="277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KiNA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Projet Symfony - 2020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5A8393-DC95-494C-93D6-0AEB7BABC8EE}"/>
              </a:ext>
            </a:extLst>
          </p:cNvPr>
          <p:cNvGrpSpPr/>
          <p:nvPr/>
        </p:nvGrpSpPr>
        <p:grpSpPr>
          <a:xfrm>
            <a:off x="380103" y="3478619"/>
            <a:ext cx="1284684" cy="1348670"/>
            <a:chOff x="1505188" y="3603151"/>
            <a:chExt cx="1686586" cy="17538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47C47-BEC2-4288-A866-FC5BE898F08A}"/>
                </a:ext>
              </a:extLst>
            </p:cNvPr>
            <p:cNvSpPr/>
            <p:nvPr/>
          </p:nvSpPr>
          <p:spPr>
            <a:xfrm>
              <a:off x="1505188" y="3603151"/>
              <a:ext cx="1686586" cy="1753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Titre </a:t>
              </a:r>
            </a:p>
            <a:p>
              <a:endParaRPr lang="en-GB" sz="1000" dirty="0"/>
            </a:p>
            <a:p>
              <a:r>
                <a:rPr lang="en-GB" sz="1000" dirty="0"/>
                <a:t>Traducteur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endParaRPr lang="en-GB" sz="1000" dirty="0"/>
            </a:p>
            <a:p>
              <a:r>
                <a:rPr lang="en-GB" sz="1000" dirty="0" err="1"/>
                <a:t>Contenu</a:t>
              </a:r>
              <a:r>
                <a:rPr lang="en-GB" sz="1000" dirty="0"/>
                <a:t> …</a:t>
              </a:r>
              <a:r>
                <a:rPr lang="en-GB" sz="1000" i="1" dirty="0"/>
                <a:t>lire la suite du texte&gt;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AAB5448-C520-4AD1-AE9B-554E7DA2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1486" y="4010999"/>
              <a:ext cx="681484" cy="7394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8A9DE9-50D8-4B75-AB24-ED68754C346C}"/>
              </a:ext>
            </a:extLst>
          </p:cNvPr>
          <p:cNvGrpSpPr/>
          <p:nvPr/>
        </p:nvGrpSpPr>
        <p:grpSpPr>
          <a:xfrm>
            <a:off x="2278036" y="3478619"/>
            <a:ext cx="1284684" cy="1348670"/>
            <a:chOff x="2360246" y="3303356"/>
            <a:chExt cx="1284684" cy="13486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D48ECD-CAEB-4E15-9589-916F83253A81}"/>
                </a:ext>
              </a:extLst>
            </p:cNvPr>
            <p:cNvSpPr/>
            <p:nvPr/>
          </p:nvSpPr>
          <p:spPr>
            <a:xfrm>
              <a:off x="2360246" y="3303356"/>
              <a:ext cx="1284684" cy="1348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Titre </a:t>
              </a:r>
            </a:p>
            <a:p>
              <a:endParaRPr lang="en-GB" sz="1000" dirty="0"/>
            </a:p>
            <a:p>
              <a:r>
                <a:rPr lang="en-GB" sz="1000" dirty="0"/>
                <a:t>Traducteur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endParaRPr lang="en-GB" sz="1000" dirty="0"/>
            </a:p>
            <a:p>
              <a:r>
                <a:rPr lang="en-GB" sz="1000" dirty="0" err="1"/>
                <a:t>Contenu</a:t>
              </a:r>
              <a:r>
                <a:rPr lang="en-GB" sz="1000" dirty="0"/>
                <a:t> …</a:t>
              </a:r>
              <a:r>
                <a:rPr lang="en-GB" sz="1000" i="1" dirty="0"/>
                <a:t>lire la suite du texte&gt;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11A223-7A6F-4DD7-8D25-2C924FB29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5686" y="3373558"/>
              <a:ext cx="519091" cy="568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CDCC7-38A6-499C-90E8-35A7B3E3BB9E}"/>
              </a:ext>
            </a:extLst>
          </p:cNvPr>
          <p:cNvSpPr txBox="1"/>
          <p:nvPr/>
        </p:nvSpPr>
        <p:spPr>
          <a:xfrm>
            <a:off x="4028536" y="3429000"/>
            <a:ext cx="254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LE CONTE D’AUJOURDHUI</a:t>
            </a:r>
          </a:p>
          <a:p>
            <a:endParaRPr lang="en-GB" sz="1400" dirty="0"/>
          </a:p>
          <a:p>
            <a:r>
              <a:rPr lang="en-GB" sz="1200" dirty="0"/>
              <a:t>Sed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perspiciatis</a:t>
            </a:r>
            <a:r>
              <a:rPr lang="en-GB" sz="1200" dirty="0"/>
              <a:t> </a:t>
            </a:r>
            <a:r>
              <a:rPr lang="en-GB" sz="1200" dirty="0" err="1"/>
              <a:t>unde</a:t>
            </a:r>
            <a:r>
              <a:rPr lang="en-GB" sz="1200" dirty="0"/>
              <a:t> </a:t>
            </a:r>
            <a:r>
              <a:rPr lang="en-GB" sz="1200" dirty="0" err="1"/>
              <a:t>omnis</a:t>
            </a:r>
            <a:r>
              <a:rPr lang="en-GB" sz="1200" dirty="0"/>
              <a:t> </a:t>
            </a:r>
            <a:r>
              <a:rPr lang="en-GB" sz="1200" dirty="0" err="1"/>
              <a:t>iste</a:t>
            </a:r>
            <a:r>
              <a:rPr lang="en-GB" sz="1200" dirty="0"/>
              <a:t> </a:t>
            </a:r>
            <a:r>
              <a:rPr lang="en-GB" sz="1200" dirty="0" err="1"/>
              <a:t>natus</a:t>
            </a:r>
            <a:r>
              <a:rPr lang="en-GB" sz="1200" dirty="0"/>
              <a:t> error sit </a:t>
            </a:r>
            <a:r>
              <a:rPr lang="en-GB" sz="1200" dirty="0" err="1"/>
              <a:t>voluptatem</a:t>
            </a:r>
            <a:r>
              <a:rPr lang="en-GB" sz="1200" dirty="0"/>
              <a:t> </a:t>
            </a:r>
            <a:r>
              <a:rPr lang="en-GB" sz="1200" dirty="0" err="1"/>
              <a:t>accusantiumSed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perspiciatis</a:t>
            </a:r>
            <a:r>
              <a:rPr lang="en-GB" sz="1200" dirty="0"/>
              <a:t> </a:t>
            </a:r>
            <a:r>
              <a:rPr lang="en-GB" sz="1200" dirty="0" err="1"/>
              <a:t>unde</a:t>
            </a:r>
            <a:r>
              <a:rPr lang="en-GB" sz="1200" dirty="0"/>
              <a:t> </a:t>
            </a:r>
            <a:r>
              <a:rPr lang="en-GB" sz="1200" dirty="0" err="1"/>
              <a:t>omnis</a:t>
            </a:r>
            <a:r>
              <a:rPr lang="en-GB" sz="1200" dirty="0"/>
              <a:t> </a:t>
            </a:r>
            <a:r>
              <a:rPr lang="en-GB" sz="1200" dirty="0" err="1"/>
              <a:t>iste</a:t>
            </a:r>
            <a:r>
              <a:rPr lang="en-GB" sz="1200" dirty="0"/>
              <a:t> </a:t>
            </a:r>
            <a:r>
              <a:rPr lang="en-GB" sz="1200" dirty="0" err="1"/>
              <a:t>natus</a:t>
            </a:r>
            <a:r>
              <a:rPr lang="en-GB" sz="1200" dirty="0"/>
              <a:t> error sit </a:t>
            </a:r>
            <a:r>
              <a:rPr lang="en-GB" sz="1200" dirty="0" err="1"/>
              <a:t>voluptatem</a:t>
            </a:r>
            <a:r>
              <a:rPr lang="en-GB" sz="1200" dirty="0"/>
              <a:t> </a:t>
            </a:r>
            <a:r>
              <a:rPr lang="en-GB" sz="1200" dirty="0" err="1"/>
              <a:t>accusantiuquasi</a:t>
            </a:r>
            <a:r>
              <a:rPr lang="en-GB" sz="1200" dirty="0"/>
              <a:t> </a:t>
            </a:r>
            <a:r>
              <a:rPr lang="en-GB" sz="1200" dirty="0" err="1"/>
              <a:t>architecto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83" y="4346012"/>
                <a:ext cx="1566041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9BF96-E9E2-43E2-8F90-BAD055827307}"/>
                  </a:ext>
                </a:extLst>
              </p:cNvPr>
              <p:cNvGrpSpPr/>
              <p:nvPr/>
            </p:nvGrpSpPr>
            <p:grpSpPr>
              <a:xfrm>
                <a:off x="693652" y="3289728"/>
                <a:ext cx="2743212" cy="1458279"/>
                <a:chOff x="693652" y="3289728"/>
                <a:chExt cx="2743212" cy="145827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A2E67-7776-4AE5-8D4B-10D296711D1B}"/>
                    </a:ext>
                  </a:extLst>
                </p:cNvPr>
                <p:cNvSpPr/>
                <p:nvPr/>
              </p:nvSpPr>
              <p:spPr>
                <a:xfrm>
                  <a:off x="698931" y="3289728"/>
                  <a:ext cx="2737933" cy="14294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TEXTE : A propos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6582E77-63B5-4E81-A8B6-5D0F7A0DF056}"/>
                    </a:ext>
                  </a:extLst>
                </p:cNvPr>
                <p:cNvCxnSpPr/>
                <p:nvPr/>
              </p:nvCxnSpPr>
              <p:spPr>
                <a:xfrm flipV="1">
                  <a:off x="693674" y="3289728"/>
                  <a:ext cx="2743190" cy="139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DB11903-1425-4E04-A289-5CE4AF084433}"/>
                    </a:ext>
                  </a:extLst>
                </p:cNvPr>
                <p:cNvCxnSpPr/>
                <p:nvPr/>
              </p:nvCxnSpPr>
              <p:spPr>
                <a:xfrm>
                  <a:off x="693652" y="3289728"/>
                  <a:ext cx="2743212" cy="1458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6AA968D-A278-4761-90A1-055162C31D96}"/>
              </a:ext>
            </a:extLst>
          </p:cNvPr>
          <p:cNvGrpSpPr/>
          <p:nvPr/>
        </p:nvGrpSpPr>
        <p:grpSpPr>
          <a:xfrm>
            <a:off x="6218154" y="2272846"/>
            <a:ext cx="5570483" cy="3342289"/>
            <a:chOff x="6350907" y="2272846"/>
            <a:chExt cx="5570483" cy="334228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3292304-23D8-43FA-B642-ED3E12835842}"/>
                </a:ext>
              </a:extLst>
            </p:cNvPr>
            <p:cNvGrpSpPr/>
            <p:nvPr/>
          </p:nvGrpSpPr>
          <p:grpSpPr>
            <a:xfrm>
              <a:off x="6350907" y="2272846"/>
              <a:ext cx="5570483" cy="3342289"/>
              <a:chOff x="6350907" y="2272846"/>
              <a:chExt cx="5570483" cy="334228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D3E947D-F43D-4E77-9FBE-5C336BDEC2B7}"/>
                  </a:ext>
                </a:extLst>
              </p:cNvPr>
              <p:cNvGrpSpPr/>
              <p:nvPr/>
            </p:nvGrpSpPr>
            <p:grpSpPr>
              <a:xfrm>
                <a:off x="6350907" y="2272846"/>
                <a:ext cx="5570483" cy="3342289"/>
                <a:chOff x="6350907" y="2272846"/>
                <a:chExt cx="5570483" cy="334228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549C8F9-B8D0-419E-B4B5-6B72830C6778}"/>
                    </a:ext>
                  </a:extLst>
                </p:cNvPr>
                <p:cNvSpPr/>
                <p:nvPr/>
              </p:nvSpPr>
              <p:spPr>
                <a:xfrm>
                  <a:off x="6350907" y="2272846"/>
                  <a:ext cx="5570483" cy="3342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3FB9C43-5E22-43A5-BC2E-3FB347A16527}"/>
                    </a:ext>
                  </a:extLst>
                </p:cNvPr>
                <p:cNvGrpSpPr/>
                <p:nvPr/>
              </p:nvGrpSpPr>
              <p:grpSpPr>
                <a:xfrm>
                  <a:off x="6350907" y="2325398"/>
                  <a:ext cx="5570483" cy="3289736"/>
                  <a:chOff x="525506" y="2112550"/>
                  <a:chExt cx="5570483" cy="3289736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F0121C9-0B76-400C-8EC6-A9351B4308EE}"/>
                      </a:ext>
                    </a:extLst>
                  </p:cNvPr>
                  <p:cNvSpPr/>
                  <p:nvPr/>
                </p:nvSpPr>
                <p:spPr>
                  <a:xfrm>
                    <a:off x="1513490" y="2112550"/>
                    <a:ext cx="4403834" cy="2943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" name="Arrow: Right 40">
                    <a:extLst>
                      <a:ext uri="{FF2B5EF4-FFF2-40B4-BE49-F238E27FC236}">
                        <a16:creationId xmlns:a16="http://schemas.microsoft.com/office/drawing/2014/main" id="{19A7A5C6-CCE8-4D3A-8A30-521E8AE8B8C0}"/>
                      </a:ext>
                    </a:extLst>
                  </p:cNvPr>
                  <p:cNvSpPr/>
                  <p:nvPr/>
                </p:nvSpPr>
                <p:spPr>
                  <a:xfrm>
                    <a:off x="767254" y="2259723"/>
                    <a:ext cx="147145" cy="525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42" name="Arrow: Right 41">
                    <a:extLst>
                      <a:ext uri="{FF2B5EF4-FFF2-40B4-BE49-F238E27FC236}">
                        <a16:creationId xmlns:a16="http://schemas.microsoft.com/office/drawing/2014/main" id="{88157B20-C5B6-47B1-9D7E-CF149EDFCC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1786" y="2264978"/>
                    <a:ext cx="147145" cy="525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43" name="Arrow: Pentagon 42">
                    <a:extLst>
                      <a:ext uri="{FF2B5EF4-FFF2-40B4-BE49-F238E27FC236}">
                        <a16:creationId xmlns:a16="http://schemas.microsoft.com/office/drawing/2014/main" id="{23827B96-18E0-46F6-A538-DFA81AB47F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21969" y="2194008"/>
                    <a:ext cx="210230" cy="152415"/>
                  </a:xfrm>
                  <a:prstGeom prst="homePlat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3D88854-37B8-4F04-8453-210133EB61E7}"/>
                      </a:ext>
                    </a:extLst>
                  </p:cNvPr>
                  <p:cNvSpPr/>
                  <p:nvPr/>
                </p:nvSpPr>
                <p:spPr>
                  <a:xfrm>
                    <a:off x="525506" y="2480421"/>
                    <a:ext cx="5570483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90881086-E7A0-4275-A02C-F8C03623B2DD}"/>
                      </a:ext>
                    </a:extLst>
                  </p:cNvPr>
                  <p:cNvSpPr/>
                  <p:nvPr/>
                </p:nvSpPr>
                <p:spPr>
                  <a:xfrm>
                    <a:off x="5297214" y="257503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914001C-77E2-4AD8-A5A4-3943E569B8B9}"/>
                      </a:ext>
                    </a:extLst>
                  </p:cNvPr>
                  <p:cNvSpPr/>
                  <p:nvPr/>
                </p:nvSpPr>
                <p:spPr>
                  <a:xfrm>
                    <a:off x="3436864" y="2569760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12C0A9A0-7B5C-45A2-8E31-71AB50282BA6}"/>
                      </a:ext>
                    </a:extLst>
                  </p:cNvPr>
                  <p:cNvSpPr/>
                  <p:nvPr/>
                </p:nvSpPr>
                <p:spPr>
                  <a:xfrm>
                    <a:off x="4367039" y="257503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B250EAD-E558-49FD-AE86-E0FDFAE26FD0}"/>
                      </a:ext>
                    </a:extLst>
                  </p:cNvPr>
                  <p:cNvSpPr/>
                  <p:nvPr/>
                </p:nvSpPr>
                <p:spPr>
                  <a:xfrm>
                    <a:off x="4367039" y="3289738"/>
                    <a:ext cx="1550285" cy="3678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900" dirty="0"/>
                      <a:t>AGENDA DES ACTIVITÉS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67C20CD-EE2E-4972-B131-52FED9FC5286}"/>
                      </a:ext>
                    </a:extLst>
                  </p:cNvPr>
                  <p:cNvSpPr/>
                  <p:nvPr/>
                </p:nvSpPr>
                <p:spPr>
                  <a:xfrm>
                    <a:off x="4359160" y="3794192"/>
                    <a:ext cx="1550285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JEUX</a:t>
                    </a:r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8B788A4-C80C-42BD-BF66-9F929503E9C5}"/>
                      </a:ext>
                    </a:extLst>
                  </p:cNvPr>
                  <p:cNvSpPr/>
                  <p:nvPr/>
                </p:nvSpPr>
                <p:spPr>
                  <a:xfrm>
                    <a:off x="4351283" y="4346012"/>
                    <a:ext cx="1566041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/>
                      <a:t>TRADUCTIONS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DB33906-1ACC-4AB1-9F30-3813BD0643A9}"/>
                      </a:ext>
                    </a:extLst>
                  </p:cNvPr>
                  <p:cNvSpPr/>
                  <p:nvPr/>
                </p:nvSpPr>
                <p:spPr>
                  <a:xfrm>
                    <a:off x="2506689" y="256448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9F7C793-04EB-4F3D-ACC4-2C89A8E0058A}"/>
                      </a:ext>
                    </a:extLst>
                  </p:cNvPr>
                  <p:cNvSpPr/>
                  <p:nvPr/>
                </p:nvSpPr>
                <p:spPr>
                  <a:xfrm>
                    <a:off x="525506" y="5065986"/>
                    <a:ext cx="5570483" cy="3363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F213B1B-C8A5-41A6-B7FA-2494290E39D7}"/>
                      </a:ext>
                    </a:extLst>
                  </p:cNvPr>
                  <p:cNvSpPr/>
                  <p:nvPr/>
                </p:nvSpPr>
                <p:spPr>
                  <a:xfrm>
                    <a:off x="693674" y="5182883"/>
                    <a:ext cx="609618" cy="538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A4FBDAB-6BC9-487F-B029-8B9CFABBA8C6}"/>
                      </a:ext>
                    </a:extLst>
                  </p:cNvPr>
                  <p:cNvSpPr/>
                  <p:nvPr/>
                </p:nvSpPr>
                <p:spPr>
                  <a:xfrm flipV="1">
                    <a:off x="5297214" y="5182883"/>
                    <a:ext cx="609618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6A90FFD-713C-4D16-B011-B0C453354A24}"/>
                  </a:ext>
                </a:extLst>
              </p:cNvPr>
              <p:cNvSpPr/>
              <p:nvPr/>
            </p:nvSpPr>
            <p:spPr>
              <a:xfrm>
                <a:off x="6519075" y="3476275"/>
                <a:ext cx="3090063" cy="14294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8B43BF-837D-452F-A911-D12AEA1774D8}"/>
                </a:ext>
              </a:extLst>
            </p:cNvPr>
            <p:cNvSpPr/>
            <p:nvPr/>
          </p:nvSpPr>
          <p:spPr>
            <a:xfrm>
              <a:off x="6739800" y="3645769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817D70-567F-481C-BC62-A09A4C5E24BB}"/>
                </a:ext>
              </a:extLst>
            </p:cNvPr>
            <p:cNvSpPr/>
            <p:nvPr/>
          </p:nvSpPr>
          <p:spPr>
            <a:xfrm>
              <a:off x="6739800" y="4057643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Mot de passe :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FFF99A-3B61-4AC7-B92C-ED0304A15176}"/>
                </a:ext>
              </a:extLst>
            </p:cNvPr>
            <p:cNvSpPr/>
            <p:nvPr/>
          </p:nvSpPr>
          <p:spPr>
            <a:xfrm>
              <a:off x="6739800" y="4469517"/>
              <a:ext cx="722545" cy="224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ENVOYER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FA2E43-BEF0-4D99-A00B-F6463844A212}"/>
                </a:ext>
              </a:extLst>
            </p:cNvPr>
            <p:cNvSpPr/>
            <p:nvPr/>
          </p:nvSpPr>
          <p:spPr>
            <a:xfrm>
              <a:off x="8639531" y="3652323"/>
              <a:ext cx="838860" cy="604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Pas encore member ?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2C7017-15EC-4FB7-9985-842141002968}"/>
                </a:ext>
              </a:extLst>
            </p:cNvPr>
            <p:cNvSpPr/>
            <p:nvPr/>
          </p:nvSpPr>
          <p:spPr>
            <a:xfrm>
              <a:off x="8639531" y="4466548"/>
              <a:ext cx="838860" cy="227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/>
                <a:t>Enregistrez</a:t>
              </a:r>
              <a:r>
                <a:rPr lang="en-GB" sz="900" dirty="0"/>
                <a:t> -</a:t>
              </a:r>
              <a:r>
                <a:rPr lang="fr-BE" sz="900" dirty="0"/>
                <a:t>vous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E3B8EF-0ECE-4981-A2F2-06658F3FFF65}"/>
                </a:ext>
              </a:extLst>
            </p:cNvPr>
            <p:cNvSpPr/>
            <p:nvPr/>
          </p:nvSpPr>
          <p:spPr>
            <a:xfrm>
              <a:off x="6632027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5710500" y="3513411"/>
            <a:ext cx="474129" cy="336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96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62" y="4346012"/>
                <a:ext cx="1566041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8A2E67-7776-4AE5-8D4B-10D296711D1B}"/>
                  </a:ext>
                </a:extLst>
              </p:cNvPr>
              <p:cNvSpPr/>
              <p:nvPr/>
            </p:nvSpPr>
            <p:spPr>
              <a:xfrm>
                <a:off x="767253" y="3016428"/>
                <a:ext cx="3180667" cy="1794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3597848" y="4117446"/>
            <a:ext cx="2517885" cy="308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B266-1BA0-4D5A-B0E7-7F1C605A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3262638"/>
            <a:ext cx="3051192" cy="17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62" y="4346012"/>
                <a:ext cx="1566041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8A2E67-7776-4AE5-8D4B-10D296711D1B}"/>
                  </a:ext>
                </a:extLst>
              </p:cNvPr>
              <p:cNvSpPr/>
              <p:nvPr/>
            </p:nvSpPr>
            <p:spPr>
              <a:xfrm>
                <a:off x="767253" y="3016428"/>
                <a:ext cx="3180667" cy="1794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E947D-F43D-4E77-9FBE-5C336BDEC2B7}"/>
              </a:ext>
            </a:extLst>
          </p:cNvPr>
          <p:cNvGrpSpPr/>
          <p:nvPr/>
        </p:nvGrpSpPr>
        <p:grpSpPr>
          <a:xfrm>
            <a:off x="6303676" y="2272845"/>
            <a:ext cx="5570483" cy="3342289"/>
            <a:chOff x="6350907" y="2272846"/>
            <a:chExt cx="5570483" cy="33422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9C8F9-B8D0-419E-B4B5-6B72830C6778}"/>
                </a:ext>
              </a:extLst>
            </p:cNvPr>
            <p:cNvSpPr/>
            <p:nvPr/>
          </p:nvSpPr>
          <p:spPr>
            <a:xfrm>
              <a:off x="6350907" y="2272846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FB9C43-5E22-43A5-BC2E-3FB347A16527}"/>
                </a:ext>
              </a:extLst>
            </p:cNvPr>
            <p:cNvGrpSpPr/>
            <p:nvPr/>
          </p:nvGrpSpPr>
          <p:grpSpPr>
            <a:xfrm>
              <a:off x="6350907" y="2325398"/>
              <a:ext cx="5570483" cy="3289736"/>
              <a:chOff x="525506" y="2112550"/>
              <a:chExt cx="5570483" cy="32897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F0121C9-0B76-400C-8EC6-A9351B4308EE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9A7A5C6-CCE8-4D3A-8A30-521E8AE8B8C0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88157B20-C5B6-47B1-9D7E-CF149EDFCC16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43" name="Arrow: Pentagon 42">
                <a:extLst>
                  <a:ext uri="{FF2B5EF4-FFF2-40B4-BE49-F238E27FC236}">
                    <a16:creationId xmlns:a16="http://schemas.microsoft.com/office/drawing/2014/main" id="{23827B96-18E0-46F6-A538-DFA81AB47F76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D88854-37B8-4F04-8453-210133EB61E7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881086-E7A0-4275-A02C-F8C03623B2DD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14001C-77E2-4AD8-A5A4-3943E569B8B9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C0A9A0-7B5C-45A2-8E31-71AB50282BA6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B250EAD-E558-49FD-AE86-E0FDFAE26FD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33906-1ACC-4AB1-9F30-3813BD0643A9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F7C793-04EB-4F3D-ACC4-2C89A8E0058A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F213B1B-C8A5-41A6-B7FA-2494290E39D7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A4FBDAB-6BC9-487F-B029-8B9CFABBA8C6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3597848" y="4117446"/>
            <a:ext cx="2517885" cy="308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B266-1BA0-4D5A-B0E7-7F1C605A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3262638"/>
            <a:ext cx="3051192" cy="17408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CC8005-2337-4BFE-9FB8-E9CD40A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44" y="3247037"/>
            <a:ext cx="3051192" cy="17408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1C05DA-85CF-43D7-84C3-E6D60B003F36}"/>
              </a:ext>
            </a:extLst>
          </p:cNvPr>
          <p:cNvSpPr/>
          <p:nvPr/>
        </p:nvSpPr>
        <p:spPr>
          <a:xfrm>
            <a:off x="10145209" y="3984068"/>
            <a:ext cx="1560713" cy="1039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solidFill>
                  <a:schemeClr val="tx1"/>
                </a:solidFill>
              </a:rPr>
              <a:t>Texte</a:t>
            </a:r>
            <a:r>
              <a:rPr lang="en-GB" sz="1000" dirty="0">
                <a:solidFill>
                  <a:schemeClr val="tx1"/>
                </a:solidFill>
              </a:rPr>
              <a:t>: quoi, qui, comment, participant, </a:t>
            </a:r>
            <a:r>
              <a:rPr lang="fr-BE" sz="1000" dirty="0">
                <a:solidFill>
                  <a:schemeClr val="tx1"/>
                </a:solidFill>
              </a:rPr>
              <a:t>heure</a:t>
            </a:r>
            <a:r>
              <a:rPr lang="en-GB" sz="1000" dirty="0">
                <a:solidFill>
                  <a:schemeClr val="tx1"/>
                </a:solidFill>
              </a:rPr>
              <a:t>,animateur,….</a:t>
            </a:r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7420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L’IDÉE GÉNÉRALE </a:t>
            </a:r>
            <a:r>
              <a:rPr lang="en-GB" dirty="0"/>
              <a:t>: 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Connecter 2 générations autour de la langue maternelle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Fournir des activités exclusivement dans la langue maternelle :</a:t>
            </a:r>
            <a:endParaRPr lang="en-GB" dirty="0"/>
          </a:p>
          <a:p>
            <a:pPr lvl="2"/>
            <a:r>
              <a:rPr lang="fr-BE" dirty="0"/>
              <a:t>Chants, histoire, jardinage, jeux vidéo, code, bricolage, cuisine, espace de jeux libre</a:t>
            </a:r>
          </a:p>
          <a:p>
            <a:pPr lvl="2"/>
            <a:endParaRPr lang="fr-BE" dirty="0"/>
          </a:p>
          <a:p>
            <a:pPr lvl="2"/>
            <a:endParaRPr lang="fr-BE" dirty="0"/>
          </a:p>
          <a:p>
            <a:r>
              <a:rPr lang="fr-BE" dirty="0"/>
              <a:t>OBJECTIFS: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Apprendre/approfondir/ éveiller la curiosité</a:t>
            </a:r>
          </a:p>
          <a:p>
            <a:endParaRPr lang="en-GB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068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7420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PLATEFORME INTERNET </a:t>
            </a:r>
            <a:r>
              <a:rPr lang="fr-BE" dirty="0"/>
              <a:t>(voir MAP):  </a:t>
            </a:r>
          </a:p>
          <a:p>
            <a:endParaRPr lang="fr-BE" dirty="0"/>
          </a:p>
          <a:p>
            <a:r>
              <a:rPr lang="fr-BE" dirty="0"/>
              <a:t> Selon le rôle de la personne, donne accès à: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Agenda </a:t>
            </a:r>
            <a:r>
              <a:rPr lang="fr-BE" dirty="0"/>
              <a:t>interactif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Espace archive (traductions de chansons, texte,…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Espace jeu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0E5B6-1677-4670-A684-987CDD0818E3}"/>
              </a:ext>
            </a:extLst>
          </p:cNvPr>
          <p:cNvSpPr txBox="1"/>
          <p:nvPr/>
        </p:nvSpPr>
        <p:spPr>
          <a:xfrm>
            <a:off x="2596055" y="4357191"/>
            <a:ext cx="3796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PUBLIC VISÉ :</a:t>
            </a:r>
            <a:r>
              <a:rPr lang="en-GB" dirty="0"/>
              <a:t> 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Famille dont un membre considère le kinyarwanda comme langue maternelle ou langue de cœur  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74B1E-CB71-45AA-A2A0-EE0894FD42A8}"/>
              </a:ext>
            </a:extLst>
          </p:cNvPr>
          <p:cNvSpPr txBox="1"/>
          <p:nvPr/>
        </p:nvSpPr>
        <p:spPr>
          <a:xfrm>
            <a:off x="6780363" y="4357190"/>
            <a:ext cx="3519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LANGUES :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Français, (Ikinyarwanda)</a:t>
            </a:r>
          </a:p>
          <a:p>
            <a:r>
              <a:rPr lang="fr-BE" dirty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fr-BE" dirty="0"/>
              <a:t>SPÉCIFICATIONS TECHNIQUES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8565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TECHNOLOGIES: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PHP, Symfony, Bootstrap, Agenda API, Ajax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  <a:p>
            <a:r>
              <a:rPr lang="fr-BE" dirty="0"/>
              <a:t>AGENDA:</a:t>
            </a:r>
            <a:r>
              <a:rPr lang="en-GB" dirty="0"/>
              <a:t> </a:t>
            </a:r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Sera une API (Cronofy API ou SuperSaaS API)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Depuis l’agenda : possibilité de voir qui participe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Il est readonly sauf ADMIN, Animateur (qui peut modifier que son activité)</a:t>
            </a:r>
            <a:endParaRPr lang="en-GB" dirty="0"/>
          </a:p>
          <a:p>
            <a:endParaRPr lang="en-GB" dirty="0"/>
          </a:p>
          <a:p>
            <a:r>
              <a:rPr lang="en-GB" dirty="0"/>
              <a:t>TEMPLATE: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https://www.free-css.com/free-css-templates/page245/power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fr-BE" dirty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6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DU 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10259-E254-4E9E-A64D-E21F4E86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7" y="1867556"/>
            <a:ext cx="9275543" cy="4367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DBFEB0-6D5D-4200-AB06-FC594E88050E}"/>
              </a:ext>
            </a:extLst>
          </p:cNvPr>
          <p:cNvSpPr/>
          <p:nvPr/>
        </p:nvSpPr>
        <p:spPr>
          <a:xfrm>
            <a:off x="6505903" y="2312276"/>
            <a:ext cx="3773214" cy="786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BBE7-883F-4297-AD9F-ECA0E5AAEE92}"/>
              </a:ext>
            </a:extLst>
          </p:cNvPr>
          <p:cNvSpPr/>
          <p:nvPr/>
        </p:nvSpPr>
        <p:spPr>
          <a:xfrm>
            <a:off x="6505903" y="3721976"/>
            <a:ext cx="3773214" cy="681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3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CLASSE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1E97D-DA23-42D8-83CB-335494D9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4" y="2140859"/>
            <a:ext cx="11563350" cy="3692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49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83" y="4346012"/>
                <a:ext cx="1566041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9BF96-E9E2-43E2-8F90-BAD055827307}"/>
                  </a:ext>
                </a:extLst>
              </p:cNvPr>
              <p:cNvGrpSpPr/>
              <p:nvPr/>
            </p:nvGrpSpPr>
            <p:grpSpPr>
              <a:xfrm>
                <a:off x="693652" y="3289728"/>
                <a:ext cx="2743212" cy="1458279"/>
                <a:chOff x="693652" y="3289728"/>
                <a:chExt cx="2743212" cy="145827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A2E67-7776-4AE5-8D4B-10D296711D1B}"/>
                    </a:ext>
                  </a:extLst>
                </p:cNvPr>
                <p:cNvSpPr/>
                <p:nvPr/>
              </p:nvSpPr>
              <p:spPr>
                <a:xfrm>
                  <a:off x="698931" y="3289728"/>
                  <a:ext cx="2737933" cy="14294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TEXTE : A propos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6582E77-63B5-4E81-A8B6-5D0F7A0DF056}"/>
                    </a:ext>
                  </a:extLst>
                </p:cNvPr>
                <p:cNvCxnSpPr/>
                <p:nvPr/>
              </p:nvCxnSpPr>
              <p:spPr>
                <a:xfrm flipV="1">
                  <a:off x="693674" y="3289728"/>
                  <a:ext cx="2743190" cy="139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DB11903-1425-4E04-A289-5CE4AF084433}"/>
                    </a:ext>
                  </a:extLst>
                </p:cNvPr>
                <p:cNvCxnSpPr/>
                <p:nvPr/>
              </p:nvCxnSpPr>
              <p:spPr>
                <a:xfrm>
                  <a:off x="693652" y="3289728"/>
                  <a:ext cx="2743212" cy="1458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B9015-2CED-4DD0-92DC-4EF8E57609BB}"/>
              </a:ext>
            </a:extLst>
          </p:cNvPr>
          <p:cNvSpPr/>
          <p:nvPr/>
        </p:nvSpPr>
        <p:spPr>
          <a:xfrm>
            <a:off x="2309051" y="2640527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Nos activités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8E45C3-EF34-46F5-9B5C-678FDDF3468F}"/>
              </a:ext>
            </a:extLst>
          </p:cNvPr>
          <p:cNvSpPr/>
          <p:nvPr/>
        </p:nvSpPr>
        <p:spPr>
          <a:xfrm>
            <a:off x="891516" y="2638322"/>
            <a:ext cx="1148212" cy="2491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89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AGENDA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1533AF0-0635-4325-A3E9-03FB0D37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" y="3117882"/>
            <a:ext cx="1692023" cy="281625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0012AC5-4001-48B3-8DF2-055801BE6ECB}"/>
              </a:ext>
            </a:extLst>
          </p:cNvPr>
          <p:cNvGrpSpPr/>
          <p:nvPr/>
        </p:nvGrpSpPr>
        <p:grpSpPr>
          <a:xfrm>
            <a:off x="2605177" y="3209832"/>
            <a:ext cx="3737675" cy="2455595"/>
            <a:chOff x="6386300" y="3250217"/>
            <a:chExt cx="3090085" cy="16554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B9372-ED20-4C01-8370-E158D53A5406}"/>
                </a:ext>
              </a:extLst>
            </p:cNvPr>
            <p:cNvSpPr/>
            <p:nvPr/>
          </p:nvSpPr>
          <p:spPr>
            <a:xfrm>
              <a:off x="6386322" y="3476275"/>
              <a:ext cx="3090063" cy="1429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0C1152-8D81-40C3-8952-4028032865E8}"/>
                </a:ext>
              </a:extLst>
            </p:cNvPr>
            <p:cNvSpPr/>
            <p:nvPr/>
          </p:nvSpPr>
          <p:spPr>
            <a:xfrm>
              <a:off x="6617576" y="3993219"/>
              <a:ext cx="817098" cy="229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Places </a:t>
              </a:r>
              <a:r>
                <a:rPr lang="en-GB" sz="900" dirty="0" err="1">
                  <a:solidFill>
                    <a:schemeClr val="tx1"/>
                  </a:solidFill>
                </a:rPr>
                <a:t>libres</a:t>
              </a:r>
              <a:r>
                <a:rPr lang="en-GB" sz="9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86882-3B4F-4765-BB85-ADF21CA1DAD3}"/>
                </a:ext>
              </a:extLst>
            </p:cNvPr>
            <p:cNvSpPr/>
            <p:nvPr/>
          </p:nvSpPr>
          <p:spPr>
            <a:xfrm>
              <a:off x="6617576" y="3700145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989269-C118-45F6-9BB9-077EE3947657}"/>
                </a:ext>
              </a:extLst>
            </p:cNvPr>
            <p:cNvSpPr/>
            <p:nvPr/>
          </p:nvSpPr>
          <p:spPr>
            <a:xfrm>
              <a:off x="8519290" y="4543096"/>
              <a:ext cx="859768" cy="22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RESERVER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77CDF8-0C12-40F5-AE2C-5A4AA6AD29C3}"/>
                </a:ext>
              </a:extLst>
            </p:cNvPr>
            <p:cNvSpPr/>
            <p:nvPr/>
          </p:nvSpPr>
          <p:spPr>
            <a:xfrm>
              <a:off x="6386300" y="3250217"/>
              <a:ext cx="1432585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Détails</a:t>
              </a:r>
              <a:r>
                <a:rPr lang="en-GB" sz="900" dirty="0">
                  <a:solidFill>
                    <a:schemeClr val="tx1"/>
                  </a:solidFill>
                </a:rPr>
                <a:t> de </a:t>
              </a:r>
              <a:r>
                <a:rPr lang="fr-BE" sz="900" dirty="0">
                  <a:solidFill>
                    <a:schemeClr val="tx1"/>
                  </a:solidFill>
                </a:rPr>
                <a:t>cette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activité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A887CD-6D7D-4A2C-A608-474822620B7C}"/>
                </a:ext>
              </a:extLst>
            </p:cNvPr>
            <p:cNvSpPr/>
            <p:nvPr/>
          </p:nvSpPr>
          <p:spPr>
            <a:xfrm>
              <a:off x="6499274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CBFAD2B-490E-4F82-B5B0-3DA3DA8C1D58}"/>
              </a:ext>
            </a:extLst>
          </p:cNvPr>
          <p:cNvCxnSpPr/>
          <p:nvPr/>
        </p:nvCxnSpPr>
        <p:spPr>
          <a:xfrm flipV="1">
            <a:off x="1780925" y="4177691"/>
            <a:ext cx="1350464" cy="824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46D2BBD-F585-4AA4-89E9-F115245F0052}"/>
              </a:ext>
            </a:extLst>
          </p:cNvPr>
          <p:cNvSpPr/>
          <p:nvPr/>
        </p:nvSpPr>
        <p:spPr>
          <a:xfrm>
            <a:off x="4127311" y="4306021"/>
            <a:ext cx="572341" cy="340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Prix: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9D163E-778C-4CA7-85EC-26B138751DBB}"/>
              </a:ext>
            </a:extLst>
          </p:cNvPr>
          <p:cNvSpPr/>
          <p:nvPr/>
        </p:nvSpPr>
        <p:spPr>
          <a:xfrm>
            <a:off x="2884922" y="4821418"/>
            <a:ext cx="1814730" cy="333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Participants:</a:t>
            </a:r>
          </a:p>
        </p:txBody>
      </p:sp>
    </p:spTree>
    <p:extLst>
      <p:ext uri="{BB962C8B-B14F-4D97-AF65-F5344CB8AC3E}">
        <p14:creationId xmlns:p14="http://schemas.microsoft.com/office/powerpoint/2010/main" val="250991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AGENDA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1533AF0-0635-4325-A3E9-03FB0D37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" y="3117882"/>
            <a:ext cx="1692023" cy="281625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0012AC5-4001-48B3-8DF2-055801BE6ECB}"/>
              </a:ext>
            </a:extLst>
          </p:cNvPr>
          <p:cNvGrpSpPr/>
          <p:nvPr/>
        </p:nvGrpSpPr>
        <p:grpSpPr>
          <a:xfrm>
            <a:off x="2682816" y="3209832"/>
            <a:ext cx="3627254" cy="2445736"/>
            <a:chOff x="6386300" y="3250217"/>
            <a:chExt cx="3090085" cy="16554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B9372-ED20-4C01-8370-E158D53A5406}"/>
                </a:ext>
              </a:extLst>
            </p:cNvPr>
            <p:cNvSpPr/>
            <p:nvPr/>
          </p:nvSpPr>
          <p:spPr>
            <a:xfrm>
              <a:off x="6386322" y="3476275"/>
              <a:ext cx="3090063" cy="1429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86882-3B4F-4765-BB85-ADF21CA1DAD3}"/>
                </a:ext>
              </a:extLst>
            </p:cNvPr>
            <p:cNvSpPr/>
            <p:nvPr/>
          </p:nvSpPr>
          <p:spPr>
            <a:xfrm>
              <a:off x="6617576" y="3699385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Nom enfant: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989269-C118-45F6-9BB9-077EE3947657}"/>
                </a:ext>
              </a:extLst>
            </p:cNvPr>
            <p:cNvSpPr/>
            <p:nvPr/>
          </p:nvSpPr>
          <p:spPr>
            <a:xfrm>
              <a:off x="7258117" y="4566075"/>
              <a:ext cx="859768" cy="22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CONTINUER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77CDF8-0C12-40F5-AE2C-5A4AA6AD29C3}"/>
                </a:ext>
              </a:extLst>
            </p:cNvPr>
            <p:cNvSpPr/>
            <p:nvPr/>
          </p:nvSpPr>
          <p:spPr>
            <a:xfrm>
              <a:off x="6386300" y="3250217"/>
              <a:ext cx="1432585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>
                  <a:solidFill>
                    <a:schemeClr val="tx1"/>
                  </a:solidFill>
                </a:rPr>
                <a:t>Réserver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fr-BE" sz="900" dirty="0">
                  <a:solidFill>
                    <a:schemeClr val="tx1"/>
                  </a:solidFill>
                </a:rPr>
                <a:t>cette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activité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A887CD-6D7D-4A2C-A608-474822620B7C}"/>
                </a:ext>
              </a:extLst>
            </p:cNvPr>
            <p:cNvSpPr/>
            <p:nvPr/>
          </p:nvSpPr>
          <p:spPr>
            <a:xfrm>
              <a:off x="6499274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CBFAD2B-490E-4F82-B5B0-3DA3DA8C1D58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1418603" y="3738122"/>
            <a:ext cx="1626535" cy="901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A6E98-D1CF-4D72-9FD3-0C10E077A3AE}"/>
              </a:ext>
            </a:extLst>
          </p:cNvPr>
          <p:cNvGrpSpPr/>
          <p:nvPr/>
        </p:nvGrpSpPr>
        <p:grpSpPr>
          <a:xfrm>
            <a:off x="5208973" y="3675534"/>
            <a:ext cx="982326" cy="930385"/>
            <a:chOff x="8506778" y="3652324"/>
            <a:chExt cx="922052" cy="863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F9228D-1E1A-4555-9637-31914B0C502F}"/>
                </a:ext>
              </a:extLst>
            </p:cNvPr>
            <p:cNvSpPr/>
            <p:nvPr/>
          </p:nvSpPr>
          <p:spPr>
            <a:xfrm>
              <a:off x="8506778" y="3652324"/>
              <a:ext cx="922052" cy="621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L’enfant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n’est</a:t>
              </a:r>
              <a:r>
                <a:rPr lang="en-GB" sz="900" dirty="0">
                  <a:solidFill>
                    <a:schemeClr val="tx1"/>
                  </a:solidFill>
                </a:rPr>
                <a:t> pas </a:t>
              </a:r>
              <a:r>
                <a:rPr lang="en-GB" sz="900" dirty="0" err="1">
                  <a:solidFill>
                    <a:schemeClr val="tx1"/>
                  </a:solidFill>
                </a:rPr>
                <a:t>encodé</a:t>
              </a:r>
              <a:r>
                <a:rPr lang="en-GB" sz="900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E7CDFB-E44B-4A3E-997A-FC8ECAA34D40}"/>
                </a:ext>
              </a:extLst>
            </p:cNvPr>
            <p:cNvSpPr/>
            <p:nvPr/>
          </p:nvSpPr>
          <p:spPr>
            <a:xfrm>
              <a:off x="8506778" y="4273807"/>
              <a:ext cx="922052" cy="242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/>
                <a:t>Enregistrez-le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053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{142C9E4A-FD61-43A8-AD0C-2D0B004D9F4F}tf56410444</Template>
  <TotalTime>0</TotalTime>
  <Words>372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 Next LT Pro</vt:lpstr>
      <vt:lpstr>Avenir Next LT Pro Light</vt:lpstr>
      <vt:lpstr>Garamond</vt:lpstr>
      <vt:lpstr>Wingdings</vt:lpstr>
      <vt:lpstr>SavonVTI</vt:lpstr>
      <vt:lpstr>KiNA NA</vt:lpstr>
      <vt:lpstr>PRÉSENTATION DU PROJET</vt:lpstr>
      <vt:lpstr>PRÉSENTATION DU PROJET</vt:lpstr>
      <vt:lpstr>SPÉCIFICATIONS TECHNIQUES</vt:lpstr>
      <vt:lpstr>MAP DU SITE</vt:lpstr>
      <vt:lpstr>DIAGRAMME DE CLASSE</vt:lpstr>
      <vt:lpstr>MOCKUP</vt:lpstr>
      <vt:lpstr>MOCKUP</vt:lpstr>
      <vt:lpstr>MOCKUP</vt:lpstr>
      <vt:lpstr>MOCKUP</vt:lpstr>
      <vt:lpstr>PRÉSENTATION DU PROJET</vt:lpstr>
      <vt:lpstr>PRÉSENTATION DU PROJET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2020-03-24T11:43:24Z</dcterms:created>
  <dcterms:modified xsi:type="dcterms:W3CDTF">2020-04-03T15:00:48Z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