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65" r:id="rId3"/>
    <p:sldId id="266" r:id="rId4"/>
    <p:sldId id="268" r:id="rId5"/>
    <p:sldId id="281" r:id="rId6"/>
    <p:sldId id="274" r:id="rId7"/>
    <p:sldId id="267" r:id="rId8"/>
    <p:sldId id="285" r:id="rId9"/>
    <p:sldId id="286" r:id="rId10"/>
    <p:sldId id="276" r:id="rId11"/>
    <p:sldId id="278" r:id="rId12"/>
    <p:sldId id="270" r:id="rId13"/>
    <p:sldId id="279" r:id="rId14"/>
    <p:sldId id="280" r:id="rId15"/>
    <p:sldId id="282" r:id="rId16"/>
    <p:sldId id="283" r:id="rId17"/>
    <p:sldId id="284" r:id="rId18"/>
    <p:sldId id="277" r:id="rId19"/>
    <p:sldId id="271" r:id="rId20"/>
    <p:sldId id="287"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7B3BD-520D-E733-48F1-AA6F9C7E9AF1}" v="305" dt="2023-11-29T23:30:36.951"/>
    <p1510:client id="{33FD90FF-0992-73A0-CF79-806A3A393B27}" v="897" dt="2023-12-05T21:52:19.224"/>
    <p1510:client id="{58E95646-831D-4EB7-90FC-70CC5288D256}" v="13" dt="2023-12-01T00:23:01.427"/>
    <p1510:client id="{681604B8-E4CE-8E0D-C892-B0D1449C41C6}" v="12" dt="2023-12-04T02:11:21.434"/>
    <p1510:client id="{690A8DE0-6DB3-63AB-C591-EDE9FACB0131}" v="1127" dt="2023-12-05T21:52:13.699"/>
    <p1510:client id="{B42B6F95-E14B-6365-3354-578C0B5DDC15}" v="1154" dt="2023-12-04T05:59:16.818"/>
    <p1510:client id="{F2B3487F-23E5-410B-9981-5204B656DDEB}" v="81" dt="2023-12-05T19:24:16.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27445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629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900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305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4399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9505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267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4662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616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779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51720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62814828"/>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475" y="1387547"/>
            <a:ext cx="12004911" cy="1260923"/>
          </a:xfrm>
        </p:spPr>
        <p:txBody>
          <a:bodyPr>
            <a:normAutofit/>
          </a:bodyPr>
          <a:lstStyle/>
          <a:p>
            <a:r>
              <a:rPr lang="en-US" sz="3200" b="1">
                <a:latin typeface="Times New Roman"/>
                <a:ea typeface="+mj-lt"/>
                <a:cs typeface="+mj-lt"/>
              </a:rPr>
              <a:t>Early Prediction of Diabetes Risk: Leveraging Various Models for Improved Detection</a:t>
            </a:r>
            <a:endParaRPr lang="en-US" sz="3200" b="1">
              <a:latin typeface="Times New Roman"/>
              <a:ea typeface="Calibri Light"/>
              <a:cs typeface="Calibri Light"/>
            </a:endParaRPr>
          </a:p>
        </p:txBody>
      </p:sp>
      <p:sp>
        <p:nvSpPr>
          <p:cNvPr id="3" name="Subtitle 2"/>
          <p:cNvSpPr>
            <a:spLocks noGrp="1"/>
          </p:cNvSpPr>
          <p:nvPr>
            <p:ph type="subTitle" idx="1"/>
          </p:nvPr>
        </p:nvSpPr>
        <p:spPr>
          <a:xfrm>
            <a:off x="2057400" y="3759200"/>
            <a:ext cx="8115300" cy="1727202"/>
          </a:xfrm>
        </p:spPr>
        <p:txBody>
          <a:bodyPr vert="horz" lIns="91440" tIns="45720" rIns="91440" bIns="45720" rtlCol="0" anchor="t">
            <a:normAutofit/>
          </a:bodyPr>
          <a:lstStyle/>
          <a:p>
            <a:r>
              <a:rPr lang="en-US" sz="3200">
                <a:latin typeface="Times New Roman"/>
                <a:cs typeface="Times New Roman"/>
              </a:rPr>
              <a:t>Tejaswi </a:t>
            </a:r>
            <a:r>
              <a:rPr lang="en-US" sz="3200" err="1">
                <a:latin typeface="Times New Roman"/>
                <a:cs typeface="Times New Roman"/>
              </a:rPr>
              <a:t>Neelapu</a:t>
            </a:r>
            <a:r>
              <a:rPr lang="en-US" sz="3200">
                <a:latin typeface="Times New Roman"/>
                <a:cs typeface="Times New Roman"/>
              </a:rPr>
              <a:t>, Maelice </a:t>
            </a:r>
            <a:r>
              <a:rPr lang="en-US" sz="3200" err="1">
                <a:latin typeface="Times New Roman"/>
                <a:cs typeface="Times New Roman"/>
              </a:rPr>
              <a:t>Yamdjieu</a:t>
            </a:r>
            <a:r>
              <a:rPr lang="en-US" sz="3200">
                <a:latin typeface="Times New Roman"/>
                <a:cs typeface="Times New Roman"/>
              </a:rPr>
              <a:t>, </a:t>
            </a:r>
            <a:r>
              <a:rPr lang="en-US" sz="3200" err="1">
                <a:latin typeface="Times New Roman"/>
                <a:cs typeface="Times New Roman"/>
              </a:rPr>
              <a:t>Saluwa</a:t>
            </a:r>
            <a:r>
              <a:rPr lang="en-US" sz="3200">
                <a:latin typeface="Times New Roman"/>
                <a:cs typeface="Times New Roman"/>
              </a:rPr>
              <a:t> </a:t>
            </a:r>
            <a:r>
              <a:rPr lang="en-US" sz="3200" err="1">
                <a:latin typeface="Times New Roman"/>
                <a:cs typeface="Times New Roman"/>
              </a:rPr>
              <a:t>Umuhoza</a:t>
            </a:r>
            <a:endParaRPr lang="en-US" sz="3200" err="1"/>
          </a:p>
        </p:txBody>
      </p:sp>
      <p:sp>
        <p:nvSpPr>
          <p:cNvPr id="5" name="TextBox 4">
            <a:extLst>
              <a:ext uri="{FF2B5EF4-FFF2-40B4-BE49-F238E27FC236}">
                <a16:creationId xmlns:a16="http://schemas.microsoft.com/office/drawing/2014/main" id="{7187F48F-B7FB-891B-7062-DABC0F214226}"/>
              </a:ext>
            </a:extLst>
          </p:cNvPr>
          <p:cNvSpPr txBox="1"/>
          <p:nvPr/>
        </p:nvSpPr>
        <p:spPr>
          <a:xfrm>
            <a:off x="3753133" y="790433"/>
            <a:ext cx="46402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Times New Roman"/>
                <a:cs typeface="Times New Roman"/>
              </a:rPr>
              <a:t>Project Presentation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41F7-58B4-738B-5AC7-0F6C8C8F8D6B}"/>
              </a:ext>
            </a:extLst>
          </p:cNvPr>
          <p:cNvSpPr>
            <a:spLocks noGrp="1"/>
          </p:cNvSpPr>
          <p:nvPr>
            <p:ph type="title"/>
          </p:nvPr>
        </p:nvSpPr>
        <p:spPr>
          <a:xfrm>
            <a:off x="838200" y="-217"/>
            <a:ext cx="10515600" cy="1325563"/>
          </a:xfrm>
        </p:spPr>
        <p:txBody>
          <a:bodyPr/>
          <a:lstStyle/>
          <a:p>
            <a:r>
              <a:rPr lang="en-US" b="1">
                <a:latin typeface="Times New Roman"/>
                <a:cs typeface="Times New Roman"/>
              </a:rPr>
              <a:t>Exploratory Data Analysis</a:t>
            </a:r>
            <a:endParaRPr lang="en-US" b="1"/>
          </a:p>
        </p:txBody>
      </p:sp>
      <p:pic>
        <p:nvPicPr>
          <p:cNvPr id="4" name="Picture 3" descr="A diagram of diabetes cases&#10;&#10;Description automatically generated">
            <a:extLst>
              <a:ext uri="{FF2B5EF4-FFF2-40B4-BE49-F238E27FC236}">
                <a16:creationId xmlns:a16="http://schemas.microsoft.com/office/drawing/2014/main" id="{29244667-6E06-E1FC-1B76-E03433C9C895}"/>
              </a:ext>
            </a:extLst>
          </p:cNvPr>
          <p:cNvPicPr>
            <a:picLocks noChangeAspect="1"/>
          </p:cNvPicPr>
          <p:nvPr/>
        </p:nvPicPr>
        <p:blipFill>
          <a:blip r:embed="rId2"/>
          <a:stretch>
            <a:fillRect/>
          </a:stretch>
        </p:blipFill>
        <p:spPr>
          <a:xfrm>
            <a:off x="744614" y="1043997"/>
            <a:ext cx="5822812" cy="5423764"/>
          </a:xfrm>
          <a:prstGeom prst="rect">
            <a:avLst/>
          </a:prstGeom>
        </p:spPr>
      </p:pic>
      <p:sp>
        <p:nvSpPr>
          <p:cNvPr id="3" name="Rectangle 2">
            <a:extLst>
              <a:ext uri="{FF2B5EF4-FFF2-40B4-BE49-F238E27FC236}">
                <a16:creationId xmlns:a16="http://schemas.microsoft.com/office/drawing/2014/main" id="{3001B0F4-DE51-A133-FA6C-A5508DB5CE42}"/>
              </a:ext>
            </a:extLst>
          </p:cNvPr>
          <p:cNvSpPr/>
          <p:nvPr/>
        </p:nvSpPr>
        <p:spPr>
          <a:xfrm>
            <a:off x="6956141" y="2418730"/>
            <a:ext cx="5064109" cy="21974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171450" indent="-171450" algn="just">
              <a:buFont typeface="Wingdings"/>
              <a:buChar char="§"/>
            </a:pPr>
            <a:r>
              <a:rPr lang="en-US" sz="2400" b="1" dirty="0">
                <a:solidFill>
                  <a:srgbClr val="212121"/>
                </a:solidFill>
                <a:latin typeface="Times New Roman"/>
                <a:ea typeface="+mn-lt"/>
                <a:cs typeface="+mn-lt"/>
              </a:rPr>
              <a:t>0 = No diabetes or only during pregnancy (82.71%)</a:t>
            </a:r>
            <a:endParaRPr lang="en-US" sz="2400" b="1">
              <a:latin typeface="Times New Roman"/>
              <a:ea typeface="Calibri" panose="020F0502020204030204"/>
              <a:cs typeface="Calibri" panose="020F0502020204030204"/>
            </a:endParaRPr>
          </a:p>
          <a:p>
            <a:pPr marL="171450" indent="-171450" algn="just">
              <a:buFont typeface="Wingdings"/>
              <a:buChar char="§"/>
            </a:pPr>
            <a:r>
              <a:rPr lang="en-US" sz="2400" b="1" dirty="0">
                <a:solidFill>
                  <a:srgbClr val="212121"/>
                </a:solidFill>
                <a:latin typeface="Times New Roman"/>
                <a:ea typeface="+mn-lt"/>
                <a:cs typeface="+mn-lt"/>
              </a:rPr>
              <a:t>1 = Pre-diabetes borderline diabetes (2.01%)</a:t>
            </a:r>
            <a:endParaRPr lang="en-US" sz="2400" b="1">
              <a:latin typeface="Times New Roman"/>
              <a:ea typeface="Calibri" panose="020F0502020204030204"/>
              <a:cs typeface="Calibri" panose="020F0502020204030204"/>
            </a:endParaRPr>
          </a:p>
          <a:p>
            <a:pPr marL="171450" indent="-171450" algn="just">
              <a:buFont typeface="Wingdings"/>
              <a:buChar char="§"/>
            </a:pPr>
            <a:r>
              <a:rPr lang="en-US" sz="2400" b="1" dirty="0">
                <a:solidFill>
                  <a:srgbClr val="212121"/>
                </a:solidFill>
                <a:latin typeface="Times New Roman"/>
                <a:ea typeface="+mn-lt"/>
                <a:cs typeface="+mn-lt"/>
              </a:rPr>
              <a:t>2 = Yes, diabetes (15.27%)</a:t>
            </a:r>
            <a:endParaRPr lang="en-US" sz="2400" b="1">
              <a:latin typeface="Times New Roman"/>
              <a:ea typeface="Calibri"/>
              <a:cs typeface="Calibri"/>
            </a:endParaRPr>
          </a:p>
          <a:p>
            <a:pPr marL="285750" indent="-285750" algn="just">
              <a:buFont typeface="Wingdings"/>
              <a:buChar char="§"/>
            </a:pPr>
            <a:endParaRPr lang="en-US" sz="2000" b="1">
              <a:ea typeface="Calibri"/>
              <a:cs typeface="Calibri"/>
            </a:endParaRPr>
          </a:p>
        </p:txBody>
      </p:sp>
    </p:spTree>
    <p:extLst>
      <p:ext uri="{BB962C8B-B14F-4D97-AF65-F5344CB8AC3E}">
        <p14:creationId xmlns:p14="http://schemas.microsoft.com/office/powerpoint/2010/main" val="288660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graph of a number of people&#10;&#10;Description automatically generated">
            <a:extLst>
              <a:ext uri="{FF2B5EF4-FFF2-40B4-BE49-F238E27FC236}">
                <a16:creationId xmlns:a16="http://schemas.microsoft.com/office/drawing/2014/main" id="{25DE6753-9F0A-EB67-67A0-E046881C1455}"/>
              </a:ext>
            </a:extLst>
          </p:cNvPr>
          <p:cNvPicPr>
            <a:picLocks noGrp="1" noChangeAspect="1"/>
          </p:cNvPicPr>
          <p:nvPr>
            <p:ph idx="1"/>
          </p:nvPr>
        </p:nvPicPr>
        <p:blipFill>
          <a:blip r:embed="rId2"/>
          <a:stretch>
            <a:fillRect/>
          </a:stretch>
        </p:blipFill>
        <p:spPr>
          <a:xfrm>
            <a:off x="801639" y="206375"/>
            <a:ext cx="9707660" cy="6649243"/>
          </a:xfrm>
        </p:spPr>
      </p:pic>
    </p:spTree>
    <p:extLst>
      <p:ext uri="{BB962C8B-B14F-4D97-AF65-F5344CB8AC3E}">
        <p14:creationId xmlns:p14="http://schemas.microsoft.com/office/powerpoint/2010/main" val="176927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A2AC-C6E4-D0C6-0D60-FFC9B5D09471}"/>
              </a:ext>
            </a:extLst>
          </p:cNvPr>
          <p:cNvSpPr>
            <a:spLocks noGrp="1"/>
          </p:cNvSpPr>
          <p:nvPr>
            <p:ph type="title"/>
          </p:nvPr>
        </p:nvSpPr>
        <p:spPr>
          <a:xfrm>
            <a:off x="838200" y="-3969"/>
            <a:ext cx="10515600" cy="1325563"/>
          </a:xfrm>
        </p:spPr>
        <p:txBody>
          <a:bodyPr>
            <a:normAutofit/>
          </a:bodyPr>
          <a:lstStyle/>
          <a:p>
            <a:r>
              <a:rPr lang="en-US" b="1" dirty="0">
                <a:latin typeface="Times New Roman"/>
                <a:cs typeface="Times New Roman"/>
              </a:rPr>
              <a:t>Cholesterol and Diabetes </a:t>
            </a:r>
          </a:p>
        </p:txBody>
      </p:sp>
      <p:pic>
        <p:nvPicPr>
          <p:cNvPr id="4" name="Content Placeholder 3" descr="A comparison of a diabetes and high blood sugar level&#10;&#10;Description automatically generated">
            <a:extLst>
              <a:ext uri="{FF2B5EF4-FFF2-40B4-BE49-F238E27FC236}">
                <a16:creationId xmlns:a16="http://schemas.microsoft.com/office/drawing/2014/main" id="{157A60B0-C5CF-1343-607F-21341E6E277D}"/>
              </a:ext>
            </a:extLst>
          </p:cNvPr>
          <p:cNvPicPr>
            <a:picLocks noGrp="1" noChangeAspect="1"/>
          </p:cNvPicPr>
          <p:nvPr>
            <p:ph idx="1"/>
          </p:nvPr>
        </p:nvPicPr>
        <p:blipFill>
          <a:blip r:embed="rId2"/>
          <a:stretch>
            <a:fillRect/>
          </a:stretch>
        </p:blipFill>
        <p:spPr>
          <a:xfrm>
            <a:off x="466866" y="1700924"/>
            <a:ext cx="11142451" cy="5055913"/>
          </a:xfrm>
        </p:spPr>
      </p:pic>
    </p:spTree>
    <p:extLst>
      <p:ext uri="{BB962C8B-B14F-4D97-AF65-F5344CB8AC3E}">
        <p14:creationId xmlns:p14="http://schemas.microsoft.com/office/powerpoint/2010/main" val="197085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818B-48A7-7508-DBCA-474CA4CBF554}"/>
              </a:ext>
            </a:extLst>
          </p:cNvPr>
          <p:cNvSpPr>
            <a:spLocks noGrp="1"/>
          </p:cNvSpPr>
          <p:nvPr>
            <p:ph type="title"/>
          </p:nvPr>
        </p:nvSpPr>
        <p:spPr>
          <a:xfrm>
            <a:off x="838200" y="-3969"/>
            <a:ext cx="10515600" cy="1325563"/>
          </a:xfrm>
        </p:spPr>
        <p:txBody>
          <a:bodyPr/>
          <a:lstStyle/>
          <a:p>
            <a:r>
              <a:rPr lang="en-US" b="1" dirty="0">
                <a:latin typeface="Times New Roman"/>
                <a:ea typeface="Calibri Light"/>
                <a:cs typeface="Calibri Light"/>
              </a:rPr>
              <a:t>Difficulty walking vs Diabetes</a:t>
            </a:r>
            <a:endParaRPr lang="en-US" b="1" dirty="0">
              <a:latin typeface="Times New Roman"/>
            </a:endParaRPr>
          </a:p>
        </p:txBody>
      </p:sp>
      <p:pic>
        <p:nvPicPr>
          <p:cNvPr id="4" name="Content Placeholder 3" descr="A comparison of a graph&#10;&#10;Description automatically generated">
            <a:extLst>
              <a:ext uri="{FF2B5EF4-FFF2-40B4-BE49-F238E27FC236}">
                <a16:creationId xmlns:a16="http://schemas.microsoft.com/office/drawing/2014/main" id="{8A94E5AA-4034-9F85-B632-CF561DA9EBD2}"/>
              </a:ext>
            </a:extLst>
          </p:cNvPr>
          <p:cNvPicPr>
            <a:picLocks noGrp="1" noChangeAspect="1"/>
          </p:cNvPicPr>
          <p:nvPr>
            <p:ph idx="1"/>
          </p:nvPr>
        </p:nvPicPr>
        <p:blipFill>
          <a:blip r:embed="rId2"/>
          <a:stretch>
            <a:fillRect/>
          </a:stretch>
        </p:blipFill>
        <p:spPr>
          <a:xfrm>
            <a:off x="78677" y="1806356"/>
            <a:ext cx="11893220" cy="4840255"/>
          </a:xfrm>
        </p:spPr>
      </p:pic>
    </p:spTree>
    <p:extLst>
      <p:ext uri="{BB962C8B-B14F-4D97-AF65-F5344CB8AC3E}">
        <p14:creationId xmlns:p14="http://schemas.microsoft.com/office/powerpoint/2010/main" val="211712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52D1-1385-DD33-FA80-9CCD8732B588}"/>
              </a:ext>
            </a:extLst>
          </p:cNvPr>
          <p:cNvSpPr>
            <a:spLocks noGrp="1"/>
          </p:cNvSpPr>
          <p:nvPr>
            <p:ph type="title"/>
          </p:nvPr>
        </p:nvSpPr>
        <p:spPr>
          <a:xfrm>
            <a:off x="838200" y="-3969"/>
            <a:ext cx="10515600" cy="1325563"/>
          </a:xfrm>
        </p:spPr>
        <p:txBody>
          <a:bodyPr/>
          <a:lstStyle/>
          <a:p>
            <a:r>
              <a:rPr lang="en-US" b="1" dirty="0">
                <a:latin typeface="Times New Roman"/>
                <a:ea typeface="Calibri Light"/>
                <a:cs typeface="Calibri Light"/>
              </a:rPr>
              <a:t>Blood Pressure vs Diabetes</a:t>
            </a:r>
            <a:endParaRPr lang="en-US" b="1" dirty="0">
              <a:latin typeface="Times New Roman"/>
            </a:endParaRPr>
          </a:p>
        </p:txBody>
      </p:sp>
      <p:pic>
        <p:nvPicPr>
          <p:cNvPr id="4" name="Content Placeholder 3">
            <a:extLst>
              <a:ext uri="{FF2B5EF4-FFF2-40B4-BE49-F238E27FC236}">
                <a16:creationId xmlns:a16="http://schemas.microsoft.com/office/drawing/2014/main" id="{4E06F25E-93C9-7236-C3AE-F555664ACC08}"/>
              </a:ext>
            </a:extLst>
          </p:cNvPr>
          <p:cNvPicPr>
            <a:picLocks noGrp="1" noChangeAspect="1"/>
          </p:cNvPicPr>
          <p:nvPr>
            <p:ph idx="1"/>
          </p:nvPr>
        </p:nvPicPr>
        <p:blipFill>
          <a:blip r:embed="rId2"/>
          <a:stretch>
            <a:fillRect/>
          </a:stretch>
        </p:blipFill>
        <p:spPr>
          <a:xfrm>
            <a:off x="634602" y="2110276"/>
            <a:ext cx="10725508" cy="4394558"/>
          </a:xfrm>
        </p:spPr>
      </p:pic>
    </p:spTree>
    <p:extLst>
      <p:ext uri="{BB962C8B-B14F-4D97-AF65-F5344CB8AC3E}">
        <p14:creationId xmlns:p14="http://schemas.microsoft.com/office/powerpoint/2010/main" val="192762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558C-3DB8-8FD1-045D-121C0DEC9CCF}"/>
              </a:ext>
            </a:extLst>
          </p:cNvPr>
          <p:cNvSpPr>
            <a:spLocks noGrp="1"/>
          </p:cNvSpPr>
          <p:nvPr>
            <p:ph type="title"/>
          </p:nvPr>
        </p:nvSpPr>
        <p:spPr>
          <a:xfrm>
            <a:off x="731044" y="-3969"/>
            <a:ext cx="10515600" cy="1325563"/>
          </a:xfrm>
        </p:spPr>
        <p:txBody>
          <a:bodyPr/>
          <a:lstStyle/>
          <a:p>
            <a:r>
              <a:rPr lang="en-US" b="1" dirty="0">
                <a:latin typeface="Times New Roman"/>
                <a:ea typeface="Calibri Light"/>
                <a:cs typeface="Calibri Light"/>
              </a:rPr>
              <a:t>General Health vs Diabetes</a:t>
            </a:r>
            <a:endParaRPr lang="en-US" b="1" dirty="0">
              <a:latin typeface="Times New Roman"/>
            </a:endParaRPr>
          </a:p>
        </p:txBody>
      </p:sp>
      <p:pic>
        <p:nvPicPr>
          <p:cNvPr id="4" name="Content Placeholder 3">
            <a:extLst>
              <a:ext uri="{FF2B5EF4-FFF2-40B4-BE49-F238E27FC236}">
                <a16:creationId xmlns:a16="http://schemas.microsoft.com/office/drawing/2014/main" id="{33E43C2B-912C-95ED-6A3D-5AC523DE0F13}"/>
              </a:ext>
            </a:extLst>
          </p:cNvPr>
          <p:cNvPicPr>
            <a:picLocks noGrp="1" noChangeAspect="1"/>
          </p:cNvPicPr>
          <p:nvPr>
            <p:ph idx="1"/>
          </p:nvPr>
        </p:nvPicPr>
        <p:blipFill>
          <a:blip r:embed="rId2"/>
          <a:stretch>
            <a:fillRect/>
          </a:stretch>
        </p:blipFill>
        <p:spPr>
          <a:xfrm>
            <a:off x="329482" y="1832715"/>
            <a:ext cx="11343735" cy="4928397"/>
          </a:xfrm>
        </p:spPr>
      </p:pic>
    </p:spTree>
    <p:extLst>
      <p:ext uri="{BB962C8B-B14F-4D97-AF65-F5344CB8AC3E}">
        <p14:creationId xmlns:p14="http://schemas.microsoft.com/office/powerpoint/2010/main" val="1125732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D0A4-7B2D-93D6-F64A-42EB1B3E7344}"/>
              </a:ext>
            </a:extLst>
          </p:cNvPr>
          <p:cNvSpPr>
            <a:spLocks noGrp="1"/>
          </p:cNvSpPr>
          <p:nvPr>
            <p:ph type="title"/>
          </p:nvPr>
        </p:nvSpPr>
        <p:spPr>
          <a:xfrm>
            <a:off x="766762" y="-3969"/>
            <a:ext cx="10515600" cy="1325563"/>
          </a:xfrm>
        </p:spPr>
        <p:txBody>
          <a:bodyPr/>
          <a:lstStyle/>
          <a:p>
            <a:r>
              <a:rPr lang="en-US" b="1" dirty="0">
                <a:latin typeface="Times New Roman"/>
                <a:ea typeface="Calibri Light"/>
                <a:cs typeface="Calibri Light"/>
              </a:rPr>
              <a:t>BMI Distribution by Diabetes status</a:t>
            </a:r>
            <a:endParaRPr lang="en-US" b="1" dirty="0">
              <a:latin typeface="Times New Roman"/>
            </a:endParaRPr>
          </a:p>
        </p:txBody>
      </p:sp>
      <p:pic>
        <p:nvPicPr>
          <p:cNvPr id="4" name="Content Placeholder 3" descr="A graph of a normal distribution&#10;&#10;Description automatically generated">
            <a:extLst>
              <a:ext uri="{FF2B5EF4-FFF2-40B4-BE49-F238E27FC236}">
                <a16:creationId xmlns:a16="http://schemas.microsoft.com/office/drawing/2014/main" id="{0057D1C7-75A6-7F8D-86DD-6768D7116451}"/>
              </a:ext>
            </a:extLst>
          </p:cNvPr>
          <p:cNvPicPr>
            <a:picLocks noGrp="1" noChangeAspect="1"/>
          </p:cNvPicPr>
          <p:nvPr>
            <p:ph idx="1"/>
          </p:nvPr>
        </p:nvPicPr>
        <p:blipFill>
          <a:blip r:embed="rId2"/>
          <a:stretch>
            <a:fillRect/>
          </a:stretch>
        </p:blipFill>
        <p:spPr>
          <a:xfrm>
            <a:off x="84267" y="1626239"/>
            <a:ext cx="11013057" cy="5021447"/>
          </a:xfrm>
        </p:spPr>
      </p:pic>
    </p:spTree>
    <p:extLst>
      <p:ext uri="{BB962C8B-B14F-4D97-AF65-F5344CB8AC3E}">
        <p14:creationId xmlns:p14="http://schemas.microsoft.com/office/powerpoint/2010/main" val="202139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2402-D015-051B-D1FA-CDA51AE567C9}"/>
              </a:ext>
            </a:extLst>
          </p:cNvPr>
          <p:cNvSpPr>
            <a:spLocks noGrp="1"/>
          </p:cNvSpPr>
          <p:nvPr>
            <p:ph type="title"/>
          </p:nvPr>
        </p:nvSpPr>
        <p:spPr>
          <a:xfrm>
            <a:off x="838200" y="-3969"/>
            <a:ext cx="10515600" cy="1325563"/>
          </a:xfrm>
        </p:spPr>
        <p:txBody>
          <a:bodyPr/>
          <a:lstStyle/>
          <a:p>
            <a:r>
              <a:rPr lang="en-US" b="1" dirty="0">
                <a:latin typeface="Times New Roman"/>
                <a:ea typeface="Calibri Light"/>
                <a:cs typeface="Calibri Light"/>
              </a:rPr>
              <a:t>Feature Selection</a:t>
            </a:r>
            <a:endParaRPr lang="en-US" b="1" dirty="0">
              <a:latin typeface="Times New Roman"/>
            </a:endParaRPr>
          </a:p>
        </p:txBody>
      </p:sp>
      <p:pic>
        <p:nvPicPr>
          <p:cNvPr id="7" name="Content Placeholder 6" descr="A graph with blue lines&#10;&#10;Description automatically generated">
            <a:extLst>
              <a:ext uri="{FF2B5EF4-FFF2-40B4-BE49-F238E27FC236}">
                <a16:creationId xmlns:a16="http://schemas.microsoft.com/office/drawing/2014/main" id="{BDCC5B89-9C83-497B-9186-9D9AF8DE077E}"/>
              </a:ext>
            </a:extLst>
          </p:cNvPr>
          <p:cNvPicPr>
            <a:picLocks noGrp="1" noChangeAspect="1"/>
          </p:cNvPicPr>
          <p:nvPr>
            <p:ph idx="1"/>
          </p:nvPr>
        </p:nvPicPr>
        <p:blipFill>
          <a:blip r:embed="rId2"/>
          <a:stretch>
            <a:fillRect/>
          </a:stretch>
        </p:blipFill>
        <p:spPr>
          <a:xfrm>
            <a:off x="716872" y="1442929"/>
            <a:ext cx="9063115" cy="5193100"/>
          </a:xfrm>
        </p:spPr>
      </p:pic>
    </p:spTree>
    <p:extLst>
      <p:ext uri="{BB962C8B-B14F-4D97-AF65-F5344CB8AC3E}">
        <p14:creationId xmlns:p14="http://schemas.microsoft.com/office/powerpoint/2010/main" val="185126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E1F7-6BC6-4914-3238-7CAA75AFF0A6}"/>
              </a:ext>
            </a:extLst>
          </p:cNvPr>
          <p:cNvSpPr>
            <a:spLocks noGrp="1"/>
          </p:cNvSpPr>
          <p:nvPr>
            <p:ph type="title"/>
          </p:nvPr>
        </p:nvSpPr>
        <p:spPr>
          <a:xfrm>
            <a:off x="838200" y="-3969"/>
            <a:ext cx="10515600" cy="1325563"/>
          </a:xfrm>
        </p:spPr>
        <p:txBody>
          <a:bodyPr/>
          <a:lstStyle/>
          <a:p>
            <a:r>
              <a:rPr lang="en-US" b="1" dirty="0">
                <a:latin typeface="Times New Roman"/>
                <a:cs typeface="Times New Roman"/>
              </a:rPr>
              <a:t>Train Test Split</a:t>
            </a:r>
            <a:endParaRPr lang="en-US" dirty="0"/>
          </a:p>
        </p:txBody>
      </p:sp>
      <p:pic>
        <p:nvPicPr>
          <p:cNvPr id="10" name="Content Placeholder 9">
            <a:extLst>
              <a:ext uri="{FF2B5EF4-FFF2-40B4-BE49-F238E27FC236}">
                <a16:creationId xmlns:a16="http://schemas.microsoft.com/office/drawing/2014/main" id="{DA993F1C-FA8B-B7A6-6F4C-ADAD89938DBE}"/>
              </a:ext>
            </a:extLst>
          </p:cNvPr>
          <p:cNvPicPr>
            <a:picLocks noGrp="1" noChangeAspect="1"/>
          </p:cNvPicPr>
          <p:nvPr>
            <p:ph idx="1"/>
          </p:nvPr>
        </p:nvPicPr>
        <p:blipFill>
          <a:blip r:embed="rId2"/>
          <a:stretch>
            <a:fillRect/>
          </a:stretch>
        </p:blipFill>
        <p:spPr>
          <a:xfrm>
            <a:off x="631805" y="1546764"/>
            <a:ext cx="10898036" cy="5023018"/>
          </a:xfrm>
        </p:spPr>
      </p:pic>
    </p:spTree>
    <p:extLst>
      <p:ext uri="{BB962C8B-B14F-4D97-AF65-F5344CB8AC3E}">
        <p14:creationId xmlns:p14="http://schemas.microsoft.com/office/powerpoint/2010/main" val="398447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377F-D64E-FA1E-00DC-8E2F9051C82F}"/>
              </a:ext>
            </a:extLst>
          </p:cNvPr>
          <p:cNvSpPr>
            <a:spLocks noGrp="1"/>
          </p:cNvSpPr>
          <p:nvPr>
            <p:ph type="title"/>
          </p:nvPr>
        </p:nvSpPr>
        <p:spPr>
          <a:xfrm>
            <a:off x="838200" y="-3969"/>
            <a:ext cx="10515600" cy="1325563"/>
          </a:xfrm>
        </p:spPr>
        <p:txBody>
          <a:bodyPr/>
          <a:lstStyle/>
          <a:p>
            <a:r>
              <a:rPr lang="en-US" b="1">
                <a:latin typeface="Times New Roman"/>
                <a:cs typeface="Calibri Light"/>
              </a:rPr>
              <a:t>Modeling</a:t>
            </a:r>
            <a:endParaRPr lang="en-US" b="1">
              <a:latin typeface="Times New Roman"/>
            </a:endParaRPr>
          </a:p>
        </p:txBody>
      </p:sp>
      <p:sp>
        <p:nvSpPr>
          <p:cNvPr id="3" name="Content Placeholder 2">
            <a:extLst>
              <a:ext uri="{FF2B5EF4-FFF2-40B4-BE49-F238E27FC236}">
                <a16:creationId xmlns:a16="http://schemas.microsoft.com/office/drawing/2014/main" id="{39ED4491-336A-9843-A011-A598607353B3}"/>
              </a:ext>
            </a:extLst>
          </p:cNvPr>
          <p:cNvSpPr>
            <a:spLocks noGrp="1"/>
          </p:cNvSpPr>
          <p:nvPr>
            <p:ph idx="1"/>
          </p:nvPr>
        </p:nvSpPr>
        <p:spPr>
          <a:xfrm>
            <a:off x="601463" y="1330649"/>
            <a:ext cx="10515600" cy="5672931"/>
          </a:xfrm>
        </p:spPr>
        <p:txBody>
          <a:bodyPr vert="horz" lIns="91440" tIns="45720" rIns="91440" bIns="45720" rtlCol="0" anchor="t">
            <a:normAutofit lnSpcReduction="10000"/>
          </a:bodyPr>
          <a:lstStyle/>
          <a:p>
            <a:pPr marL="0" indent="0">
              <a:buNone/>
            </a:pPr>
            <a:r>
              <a:rPr lang="en-US" sz="2000">
                <a:solidFill>
                  <a:srgbClr val="374151"/>
                </a:solidFill>
                <a:latin typeface="Times New Roman"/>
                <a:ea typeface="+mn-lt"/>
                <a:cs typeface="+mn-lt"/>
              </a:rPr>
              <a:t>Three distinct machine learning models to predict diabetes based on classification metrics. </a:t>
            </a:r>
            <a:endParaRPr lang="en-US" sz="2000">
              <a:solidFill>
                <a:srgbClr val="000000"/>
              </a:solidFill>
              <a:latin typeface="Times New Roman"/>
              <a:ea typeface="+mn-lt"/>
              <a:cs typeface="+mn-lt"/>
            </a:endParaRPr>
          </a:p>
          <a:p>
            <a:pPr marL="342900" indent="-342900"/>
            <a:r>
              <a:rPr lang="en-US" sz="2000">
                <a:solidFill>
                  <a:srgbClr val="212121"/>
                </a:solidFill>
                <a:latin typeface="Times New Roman"/>
                <a:ea typeface="+mn-lt"/>
                <a:cs typeface="+mn-lt"/>
              </a:rPr>
              <a:t>Decision Tree Classification Metrics for Diabetes (Class 2):</a:t>
            </a:r>
            <a:endParaRPr lang="en-US" sz="2000">
              <a:solidFill>
                <a:srgbClr val="000000"/>
              </a:solidFill>
              <a:latin typeface="Times New Roman"/>
              <a:ea typeface="+mn-lt"/>
              <a:cs typeface="+mn-lt"/>
            </a:endParaRPr>
          </a:p>
          <a:p>
            <a:pPr marL="0" indent="0">
              <a:buNone/>
            </a:pPr>
            <a:r>
              <a:rPr lang="en-US" sz="2000">
                <a:solidFill>
                  <a:srgbClr val="212121"/>
                </a:solidFill>
                <a:latin typeface="Times New Roman"/>
                <a:ea typeface="+mn-lt"/>
                <a:cs typeface="+mn-lt"/>
              </a:rPr>
              <a:t> Precision: 0.8711530006594856 </a:t>
            </a:r>
            <a:endParaRPr lang="en-US" sz="2000">
              <a:solidFill>
                <a:srgbClr val="000000"/>
              </a:solidFill>
              <a:latin typeface="Times New Roman"/>
              <a:ea typeface="+mn-lt"/>
              <a:cs typeface="+mn-lt"/>
            </a:endParaRPr>
          </a:p>
          <a:p>
            <a:pPr marL="0" indent="0">
              <a:buNone/>
            </a:pPr>
            <a:r>
              <a:rPr lang="en-US" sz="2000">
                <a:solidFill>
                  <a:srgbClr val="212121"/>
                </a:solidFill>
                <a:latin typeface="Times New Roman"/>
                <a:ea typeface="+mn-lt"/>
                <a:cs typeface="+mn-lt"/>
              </a:rPr>
              <a:t> Recall: 0.8317504460069263</a:t>
            </a:r>
            <a:endParaRPr lang="en-US" sz="2000">
              <a:solidFill>
                <a:srgbClr val="000000"/>
              </a:solidFill>
              <a:latin typeface="Times New Roman"/>
              <a:ea typeface="+mn-lt"/>
              <a:cs typeface="+mn-lt"/>
            </a:endParaRPr>
          </a:p>
          <a:p>
            <a:pPr marL="0" indent="0">
              <a:buNone/>
            </a:pPr>
            <a:r>
              <a:rPr lang="en-US" sz="2000">
                <a:solidFill>
                  <a:srgbClr val="212121"/>
                </a:solidFill>
                <a:latin typeface="Times New Roman"/>
                <a:ea typeface="+mn-lt"/>
                <a:cs typeface="+mn-lt"/>
              </a:rPr>
              <a:t> F1 Score: 0.8509958662157084</a:t>
            </a:r>
          </a:p>
          <a:p>
            <a:pPr marL="0" indent="0">
              <a:buNone/>
            </a:pPr>
            <a:endParaRPr lang="en-US" sz="2000">
              <a:solidFill>
                <a:srgbClr val="212121"/>
              </a:solidFill>
              <a:latin typeface="Times New Roman"/>
              <a:ea typeface="+mn-lt"/>
              <a:cs typeface="+mn-lt"/>
            </a:endParaRPr>
          </a:p>
          <a:p>
            <a:r>
              <a:rPr lang="en-US" sz="2000">
                <a:solidFill>
                  <a:srgbClr val="212121"/>
                </a:solidFill>
                <a:latin typeface="Times New Roman"/>
                <a:ea typeface="+mn-lt"/>
                <a:cs typeface="+mn-lt"/>
              </a:rPr>
              <a:t>Logistic Regression Classification Metrics for Diabetes (Class 2): </a:t>
            </a:r>
          </a:p>
          <a:p>
            <a:pPr marL="0" indent="0">
              <a:buNone/>
            </a:pPr>
            <a:r>
              <a:rPr lang="en-US" sz="2000">
                <a:solidFill>
                  <a:srgbClr val="212121"/>
                </a:solidFill>
                <a:latin typeface="Times New Roman"/>
                <a:ea typeface="+mn-lt"/>
                <a:cs typeface="+mn-lt"/>
              </a:rPr>
              <a:t>Precision: 0.8436002892524632</a:t>
            </a:r>
          </a:p>
          <a:p>
            <a:pPr marL="0" indent="0">
              <a:buNone/>
            </a:pPr>
            <a:r>
              <a:rPr lang="en-US" sz="2000">
                <a:solidFill>
                  <a:srgbClr val="212121"/>
                </a:solidFill>
                <a:latin typeface="Times New Roman"/>
                <a:ea typeface="+mn-lt"/>
                <a:cs typeface="+mn-lt"/>
              </a:rPr>
              <a:t> Recall: 0.9794049742890125 </a:t>
            </a:r>
          </a:p>
          <a:p>
            <a:pPr marL="0" indent="0">
              <a:buNone/>
            </a:pPr>
            <a:r>
              <a:rPr lang="en-US" sz="2000">
                <a:solidFill>
                  <a:srgbClr val="212121"/>
                </a:solidFill>
                <a:latin typeface="Times New Roman"/>
                <a:ea typeface="+mn-lt"/>
                <a:cs typeface="+mn-lt"/>
              </a:rPr>
              <a:t>F1 Score: 0.9064442501942502</a:t>
            </a:r>
            <a:endParaRPr lang="en-US" sz="2000">
              <a:solidFill>
                <a:srgbClr val="212121"/>
              </a:solidFill>
              <a:latin typeface="Times New Roman"/>
              <a:ea typeface="Calibri"/>
              <a:cs typeface="Calibri"/>
            </a:endParaRPr>
          </a:p>
          <a:p>
            <a:pPr marL="0" indent="0">
              <a:buNone/>
            </a:pPr>
            <a:endParaRPr lang="en-US" sz="2000">
              <a:solidFill>
                <a:srgbClr val="212121"/>
              </a:solidFill>
              <a:latin typeface="Times New Roman"/>
              <a:ea typeface="+mn-lt"/>
              <a:cs typeface="+mn-lt"/>
            </a:endParaRPr>
          </a:p>
          <a:p>
            <a:r>
              <a:rPr lang="en-US" sz="2000">
                <a:solidFill>
                  <a:srgbClr val="212121"/>
                </a:solidFill>
                <a:latin typeface="Times New Roman"/>
                <a:ea typeface="+mn-lt"/>
                <a:cs typeface="+mn-lt"/>
              </a:rPr>
              <a:t>Quadratic Regression Classification Metrics for Diabetes (Class 2): </a:t>
            </a:r>
            <a:endParaRPr lang="en-US" sz="2000">
              <a:solidFill>
                <a:srgbClr val="000000"/>
              </a:solidFill>
              <a:latin typeface="Times New Roman"/>
              <a:ea typeface="+mn-lt"/>
              <a:cs typeface="+mn-lt"/>
            </a:endParaRPr>
          </a:p>
          <a:p>
            <a:pPr marL="0" indent="0">
              <a:buNone/>
            </a:pPr>
            <a:r>
              <a:rPr lang="en-US" sz="2000">
                <a:solidFill>
                  <a:srgbClr val="212121"/>
                </a:solidFill>
                <a:latin typeface="Times New Roman"/>
                <a:ea typeface="+mn-lt"/>
                <a:cs typeface="+mn-lt"/>
              </a:rPr>
              <a:t>Precision: 0.9066839527513685</a:t>
            </a:r>
            <a:endParaRPr lang="en-US" sz="2000">
              <a:solidFill>
                <a:srgbClr val="000000"/>
              </a:solidFill>
              <a:latin typeface="Times New Roman"/>
              <a:ea typeface="+mn-lt"/>
              <a:cs typeface="+mn-lt"/>
            </a:endParaRPr>
          </a:p>
          <a:p>
            <a:pPr marL="0" indent="0">
              <a:buNone/>
            </a:pPr>
            <a:r>
              <a:rPr lang="en-US" sz="2000">
                <a:solidFill>
                  <a:srgbClr val="212121"/>
                </a:solidFill>
                <a:latin typeface="Times New Roman"/>
                <a:ea typeface="+mn-lt"/>
                <a:cs typeface="+mn-lt"/>
              </a:rPr>
              <a:t> Recall: 0.8256637632490292 </a:t>
            </a:r>
          </a:p>
          <a:p>
            <a:pPr marL="0" indent="0">
              <a:buNone/>
            </a:pPr>
            <a:r>
              <a:rPr lang="en-US" sz="2000">
                <a:solidFill>
                  <a:srgbClr val="212121"/>
                </a:solidFill>
                <a:latin typeface="Times New Roman"/>
                <a:ea typeface="+mn-lt"/>
                <a:cs typeface="+mn-lt"/>
              </a:rPr>
              <a:t>F1 Score: 0.8642792409304368</a:t>
            </a:r>
            <a:endParaRPr lang="en-US" sz="2000">
              <a:latin typeface="Times New Roman"/>
              <a:ea typeface="+mn-lt"/>
              <a:cs typeface="+mn-lt"/>
            </a:endParaRPr>
          </a:p>
        </p:txBody>
      </p:sp>
    </p:spTree>
    <p:extLst>
      <p:ext uri="{BB962C8B-B14F-4D97-AF65-F5344CB8AC3E}">
        <p14:creationId xmlns:p14="http://schemas.microsoft.com/office/powerpoint/2010/main" val="293545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7549AF-8F48-ACA1-992C-78CACFF6DCE8}"/>
              </a:ext>
            </a:extLst>
          </p:cNvPr>
          <p:cNvSpPr>
            <a:spLocks noGrp="1"/>
          </p:cNvSpPr>
          <p:nvPr>
            <p:ph type="title"/>
          </p:nvPr>
        </p:nvSpPr>
        <p:spPr>
          <a:xfrm>
            <a:off x="1135323" y="2606"/>
            <a:ext cx="3418765" cy="1325563"/>
          </a:xfrm>
        </p:spPr>
        <p:txBody>
          <a:bodyPr/>
          <a:lstStyle/>
          <a:p>
            <a:r>
              <a:rPr lang="en-US" b="1">
                <a:latin typeface="Times New Roman"/>
                <a:ea typeface="Calibri Light"/>
                <a:cs typeface="Calibri Light"/>
              </a:rPr>
              <a:t>Contents</a:t>
            </a:r>
            <a:endParaRPr lang="en-US" b="1">
              <a:latin typeface="Times New Roman"/>
            </a:endParaRPr>
          </a:p>
        </p:txBody>
      </p:sp>
      <p:graphicFrame>
        <p:nvGraphicFramePr>
          <p:cNvPr id="4" name="Table 3">
            <a:extLst>
              <a:ext uri="{FF2B5EF4-FFF2-40B4-BE49-F238E27FC236}">
                <a16:creationId xmlns:a16="http://schemas.microsoft.com/office/drawing/2014/main" id="{33D32D92-D7C9-5ABD-C2A6-3008BDAE0265}"/>
              </a:ext>
            </a:extLst>
          </p:cNvPr>
          <p:cNvGraphicFramePr>
            <a:graphicFrameLocks noGrp="1"/>
          </p:cNvGraphicFramePr>
          <p:nvPr>
            <p:extLst>
              <p:ext uri="{D42A27DB-BD31-4B8C-83A1-F6EECF244321}">
                <p14:modId xmlns:p14="http://schemas.microsoft.com/office/powerpoint/2010/main" val="1298947052"/>
              </p:ext>
            </p:extLst>
          </p:nvPr>
        </p:nvGraphicFramePr>
        <p:xfrm>
          <a:off x="1131094" y="1428749"/>
          <a:ext cx="8168640" cy="4452391"/>
        </p:xfrm>
        <a:graphic>
          <a:graphicData uri="http://schemas.openxmlformats.org/drawingml/2006/table">
            <a:tbl>
              <a:tblPr firstRow="1" bandRow="1">
                <a:tableStyleId>{5940675A-B579-460E-94D1-54222C63F5DA}</a:tableStyleId>
              </a:tblPr>
              <a:tblGrid>
                <a:gridCol w="8168640">
                  <a:extLst>
                    <a:ext uri="{9D8B030D-6E8A-4147-A177-3AD203B41FA5}">
                      <a16:colId xmlns:a16="http://schemas.microsoft.com/office/drawing/2014/main" val="2863244310"/>
                    </a:ext>
                  </a:extLst>
                </a:gridCol>
              </a:tblGrid>
              <a:tr h="663811">
                <a:tc>
                  <a:txBody>
                    <a:bodyPr/>
                    <a:lstStyle/>
                    <a:p>
                      <a:r>
                        <a:rPr lang="en-US" sz="3000" dirty="0">
                          <a:solidFill>
                            <a:schemeClr val="tx1"/>
                          </a:solidFill>
                          <a:latin typeface="Times New Roman"/>
                        </a:rPr>
                        <a:t>Introduction</a:t>
                      </a:r>
                    </a:p>
                  </a:txBody>
                  <a:tcPr/>
                </a:tc>
                <a:extLst>
                  <a:ext uri="{0D108BD9-81ED-4DB2-BD59-A6C34878D82A}">
                    <a16:rowId xmlns:a16="http://schemas.microsoft.com/office/drawing/2014/main" val="1907935191"/>
                  </a:ext>
                </a:extLst>
              </a:tr>
              <a:tr h="631430">
                <a:tc>
                  <a:txBody>
                    <a:bodyPr/>
                    <a:lstStyle/>
                    <a:p>
                      <a:r>
                        <a:rPr lang="en-US" sz="3000" dirty="0">
                          <a:solidFill>
                            <a:schemeClr val="tx1"/>
                          </a:solidFill>
                          <a:latin typeface="Times New Roman"/>
                        </a:rPr>
                        <a:t>Data Preparation</a:t>
                      </a:r>
                    </a:p>
                  </a:txBody>
                  <a:tcPr/>
                </a:tc>
                <a:extLst>
                  <a:ext uri="{0D108BD9-81ED-4DB2-BD59-A6C34878D82A}">
                    <a16:rowId xmlns:a16="http://schemas.microsoft.com/office/drawing/2014/main" val="249861961"/>
                  </a:ext>
                </a:extLst>
              </a:tr>
              <a:tr h="631430">
                <a:tc>
                  <a:txBody>
                    <a:bodyPr/>
                    <a:lstStyle/>
                    <a:p>
                      <a:r>
                        <a:rPr lang="en-US" sz="3000" dirty="0">
                          <a:solidFill>
                            <a:schemeClr val="tx1"/>
                          </a:solidFill>
                          <a:latin typeface="Times New Roman"/>
                        </a:rPr>
                        <a:t>Question for the problem</a:t>
                      </a:r>
                    </a:p>
                  </a:txBody>
                  <a:tcPr/>
                </a:tc>
                <a:extLst>
                  <a:ext uri="{0D108BD9-81ED-4DB2-BD59-A6C34878D82A}">
                    <a16:rowId xmlns:a16="http://schemas.microsoft.com/office/drawing/2014/main" val="528823583"/>
                  </a:ext>
                </a:extLst>
              </a:tr>
              <a:tr h="631430">
                <a:tc>
                  <a:txBody>
                    <a:bodyPr/>
                    <a:lstStyle/>
                    <a:p>
                      <a:r>
                        <a:rPr lang="en-US" sz="3000" dirty="0">
                          <a:solidFill>
                            <a:schemeClr val="tx1"/>
                          </a:solidFill>
                          <a:latin typeface="Times New Roman"/>
                        </a:rPr>
                        <a:t>Analysis Methods</a:t>
                      </a:r>
                    </a:p>
                  </a:txBody>
                  <a:tcPr/>
                </a:tc>
                <a:extLst>
                  <a:ext uri="{0D108BD9-81ED-4DB2-BD59-A6C34878D82A}">
                    <a16:rowId xmlns:a16="http://schemas.microsoft.com/office/drawing/2014/main" val="4047839902"/>
                  </a:ext>
                </a:extLst>
              </a:tr>
              <a:tr h="631430">
                <a:tc>
                  <a:txBody>
                    <a:bodyPr/>
                    <a:lstStyle/>
                    <a:p>
                      <a:r>
                        <a:rPr lang="en-US" sz="3000" dirty="0">
                          <a:solidFill>
                            <a:schemeClr val="tx1"/>
                          </a:solidFill>
                          <a:latin typeface="Times New Roman"/>
                        </a:rPr>
                        <a:t>Modeling</a:t>
                      </a:r>
                    </a:p>
                  </a:txBody>
                  <a:tcPr/>
                </a:tc>
                <a:extLst>
                  <a:ext uri="{0D108BD9-81ED-4DB2-BD59-A6C34878D82A}">
                    <a16:rowId xmlns:a16="http://schemas.microsoft.com/office/drawing/2014/main" val="3259640149"/>
                  </a:ext>
                </a:extLst>
              </a:tr>
              <a:tr h="631430">
                <a:tc>
                  <a:txBody>
                    <a:bodyPr/>
                    <a:lstStyle/>
                    <a:p>
                      <a:r>
                        <a:rPr lang="en-US" sz="3000" dirty="0">
                          <a:solidFill>
                            <a:schemeClr val="tx1"/>
                          </a:solidFill>
                          <a:latin typeface="Times New Roman"/>
                        </a:rPr>
                        <a:t>Results</a:t>
                      </a:r>
                    </a:p>
                  </a:txBody>
                  <a:tcPr/>
                </a:tc>
                <a:extLst>
                  <a:ext uri="{0D108BD9-81ED-4DB2-BD59-A6C34878D82A}">
                    <a16:rowId xmlns:a16="http://schemas.microsoft.com/office/drawing/2014/main" val="580690804"/>
                  </a:ext>
                </a:extLst>
              </a:tr>
              <a:tr h="631430">
                <a:tc>
                  <a:txBody>
                    <a:bodyPr/>
                    <a:lstStyle/>
                    <a:p>
                      <a:r>
                        <a:rPr lang="en-US" sz="3000" dirty="0">
                          <a:solidFill>
                            <a:schemeClr val="tx1"/>
                          </a:solidFill>
                          <a:latin typeface="Times New Roman"/>
                        </a:rPr>
                        <a:t>Conclusion</a:t>
                      </a:r>
                    </a:p>
                  </a:txBody>
                  <a:tcPr/>
                </a:tc>
                <a:extLst>
                  <a:ext uri="{0D108BD9-81ED-4DB2-BD59-A6C34878D82A}">
                    <a16:rowId xmlns:a16="http://schemas.microsoft.com/office/drawing/2014/main" val="1389513807"/>
                  </a:ext>
                </a:extLst>
              </a:tr>
            </a:tbl>
          </a:graphicData>
        </a:graphic>
      </p:graphicFrame>
    </p:spTree>
    <p:extLst>
      <p:ext uri="{BB962C8B-B14F-4D97-AF65-F5344CB8AC3E}">
        <p14:creationId xmlns:p14="http://schemas.microsoft.com/office/powerpoint/2010/main" val="1908674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8896-0221-A60B-C98B-9CFA32CD390A}"/>
              </a:ext>
            </a:extLst>
          </p:cNvPr>
          <p:cNvSpPr>
            <a:spLocks noGrp="1"/>
          </p:cNvSpPr>
          <p:nvPr>
            <p:ph type="title"/>
          </p:nvPr>
        </p:nvSpPr>
        <p:spPr>
          <a:xfrm>
            <a:off x="838200" y="-3969"/>
            <a:ext cx="10515600" cy="1325563"/>
          </a:xfrm>
        </p:spPr>
        <p:txBody>
          <a:bodyPr/>
          <a:lstStyle/>
          <a:p>
            <a:r>
              <a:rPr lang="en-US" b="1" dirty="0">
                <a:latin typeface="Times New Roman"/>
                <a:ea typeface="Calibri Light"/>
                <a:cs typeface="Calibri Light"/>
              </a:rPr>
              <a:t>Results</a:t>
            </a:r>
            <a:endParaRPr lang="en-US" b="1" dirty="0">
              <a:latin typeface="Times New Roman"/>
            </a:endParaRPr>
          </a:p>
        </p:txBody>
      </p:sp>
      <p:sp>
        <p:nvSpPr>
          <p:cNvPr id="3" name="Content Placeholder 2">
            <a:extLst>
              <a:ext uri="{FF2B5EF4-FFF2-40B4-BE49-F238E27FC236}">
                <a16:creationId xmlns:a16="http://schemas.microsoft.com/office/drawing/2014/main" id="{C6D973F1-7679-BA3A-E61A-F41880A9E5E2}"/>
              </a:ext>
            </a:extLst>
          </p:cNvPr>
          <p:cNvSpPr>
            <a:spLocks noGrp="1"/>
          </p:cNvSpPr>
          <p:nvPr>
            <p:ph idx="1"/>
          </p:nvPr>
        </p:nvSpPr>
        <p:spPr>
          <a:xfrm>
            <a:off x="838200" y="1313657"/>
            <a:ext cx="10515600" cy="5530055"/>
          </a:xfrm>
        </p:spPr>
        <p:txBody>
          <a:bodyPr vert="horz" lIns="91440" tIns="45720" rIns="91440" bIns="45720" rtlCol="0" anchor="t">
            <a:normAutofit/>
          </a:bodyPr>
          <a:lstStyle/>
          <a:p>
            <a:r>
              <a:rPr lang="en-US" sz="2000" b="1" dirty="0">
                <a:latin typeface="Times New Roman"/>
                <a:ea typeface="+mn-lt"/>
                <a:cs typeface="+mn-lt"/>
              </a:rPr>
              <a:t>Forms of Fitted Models:</a:t>
            </a:r>
            <a:endParaRPr lang="en-US" sz="2000" dirty="0">
              <a:latin typeface="Times New Roman"/>
              <a:ea typeface="Calibri" panose="020F0502020204030204"/>
              <a:cs typeface="Calibri" panose="020F0502020204030204"/>
            </a:endParaRPr>
          </a:p>
          <a:p>
            <a:pPr lvl="1"/>
            <a:r>
              <a:rPr lang="en-US" sz="2000" dirty="0">
                <a:latin typeface="Times New Roman"/>
                <a:ea typeface="+mn-lt"/>
                <a:cs typeface="+mn-lt"/>
              </a:rPr>
              <a:t>Utilized various classification models, including logistic regression, quadratic model and decision trees, to predict diabetes occurrence based on health attributes.</a:t>
            </a:r>
            <a:endParaRPr lang="en-US" sz="2000">
              <a:latin typeface="Times New Roman"/>
              <a:cs typeface="Times New Roman"/>
            </a:endParaRPr>
          </a:p>
          <a:p>
            <a:r>
              <a:rPr lang="en-US" sz="2000" b="1" dirty="0">
                <a:latin typeface="Times New Roman"/>
                <a:ea typeface="+mn-lt"/>
                <a:cs typeface="+mn-lt"/>
              </a:rPr>
              <a:t>Analysis of Model Quality:</a:t>
            </a:r>
            <a:endParaRPr lang="en-US" sz="2000">
              <a:latin typeface="Times New Roman"/>
              <a:cs typeface="Times New Roman"/>
            </a:endParaRPr>
          </a:p>
          <a:p>
            <a:pPr lvl="1"/>
            <a:r>
              <a:rPr lang="en-US" sz="2000" dirty="0">
                <a:latin typeface="Times New Roman"/>
                <a:ea typeface="+mn-lt"/>
                <a:cs typeface="+mn-lt"/>
              </a:rPr>
              <a:t>Conducted cross-validation of the model .</a:t>
            </a:r>
            <a:endParaRPr lang="en-US" sz="2000" dirty="0">
              <a:latin typeface="Times New Roman"/>
              <a:cs typeface="Times New Roman"/>
            </a:endParaRPr>
          </a:p>
          <a:p>
            <a:pPr lvl="1"/>
            <a:r>
              <a:rPr lang="en-US" sz="2000" dirty="0">
                <a:latin typeface="Times New Roman"/>
                <a:ea typeface="+mn-lt"/>
                <a:cs typeface="+mn-lt"/>
              </a:rPr>
              <a:t>Examined statistical measures such as accuracy, precision, recall, and F1-score to get the overall quality of the fitted models.</a:t>
            </a:r>
            <a:endParaRPr lang="en-US" sz="2000">
              <a:latin typeface="Times New Roman"/>
              <a:cs typeface="Times New Roman"/>
            </a:endParaRPr>
          </a:p>
          <a:p>
            <a:r>
              <a:rPr lang="en-US" sz="2000" b="1" dirty="0">
                <a:latin typeface="Times New Roman"/>
                <a:ea typeface="+mn-lt"/>
                <a:cs typeface="+mn-lt"/>
              </a:rPr>
              <a:t>Results of Statistical Tests:</a:t>
            </a:r>
            <a:endParaRPr lang="en-US" sz="2000">
              <a:latin typeface="Times New Roman"/>
              <a:cs typeface="Times New Roman"/>
            </a:endParaRPr>
          </a:p>
          <a:p>
            <a:pPr lvl="1"/>
            <a:r>
              <a:rPr lang="en-US" sz="2000" dirty="0">
                <a:latin typeface="Times New Roman"/>
                <a:ea typeface="+mn-lt"/>
                <a:cs typeface="+mn-lt"/>
              </a:rPr>
              <a:t>Applied statistical tests to evaluate the significance of predictor variables.</a:t>
            </a:r>
            <a:endParaRPr lang="en-US" sz="2000">
              <a:latin typeface="Times New Roman"/>
              <a:cs typeface="Times New Roman"/>
            </a:endParaRPr>
          </a:p>
          <a:p>
            <a:pPr lvl="1"/>
            <a:r>
              <a:rPr lang="en-US" sz="2000" dirty="0">
                <a:latin typeface="Times New Roman"/>
                <a:ea typeface="+mn-lt"/>
                <a:cs typeface="+mn-lt"/>
              </a:rPr>
              <a:t>Tested for model significance and reliability, ensuring that the chosen models provide high accuracy.</a:t>
            </a:r>
            <a:endParaRPr lang="en-US" sz="2000" dirty="0">
              <a:latin typeface="Times New Roman"/>
              <a:cs typeface="Times New Roman"/>
            </a:endParaRPr>
          </a:p>
          <a:p>
            <a:r>
              <a:rPr lang="en-US" sz="2000" b="1" dirty="0">
                <a:latin typeface="Times New Roman"/>
                <a:ea typeface="+mn-lt"/>
                <a:cs typeface="+mn-lt"/>
              </a:rPr>
              <a:t>Model Performance and Assessment:</a:t>
            </a:r>
            <a:endParaRPr lang="en-US" sz="2000">
              <a:latin typeface="Times New Roman"/>
              <a:cs typeface="Times New Roman"/>
            </a:endParaRPr>
          </a:p>
          <a:p>
            <a:pPr lvl="1"/>
            <a:r>
              <a:rPr lang="en-US" sz="2000" dirty="0">
                <a:latin typeface="Times New Roman"/>
                <a:ea typeface="+mn-lt"/>
                <a:cs typeface="+mn-lt"/>
              </a:rPr>
              <a:t>Overall models, Logistic Regression is the best fit.</a:t>
            </a:r>
            <a:endParaRPr lang="en-US" sz="2000" dirty="0">
              <a:latin typeface="Times New Roman"/>
              <a:cs typeface="Times New Roman"/>
            </a:endParaRPr>
          </a:p>
          <a:p>
            <a:pPr lvl="1"/>
            <a:r>
              <a:rPr lang="en-US" sz="2000" dirty="0">
                <a:latin typeface="Times New Roman"/>
                <a:ea typeface="+mn-lt"/>
                <a:cs typeface="+mn-lt"/>
              </a:rPr>
              <a:t>Provided a comprehensive evaluation of how well the models answered the primary question of predicting diabetes occurrence based on health attributes.</a:t>
            </a:r>
            <a:endParaRPr lang="en-US" sz="2000">
              <a:latin typeface="Times New Roman"/>
              <a:cs typeface="Times New Roman"/>
            </a:endParaRPr>
          </a:p>
        </p:txBody>
      </p:sp>
    </p:spTree>
    <p:extLst>
      <p:ext uri="{BB962C8B-B14F-4D97-AF65-F5344CB8AC3E}">
        <p14:creationId xmlns:p14="http://schemas.microsoft.com/office/powerpoint/2010/main" val="228415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2794-0086-EAE8-783F-EA302E9DB9C1}"/>
              </a:ext>
            </a:extLst>
          </p:cNvPr>
          <p:cNvSpPr>
            <a:spLocks noGrp="1"/>
          </p:cNvSpPr>
          <p:nvPr>
            <p:ph type="title"/>
          </p:nvPr>
        </p:nvSpPr>
        <p:spPr>
          <a:xfrm>
            <a:off x="838200" y="-3969"/>
            <a:ext cx="10515600" cy="1325563"/>
          </a:xfrm>
        </p:spPr>
        <p:txBody>
          <a:bodyPr/>
          <a:lstStyle/>
          <a:p>
            <a:r>
              <a:rPr lang="en-US" b="1" dirty="0">
                <a:latin typeface="Times New Roman"/>
                <a:cs typeface="Calibri Light"/>
              </a:rPr>
              <a:t>Conclusion</a:t>
            </a:r>
            <a:endParaRPr lang="en-US" b="1" dirty="0">
              <a:latin typeface="Times New Roman"/>
            </a:endParaRPr>
          </a:p>
        </p:txBody>
      </p:sp>
      <p:sp>
        <p:nvSpPr>
          <p:cNvPr id="6" name="Content Placeholder 5">
            <a:extLst>
              <a:ext uri="{FF2B5EF4-FFF2-40B4-BE49-F238E27FC236}">
                <a16:creationId xmlns:a16="http://schemas.microsoft.com/office/drawing/2014/main" id="{9A9EC779-AF61-03F6-164B-AA10549466CA}"/>
              </a:ext>
            </a:extLst>
          </p:cNvPr>
          <p:cNvSpPr>
            <a:spLocks noGrp="1"/>
          </p:cNvSpPr>
          <p:nvPr>
            <p:ph idx="1"/>
          </p:nvPr>
        </p:nvSpPr>
        <p:spPr>
          <a:xfrm>
            <a:off x="435633" y="1221776"/>
            <a:ext cx="11737676" cy="5444016"/>
          </a:xfrm>
        </p:spPr>
        <p:txBody>
          <a:bodyPr vert="horz" lIns="91440" tIns="45720" rIns="91440" bIns="45720" rtlCol="0" anchor="t">
            <a:noAutofit/>
          </a:bodyPr>
          <a:lstStyle/>
          <a:p>
            <a:pPr marL="0" indent="0">
              <a:buNone/>
            </a:pPr>
            <a:r>
              <a:rPr lang="en-US" sz="2000" b="1">
                <a:latin typeface="Times New Roman"/>
                <a:ea typeface="+mn-lt"/>
                <a:cs typeface="+mn-lt"/>
              </a:rPr>
              <a:t>    </a:t>
            </a:r>
            <a:r>
              <a:rPr lang="en-US" sz="2400" b="1">
                <a:latin typeface="Times New Roman"/>
                <a:ea typeface="+mn-lt"/>
                <a:cs typeface="+mn-lt"/>
              </a:rPr>
              <a:t>Factors Influencing Diabetes Risk:</a:t>
            </a:r>
            <a:endParaRPr lang="en-US" sz="2400" b="1">
              <a:latin typeface="Times New Roman"/>
              <a:ea typeface="+mn-lt"/>
              <a:cs typeface="Calibri"/>
            </a:endParaRPr>
          </a:p>
          <a:p>
            <a:pPr marL="342900" indent="-342900"/>
            <a:r>
              <a:rPr lang="en-US" sz="2000" dirty="0" err="1">
                <a:latin typeface="Times New Roman"/>
                <a:ea typeface="+mn-lt"/>
                <a:cs typeface="Times New Roman"/>
              </a:rPr>
              <a:t>HighChol</a:t>
            </a:r>
            <a:r>
              <a:rPr lang="en-US" sz="2000" dirty="0">
                <a:latin typeface="Times New Roman"/>
                <a:ea typeface="+mn-lt"/>
                <a:cs typeface="Times New Roman"/>
              </a:rPr>
              <a:t> (High Cholesterol)</a:t>
            </a:r>
            <a:endParaRPr lang="en-US" sz="2000" dirty="0">
              <a:latin typeface="Times New Roman"/>
              <a:ea typeface="Calibri"/>
              <a:cs typeface="Calibri"/>
            </a:endParaRPr>
          </a:p>
          <a:p>
            <a:pPr marL="0" indent="0">
              <a:buNone/>
            </a:pPr>
            <a:endParaRPr lang="en-US" sz="2000">
              <a:latin typeface="Times New Roman"/>
              <a:ea typeface="+mn-lt"/>
              <a:cs typeface="Times New Roman"/>
            </a:endParaRPr>
          </a:p>
          <a:p>
            <a:pPr marL="342900" indent="-342900"/>
            <a:r>
              <a:rPr lang="en-US" sz="2000" dirty="0">
                <a:latin typeface="Times New Roman"/>
                <a:ea typeface="+mn-lt"/>
                <a:cs typeface="+mn-lt"/>
              </a:rPr>
              <a:t>BMI (Body Mass Index)</a:t>
            </a:r>
          </a:p>
          <a:p>
            <a:pPr marL="0" indent="0">
              <a:buNone/>
            </a:pPr>
            <a:endParaRPr lang="en-US" sz="2000">
              <a:latin typeface="Times New Roman"/>
              <a:ea typeface="+mn-lt"/>
              <a:cs typeface="Calibri"/>
            </a:endParaRPr>
          </a:p>
          <a:p>
            <a:pPr marL="342900" lvl="1" indent="-342900"/>
            <a:r>
              <a:rPr lang="en-US" sz="2000" dirty="0">
                <a:latin typeface="Times New Roman"/>
                <a:ea typeface="+mn-lt"/>
                <a:cs typeface="Times New Roman"/>
              </a:rPr>
              <a:t>Age</a:t>
            </a:r>
            <a:endParaRPr lang="en-US" sz="2000" dirty="0">
              <a:latin typeface="Times New Roman"/>
              <a:ea typeface="Calibri"/>
              <a:cs typeface="Calibri"/>
            </a:endParaRPr>
          </a:p>
          <a:p>
            <a:pPr marL="0" lvl="1" indent="0">
              <a:buNone/>
            </a:pPr>
            <a:endParaRPr lang="en-US" sz="2000">
              <a:latin typeface="Times New Roman"/>
              <a:ea typeface="+mn-lt"/>
              <a:cs typeface="Times New Roman"/>
            </a:endParaRPr>
          </a:p>
          <a:p>
            <a:pPr marL="342900" indent="-342900"/>
            <a:r>
              <a:rPr lang="en-US" sz="2000" dirty="0" err="1">
                <a:latin typeface="Times New Roman"/>
                <a:ea typeface="+mn-lt"/>
                <a:cs typeface="+mn-lt"/>
              </a:rPr>
              <a:t>Diabetes.</a:t>
            </a:r>
            <a:r>
              <a:rPr lang="en-US" sz="2000" dirty="0" err="1">
                <a:latin typeface="Times New Roman"/>
                <a:ea typeface="+mn-lt"/>
                <a:cs typeface="Times New Roman"/>
              </a:rPr>
              <a:t>HighBP</a:t>
            </a:r>
            <a:r>
              <a:rPr lang="en-US" sz="2000" dirty="0">
                <a:latin typeface="Times New Roman"/>
                <a:ea typeface="+mn-lt"/>
                <a:cs typeface="Times New Roman"/>
              </a:rPr>
              <a:t> (High Blood Pressure)</a:t>
            </a:r>
          </a:p>
          <a:p>
            <a:pPr marL="0" indent="0">
              <a:buNone/>
            </a:pPr>
            <a:endParaRPr lang="en-US" sz="2000">
              <a:latin typeface="Times New Roman"/>
              <a:ea typeface="+mn-lt"/>
              <a:cs typeface="Times New Roman"/>
            </a:endParaRPr>
          </a:p>
          <a:p>
            <a:pPr marL="342900" indent="-342900"/>
            <a:r>
              <a:rPr lang="en-US" sz="2000" dirty="0" err="1">
                <a:latin typeface="Times New Roman"/>
                <a:ea typeface="+mn-lt"/>
                <a:cs typeface="Times New Roman"/>
              </a:rPr>
              <a:t>GenHlth</a:t>
            </a:r>
            <a:r>
              <a:rPr lang="en-US" sz="2000" dirty="0">
                <a:latin typeface="Times New Roman"/>
                <a:ea typeface="+mn-lt"/>
                <a:cs typeface="Times New Roman"/>
              </a:rPr>
              <a:t> (General Health)</a:t>
            </a:r>
          </a:p>
          <a:p>
            <a:pPr marL="0" indent="0">
              <a:buNone/>
            </a:pPr>
            <a:endParaRPr lang="en-US" sz="2000">
              <a:latin typeface="Times New Roman"/>
              <a:ea typeface="+mn-lt"/>
              <a:cs typeface="Times New Roman"/>
            </a:endParaRPr>
          </a:p>
          <a:p>
            <a:pPr marL="342900" lvl="1" indent="-342900"/>
            <a:r>
              <a:rPr lang="en-US" sz="2000" dirty="0" err="1">
                <a:latin typeface="Times New Roman"/>
                <a:ea typeface="+mn-lt"/>
                <a:cs typeface="Calibri"/>
              </a:rPr>
              <a:t>DiffWalk</a:t>
            </a:r>
            <a:r>
              <a:rPr lang="en-US" sz="2000" dirty="0">
                <a:latin typeface="Times New Roman"/>
                <a:ea typeface="+mn-lt"/>
                <a:cs typeface="+mn-lt"/>
              </a:rPr>
              <a:t> (Difficulty Walking)</a:t>
            </a:r>
            <a:endParaRPr lang="en-US" sz="2000" dirty="0">
              <a:latin typeface="Times New Roman"/>
              <a:ea typeface="+mn-lt"/>
              <a:cs typeface="Times New Roman"/>
            </a:endParaRPr>
          </a:p>
          <a:p>
            <a:pPr marL="0" lvl="1" indent="0">
              <a:buNone/>
            </a:pPr>
            <a:r>
              <a:rPr lang="en-US" sz="2000">
                <a:latin typeface="Times New Roman"/>
                <a:ea typeface="+mn-lt"/>
                <a:cs typeface="+mn-lt"/>
              </a:rPr>
              <a:t>(While difficulty in walking is observed among diabetes patients, it is not considered a causative factor but rather a characteristic associated with the condition.)</a:t>
            </a:r>
            <a:endParaRPr lang="en-US" sz="2000">
              <a:latin typeface="Times New Roman"/>
              <a:ea typeface="Calibri"/>
              <a:cs typeface="Calibri"/>
            </a:endParaRPr>
          </a:p>
          <a:p>
            <a:pPr lvl="1"/>
            <a:endParaRPr lang="en-US" sz="2000">
              <a:latin typeface="Times New Roman"/>
              <a:ea typeface="+mn-lt"/>
              <a:cs typeface="Times New Roman"/>
            </a:endParaRPr>
          </a:p>
          <a:p>
            <a:endParaRPr lang="en-US" sz="2000">
              <a:latin typeface="Times New Roman"/>
              <a:ea typeface="+mn-lt"/>
              <a:cs typeface="+mn-lt"/>
            </a:endParaRPr>
          </a:p>
          <a:p>
            <a:pPr marL="0" indent="0">
              <a:buNone/>
            </a:pPr>
            <a:r>
              <a:rPr lang="en-US" sz="2000" dirty="0">
                <a:latin typeface="Times New Roman"/>
                <a:ea typeface="+mn-lt"/>
                <a:cs typeface="+mn-lt"/>
              </a:rPr>
              <a:t>     </a:t>
            </a:r>
            <a:endParaRPr lang="en-US" sz="2000" dirty="0">
              <a:latin typeface="Times New Roman"/>
              <a:ea typeface="Calibri"/>
              <a:cs typeface="Calibri"/>
            </a:endParaRPr>
          </a:p>
        </p:txBody>
      </p:sp>
    </p:spTree>
    <p:extLst>
      <p:ext uri="{BB962C8B-B14F-4D97-AF65-F5344CB8AC3E}">
        <p14:creationId xmlns:p14="http://schemas.microsoft.com/office/powerpoint/2010/main" val="120451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6AE8-2ED2-88F1-ECB7-02DE5B110124}"/>
              </a:ext>
            </a:extLst>
          </p:cNvPr>
          <p:cNvSpPr>
            <a:spLocks noGrp="1"/>
          </p:cNvSpPr>
          <p:nvPr>
            <p:ph type="title"/>
          </p:nvPr>
        </p:nvSpPr>
        <p:spPr>
          <a:xfrm>
            <a:off x="838200" y="-5292"/>
            <a:ext cx="10515600" cy="1325563"/>
          </a:xfrm>
        </p:spPr>
        <p:txBody>
          <a:bodyPr/>
          <a:lstStyle/>
          <a:p>
            <a:r>
              <a:rPr lang="en-US" b="1">
                <a:latin typeface="Times New Roman"/>
                <a:cs typeface="Times New Roman"/>
              </a:rPr>
              <a:t>Introduction</a:t>
            </a:r>
          </a:p>
        </p:txBody>
      </p:sp>
      <p:sp>
        <p:nvSpPr>
          <p:cNvPr id="3" name="Content Placeholder 2">
            <a:extLst>
              <a:ext uri="{FF2B5EF4-FFF2-40B4-BE49-F238E27FC236}">
                <a16:creationId xmlns:a16="http://schemas.microsoft.com/office/drawing/2014/main" id="{1CD07B5F-BD35-66E4-9131-76115B3E14FF}"/>
              </a:ext>
            </a:extLst>
          </p:cNvPr>
          <p:cNvSpPr>
            <a:spLocks noGrp="1"/>
          </p:cNvSpPr>
          <p:nvPr>
            <p:ph idx="1"/>
          </p:nvPr>
        </p:nvSpPr>
        <p:spPr>
          <a:xfrm>
            <a:off x="291861" y="1118814"/>
            <a:ext cx="11780806" cy="5736805"/>
          </a:xfrm>
        </p:spPr>
        <p:txBody>
          <a:bodyPr vert="horz" lIns="91440" tIns="45720" rIns="91440" bIns="45720" rtlCol="0" anchor="t">
            <a:noAutofit/>
          </a:bodyPr>
          <a:lstStyle/>
          <a:p>
            <a:r>
              <a:rPr lang="en-US" sz="2000" b="1">
                <a:latin typeface="Times New Roman"/>
                <a:ea typeface="+mn-lt"/>
                <a:cs typeface="+mn-lt"/>
              </a:rPr>
              <a:t>Research Objective:</a:t>
            </a:r>
            <a:endParaRPr lang="en-US" sz="2000" b="1">
              <a:latin typeface="Times New Roman"/>
              <a:ea typeface="Calibri" panose="020F0502020204030204"/>
              <a:cs typeface="Calibri" panose="020F0502020204030204"/>
            </a:endParaRPr>
          </a:p>
          <a:p>
            <a:pPr>
              <a:buNone/>
            </a:pPr>
            <a:r>
              <a:rPr lang="en-US" sz="2000">
                <a:latin typeface="Times New Roman"/>
                <a:ea typeface="+mn-lt"/>
                <a:cs typeface="+mn-lt"/>
              </a:rPr>
              <a:t>This approach involves identifying individuals who are at a higher risk of developing diabetes  based on various factors, allowing for targeted monitoring and interventions.</a:t>
            </a:r>
            <a:endParaRPr lang="en-US">
              <a:latin typeface="Times New Roman"/>
              <a:cs typeface="Times New Roman"/>
            </a:endParaRPr>
          </a:p>
          <a:p>
            <a:r>
              <a:rPr lang="en-US" sz="2000" b="1">
                <a:latin typeface="Times New Roman"/>
                <a:ea typeface="+mn-lt"/>
                <a:cs typeface="+mn-lt"/>
              </a:rPr>
              <a:t>Factors under Consideration:</a:t>
            </a:r>
            <a:endParaRPr lang="en-US" sz="2000" b="1">
              <a:latin typeface="Times New Roman"/>
              <a:ea typeface="Calibri" panose="020F0502020204030204"/>
              <a:cs typeface="Calibri" panose="020F0502020204030204"/>
            </a:endParaRPr>
          </a:p>
          <a:p>
            <a:pPr>
              <a:buNone/>
            </a:pPr>
            <a:r>
              <a:rPr lang="en-US" sz="2000">
                <a:latin typeface="Times New Roman"/>
                <a:ea typeface="+mn-lt"/>
                <a:cs typeface="+mn-lt"/>
              </a:rPr>
              <a:t>Our analysis focuses on key health indicators, including blood pressure, cholesterol levels, and lifestyle ,BMI </a:t>
            </a:r>
            <a:r>
              <a:rPr lang="en-US" sz="2000" err="1">
                <a:latin typeface="Times New Roman"/>
                <a:ea typeface="+mn-lt"/>
                <a:cs typeface="+mn-lt"/>
              </a:rPr>
              <a:t>etc</a:t>
            </a:r>
            <a:r>
              <a:rPr lang="en-US" sz="2000">
                <a:latin typeface="Times New Roman"/>
                <a:ea typeface="+mn-lt"/>
                <a:cs typeface="+mn-lt"/>
              </a:rPr>
              <a:t> </a:t>
            </a:r>
            <a:endParaRPr lang="en-US" sz="2000">
              <a:latin typeface="Times New Roman"/>
              <a:ea typeface="Calibri"/>
              <a:cs typeface="Calibri"/>
            </a:endParaRPr>
          </a:p>
          <a:p>
            <a:r>
              <a:rPr lang="en-US" sz="2000" b="1">
                <a:latin typeface="Times New Roman"/>
                <a:ea typeface="+mn-lt"/>
                <a:cs typeface="+mn-lt"/>
              </a:rPr>
              <a:t>Approach:</a:t>
            </a:r>
            <a:endParaRPr lang="en-US" sz="2000" b="1">
              <a:latin typeface="Times New Roman"/>
              <a:ea typeface="Calibri" panose="020F0502020204030204"/>
              <a:cs typeface="Calibri" panose="020F0502020204030204"/>
            </a:endParaRPr>
          </a:p>
          <a:p>
            <a:pPr>
              <a:buNone/>
            </a:pPr>
            <a:r>
              <a:rPr lang="en-US" sz="2000">
                <a:latin typeface="Times New Roman"/>
                <a:ea typeface="+mn-lt"/>
                <a:cs typeface="+mn-lt"/>
              </a:rPr>
              <a:t>The investigation involves establishing connections between individuals' health report cards and identifying potential indicators of diabetes.</a:t>
            </a:r>
            <a:endParaRPr lang="en-US" sz="2000">
              <a:latin typeface="Times New Roman"/>
              <a:ea typeface="Calibri"/>
              <a:cs typeface="Calibri"/>
            </a:endParaRPr>
          </a:p>
          <a:p>
            <a:r>
              <a:rPr lang="en-US" sz="2000" b="1">
                <a:latin typeface="Times New Roman"/>
                <a:ea typeface="+mn-lt"/>
                <a:cs typeface="+mn-lt"/>
              </a:rPr>
              <a:t>Prediction Scale:</a:t>
            </a:r>
            <a:endParaRPr lang="en-US" sz="2000" b="1">
              <a:latin typeface="Times New Roman"/>
              <a:ea typeface="Calibri" panose="020F0502020204030204"/>
              <a:cs typeface="Calibri" panose="020F0502020204030204"/>
            </a:endParaRPr>
          </a:p>
          <a:p>
            <a:pPr>
              <a:buNone/>
            </a:pPr>
            <a:r>
              <a:rPr lang="en-US" sz="2000">
                <a:latin typeface="Times New Roman"/>
                <a:ea typeface="+mn-lt"/>
                <a:cs typeface="+mn-lt"/>
              </a:rPr>
              <a:t>We will categorize the predictions into two classes: 0 indicating no diabetes  and 2 signifies a high likelihood of diabetes.</a:t>
            </a:r>
            <a:endParaRPr lang="en-US" sz="2000">
              <a:latin typeface="Times New Roman"/>
              <a:ea typeface="Calibri"/>
              <a:cs typeface="Calibri"/>
            </a:endParaRPr>
          </a:p>
          <a:p>
            <a:r>
              <a:rPr lang="en-US" sz="2000" b="1">
                <a:latin typeface="Times New Roman"/>
                <a:ea typeface="+mn-lt"/>
                <a:cs typeface="+mn-lt"/>
              </a:rPr>
              <a:t>Selective Health Factors:</a:t>
            </a:r>
            <a:endParaRPr lang="en-US" sz="2000" b="1">
              <a:latin typeface="Times New Roman"/>
              <a:ea typeface="Calibri" panose="020F0502020204030204"/>
              <a:cs typeface="Calibri" panose="020F0502020204030204"/>
            </a:endParaRPr>
          </a:p>
          <a:p>
            <a:pPr>
              <a:buNone/>
            </a:pPr>
            <a:r>
              <a:rPr lang="en-US" sz="2000">
                <a:latin typeface="Times New Roman"/>
                <a:ea typeface="+mn-lt"/>
                <a:cs typeface="+mn-lt"/>
              </a:rPr>
              <a:t>Our predictive model will specifically consider health factors directly associated with the occurrence of diabetes, streamlining the analysis for greater accuracy.</a:t>
            </a:r>
            <a:endParaRPr lang="en-US" sz="2000">
              <a:latin typeface="Times New Roman"/>
              <a:ea typeface="Calibri"/>
              <a:cs typeface="Calibri"/>
            </a:endParaRPr>
          </a:p>
          <a:p>
            <a:pPr>
              <a:buNone/>
            </a:pPr>
            <a:endParaRPr lang="en-US" sz="2000">
              <a:latin typeface="Times New Roman"/>
              <a:ea typeface="Calibri"/>
              <a:cs typeface="Calibri"/>
            </a:endParaRPr>
          </a:p>
          <a:p>
            <a:pPr>
              <a:buNone/>
            </a:pPr>
            <a:endParaRPr lang="en-US" sz="2000">
              <a:ea typeface="Calibri"/>
              <a:cs typeface="Calibri"/>
            </a:endParaRPr>
          </a:p>
          <a:p>
            <a:pPr>
              <a:buNone/>
            </a:pPr>
            <a:endParaRPr lang="en-US"/>
          </a:p>
          <a:p>
            <a:pPr>
              <a:buNone/>
            </a:pPr>
            <a:endParaRPr lang="en-US"/>
          </a:p>
          <a:p>
            <a:pPr marL="0" indent="0">
              <a:buNone/>
            </a:pPr>
            <a:endParaRPr lang="en-US">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330187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0CDF-85A5-6D8E-D3FB-9E5EE2021F0F}"/>
              </a:ext>
            </a:extLst>
          </p:cNvPr>
          <p:cNvSpPr>
            <a:spLocks noGrp="1"/>
          </p:cNvSpPr>
          <p:nvPr>
            <p:ph type="title"/>
          </p:nvPr>
        </p:nvSpPr>
        <p:spPr>
          <a:xfrm>
            <a:off x="838200" y="-5292"/>
            <a:ext cx="10515600" cy="1325563"/>
          </a:xfrm>
        </p:spPr>
        <p:txBody>
          <a:bodyPr>
            <a:normAutofit/>
          </a:bodyPr>
          <a:lstStyle/>
          <a:p>
            <a:r>
              <a:rPr lang="en-US" b="1">
                <a:latin typeface="Times New Roman"/>
                <a:cs typeface="Times New Roman"/>
              </a:rPr>
              <a:t>Data Preparation</a:t>
            </a:r>
            <a:endParaRPr lang="en-US" b="1"/>
          </a:p>
        </p:txBody>
      </p:sp>
      <p:sp>
        <p:nvSpPr>
          <p:cNvPr id="3" name="Content Placeholder 2">
            <a:extLst>
              <a:ext uri="{FF2B5EF4-FFF2-40B4-BE49-F238E27FC236}">
                <a16:creationId xmlns:a16="http://schemas.microsoft.com/office/drawing/2014/main" id="{C3E5CCCD-64FB-9A0C-43AC-22F74E7F5A2A}"/>
              </a:ext>
            </a:extLst>
          </p:cNvPr>
          <p:cNvSpPr>
            <a:spLocks noGrp="1"/>
          </p:cNvSpPr>
          <p:nvPr>
            <p:ph idx="1"/>
          </p:nvPr>
        </p:nvSpPr>
        <p:spPr>
          <a:xfrm>
            <a:off x="838200" y="929437"/>
            <a:ext cx="10515600" cy="5926182"/>
          </a:xfrm>
        </p:spPr>
        <p:txBody>
          <a:bodyPr vert="horz" lIns="91440" tIns="45720" rIns="91440" bIns="45720" rtlCol="0" anchor="t">
            <a:noAutofit/>
          </a:bodyPr>
          <a:lstStyle/>
          <a:p>
            <a:r>
              <a:rPr lang="en-US" sz="2000" b="1" dirty="0">
                <a:latin typeface="Times New Roman"/>
                <a:ea typeface="+mn-lt"/>
                <a:cs typeface="+mn-lt"/>
              </a:rPr>
              <a:t>Data Types:</a:t>
            </a:r>
            <a:endParaRPr lang="en-US" sz="2000">
              <a:latin typeface="Times New Roman"/>
              <a:cs typeface="Times New Roman"/>
            </a:endParaRPr>
          </a:p>
          <a:p>
            <a:pPr lvl="1"/>
            <a:r>
              <a:rPr lang="en-US" sz="2000" dirty="0">
                <a:latin typeface="Times New Roman"/>
                <a:ea typeface="+mn-lt"/>
                <a:cs typeface="+mn-lt"/>
              </a:rPr>
              <a:t>The dataset contains a mix of categorical and numerical data.</a:t>
            </a:r>
            <a:endParaRPr lang="en-US" sz="2000">
              <a:latin typeface="Times New Roman"/>
              <a:ea typeface="+mn-lt"/>
              <a:cs typeface="+mn-lt"/>
            </a:endParaRPr>
          </a:p>
          <a:p>
            <a:pPr lvl="1"/>
            <a:r>
              <a:rPr lang="en-US" sz="2000" dirty="0">
                <a:latin typeface="Times New Roman"/>
                <a:ea typeface="+mn-lt"/>
                <a:cs typeface="+mn-lt"/>
              </a:rPr>
              <a:t>All data has been categorized in various ways, with different ranges, except for BMI.</a:t>
            </a:r>
            <a:endParaRPr lang="en-US" sz="2000">
              <a:latin typeface="Times New Roman"/>
              <a:ea typeface="+mn-lt"/>
              <a:cs typeface="+mn-lt"/>
            </a:endParaRPr>
          </a:p>
          <a:p>
            <a:r>
              <a:rPr lang="en-US" sz="2000" b="1" dirty="0">
                <a:latin typeface="Times New Roman"/>
                <a:ea typeface="+mn-lt"/>
                <a:cs typeface="+mn-lt"/>
              </a:rPr>
              <a:t>Binary Data:</a:t>
            </a:r>
            <a:endParaRPr lang="en-US" sz="2000">
              <a:latin typeface="Times New Roman"/>
              <a:cs typeface="Times New Roman"/>
            </a:endParaRPr>
          </a:p>
          <a:p>
            <a:pPr lvl="1"/>
            <a:r>
              <a:rPr lang="en-US" sz="2000" dirty="0">
                <a:latin typeface="Times New Roman"/>
                <a:ea typeface="+mn-lt"/>
                <a:cs typeface="+mn-lt"/>
              </a:rPr>
              <a:t>The dataset has binary (yes/no) information converted to numerical (1/0) values.</a:t>
            </a:r>
            <a:endParaRPr lang="en-US" sz="2000">
              <a:latin typeface="Times New Roman"/>
              <a:cs typeface="Times New Roman"/>
            </a:endParaRPr>
          </a:p>
          <a:p>
            <a:r>
              <a:rPr lang="en-US" sz="2000" b="1" dirty="0">
                <a:latin typeface="Times New Roman"/>
                <a:ea typeface="+mn-lt"/>
                <a:cs typeface="+mn-lt"/>
              </a:rPr>
              <a:t>Data Set Size:</a:t>
            </a:r>
            <a:endParaRPr lang="en-US" sz="2000">
              <a:latin typeface="Times New Roman"/>
              <a:cs typeface="Times New Roman"/>
            </a:endParaRPr>
          </a:p>
          <a:p>
            <a:pPr lvl="1"/>
            <a:r>
              <a:rPr lang="en-US" sz="2000" dirty="0">
                <a:latin typeface="Times New Roman"/>
                <a:ea typeface="+mn-lt"/>
                <a:cs typeface="+mn-lt"/>
              </a:rPr>
              <a:t>The dataset is substantial, totaling approximately 541 MB in size.</a:t>
            </a:r>
            <a:endParaRPr lang="en-US" sz="2000">
              <a:latin typeface="Times New Roman"/>
              <a:cs typeface="Times New Roman"/>
            </a:endParaRPr>
          </a:p>
          <a:p>
            <a:pPr lvl="1"/>
            <a:r>
              <a:rPr lang="en-US" sz="2000" dirty="0">
                <a:latin typeface="Times New Roman"/>
                <a:ea typeface="+mn-lt"/>
                <a:cs typeface="+mn-lt"/>
              </a:rPr>
              <a:t>It comprises 253,680 rows and 22 columns.</a:t>
            </a:r>
            <a:endParaRPr lang="en-US" sz="2000">
              <a:latin typeface="Times New Roman"/>
              <a:ea typeface="+mn-lt"/>
              <a:cs typeface="+mn-lt"/>
            </a:endParaRPr>
          </a:p>
          <a:p>
            <a:r>
              <a:rPr lang="en-US" sz="2000" b="1" dirty="0">
                <a:latin typeface="Times New Roman"/>
                <a:ea typeface="+mn-lt"/>
                <a:cs typeface="+mn-lt"/>
              </a:rPr>
              <a:t>Data Source:</a:t>
            </a:r>
            <a:endParaRPr lang="en-US" sz="2000">
              <a:latin typeface="Times New Roman"/>
              <a:cs typeface="Times New Roman"/>
            </a:endParaRPr>
          </a:p>
          <a:p>
            <a:pPr lvl="1"/>
            <a:r>
              <a:rPr lang="en-US" sz="2000" dirty="0">
                <a:latin typeface="Times New Roman"/>
                <a:ea typeface="+mn-lt"/>
                <a:cs typeface="+mn-lt"/>
              </a:rPr>
              <a:t>The dataset is derived from the 2015 BRFSS (Behavioral Risk Factor Surveillance System).</a:t>
            </a:r>
            <a:endParaRPr lang="en-US" sz="2000">
              <a:latin typeface="Times New Roman"/>
              <a:cs typeface="Times New Roman"/>
            </a:endParaRPr>
          </a:p>
          <a:p>
            <a:pPr lvl="1"/>
            <a:r>
              <a:rPr lang="en-US" sz="2000" dirty="0">
                <a:latin typeface="Times New Roman"/>
                <a:ea typeface="+mn-lt"/>
                <a:cs typeface="+mn-lt"/>
              </a:rPr>
              <a:t>BRFSS is a project by the Centers for Disease Control and Prevention (CDC).</a:t>
            </a:r>
            <a:endParaRPr lang="en-US" sz="2000">
              <a:latin typeface="Times New Roman"/>
              <a:ea typeface="+mn-lt"/>
              <a:cs typeface="+mn-lt"/>
            </a:endParaRPr>
          </a:p>
          <a:p>
            <a:r>
              <a:rPr lang="en-US" sz="2000" b="1" dirty="0">
                <a:latin typeface="Times New Roman"/>
                <a:ea typeface="+mn-lt"/>
                <a:cs typeface="Times New Roman"/>
              </a:rPr>
              <a:t>Data Collection:</a:t>
            </a:r>
            <a:endParaRPr lang="en-US" sz="2000" dirty="0">
              <a:latin typeface="Times New Roman"/>
              <a:ea typeface="+mn-lt"/>
              <a:cs typeface="Times New Roman"/>
            </a:endParaRPr>
          </a:p>
          <a:p>
            <a:pPr lvl="1"/>
            <a:r>
              <a:rPr lang="en-US" sz="2000" dirty="0">
                <a:latin typeface="Times New Roman"/>
                <a:ea typeface="+mn-lt"/>
                <a:cs typeface="Times New Roman"/>
              </a:rPr>
              <a:t>BRFSS collects data through surveys conducted via both landline and cellular telephones.</a:t>
            </a:r>
          </a:p>
          <a:p>
            <a:r>
              <a:rPr lang="en-US" sz="2000" b="1" dirty="0">
                <a:latin typeface="Times New Roman"/>
                <a:ea typeface="+mn-lt"/>
                <a:cs typeface="Times New Roman"/>
              </a:rPr>
              <a:t>Data Availability:</a:t>
            </a:r>
            <a:endParaRPr lang="en-US" sz="2000" dirty="0">
              <a:latin typeface="Times New Roman"/>
              <a:ea typeface="+mn-lt"/>
              <a:cs typeface="Times New Roman"/>
            </a:endParaRPr>
          </a:p>
          <a:p>
            <a:pPr lvl="1"/>
            <a:r>
              <a:rPr lang="en-US" sz="2000" dirty="0">
                <a:latin typeface="Times New Roman"/>
                <a:ea typeface="+mn-lt"/>
                <a:cs typeface="Times New Roman"/>
              </a:rPr>
              <a:t>The dataset has undergone cleaning and is available on Kaggle, making it accessible for analysis.</a:t>
            </a:r>
          </a:p>
          <a:p>
            <a:pPr lvl="1"/>
            <a:endParaRPr lang="en-US" sz="2000" dirty="0">
              <a:latin typeface="Times New Roman"/>
              <a:ea typeface="+mn-lt"/>
              <a:cs typeface="+mn-lt"/>
            </a:endParaRPr>
          </a:p>
        </p:txBody>
      </p:sp>
    </p:spTree>
    <p:extLst>
      <p:ext uri="{BB962C8B-B14F-4D97-AF65-F5344CB8AC3E}">
        <p14:creationId xmlns:p14="http://schemas.microsoft.com/office/powerpoint/2010/main" val="158104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453B3-167B-39CB-57A8-D937172941B8}"/>
              </a:ext>
            </a:extLst>
          </p:cNvPr>
          <p:cNvSpPr>
            <a:spLocks noGrp="1"/>
          </p:cNvSpPr>
          <p:nvPr>
            <p:ph idx="1"/>
          </p:nvPr>
        </p:nvSpPr>
        <p:spPr>
          <a:xfrm>
            <a:off x="838200" y="3970"/>
            <a:ext cx="10515600" cy="6851649"/>
          </a:xfrm>
        </p:spPr>
        <p:txBody>
          <a:bodyPr vert="horz" lIns="91440" tIns="45720" rIns="91440" bIns="45720" rtlCol="0" anchor="t">
            <a:normAutofit fontScale="85000" lnSpcReduction="20000"/>
          </a:bodyPr>
          <a:lstStyle/>
          <a:p>
            <a:pPr marL="0" indent="0">
              <a:buNone/>
            </a:pPr>
            <a:endParaRPr lang="en-US" dirty="0">
              <a:latin typeface="Times New Roman"/>
              <a:cs typeface="Times New Roman"/>
            </a:endParaRPr>
          </a:p>
          <a:p>
            <a:r>
              <a:rPr lang="en-US" sz="2400" b="1" dirty="0">
                <a:latin typeface="Times New Roman"/>
                <a:ea typeface="+mn-lt"/>
                <a:cs typeface="+mn-lt"/>
              </a:rPr>
              <a:t>Data Structure and Contents:</a:t>
            </a:r>
            <a:endParaRPr lang="en-US" sz="2400">
              <a:latin typeface="Times New Roman"/>
              <a:ea typeface="Calibri"/>
              <a:cs typeface="Calibri"/>
            </a:endParaRPr>
          </a:p>
          <a:p>
            <a:pPr lvl="1"/>
            <a:r>
              <a:rPr lang="en-US" dirty="0">
                <a:latin typeface="Times New Roman"/>
                <a:ea typeface="+mn-lt"/>
                <a:cs typeface="+mn-lt"/>
              </a:rPr>
              <a:t>An initial exploration involved checking the first few rows of the dataset.</a:t>
            </a:r>
            <a:endParaRPr lang="en-US">
              <a:latin typeface="Times New Roman"/>
              <a:cs typeface="Times New Roman"/>
            </a:endParaRPr>
          </a:p>
          <a:p>
            <a:pPr lvl="1"/>
            <a:r>
              <a:rPr lang="en-US" dirty="0">
                <a:latin typeface="Times New Roman"/>
                <a:ea typeface="+mn-lt"/>
                <a:cs typeface="+mn-lt"/>
              </a:rPr>
              <a:t>Identified variable types and examined how values are distributed.</a:t>
            </a:r>
            <a:endParaRPr lang="en-US">
              <a:latin typeface="Times New Roman"/>
              <a:cs typeface="Times New Roman"/>
            </a:endParaRPr>
          </a:p>
          <a:p>
            <a:r>
              <a:rPr lang="en-US" sz="2400" b="1" dirty="0">
                <a:latin typeface="Times New Roman"/>
                <a:ea typeface="+mn-lt"/>
                <a:cs typeface="+mn-lt"/>
              </a:rPr>
              <a:t>Data Cleanliness:</a:t>
            </a:r>
            <a:endParaRPr lang="en-US" sz="2400">
              <a:latin typeface="Times New Roman"/>
              <a:cs typeface="Times New Roman"/>
            </a:endParaRPr>
          </a:p>
          <a:p>
            <a:pPr lvl="1"/>
            <a:r>
              <a:rPr lang="en-US" dirty="0">
                <a:latin typeface="Times New Roman"/>
                <a:ea typeface="+mn-lt"/>
                <a:cs typeface="+mn-lt"/>
              </a:rPr>
              <a:t>The dataset has already been cleaned, making it suitable for analysis.</a:t>
            </a:r>
            <a:endParaRPr lang="en-US">
              <a:latin typeface="Times New Roman"/>
              <a:cs typeface="Times New Roman"/>
            </a:endParaRPr>
          </a:p>
          <a:p>
            <a:r>
              <a:rPr lang="en-US" sz="2400" b="1" dirty="0">
                <a:latin typeface="Times New Roman"/>
                <a:ea typeface="+mn-lt"/>
                <a:cs typeface="+mn-lt"/>
              </a:rPr>
              <a:t>Comprehensiveness:</a:t>
            </a:r>
            <a:endParaRPr lang="en-US" sz="2400">
              <a:latin typeface="Times New Roman"/>
              <a:cs typeface="Times New Roman"/>
            </a:endParaRPr>
          </a:p>
          <a:p>
            <a:pPr lvl="1"/>
            <a:r>
              <a:rPr lang="en-US" dirty="0">
                <a:latin typeface="Times New Roman"/>
                <a:ea typeface="+mn-lt"/>
                <a:cs typeface="+mn-lt"/>
              </a:rPr>
              <a:t>The dataset appears comprehensive, covering a wide range of health-related variables.</a:t>
            </a:r>
            <a:endParaRPr lang="en-US">
              <a:latin typeface="Times New Roman"/>
              <a:cs typeface="Times New Roman"/>
            </a:endParaRPr>
          </a:p>
          <a:p>
            <a:r>
              <a:rPr lang="en-US" sz="2400" b="1" dirty="0">
                <a:latin typeface="Times New Roman"/>
                <a:ea typeface="+mn-lt"/>
                <a:cs typeface="+mn-lt"/>
              </a:rPr>
              <a:t>Relevance of Variables:</a:t>
            </a:r>
            <a:endParaRPr lang="en-US" sz="2400">
              <a:latin typeface="Times New Roman"/>
              <a:cs typeface="Times New Roman"/>
            </a:endParaRPr>
          </a:p>
          <a:p>
            <a:pPr lvl="1"/>
            <a:r>
              <a:rPr lang="en-US" dirty="0">
                <a:latin typeface="Times New Roman"/>
                <a:ea typeface="+mn-lt"/>
                <a:cs typeface="+mn-lt"/>
              </a:rPr>
              <a:t>Identified variables not directly related to predicting diabetes.</a:t>
            </a:r>
            <a:endParaRPr lang="en-US">
              <a:latin typeface="Times New Roman"/>
              <a:cs typeface="Times New Roman"/>
            </a:endParaRPr>
          </a:p>
          <a:p>
            <a:pPr lvl="1"/>
            <a:r>
              <a:rPr lang="en-US" dirty="0">
                <a:latin typeface="Times New Roman"/>
                <a:ea typeface="+mn-lt"/>
                <a:cs typeface="+mn-lt"/>
              </a:rPr>
              <a:t>Proposing to remove these variables to enhance the efficiency of the study.</a:t>
            </a:r>
            <a:endParaRPr lang="en-US">
              <a:latin typeface="Times New Roman"/>
              <a:cs typeface="Times New Roman"/>
            </a:endParaRPr>
          </a:p>
          <a:p>
            <a:r>
              <a:rPr lang="en-US" sz="2400" b="1" dirty="0">
                <a:latin typeface="Times New Roman"/>
                <a:ea typeface="+mn-lt"/>
                <a:cs typeface="+mn-lt"/>
              </a:rPr>
              <a:t>Duplicate Entries:</a:t>
            </a:r>
            <a:endParaRPr lang="en-US" sz="2400">
              <a:latin typeface="Times New Roman"/>
              <a:cs typeface="Times New Roman"/>
            </a:endParaRPr>
          </a:p>
          <a:p>
            <a:pPr lvl="1"/>
            <a:r>
              <a:rPr lang="en-US" dirty="0">
                <a:latin typeface="Times New Roman"/>
                <a:ea typeface="+mn-lt"/>
                <a:cs typeface="+mn-lt"/>
              </a:rPr>
              <a:t>Discovered 23,899 duplicate entries in the dataset.</a:t>
            </a:r>
            <a:endParaRPr lang="en-US">
              <a:latin typeface="Times New Roman"/>
              <a:cs typeface="Times New Roman"/>
            </a:endParaRPr>
          </a:p>
          <a:p>
            <a:pPr lvl="1"/>
            <a:r>
              <a:rPr lang="en-US" dirty="0">
                <a:latin typeface="Times New Roman"/>
                <a:ea typeface="+mn-lt"/>
                <a:cs typeface="+mn-lt"/>
              </a:rPr>
              <a:t>Decided to remove duplicates to consider each individual's health profile only once.</a:t>
            </a:r>
            <a:endParaRPr lang="en-US">
              <a:latin typeface="Times New Roman"/>
              <a:cs typeface="Times New Roman"/>
            </a:endParaRPr>
          </a:p>
          <a:p>
            <a:r>
              <a:rPr lang="en-US" sz="2400" b="1" dirty="0">
                <a:latin typeface="Times New Roman"/>
                <a:ea typeface="+mn-lt"/>
                <a:cs typeface="+mn-lt"/>
              </a:rPr>
              <a:t>Categorical Variables:</a:t>
            </a:r>
            <a:endParaRPr lang="en-US" sz="2400">
              <a:latin typeface="Times New Roman"/>
              <a:cs typeface="Times New Roman"/>
            </a:endParaRPr>
          </a:p>
          <a:p>
            <a:pPr lvl="1"/>
            <a:r>
              <a:rPr lang="en-US" dirty="0">
                <a:latin typeface="Times New Roman"/>
                <a:ea typeface="+mn-lt"/>
                <a:cs typeface="+mn-lt"/>
              </a:rPr>
              <a:t>Categorical variables have been appropriately categorized.</a:t>
            </a:r>
            <a:endParaRPr lang="en-US">
              <a:latin typeface="Times New Roman"/>
              <a:cs typeface="Times New Roman"/>
            </a:endParaRPr>
          </a:p>
          <a:p>
            <a:r>
              <a:rPr lang="en-US" sz="2400" b="1" dirty="0">
                <a:latin typeface="Times New Roman"/>
                <a:ea typeface="+mn-lt"/>
                <a:cs typeface="+mn-lt"/>
              </a:rPr>
              <a:t>Missing Values:</a:t>
            </a:r>
            <a:endParaRPr lang="en-US" sz="2400">
              <a:latin typeface="Times New Roman"/>
              <a:cs typeface="Times New Roman"/>
            </a:endParaRPr>
          </a:p>
          <a:p>
            <a:pPr lvl="1"/>
            <a:r>
              <a:rPr lang="en-US" dirty="0">
                <a:latin typeface="Times New Roman"/>
                <a:ea typeface="+mn-lt"/>
                <a:cs typeface="+mn-lt"/>
              </a:rPr>
              <a:t>No missing values were found in the dataset.</a:t>
            </a:r>
            <a:endParaRPr lang="en-US">
              <a:latin typeface="Times New Roman"/>
              <a:cs typeface="Times New Roman"/>
            </a:endParaRPr>
          </a:p>
          <a:p>
            <a:r>
              <a:rPr lang="en-US" sz="2400" b="1" dirty="0">
                <a:latin typeface="Times New Roman"/>
                <a:ea typeface="+mn-lt"/>
                <a:cs typeface="+mn-lt"/>
              </a:rPr>
              <a:t>Outliers:</a:t>
            </a:r>
            <a:endParaRPr lang="en-US" sz="2400">
              <a:latin typeface="Times New Roman"/>
              <a:cs typeface="Times New Roman"/>
            </a:endParaRPr>
          </a:p>
          <a:p>
            <a:pPr lvl="1"/>
            <a:r>
              <a:rPr lang="en-US" dirty="0">
                <a:latin typeface="Times New Roman"/>
                <a:ea typeface="+mn-lt"/>
                <a:cs typeface="+mn-lt"/>
              </a:rPr>
              <a:t>Recognized the importance of identifying and considering outliers during the analysis to prevent misguidance.</a:t>
            </a:r>
            <a:endParaRPr lang="en-US">
              <a:latin typeface="Times New Roman"/>
            </a:endParaRPr>
          </a:p>
          <a:p>
            <a:endParaRPr lang="en-US" dirty="0">
              <a:latin typeface="Calibri" panose="020F0502020204030204"/>
              <a:ea typeface="Calibri"/>
              <a:cs typeface="Calibri"/>
            </a:endParaRPr>
          </a:p>
        </p:txBody>
      </p:sp>
    </p:spTree>
    <p:extLst>
      <p:ext uri="{BB962C8B-B14F-4D97-AF65-F5344CB8AC3E}">
        <p14:creationId xmlns:p14="http://schemas.microsoft.com/office/powerpoint/2010/main" val="369646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9BAEC-6EE9-F3AB-B16D-512487ED77D2}"/>
              </a:ext>
            </a:extLst>
          </p:cNvPr>
          <p:cNvSpPr>
            <a:spLocks noGrp="1"/>
          </p:cNvSpPr>
          <p:nvPr>
            <p:ph idx="1"/>
          </p:nvPr>
        </p:nvSpPr>
        <p:spPr>
          <a:xfrm>
            <a:off x="838200" y="12804"/>
            <a:ext cx="10372726" cy="6840126"/>
          </a:xfrm>
        </p:spPr>
        <p:txBody>
          <a:bodyPr vert="horz" lIns="91440" tIns="45720" rIns="91440" bIns="45720" rtlCol="0" anchor="t">
            <a:normAutofit/>
          </a:bodyPr>
          <a:lstStyle/>
          <a:p>
            <a:pPr marL="342900" indent="-342900"/>
            <a:r>
              <a:rPr lang="en-US" sz="2000" b="1" dirty="0">
                <a:latin typeface="Times New Roman"/>
                <a:ea typeface="+mn-lt"/>
                <a:cs typeface="+mn-lt"/>
              </a:rPr>
              <a:t>Data Split:</a:t>
            </a:r>
            <a:endParaRPr lang="en-US" sz="2000" dirty="0">
              <a:latin typeface="Times New Roman"/>
              <a:cs typeface="Times New Roman"/>
            </a:endParaRPr>
          </a:p>
          <a:p>
            <a:pPr lvl="1"/>
            <a:r>
              <a:rPr lang="en-US" sz="2000" dirty="0">
                <a:latin typeface="Times New Roman"/>
                <a:ea typeface="+mn-lt"/>
                <a:cs typeface="+mn-lt"/>
              </a:rPr>
              <a:t>The data has been divided into training and testing sets.</a:t>
            </a:r>
          </a:p>
          <a:p>
            <a:pPr lvl="1"/>
            <a:r>
              <a:rPr lang="en-US" sz="2000" dirty="0">
                <a:latin typeface="Times New Roman"/>
                <a:ea typeface="+mn-lt"/>
                <a:cs typeface="+mn-lt"/>
              </a:rPr>
              <a:t>The training set includes all variables except for physical activity, fruit consumption, vegetable consumption, heavy alcohol consumption, education, income, and diabetes.</a:t>
            </a:r>
          </a:p>
          <a:p>
            <a:pPr lvl="1"/>
            <a:r>
              <a:rPr lang="en-US" sz="2000" dirty="0">
                <a:latin typeface="Times New Roman"/>
                <a:ea typeface="+mn-lt"/>
                <a:cs typeface="+mn-lt"/>
              </a:rPr>
              <a:t>These variables were excluded as they were deemed not beneficial to the study.</a:t>
            </a:r>
          </a:p>
          <a:p>
            <a:pPr lvl="1"/>
            <a:r>
              <a:rPr lang="en-US" sz="2000" dirty="0">
                <a:latin typeface="Times New Roman"/>
                <a:ea typeface="+mn-lt"/>
                <a:cs typeface="+mn-lt"/>
              </a:rPr>
              <a:t>The testing set is specifically reserved for the variable related to diabetes.</a:t>
            </a:r>
          </a:p>
          <a:p>
            <a:r>
              <a:rPr lang="en-US" sz="2000" b="1" dirty="0">
                <a:latin typeface="Times New Roman"/>
                <a:ea typeface="+mn-lt"/>
                <a:cs typeface="+mn-lt"/>
              </a:rPr>
              <a:t>Excluded Variables:</a:t>
            </a:r>
            <a:endParaRPr lang="en-US" sz="2000" dirty="0">
              <a:latin typeface="Times New Roman"/>
              <a:cs typeface="Times New Roman"/>
            </a:endParaRPr>
          </a:p>
          <a:p>
            <a:pPr lvl="1"/>
            <a:r>
              <a:rPr lang="en-US" sz="2000" dirty="0">
                <a:latin typeface="Times New Roman"/>
                <a:ea typeface="+mn-lt"/>
                <a:cs typeface="+mn-lt"/>
              </a:rPr>
              <a:t>Physical activity, fruit consumption, vegetable consumption, heavy alcohol consumption, education, income, and diabetes were removed from the training set due to their perceived lack of contribution to the study.</a:t>
            </a:r>
            <a:endParaRPr lang="en-US" sz="2000" dirty="0">
              <a:latin typeface="Times New Roman"/>
              <a:cs typeface="Times New Roman"/>
            </a:endParaRPr>
          </a:p>
          <a:p>
            <a:r>
              <a:rPr lang="en-US" sz="2000" b="1" dirty="0">
                <a:latin typeface="Times New Roman"/>
                <a:ea typeface="+mn-lt"/>
                <a:cs typeface="+mn-lt"/>
              </a:rPr>
              <a:t>Informed Consent:</a:t>
            </a:r>
            <a:endParaRPr lang="en-US" sz="2000" dirty="0">
              <a:latin typeface="Times New Roman"/>
              <a:cs typeface="Times New Roman"/>
            </a:endParaRPr>
          </a:p>
          <a:p>
            <a:pPr lvl="1"/>
            <a:r>
              <a:rPr lang="en-US" sz="2000" dirty="0">
                <a:latin typeface="Times New Roman"/>
                <a:ea typeface="+mn-lt"/>
                <a:cs typeface="+mn-lt"/>
              </a:rPr>
              <a:t>Emphasizes the importance of obtaining informed consent from all participants.</a:t>
            </a:r>
            <a:endParaRPr lang="en-US" sz="2000" dirty="0">
              <a:latin typeface="Times New Roman"/>
              <a:cs typeface="Times New Roman"/>
            </a:endParaRPr>
          </a:p>
          <a:p>
            <a:pPr lvl="1"/>
            <a:r>
              <a:rPr lang="en-US" sz="2000" dirty="0">
                <a:latin typeface="Times New Roman"/>
                <a:ea typeface="+mn-lt"/>
                <a:cs typeface="+mn-lt"/>
              </a:rPr>
              <a:t>Informed consent is an integral part of the research process, ensuring that participants are aware of and agree to their involvement in the study.</a:t>
            </a:r>
          </a:p>
          <a:p>
            <a:r>
              <a:rPr lang="en-US" sz="2000" b="1" dirty="0">
                <a:latin typeface="Times New Roman"/>
                <a:ea typeface="+mn-lt"/>
                <a:cs typeface="+mn-lt"/>
              </a:rPr>
              <a:t>Certificates of Confidentiality (CoC):</a:t>
            </a:r>
            <a:endParaRPr lang="en-US" sz="2000" dirty="0">
              <a:latin typeface="Times New Roman"/>
              <a:cs typeface="Times New Roman"/>
            </a:endParaRPr>
          </a:p>
          <a:p>
            <a:pPr lvl="1"/>
            <a:r>
              <a:rPr lang="en-US" sz="2000" dirty="0">
                <a:latin typeface="Times New Roman"/>
                <a:ea typeface="+mn-lt"/>
                <a:cs typeface="+mn-lt"/>
              </a:rPr>
              <a:t>The CDC has implemented Certificates of Confidentiality (CoC) to safeguard the privacy of research subjects.</a:t>
            </a:r>
            <a:endParaRPr lang="en-US" sz="2000" dirty="0">
              <a:latin typeface="Times New Roman"/>
              <a:cs typeface="Times New Roman"/>
            </a:endParaRPr>
          </a:p>
          <a:p>
            <a:pPr lvl="1"/>
            <a:r>
              <a:rPr lang="en-US" sz="2000" dirty="0">
                <a:latin typeface="Times New Roman"/>
                <a:ea typeface="+mn-lt"/>
                <a:cs typeface="+mn-lt"/>
              </a:rPr>
              <a:t>CoCs prohibit the disclosure of identifiable and sensitive research information to individuals not connected to the research, except under specific circumstances.</a:t>
            </a:r>
          </a:p>
          <a:p>
            <a:endParaRPr lang="en-US" sz="2000" dirty="0">
              <a:latin typeface="Times New Roman"/>
              <a:cs typeface="Times New Roman"/>
            </a:endParaRPr>
          </a:p>
        </p:txBody>
      </p:sp>
    </p:spTree>
    <p:extLst>
      <p:ext uri="{BB962C8B-B14F-4D97-AF65-F5344CB8AC3E}">
        <p14:creationId xmlns:p14="http://schemas.microsoft.com/office/powerpoint/2010/main" val="320289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26FA-F767-0870-538E-34FDB5A615EC}"/>
              </a:ext>
            </a:extLst>
          </p:cNvPr>
          <p:cNvSpPr>
            <a:spLocks noGrp="1"/>
          </p:cNvSpPr>
          <p:nvPr>
            <p:ph type="title"/>
          </p:nvPr>
        </p:nvSpPr>
        <p:spPr>
          <a:xfrm>
            <a:off x="838200" y="-5292"/>
            <a:ext cx="10515600" cy="1325563"/>
          </a:xfrm>
        </p:spPr>
        <p:txBody>
          <a:bodyPr>
            <a:normAutofit/>
          </a:bodyPr>
          <a:lstStyle/>
          <a:p>
            <a:r>
              <a:rPr lang="en-US" b="1">
                <a:latin typeface="Times New Roman"/>
                <a:cs typeface="Times New Roman"/>
              </a:rPr>
              <a:t>Questions for the problem</a:t>
            </a:r>
            <a:endParaRPr lang="en-US" b="1"/>
          </a:p>
        </p:txBody>
      </p:sp>
      <p:sp>
        <p:nvSpPr>
          <p:cNvPr id="3" name="Content Placeholder 2">
            <a:extLst>
              <a:ext uri="{FF2B5EF4-FFF2-40B4-BE49-F238E27FC236}">
                <a16:creationId xmlns:a16="http://schemas.microsoft.com/office/drawing/2014/main" id="{A2D96F0C-5D5E-2530-7978-1547E286DB90}"/>
              </a:ext>
            </a:extLst>
          </p:cNvPr>
          <p:cNvSpPr>
            <a:spLocks noGrp="1"/>
          </p:cNvSpPr>
          <p:nvPr>
            <p:ph idx="1"/>
          </p:nvPr>
        </p:nvSpPr>
        <p:spPr>
          <a:xfrm>
            <a:off x="838200" y="1317625"/>
            <a:ext cx="11229219" cy="5538183"/>
          </a:xfrm>
        </p:spPr>
        <p:txBody>
          <a:bodyPr vert="horz" lIns="91440" tIns="45720" rIns="91440" bIns="45720" rtlCol="0" anchor="t">
            <a:noAutofit/>
          </a:bodyPr>
          <a:lstStyle/>
          <a:p>
            <a:r>
              <a:rPr lang="en-US" sz="2000" b="1" dirty="0">
                <a:latin typeface="Times New Roman"/>
                <a:ea typeface="+mn-lt"/>
                <a:cs typeface="+mn-lt"/>
              </a:rPr>
              <a:t>Number of Predicting Variables and Observations:</a:t>
            </a:r>
            <a:endParaRPr lang="en-US" sz="2000">
              <a:latin typeface="Times New Roman"/>
              <a:ea typeface="+mn-lt"/>
              <a:cs typeface="+mn-lt"/>
            </a:endParaRPr>
          </a:p>
          <a:p>
            <a:pPr lvl="1"/>
            <a:r>
              <a:rPr lang="en-US" sz="2000" dirty="0">
                <a:latin typeface="Times New Roman"/>
                <a:ea typeface="+mn-lt"/>
                <a:cs typeface="+mn-lt"/>
              </a:rPr>
              <a:t>The number of predicting variables in the training set is not explicitly mentioned.</a:t>
            </a:r>
            <a:endParaRPr lang="en-US" sz="2000">
              <a:latin typeface="Times New Roman"/>
              <a:cs typeface="Times New Roman"/>
            </a:endParaRPr>
          </a:p>
          <a:p>
            <a:pPr lvl="1"/>
            <a:r>
              <a:rPr lang="en-US" sz="2000" dirty="0">
                <a:latin typeface="Times New Roman"/>
                <a:ea typeface="+mn-lt"/>
                <a:cs typeface="+mn-lt"/>
              </a:rPr>
              <a:t>The training set includes all variables except for physical activity, fruit consumption, vegetable consumption, heavy alcohol consumption, education, income, and diabetes.</a:t>
            </a:r>
            <a:endParaRPr lang="en-US" sz="2000">
              <a:latin typeface="Times New Roman"/>
              <a:cs typeface="Times New Roman"/>
            </a:endParaRPr>
          </a:p>
          <a:p>
            <a:pPr lvl="1"/>
            <a:r>
              <a:rPr lang="en-US" sz="2000" dirty="0">
                <a:latin typeface="Times New Roman"/>
                <a:ea typeface="+mn-lt"/>
                <a:cs typeface="+mn-lt"/>
              </a:rPr>
              <a:t>The total number of observations in both the training and testing sets is not specified.</a:t>
            </a:r>
            <a:endParaRPr lang="en-US" sz="2000">
              <a:latin typeface="Times New Roman"/>
              <a:cs typeface="Times New Roman"/>
            </a:endParaRPr>
          </a:p>
          <a:p>
            <a:r>
              <a:rPr lang="en-US" sz="2000" b="1" dirty="0">
                <a:latin typeface="Times New Roman"/>
                <a:ea typeface="+mn-lt"/>
                <a:cs typeface="+mn-lt"/>
              </a:rPr>
              <a:t>Predictive Value of Variables:</a:t>
            </a:r>
            <a:endParaRPr lang="en-US" sz="2000">
              <a:latin typeface="Times New Roman"/>
              <a:cs typeface="Times New Roman"/>
            </a:endParaRPr>
          </a:p>
          <a:p>
            <a:pPr lvl="1"/>
            <a:r>
              <a:rPr lang="en-US" sz="2000" dirty="0">
                <a:latin typeface="Times New Roman"/>
                <a:ea typeface="+mn-lt"/>
                <a:cs typeface="+mn-lt"/>
              </a:rPr>
              <a:t>It's not explicitly stated whether the remaining variables in the training set can help answer the question of the occurrence of diabetes. This would depend on the correlation and significance of these variables.</a:t>
            </a:r>
            <a:endParaRPr lang="en-US" sz="2000">
              <a:latin typeface="Times New Roman"/>
              <a:cs typeface="Times New Roman"/>
            </a:endParaRPr>
          </a:p>
          <a:p>
            <a:r>
              <a:rPr lang="en-US" sz="2000" b="1" dirty="0">
                <a:latin typeface="Times New Roman"/>
                <a:ea typeface="+mn-lt"/>
                <a:cs typeface="+mn-lt"/>
              </a:rPr>
              <a:t>Variables to Exclude for Meaningful Study:</a:t>
            </a:r>
            <a:endParaRPr lang="en-US" sz="2000">
              <a:latin typeface="Times New Roman"/>
              <a:cs typeface="Times New Roman"/>
            </a:endParaRPr>
          </a:p>
          <a:p>
            <a:pPr lvl="1"/>
            <a:r>
              <a:rPr lang="en-US" sz="2000" dirty="0">
                <a:latin typeface="Times New Roman"/>
                <a:ea typeface="+mn-lt"/>
                <a:cs typeface="+mn-lt"/>
              </a:rPr>
              <a:t>Variables excluded from the training set include physical activity, fruit consumption, vegetable consumption, heavy alcohol consumption, education, income, and diabetes.</a:t>
            </a:r>
            <a:endParaRPr lang="en-US" sz="2000">
              <a:latin typeface="Times New Roman"/>
              <a:cs typeface="Times New Roman"/>
            </a:endParaRPr>
          </a:p>
          <a:p>
            <a:pPr lvl="1"/>
            <a:r>
              <a:rPr lang="en-US" sz="2000" dirty="0">
                <a:latin typeface="Times New Roman"/>
                <a:ea typeface="+mn-lt"/>
                <a:cs typeface="+mn-lt"/>
              </a:rPr>
              <a:t>The rationale for excluding these variables is not explicitly provided.</a:t>
            </a:r>
            <a:endParaRPr lang="en-US" sz="2000">
              <a:latin typeface="Times New Roman"/>
              <a:cs typeface="Times New Roman"/>
            </a:endParaRPr>
          </a:p>
          <a:p>
            <a:r>
              <a:rPr lang="en-US" sz="2000" b="1" dirty="0">
                <a:latin typeface="Times New Roman"/>
                <a:ea typeface="+mn-lt"/>
                <a:cs typeface="+mn-lt"/>
              </a:rPr>
              <a:t>Duplicate Rows and Missing Values:</a:t>
            </a:r>
            <a:endParaRPr lang="en-US" sz="2000">
              <a:latin typeface="Times New Roman"/>
              <a:cs typeface="Times New Roman"/>
            </a:endParaRPr>
          </a:p>
          <a:p>
            <a:pPr lvl="1"/>
            <a:r>
              <a:rPr lang="en-US" sz="2000" dirty="0">
                <a:latin typeface="Times New Roman"/>
                <a:ea typeface="+mn-lt"/>
                <a:cs typeface="+mn-lt"/>
              </a:rPr>
              <a:t>Duplicate rows have been identified and removed from the dataset (23,899 duplicates).</a:t>
            </a:r>
            <a:endParaRPr lang="en-US" sz="2000">
              <a:latin typeface="Times New Roman"/>
              <a:cs typeface="Times New Roman"/>
            </a:endParaRPr>
          </a:p>
          <a:p>
            <a:pPr lvl="1"/>
            <a:r>
              <a:rPr lang="en-US" sz="2000" dirty="0">
                <a:latin typeface="Times New Roman"/>
                <a:ea typeface="+mn-lt"/>
                <a:cs typeface="+mn-lt"/>
              </a:rPr>
              <a:t>No mention of missing values in the cleaned dataset.</a:t>
            </a:r>
            <a:endParaRPr lang="en-US" sz="2000">
              <a:latin typeface="Times New Roman"/>
              <a:cs typeface="Times New Roman"/>
            </a:endParaRPr>
          </a:p>
          <a:p>
            <a:endParaRPr lang="en-US" sz="2000" dirty="0">
              <a:latin typeface="Times New Roman"/>
              <a:ea typeface="Calibri"/>
              <a:cs typeface="Calibri"/>
            </a:endParaRPr>
          </a:p>
          <a:p>
            <a:endParaRPr lang="en-US">
              <a:cs typeface="Calibri"/>
            </a:endParaRPr>
          </a:p>
        </p:txBody>
      </p:sp>
    </p:spTree>
    <p:extLst>
      <p:ext uri="{BB962C8B-B14F-4D97-AF65-F5344CB8AC3E}">
        <p14:creationId xmlns:p14="http://schemas.microsoft.com/office/powerpoint/2010/main" val="1718173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548FA-02A6-DEEF-0D79-FE83602477DB}"/>
              </a:ext>
            </a:extLst>
          </p:cNvPr>
          <p:cNvSpPr>
            <a:spLocks noGrp="1"/>
          </p:cNvSpPr>
          <p:nvPr>
            <p:ph idx="1"/>
          </p:nvPr>
        </p:nvSpPr>
        <p:spPr>
          <a:xfrm>
            <a:off x="838200" y="361156"/>
            <a:ext cx="10515600" cy="6494463"/>
          </a:xfrm>
        </p:spPr>
        <p:txBody>
          <a:bodyPr vert="horz" lIns="91440" tIns="45720" rIns="91440" bIns="45720" rtlCol="0" anchor="t">
            <a:normAutofit/>
          </a:bodyPr>
          <a:lstStyle/>
          <a:p>
            <a:r>
              <a:rPr lang="en-US" sz="2000" b="1" dirty="0">
                <a:latin typeface="Times New Roman"/>
                <a:ea typeface="Calibri"/>
                <a:cs typeface="Calibri"/>
              </a:rPr>
              <a:t>Values of the Variable to Predict (Diabetes):</a:t>
            </a:r>
            <a:endParaRPr lang="en-US" sz="2000">
              <a:latin typeface="Times New Roman"/>
              <a:ea typeface="Calibri"/>
              <a:cs typeface="Calibri"/>
            </a:endParaRPr>
          </a:p>
          <a:p>
            <a:pPr lvl="1"/>
            <a:r>
              <a:rPr lang="en-US" sz="2000" dirty="0">
                <a:latin typeface="Times New Roman"/>
                <a:ea typeface="Calibri"/>
                <a:cs typeface="Calibri"/>
              </a:rPr>
              <a:t>The values of the variable to predict (diabetes) in the testing set are not explicitly mentioned.</a:t>
            </a:r>
          </a:p>
          <a:p>
            <a:r>
              <a:rPr lang="en-US" sz="2000" b="1" dirty="0">
                <a:latin typeface="Times New Roman"/>
                <a:ea typeface="Calibri"/>
                <a:cs typeface="Calibri"/>
              </a:rPr>
              <a:t>Correlation with Output Variable:</a:t>
            </a:r>
            <a:endParaRPr lang="en-US" sz="2000">
              <a:latin typeface="Times New Roman"/>
              <a:ea typeface="Calibri"/>
              <a:cs typeface="Calibri"/>
            </a:endParaRPr>
          </a:p>
          <a:p>
            <a:pPr lvl="1"/>
            <a:r>
              <a:rPr lang="en-US" sz="2000" dirty="0">
                <a:latin typeface="Times New Roman"/>
                <a:ea typeface="Calibri"/>
                <a:cs typeface="Calibri"/>
              </a:rPr>
              <a:t>No information is provided regarding which prediction variables are highly correlated with the output variable (diabetes).</a:t>
            </a:r>
          </a:p>
          <a:p>
            <a:r>
              <a:rPr lang="en-US" sz="2000" b="1" dirty="0">
                <a:latin typeface="Times New Roman"/>
                <a:ea typeface="Calibri"/>
                <a:cs typeface="Calibri"/>
              </a:rPr>
              <a:t>Presence of Outliers:</a:t>
            </a:r>
            <a:endParaRPr lang="en-US" sz="2000">
              <a:latin typeface="Times New Roman"/>
              <a:ea typeface="Calibri"/>
              <a:cs typeface="Calibri"/>
            </a:endParaRPr>
          </a:p>
          <a:p>
            <a:pPr lvl="1"/>
            <a:r>
              <a:rPr lang="en-US" sz="2000" dirty="0">
                <a:latin typeface="Times New Roman"/>
                <a:ea typeface="Calibri"/>
                <a:cs typeface="Calibri"/>
              </a:rPr>
              <a:t>It's mentioned that outliers may misguide the study, but there is no specific information about the presence or handling of outliers in the data.</a:t>
            </a:r>
          </a:p>
          <a:p>
            <a:r>
              <a:rPr lang="en-US" sz="2000" b="1" dirty="0">
                <a:latin typeface="Times New Roman"/>
                <a:ea typeface="Calibri"/>
                <a:cs typeface="Calibri"/>
              </a:rPr>
              <a:t>Models for Prediction:</a:t>
            </a:r>
            <a:endParaRPr lang="en-US" sz="2000">
              <a:latin typeface="Times New Roman"/>
              <a:ea typeface="Calibri"/>
              <a:cs typeface="Calibri"/>
            </a:endParaRPr>
          </a:p>
          <a:p>
            <a:pPr lvl="1"/>
            <a:r>
              <a:rPr lang="en-US" sz="2000" dirty="0">
                <a:latin typeface="Times New Roman"/>
                <a:ea typeface="Calibri"/>
                <a:cs typeface="Calibri"/>
              </a:rPr>
              <a:t>The choice of models for prediction is not specified. Common models for predicting binary outcomes like diabetes include logistic regression, decision trees, random forests, and support vector machines.</a:t>
            </a:r>
          </a:p>
          <a:p>
            <a:r>
              <a:rPr lang="en-US" sz="2000" b="1" dirty="0">
                <a:latin typeface="Times New Roman"/>
                <a:ea typeface="Calibri"/>
                <a:cs typeface="Calibri"/>
              </a:rPr>
              <a:t>External Factors Influencing Diabetes:</a:t>
            </a:r>
            <a:endParaRPr lang="en-US" sz="2000">
              <a:latin typeface="Times New Roman"/>
              <a:ea typeface="Calibri"/>
              <a:cs typeface="Calibri"/>
            </a:endParaRPr>
          </a:p>
          <a:p>
            <a:pPr lvl="1"/>
            <a:r>
              <a:rPr lang="en-US" sz="2000" dirty="0">
                <a:latin typeface="Times New Roman"/>
                <a:ea typeface="Calibri"/>
                <a:cs typeface="Calibri"/>
              </a:rPr>
              <a:t>There is no information about additional external factors that may influence the chances of diabetes. Consideration of external factors such as genetics, lifestyle, and environmental factors could enhance the predictive accuracy of the model.</a:t>
            </a:r>
          </a:p>
          <a:p>
            <a:endParaRPr lang="en-US" dirty="0">
              <a:ea typeface="Calibri"/>
              <a:cs typeface="Calibri"/>
            </a:endParaRPr>
          </a:p>
        </p:txBody>
      </p:sp>
    </p:spTree>
    <p:extLst>
      <p:ext uri="{BB962C8B-B14F-4D97-AF65-F5344CB8AC3E}">
        <p14:creationId xmlns:p14="http://schemas.microsoft.com/office/powerpoint/2010/main" val="71372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F61A-DEC1-59F0-7865-DDCCF7E9625A}"/>
              </a:ext>
            </a:extLst>
          </p:cNvPr>
          <p:cNvSpPr>
            <a:spLocks noGrp="1"/>
          </p:cNvSpPr>
          <p:nvPr>
            <p:ph type="title"/>
          </p:nvPr>
        </p:nvSpPr>
        <p:spPr>
          <a:xfrm>
            <a:off x="838200" y="-3969"/>
            <a:ext cx="10515600" cy="1325563"/>
          </a:xfrm>
        </p:spPr>
        <p:txBody>
          <a:bodyPr/>
          <a:lstStyle/>
          <a:p>
            <a:r>
              <a:rPr lang="en-US" b="1" dirty="0">
                <a:latin typeface="Times New Roman"/>
                <a:ea typeface="Calibri Light"/>
                <a:cs typeface="Calibri Light"/>
              </a:rPr>
              <a:t>Analysis Methods</a:t>
            </a:r>
          </a:p>
        </p:txBody>
      </p:sp>
      <p:sp>
        <p:nvSpPr>
          <p:cNvPr id="3" name="Content Placeholder 2">
            <a:extLst>
              <a:ext uri="{FF2B5EF4-FFF2-40B4-BE49-F238E27FC236}">
                <a16:creationId xmlns:a16="http://schemas.microsoft.com/office/drawing/2014/main" id="{8B548D74-C8C4-D1F5-F89B-F7592CA0CDFF}"/>
              </a:ext>
            </a:extLst>
          </p:cNvPr>
          <p:cNvSpPr>
            <a:spLocks noGrp="1"/>
          </p:cNvSpPr>
          <p:nvPr>
            <p:ph idx="1"/>
          </p:nvPr>
        </p:nvSpPr>
        <p:spPr>
          <a:xfrm>
            <a:off x="838200" y="1313657"/>
            <a:ext cx="10515600" cy="5530055"/>
          </a:xfrm>
        </p:spPr>
        <p:txBody>
          <a:bodyPr vert="horz" lIns="91440" tIns="45720" rIns="91440" bIns="45720" rtlCol="0" anchor="t">
            <a:normAutofit/>
          </a:bodyPr>
          <a:lstStyle/>
          <a:p>
            <a:r>
              <a:rPr lang="en-US" sz="2000" b="1" dirty="0">
                <a:latin typeface="Times New Roman"/>
                <a:ea typeface="+mn-lt"/>
                <a:cs typeface="+mn-lt"/>
              </a:rPr>
              <a:t>Type of Problem:</a:t>
            </a:r>
            <a:endParaRPr lang="en-US" sz="2000" dirty="0">
              <a:latin typeface="Times New Roman"/>
              <a:ea typeface="Calibri" panose="020F0502020204030204"/>
              <a:cs typeface="Calibri" panose="020F0502020204030204"/>
            </a:endParaRPr>
          </a:p>
          <a:p>
            <a:pPr lvl="1"/>
            <a:r>
              <a:rPr lang="en-US" sz="2000" dirty="0">
                <a:latin typeface="Times New Roman"/>
                <a:ea typeface="+mn-lt"/>
                <a:cs typeface="+mn-lt"/>
              </a:rPr>
              <a:t>Supervised learning classification problem.</a:t>
            </a:r>
            <a:endParaRPr lang="en-US" sz="2000" dirty="0">
              <a:latin typeface="Times New Roman"/>
              <a:cs typeface="Times New Roman"/>
            </a:endParaRPr>
          </a:p>
          <a:p>
            <a:r>
              <a:rPr lang="en-US" sz="2000" b="1" dirty="0">
                <a:latin typeface="Times New Roman"/>
                <a:ea typeface="+mn-lt"/>
                <a:cs typeface="+mn-lt"/>
              </a:rPr>
              <a:t>Method(s) Used:</a:t>
            </a:r>
            <a:endParaRPr lang="en-US" sz="2000" dirty="0">
              <a:latin typeface="Times New Roman"/>
              <a:cs typeface="Times New Roman"/>
            </a:endParaRPr>
          </a:p>
          <a:p>
            <a:pPr lvl="1"/>
            <a:r>
              <a:rPr lang="en-US" sz="2000" dirty="0">
                <a:latin typeface="Times New Roman"/>
                <a:ea typeface="+mn-lt"/>
                <a:cs typeface="+mn-lt"/>
              </a:rPr>
              <a:t>Classification methods are applied to predict the occurrence of diabetes. Specific algorithms include Quadratic model, logistic regression and decision trees.</a:t>
            </a:r>
            <a:endParaRPr lang="en-US" sz="2000" dirty="0">
              <a:latin typeface="Times New Roman"/>
              <a:cs typeface="Times New Roman"/>
            </a:endParaRPr>
          </a:p>
          <a:p>
            <a:pPr>
              <a:buFont typeface="Arial"/>
              <a:buChar char="•"/>
            </a:pPr>
            <a:r>
              <a:rPr lang="en-US" sz="2000" b="1" dirty="0">
                <a:latin typeface="Times New Roman"/>
                <a:ea typeface="+mn-lt"/>
                <a:cs typeface="+mn-lt"/>
              </a:rPr>
              <a:t>Outcome Variable:</a:t>
            </a:r>
            <a:r>
              <a:rPr lang="en-US" sz="2000" dirty="0">
                <a:latin typeface="Times New Roman"/>
                <a:ea typeface="+mn-lt"/>
                <a:cs typeface="+mn-lt"/>
              </a:rPr>
              <a:t> Occurrence of diabetes (binary: yes or no).</a:t>
            </a:r>
            <a:endParaRPr lang="en-US" sz="2000">
              <a:latin typeface="Times New Roman"/>
              <a:cs typeface="Times New Roman"/>
            </a:endParaRPr>
          </a:p>
          <a:p>
            <a:pPr>
              <a:buFont typeface="Arial"/>
              <a:buChar char="•"/>
            </a:pPr>
            <a:r>
              <a:rPr lang="en-US" sz="2000" b="1" dirty="0">
                <a:latin typeface="Times New Roman"/>
                <a:ea typeface="+mn-lt"/>
                <a:cs typeface="+mn-lt"/>
              </a:rPr>
              <a:t>Predictor Variables:</a:t>
            </a:r>
            <a:r>
              <a:rPr lang="en-US" sz="2000" dirty="0">
                <a:latin typeface="Times New Roman"/>
                <a:ea typeface="+mn-lt"/>
                <a:cs typeface="+mn-lt"/>
              </a:rPr>
              <a:t> Various health attributes from the 2015.csv dataset.</a:t>
            </a:r>
            <a:endParaRPr lang="en-US" sz="2000">
              <a:latin typeface="Times New Roman"/>
              <a:cs typeface="Times New Roman"/>
            </a:endParaRPr>
          </a:p>
          <a:p>
            <a:pPr>
              <a:buFont typeface="Arial"/>
              <a:buChar char="•"/>
            </a:pPr>
            <a:r>
              <a:rPr lang="en-US" sz="2000" b="1" dirty="0">
                <a:latin typeface="Times New Roman"/>
                <a:ea typeface="+mn-lt"/>
                <a:cs typeface="+mn-lt"/>
              </a:rPr>
              <a:t>Goal:</a:t>
            </a:r>
            <a:r>
              <a:rPr lang="en-US" sz="2000" dirty="0">
                <a:latin typeface="Times New Roman"/>
                <a:ea typeface="+mn-lt"/>
                <a:cs typeface="+mn-lt"/>
              </a:rPr>
              <a:t> Train a model to accurately predict whether an individual is likely to develop diabetes or not.</a:t>
            </a:r>
            <a:endParaRPr lang="en-US" sz="2000">
              <a:latin typeface="Times New Roman"/>
              <a:cs typeface="Times New Roman"/>
            </a:endParaRPr>
          </a:p>
          <a:p>
            <a:pPr marL="0" indent="0">
              <a:buNone/>
            </a:pPr>
            <a:endParaRPr lang="en-US" dirty="0">
              <a:latin typeface="Calibri" panose="020F0502020204030204"/>
              <a:ea typeface="Calibri"/>
              <a:cs typeface="Calibri"/>
            </a:endParaRPr>
          </a:p>
        </p:txBody>
      </p:sp>
    </p:spTree>
    <p:extLst>
      <p:ext uri="{BB962C8B-B14F-4D97-AF65-F5344CB8AC3E}">
        <p14:creationId xmlns:p14="http://schemas.microsoft.com/office/powerpoint/2010/main" val="29336861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Early Prediction of Diabetes Risk: Leveraging Various Models for Improved Detection</vt:lpstr>
      <vt:lpstr>Contents</vt:lpstr>
      <vt:lpstr>Introduction</vt:lpstr>
      <vt:lpstr>Data Preparation</vt:lpstr>
      <vt:lpstr>PowerPoint Presentation</vt:lpstr>
      <vt:lpstr>PowerPoint Presentation</vt:lpstr>
      <vt:lpstr>Questions for the problem</vt:lpstr>
      <vt:lpstr>PowerPoint Presentation</vt:lpstr>
      <vt:lpstr>Analysis Methods</vt:lpstr>
      <vt:lpstr>Exploratory Data Analysis</vt:lpstr>
      <vt:lpstr>PowerPoint Presentation</vt:lpstr>
      <vt:lpstr>Cholesterol and Diabetes </vt:lpstr>
      <vt:lpstr>Difficulty walking vs Diabetes</vt:lpstr>
      <vt:lpstr>Blood Pressure vs Diabetes</vt:lpstr>
      <vt:lpstr>General Health vs Diabetes</vt:lpstr>
      <vt:lpstr>BMI Distribution by Diabetes status</vt:lpstr>
      <vt:lpstr>Feature Selection</vt:lpstr>
      <vt:lpstr>Train Test Split</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515</cp:revision>
  <dcterms:created xsi:type="dcterms:W3CDTF">2023-11-29T19:53:34Z</dcterms:created>
  <dcterms:modified xsi:type="dcterms:W3CDTF">2023-12-05T22:02:33Z</dcterms:modified>
</cp:coreProperties>
</file>