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7" r:id="rId9"/>
    <p:sldId id="261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2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476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17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56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8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783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53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12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5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E36281-227E-4737-A16D-06914AA22FD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9456EA-8140-4754-885C-231C34DA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692398" y="1489436"/>
            <a:ext cx="6815669" cy="1027522"/>
          </a:xfrm>
        </p:spPr>
        <p:txBody>
          <a:bodyPr/>
          <a:lstStyle/>
          <a:p>
            <a:r>
              <a:rPr lang="en-US" sz="4000" dirty="0" smtClean="0"/>
              <a:t>Bilgi </a:t>
            </a:r>
            <a:r>
              <a:rPr lang="en-US" sz="4000" dirty="0" err="1" smtClean="0"/>
              <a:t>Sistemi</a:t>
            </a:r>
            <a:r>
              <a:rPr lang="en-US" sz="4000" dirty="0" smtClean="0"/>
              <a:t> </a:t>
            </a:r>
            <a:r>
              <a:rPr lang="en-US" sz="4000" dirty="0" err="1" smtClean="0"/>
              <a:t>ve</a:t>
            </a:r>
            <a:r>
              <a:rPr lang="en-US" sz="4000" dirty="0" smtClean="0"/>
              <a:t> </a:t>
            </a:r>
            <a:r>
              <a:rPr lang="en-US" sz="4000" dirty="0" err="1" smtClean="0"/>
              <a:t>Guvenligi</a:t>
            </a:r>
            <a:r>
              <a:rPr lang="tr-TR" sz="4000" dirty="0" smtClean="0"/>
              <a:t/>
            </a:r>
            <a:br>
              <a:rPr lang="tr-TR" sz="4000" dirty="0" smtClean="0"/>
            </a:br>
            <a:r>
              <a:rPr lang="tr-TR" sz="4000" dirty="0"/>
              <a:t/>
            </a:r>
            <a:br>
              <a:rPr lang="tr-TR" sz="4000" dirty="0"/>
            </a:br>
            <a:endParaRPr lang="en-US" sz="4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92398" y="1489436"/>
            <a:ext cx="6815669" cy="3761294"/>
          </a:xfrm>
        </p:spPr>
        <p:txBody>
          <a:bodyPr>
            <a:noAutofit/>
          </a:bodyPr>
          <a:lstStyle/>
          <a:p>
            <a:r>
              <a:rPr lang="tr-TR" sz="1600" dirty="0" smtClean="0"/>
              <a:t>PROJE YÖNETİCİSİ</a:t>
            </a:r>
          </a:p>
          <a:p>
            <a:r>
              <a:rPr lang="tr-TR" sz="1600" dirty="0" smtClean="0"/>
              <a:t>DOC. DR. FATİH ÖZKAYNAK</a:t>
            </a:r>
          </a:p>
          <a:p>
            <a:r>
              <a:rPr lang="tr-TR" sz="1600" dirty="0" smtClean="0"/>
              <a:t>ARŞ. GÖR. BEYZANUR DURMUŞ</a:t>
            </a:r>
            <a:endParaRPr lang="tr-TR" sz="1600" dirty="0"/>
          </a:p>
          <a:p>
            <a:endParaRPr lang="tr-TR" sz="1600" dirty="0" smtClean="0"/>
          </a:p>
          <a:p>
            <a:r>
              <a:rPr lang="tr-TR" sz="1600" dirty="0" smtClean="0"/>
              <a:t>GRUP EKİBİ: 1. GRUP</a:t>
            </a:r>
          </a:p>
          <a:p>
            <a:endParaRPr lang="tr-TR" sz="1600" dirty="0" smtClean="0"/>
          </a:p>
          <a:p>
            <a:r>
              <a:rPr lang="en-US" sz="1600" dirty="0" smtClean="0"/>
              <a:t>205541608: HASSAN SANUSI BAYERO</a:t>
            </a:r>
          </a:p>
          <a:p>
            <a:r>
              <a:rPr lang="en-US" sz="1600" dirty="0" smtClean="0"/>
              <a:t>170541052: MUHAMMED TALHA BAYSAL</a:t>
            </a:r>
          </a:p>
          <a:p>
            <a:r>
              <a:rPr lang="en-US" sz="1600" dirty="0" smtClean="0"/>
              <a:t>170541061: TAHIR BAYRAKTAR</a:t>
            </a:r>
          </a:p>
          <a:p>
            <a:r>
              <a:rPr lang="en-US" sz="1600" dirty="0" smtClean="0"/>
              <a:t>170541058: UGUR UMUR ZELCEK</a:t>
            </a:r>
            <a:endParaRPr lang="tr-TR" sz="1600" dirty="0" smtClean="0"/>
          </a:p>
          <a:p>
            <a:endParaRPr lang="tr-TR" sz="1600" dirty="0"/>
          </a:p>
          <a:p>
            <a:endParaRPr lang="tr-TR" sz="1600" dirty="0" smtClean="0"/>
          </a:p>
          <a:p>
            <a:endParaRPr lang="tr-TR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22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Netsparker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 smtClean="0"/>
              <a:t>değerlendirme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endParaRPr lang="en-US" dirty="0" smtClean="0"/>
          </a:p>
          <a:p>
            <a:r>
              <a:rPr lang="en-US" dirty="0" err="1" smtClean="0"/>
              <a:t>Açığı</a:t>
            </a:r>
            <a:r>
              <a:rPr lang="en-US" dirty="0" smtClean="0"/>
              <a:t> </a:t>
            </a:r>
            <a:r>
              <a:rPr lang="en-US" dirty="0" err="1" smtClean="0"/>
              <a:t>taraması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Açık</a:t>
            </a:r>
            <a:r>
              <a:rPr lang="en-US" dirty="0" smtClean="0"/>
              <a:t> </a:t>
            </a:r>
            <a:r>
              <a:rPr lang="en-US" dirty="0" err="1" smtClean="0"/>
              <a:t>algılama</a:t>
            </a:r>
            <a:endParaRPr lang="en-US" dirty="0"/>
          </a:p>
          <a:p>
            <a:r>
              <a:rPr lang="en-US" dirty="0" err="1" smtClean="0"/>
              <a:t>Otomatik</a:t>
            </a:r>
            <a:r>
              <a:rPr lang="en-US" dirty="0" smtClean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 smtClean="0"/>
              <a:t>bulmak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Güvenlik</a:t>
            </a:r>
            <a:r>
              <a:rPr lang="en-US" dirty="0" smtClean="0"/>
              <a:t> </a:t>
            </a:r>
            <a:r>
              <a:rPr lang="en-US" dirty="0" err="1" smtClean="0"/>
              <a:t>açıklarını</a:t>
            </a:r>
            <a:r>
              <a:rPr lang="en-US" dirty="0" smtClean="0"/>
              <a:t> </a:t>
            </a:r>
            <a:r>
              <a:rPr lang="en-US" dirty="0" err="1" smtClean="0"/>
              <a:t>tanımlama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Büyük</a:t>
            </a:r>
            <a:r>
              <a:rPr lang="en-US" dirty="0" smtClean="0"/>
              <a:t> web </a:t>
            </a:r>
            <a:r>
              <a:rPr lang="en-US" dirty="0" err="1" smtClean="0"/>
              <a:t>tarayıcılarını</a:t>
            </a:r>
            <a:r>
              <a:rPr lang="en-US" dirty="0" smtClean="0"/>
              <a:t> </a:t>
            </a:r>
            <a:r>
              <a:rPr lang="en-US" dirty="0" err="1" smtClean="0"/>
              <a:t>uzaktan</a:t>
            </a:r>
            <a:r>
              <a:rPr lang="en-US" dirty="0" smtClean="0"/>
              <a:t> </a:t>
            </a:r>
            <a:r>
              <a:rPr lang="en-US" dirty="0" err="1" smtClean="0"/>
              <a:t>tarama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içeren</a:t>
            </a:r>
            <a:r>
              <a:rPr lang="en-US" dirty="0" smtClean="0"/>
              <a:t> </a:t>
            </a:r>
            <a:r>
              <a:rPr lang="en-US" dirty="0" err="1" smtClean="0"/>
              <a:t>güvenlik</a:t>
            </a:r>
            <a:r>
              <a:rPr lang="en-US" dirty="0" smtClean="0"/>
              <a:t> </a:t>
            </a:r>
            <a:r>
              <a:rPr lang="en-US" dirty="0" err="1" smtClean="0"/>
              <a:t>açığı</a:t>
            </a:r>
            <a:r>
              <a:rPr lang="en-US" dirty="0" smtClean="0"/>
              <a:t> </a:t>
            </a:r>
            <a:r>
              <a:rPr lang="en-US" dirty="0" err="1" smtClean="0"/>
              <a:t>değerlendirme</a:t>
            </a:r>
            <a:r>
              <a:rPr lang="en-US" dirty="0" smtClean="0"/>
              <a:t> </a:t>
            </a:r>
            <a:r>
              <a:rPr lang="en-US" dirty="0" err="1" smtClean="0"/>
              <a:t>imkanı</a:t>
            </a:r>
            <a:r>
              <a:rPr lang="en-US" dirty="0" smtClean="0"/>
              <a:t> </a:t>
            </a:r>
            <a:r>
              <a:rPr lang="en-US" dirty="0" err="1" smtClean="0"/>
              <a:t>sunar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Grafikler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ekran</a:t>
            </a:r>
            <a:r>
              <a:rPr lang="en-US" dirty="0" smtClean="0"/>
              <a:t> </a:t>
            </a:r>
            <a:r>
              <a:rPr lang="en-US" dirty="0" err="1" smtClean="0"/>
              <a:t>görüntüleri</a:t>
            </a:r>
            <a:r>
              <a:rPr lang="en-US" dirty="0" smtClean="0"/>
              <a:t> </a:t>
            </a:r>
            <a:r>
              <a:rPr lang="en-US" dirty="0" err="1" smtClean="0"/>
              <a:t>güvenlik</a:t>
            </a:r>
            <a:r>
              <a:rPr lang="en-US" dirty="0" smtClean="0"/>
              <a:t> </a:t>
            </a:r>
            <a:r>
              <a:rPr lang="en-US" dirty="0" err="1" smtClean="0"/>
              <a:t>açığı</a:t>
            </a:r>
            <a:r>
              <a:rPr lang="en-US" dirty="0" smtClean="0"/>
              <a:t> </a:t>
            </a:r>
            <a:r>
              <a:rPr lang="en-US" dirty="0" err="1" smtClean="0"/>
              <a:t>değerlendirme</a:t>
            </a:r>
            <a:r>
              <a:rPr lang="en-US" dirty="0" smtClean="0"/>
              <a:t> </a:t>
            </a:r>
            <a:r>
              <a:rPr lang="en-US" dirty="0" err="1" smtClean="0"/>
              <a:t>raporu</a:t>
            </a:r>
            <a:r>
              <a:rPr lang="en-US" dirty="0" smtClean="0"/>
              <a:t> </a:t>
            </a:r>
            <a:r>
              <a:rPr lang="en-US" dirty="0" err="1" smtClean="0"/>
              <a:t>tutar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parçaları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incelemesi</a:t>
            </a:r>
            <a:r>
              <a:rPr lang="en-US" dirty="0" smtClean="0"/>
              <a:t> </a:t>
            </a:r>
            <a:r>
              <a:rPr lang="en-US" dirty="0" err="1" smtClean="0"/>
              <a:t>yapar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5" cy="1303867"/>
          </a:xfrm>
        </p:spPr>
        <p:txBody>
          <a:bodyPr/>
          <a:lstStyle/>
          <a:p>
            <a:r>
              <a:rPr lang="en-US" dirty="0" err="1" smtClean="0"/>
              <a:t>Netsparker</a:t>
            </a:r>
            <a:r>
              <a:rPr lang="tr-TR" dirty="0" smtClean="0"/>
              <a:t>’</a:t>
            </a:r>
            <a:r>
              <a:rPr lang="tr-TR" dirty="0" err="1" smtClean="0"/>
              <a:t>ın</a:t>
            </a:r>
            <a:r>
              <a:rPr lang="tr-TR" dirty="0" smtClean="0"/>
              <a:t> Çalışma Mantığı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Nasıl çalıştığına bakacak olursak, </a:t>
            </a:r>
            <a:r>
              <a:rPr lang="tr-TR" dirty="0" err="1" smtClean="0"/>
              <a:t>Netsparker</a:t>
            </a:r>
            <a:r>
              <a:rPr lang="tr-TR" dirty="0" smtClean="0"/>
              <a:t> Web uygulamalarını tarar ve zafiyetlerini, datalara zarar vermeyecek, salt okunur bir modelde elde etmeyi dener.</a:t>
            </a:r>
          </a:p>
          <a:p>
            <a:r>
              <a:rPr lang="tr-TR" dirty="0" smtClean="0"/>
              <a:t>Tanımlama aşamasında, örneğin bir SQL </a:t>
            </a:r>
            <a:r>
              <a:rPr lang="tr-TR" dirty="0" err="1" smtClean="0"/>
              <a:t>injeksiyon</a:t>
            </a:r>
            <a:r>
              <a:rPr lang="tr-TR" dirty="0" smtClean="0"/>
              <a:t> zafiyetinde </a:t>
            </a:r>
            <a:r>
              <a:rPr lang="tr-TR" dirty="0" err="1" smtClean="0"/>
              <a:t>database’den</a:t>
            </a:r>
            <a:r>
              <a:rPr lang="tr-TR" dirty="0" smtClean="0"/>
              <a:t>, </a:t>
            </a:r>
            <a:r>
              <a:rPr lang="tr-TR" dirty="0" err="1" smtClean="0"/>
              <a:t>database</a:t>
            </a:r>
            <a:r>
              <a:rPr lang="tr-TR" dirty="0" smtClean="0"/>
              <a:t> adı, kullanıcı adı gibi bir takım veriler elde eder.</a:t>
            </a:r>
          </a:p>
          <a:p>
            <a:r>
              <a:rPr lang="tr-TR" dirty="0" smtClean="0"/>
              <a:t>Son olarak tespit edilen bu zafiyet noktasına yapılabilecek başarılı bir saldırı durumunda elde edilecek veriyi ve etkiyi raporlar.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5" cy="73354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Netsparker</a:t>
            </a:r>
            <a:r>
              <a:rPr lang="tr-TR" dirty="0" smtClean="0"/>
              <a:t>’</a:t>
            </a:r>
            <a:r>
              <a:rPr lang="tr-TR" dirty="0" err="1" smtClean="0"/>
              <a:t>ın</a:t>
            </a:r>
            <a:r>
              <a:rPr lang="tr-TR" dirty="0" smtClean="0"/>
              <a:t> Çalışma Mantığı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67" y="2432114"/>
            <a:ext cx="6186074" cy="3714161"/>
          </a:xfrm>
        </p:spPr>
      </p:pic>
      <p:sp>
        <p:nvSpPr>
          <p:cNvPr id="7" name="Dikdörtgen 6"/>
          <p:cNvSpPr/>
          <p:nvPr/>
        </p:nvSpPr>
        <p:spPr>
          <a:xfrm>
            <a:off x="848413" y="2564089"/>
            <a:ext cx="4359113" cy="345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tr-T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Kanıt temelli güvenlik taraması ile yanlış bulguları unutabilir, gerçekten önemli ve varlığı doğrulanmış noktalarla ilgilenmek için zaman kazanırız.</a:t>
            </a:r>
          </a:p>
          <a:p>
            <a:pPr marL="285750" indent="-285750" algn="ctr">
              <a:buFontTx/>
              <a:buChar char="-"/>
            </a:pPr>
            <a:r>
              <a:rPr lang="tr-T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Dahası kullanım kolaylığı özelliği sayesinde teknik olmayan bir personele </a:t>
            </a:r>
            <a:r>
              <a:rPr lang="tr-T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</a:t>
            </a:r>
            <a:r>
              <a:rPr lang="tr-T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görevini verip geliştirme ve eksikliklerin giderilmesi görevini uzman personele atayabilirsiniz.</a:t>
            </a:r>
            <a:endParaRPr lang="tr-T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01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9" y="725864"/>
            <a:ext cx="10774837" cy="541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Netsparker</a:t>
            </a:r>
            <a:r>
              <a:rPr lang="tr-TR" dirty="0" smtClean="0"/>
              <a:t> Nedir ?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/>
              <a:t>Netsparker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tarayıcısı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web </a:t>
            </a:r>
            <a:r>
              <a:rPr lang="en-US" dirty="0" err="1"/>
              <a:t>uygulamalarında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 smtClean="0"/>
              <a:t>açıklıkları</a:t>
            </a:r>
            <a:r>
              <a:rPr lang="tr-TR" dirty="0" smtClean="0"/>
              <a:t> </a:t>
            </a:r>
            <a:r>
              <a:rPr lang="en-US" dirty="0" err="1" smtClean="0"/>
              <a:t>tespit</a:t>
            </a:r>
            <a:r>
              <a:rPr lang="en-US" dirty="0" smtClean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yazılımdır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Kurucusu</a:t>
            </a:r>
            <a:r>
              <a:rPr lang="en-US" dirty="0" smtClean="0"/>
              <a:t> </a:t>
            </a:r>
            <a:r>
              <a:rPr lang="en-US" dirty="0"/>
              <a:t>ise </a:t>
            </a:r>
            <a:r>
              <a:rPr lang="en-US" dirty="0" err="1"/>
              <a:t>Türk</a:t>
            </a:r>
            <a:r>
              <a:rPr lang="en-US" dirty="0"/>
              <a:t> bir </a:t>
            </a:r>
            <a:r>
              <a:rPr lang="en-US" dirty="0" err="1"/>
              <a:t>isim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Ferruh</a:t>
            </a:r>
            <a:r>
              <a:rPr lang="en-US" dirty="0"/>
              <a:t> </a:t>
            </a:r>
            <a:r>
              <a:rPr lang="en-US" dirty="0" err="1"/>
              <a:t>Mavituna’dır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Ferruh</a:t>
            </a:r>
            <a:r>
              <a:rPr lang="en-US" dirty="0" smtClean="0"/>
              <a:t> </a:t>
            </a:r>
            <a:r>
              <a:rPr lang="en-US" dirty="0" err="1"/>
              <a:t>Mavituna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kurulan</a:t>
            </a:r>
            <a:r>
              <a:rPr lang="en-US" dirty="0"/>
              <a:t> ve global alanda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başarılar</a:t>
            </a:r>
            <a:r>
              <a:rPr lang="en-US" dirty="0"/>
              <a:t> elde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Netsparker</a:t>
            </a:r>
            <a:r>
              <a:rPr lang="en-US" dirty="0"/>
              <a:t>, </a:t>
            </a:r>
            <a:r>
              <a:rPr lang="tr-TR" dirty="0" smtClean="0"/>
              <a:t>başta güvenlik açıklıkları olmak üzere </a:t>
            </a:r>
            <a:r>
              <a:rPr lang="en-US" dirty="0" smtClean="0"/>
              <a:t>web </a:t>
            </a:r>
            <a:r>
              <a:rPr lang="en-US" dirty="0" err="1"/>
              <a:t>sitelerinin</a:t>
            </a:r>
            <a:r>
              <a:rPr lang="en-US" dirty="0"/>
              <a:t> </a:t>
            </a:r>
            <a:r>
              <a:rPr lang="en-US" dirty="0" err="1"/>
              <a:t>korunmasına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geliştirilmesin</a:t>
            </a:r>
            <a:r>
              <a:rPr lang="tr-TR" dirty="0" smtClean="0"/>
              <a:t>de kullanılan önemli bir araçtır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8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işleyen</a:t>
            </a:r>
            <a:r>
              <a:rPr lang="en-US" dirty="0"/>
              <a:t> web </a:t>
            </a:r>
            <a:r>
              <a:rPr lang="en-US" dirty="0" err="1"/>
              <a:t>uygulamalarının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testlerinin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şirketlerin</a:t>
            </a:r>
            <a:r>
              <a:rPr lang="en-US" dirty="0"/>
              <a:t> </a:t>
            </a:r>
            <a:r>
              <a:rPr lang="en-US" dirty="0" err="1"/>
              <a:t>iç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kaynaklarının</a:t>
            </a:r>
            <a:r>
              <a:rPr lang="en-US" dirty="0"/>
              <a:t> </a:t>
            </a:r>
            <a:r>
              <a:rPr lang="en-US" dirty="0" err="1"/>
              <a:t>korunması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önem</a:t>
            </a:r>
            <a:r>
              <a:rPr lang="en-US" dirty="0"/>
              <a:t> </a:t>
            </a:r>
            <a:r>
              <a:rPr lang="en-US" dirty="0" err="1"/>
              <a:t>arz</a:t>
            </a:r>
            <a:r>
              <a:rPr lang="en-US" dirty="0"/>
              <a:t> </a:t>
            </a:r>
            <a:r>
              <a:rPr lang="en-US" dirty="0" err="1"/>
              <a:t>etmektedir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Kurumların internet uygulamalarındaki zafiyetler ve açıklıklar saldırganların iç ağlara sızması için ortam sunmaktadır. </a:t>
            </a:r>
          </a:p>
          <a:p>
            <a:pPr marL="0" indent="0">
              <a:buNone/>
            </a:pPr>
            <a:r>
              <a:rPr lang="tr-TR" dirty="0"/>
              <a:t>Web sunucu uygulamalarının karmaşık bir yapıya sahip olması ve veri tabanı uygulamalarının kod enjeksiyon saldırılarına potansiyel olarak </a:t>
            </a:r>
          </a:p>
          <a:p>
            <a:pPr marL="0" indent="0">
              <a:buNone/>
            </a:pPr>
            <a:r>
              <a:rPr lang="tr-TR" dirty="0"/>
              <a:t>açık olmasının yanı sıra güvenlik göz önünde bulundurularak yazılmayan kodlar kurumu çeşitli saldırılara maruz bırakabilmektedir. 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3167407" y="999241"/>
            <a:ext cx="5514680" cy="11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NEDEN NETSPARKER </a:t>
            </a:r>
            <a:endParaRPr lang="tr-T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18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kullanıcıdan</a:t>
            </a:r>
            <a:r>
              <a:rPr lang="en-US" dirty="0"/>
              <a:t> </a:t>
            </a:r>
            <a:r>
              <a:rPr lang="en-US" dirty="0" err="1"/>
              <a:t>girdi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planda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çalıştırıp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tabanıyla</a:t>
            </a:r>
            <a:r>
              <a:rPr lang="en-US" dirty="0"/>
              <a:t> </a:t>
            </a:r>
            <a:r>
              <a:rPr lang="en-US" dirty="0" err="1"/>
              <a:t>etkileşime</a:t>
            </a:r>
            <a:r>
              <a:rPr lang="en-US" dirty="0"/>
              <a:t> </a:t>
            </a:r>
            <a:r>
              <a:rPr lang="en-US" dirty="0" err="1"/>
              <a:t>geçen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web </a:t>
            </a:r>
            <a:r>
              <a:rPr lang="en-US" dirty="0" err="1"/>
              <a:t>ataklarını</a:t>
            </a:r>
            <a:r>
              <a:rPr lang="en-US" dirty="0"/>
              <a:t> </a:t>
            </a:r>
            <a:r>
              <a:rPr lang="en-US" dirty="0" err="1"/>
              <a:t>kolaylaştırmaktadır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Hem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konfigürasyonlara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servislere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olmaları</a:t>
            </a:r>
            <a:r>
              <a:rPr lang="en-US" dirty="0"/>
              <a:t> hem de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izinlerinin</a:t>
            </a:r>
            <a:r>
              <a:rPr lang="en-US" dirty="0"/>
              <a:t> </a:t>
            </a:r>
            <a:r>
              <a:rPr lang="en-US" dirty="0" err="1"/>
              <a:t>çeşitliliği</a:t>
            </a:r>
            <a:r>
              <a:rPr lang="en-US" dirty="0"/>
              <a:t> web </a:t>
            </a:r>
            <a:r>
              <a:rPr lang="en-US" dirty="0" err="1"/>
              <a:t>uygulamalarının</a:t>
            </a:r>
            <a:r>
              <a:rPr lang="en-US" dirty="0"/>
              <a:t> </a:t>
            </a:r>
            <a:r>
              <a:rPr lang="en-US" dirty="0" err="1"/>
              <a:t>atak</a:t>
            </a:r>
            <a:r>
              <a:rPr lang="en-US" dirty="0"/>
              <a:t> </a:t>
            </a:r>
            <a:r>
              <a:rPr lang="en-US" dirty="0" err="1"/>
              <a:t>vektörünü</a:t>
            </a:r>
            <a:r>
              <a:rPr lang="en-US" dirty="0"/>
              <a:t> </a:t>
            </a:r>
            <a:r>
              <a:rPr lang="en-US" dirty="0" err="1"/>
              <a:t>zenginleştirmektedir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Web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zafiyetlerinin</a:t>
            </a:r>
            <a:r>
              <a:rPr lang="en-US" dirty="0"/>
              <a:t> </a:t>
            </a:r>
            <a:r>
              <a:rPr lang="en-US" dirty="0" err="1"/>
              <a:t>oluşmasında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katmanından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katmanındaki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HTTP </a:t>
            </a:r>
            <a:r>
              <a:rPr lang="en-US" dirty="0" err="1"/>
              <a:t>protokolündeki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olmaktadır</a:t>
            </a:r>
            <a:r>
              <a:rPr lang="en-US" dirty="0"/>
              <a:t>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167407" y="999241"/>
            <a:ext cx="5514680" cy="11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NEDEN NETSPARKER </a:t>
            </a:r>
            <a:endParaRPr lang="tr-T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9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/>
              <a:t>Netsparker</a:t>
            </a:r>
            <a:r>
              <a:rPr lang="en-US" dirty="0"/>
              <a:t>, web </a:t>
            </a:r>
            <a:r>
              <a:rPr lang="en-US" dirty="0" err="1"/>
              <a:t>uygulamalarında</a:t>
            </a:r>
            <a:r>
              <a:rPr lang="en-US" dirty="0"/>
              <a:t> </a:t>
            </a:r>
            <a:r>
              <a:rPr lang="en-US" dirty="0" err="1"/>
              <a:t>sıklıkla</a:t>
            </a:r>
            <a:r>
              <a:rPr lang="en-US" dirty="0"/>
              <a:t> </a:t>
            </a:r>
            <a:r>
              <a:rPr lang="en-US" dirty="0" err="1"/>
              <a:t>görülen</a:t>
            </a:r>
            <a:r>
              <a:rPr lang="en-US" dirty="0"/>
              <a:t> </a:t>
            </a:r>
            <a:r>
              <a:rPr lang="en-US" dirty="0" err="1"/>
              <a:t>zafiyetleri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otomatize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suçluların</a:t>
            </a:r>
            <a:r>
              <a:rPr lang="en-US" dirty="0"/>
              <a:t> web </a:t>
            </a:r>
            <a:r>
              <a:rPr lang="en-US" dirty="0" err="1"/>
              <a:t>uygulamalarını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alırken</a:t>
            </a:r>
            <a:r>
              <a:rPr lang="en-US" dirty="0"/>
              <a:t> </a:t>
            </a:r>
            <a:r>
              <a:rPr lang="en-US" dirty="0" err="1"/>
              <a:t>kullandığı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en-US" dirty="0" err="1"/>
              <a:t>uygulanır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atakları</a:t>
            </a:r>
            <a:r>
              <a:rPr lang="en-US" dirty="0"/>
              <a:t> </a:t>
            </a:r>
            <a:r>
              <a:rPr lang="en-US" dirty="0" err="1"/>
              <a:t>gerçekleştirecek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parçacıkları</a:t>
            </a:r>
            <a:r>
              <a:rPr lang="en-US" dirty="0"/>
              <a:t> </a:t>
            </a:r>
            <a:r>
              <a:rPr lang="en-US" dirty="0" err="1"/>
              <a:t>tarama</a:t>
            </a:r>
            <a:r>
              <a:rPr lang="en-US" dirty="0"/>
              <a:t> </a:t>
            </a:r>
            <a:r>
              <a:rPr lang="en-US" dirty="0" err="1"/>
              <a:t>esnasında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Netsparker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web </a:t>
            </a:r>
            <a:r>
              <a:rPr lang="en-US" dirty="0" err="1"/>
              <a:t>uygulamasına</a:t>
            </a:r>
            <a:r>
              <a:rPr lang="en-US" dirty="0"/>
              <a:t> </a:t>
            </a:r>
            <a:r>
              <a:rPr lang="en-US" dirty="0" err="1"/>
              <a:t>enjekte</a:t>
            </a:r>
            <a:r>
              <a:rPr lang="en-US" dirty="0"/>
              <a:t> </a:t>
            </a:r>
            <a:r>
              <a:rPr lang="en-US" dirty="0" err="1"/>
              <a:t>edilerek</a:t>
            </a:r>
            <a:r>
              <a:rPr lang="en-US" dirty="0"/>
              <a:t> </a:t>
            </a:r>
            <a:r>
              <a:rPr lang="en-US" dirty="0" err="1"/>
              <a:t>zafiyetin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saptanmaya</a:t>
            </a:r>
            <a:r>
              <a:rPr lang="en-US" dirty="0"/>
              <a:t> </a:t>
            </a:r>
            <a:r>
              <a:rPr lang="en-US" dirty="0" err="1"/>
              <a:t>çalışılır</a:t>
            </a:r>
            <a:r>
              <a:rPr lang="en-US" dirty="0"/>
              <a:t>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167407" y="999241"/>
            <a:ext cx="5514680" cy="11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NEDEN NETSPARKER </a:t>
            </a:r>
            <a:endParaRPr lang="tr-T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00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/>
              <a:t>Netsparker’da</a:t>
            </a:r>
            <a:r>
              <a:rPr lang="en-US" dirty="0"/>
              <a:t> </a:t>
            </a:r>
            <a:r>
              <a:rPr lang="en-US" dirty="0" err="1"/>
              <a:t>zafiyetler</a:t>
            </a:r>
            <a:r>
              <a:rPr lang="en-US" dirty="0"/>
              <a:t> </a:t>
            </a:r>
            <a:r>
              <a:rPr lang="en-US" dirty="0" err="1"/>
              <a:t>kritiklik</a:t>
            </a:r>
            <a:r>
              <a:rPr lang="en-US" dirty="0"/>
              <a:t> </a:t>
            </a:r>
            <a:r>
              <a:rPr lang="en-US" dirty="0" err="1"/>
              <a:t>derecelerine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4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kategoriye</a:t>
            </a:r>
            <a:r>
              <a:rPr lang="en-US" dirty="0"/>
              <a:t> </a:t>
            </a:r>
            <a:r>
              <a:rPr lang="en-US" dirty="0" err="1"/>
              <a:t>ayırır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Critical-</a:t>
            </a:r>
            <a:r>
              <a:rPr lang="en-US" dirty="0" err="1"/>
              <a:t>Kritik</a:t>
            </a:r>
            <a:r>
              <a:rPr lang="en-US" dirty="0"/>
              <a:t>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 smtClean="0"/>
              <a:t>seviyede</a:t>
            </a:r>
            <a:r>
              <a:rPr lang="tr-TR" dirty="0"/>
              <a:t> </a:t>
            </a:r>
            <a:r>
              <a:rPr lang="en-US" dirty="0" err="1" smtClean="0"/>
              <a:t>açıklıklar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High-</a:t>
            </a:r>
            <a:r>
              <a:rPr lang="en-US" dirty="0" err="1"/>
              <a:t>Yüksek</a:t>
            </a:r>
            <a:r>
              <a:rPr lang="en-US" dirty="0"/>
              <a:t>: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seviyede</a:t>
            </a:r>
            <a:r>
              <a:rPr lang="en-US" dirty="0"/>
              <a:t> </a:t>
            </a:r>
            <a:r>
              <a:rPr lang="en-US" dirty="0" err="1" smtClean="0"/>
              <a:t>açıklıklar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Medium-</a:t>
            </a:r>
            <a:r>
              <a:rPr lang="en-US" dirty="0" err="1"/>
              <a:t>orta</a:t>
            </a:r>
            <a:r>
              <a:rPr lang="en-US" dirty="0"/>
              <a:t>: </a:t>
            </a:r>
            <a:r>
              <a:rPr lang="en-US" dirty="0" err="1"/>
              <a:t>Orta</a:t>
            </a:r>
            <a:r>
              <a:rPr lang="en-US" dirty="0"/>
              <a:t> </a:t>
            </a:r>
            <a:r>
              <a:rPr lang="en-US" dirty="0" err="1"/>
              <a:t>seviyede</a:t>
            </a:r>
            <a:r>
              <a:rPr lang="en-US" dirty="0"/>
              <a:t> </a:t>
            </a:r>
            <a:r>
              <a:rPr lang="en-US" dirty="0" err="1" smtClean="0"/>
              <a:t>açıklıklar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Low-</a:t>
            </a:r>
            <a:r>
              <a:rPr lang="en-US" dirty="0" err="1"/>
              <a:t>Düşük</a:t>
            </a:r>
            <a:r>
              <a:rPr lang="en-US" dirty="0"/>
              <a:t>: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seviyede</a:t>
            </a:r>
            <a:r>
              <a:rPr lang="en-US" dirty="0"/>
              <a:t> </a:t>
            </a:r>
            <a:r>
              <a:rPr lang="en-US" dirty="0" err="1" smtClean="0"/>
              <a:t>açıklıklar</a:t>
            </a:r>
            <a:endParaRPr lang="en-US" dirty="0"/>
          </a:p>
          <a:p>
            <a:pPr marL="0" indent="0">
              <a:buNone/>
            </a:pPr>
            <a:endParaRPr lang="en-US" dirty="0" err="1"/>
          </a:p>
        </p:txBody>
      </p:sp>
      <p:sp>
        <p:nvSpPr>
          <p:cNvPr id="4" name="Dikdörtgen 3"/>
          <p:cNvSpPr/>
          <p:nvPr/>
        </p:nvSpPr>
        <p:spPr>
          <a:xfrm>
            <a:off x="1295401" y="1008667"/>
            <a:ext cx="5514680" cy="11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NEDEN NETSPARKER </a:t>
            </a:r>
            <a:endParaRPr lang="tr-T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28" y="3073138"/>
            <a:ext cx="3974969" cy="262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tr-TR" dirty="0" smtClean="0"/>
              <a:t>STRENGTHS : Web uygulamalarındaki var olan açıklıkları tespit eder.</a:t>
            </a:r>
            <a:r>
              <a:rPr lang="tr-TR" dirty="0"/>
              <a:t> </a:t>
            </a:r>
            <a:r>
              <a:rPr lang="tr-TR" dirty="0" smtClean="0"/>
              <a:t>Hem çok çeşitli konfigürasyonlara ve servislere sahip olmaları hem de kullanıcı izinlerinin çeşitliliği web uygulamalarının atak vektörünü </a:t>
            </a:r>
            <a:r>
              <a:rPr lang="tr-TR" dirty="0" err="1" smtClean="0"/>
              <a:t>zenginliştirmektedir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WEAKNESSES: Birden fazla açıklık taradığı için uzun tarama süresi gerektirebilir. Mobil destek bulunmamaktadır.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OPPORTUNITIES: Kullanım da uzman olmayı gerektirmez. Kolay </a:t>
            </a:r>
            <a:r>
              <a:rPr lang="tr-TR" dirty="0" err="1" smtClean="0"/>
              <a:t>arayüzü</a:t>
            </a:r>
            <a:r>
              <a:rPr lang="tr-TR" dirty="0" smtClean="0"/>
              <a:t> sayesinde kullanımı kolaydır.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THREATS: Test tarafında erişim kısıtlıdır. 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295400" y="1008667"/>
            <a:ext cx="9479437" cy="11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NETSPARKER SWOT ANALİZİ</a:t>
            </a:r>
            <a:endParaRPr lang="tr-T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88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800" dirty="0" err="1" smtClean="0"/>
              <a:t>Netsparker</a:t>
            </a:r>
            <a:r>
              <a:rPr lang="tr-TR" sz="1800" dirty="0" smtClean="0"/>
              <a:t> aşağıda görülen güvenlik açıklıkları tespitinde anında algılayıp bu açıklıklar ile ilgili doküman hazırlayabilmektedir.</a:t>
            </a:r>
            <a:endParaRPr lang="en-US" sz="1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SQL </a:t>
            </a:r>
            <a:r>
              <a:rPr lang="en-US" dirty="0" err="1" smtClean="0"/>
              <a:t>Enjeksiyonu</a:t>
            </a:r>
            <a:endParaRPr lang="en-US" dirty="0" smtClean="0"/>
          </a:p>
          <a:p>
            <a:r>
              <a:rPr lang="en-US" dirty="0" smtClean="0"/>
              <a:t>Boolean  </a:t>
            </a:r>
            <a:r>
              <a:rPr lang="en-US" dirty="0"/>
              <a:t>SQL </a:t>
            </a:r>
            <a:r>
              <a:rPr lang="en-US" dirty="0" err="1" smtClean="0"/>
              <a:t>Enjeksiyonu</a:t>
            </a:r>
            <a:endParaRPr lang="en-US" dirty="0" smtClean="0"/>
          </a:p>
          <a:p>
            <a:r>
              <a:rPr lang="en-US" dirty="0" err="1" smtClean="0"/>
              <a:t>Kör</a:t>
            </a:r>
            <a:r>
              <a:rPr lang="en-US" dirty="0" smtClean="0"/>
              <a:t> </a:t>
            </a:r>
            <a:r>
              <a:rPr lang="en-US" dirty="0"/>
              <a:t>SQL </a:t>
            </a:r>
            <a:r>
              <a:rPr lang="en-US" dirty="0" err="1" smtClean="0"/>
              <a:t>Enjeksiyonu</a:t>
            </a:r>
            <a:endParaRPr lang="en-US" dirty="0" smtClean="0"/>
          </a:p>
          <a:p>
            <a:r>
              <a:rPr lang="en-US" dirty="0" smtClean="0"/>
              <a:t>Uzaktan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 (RFI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Komut</a:t>
            </a:r>
            <a:r>
              <a:rPr lang="en-US" dirty="0" smtClean="0"/>
              <a:t> </a:t>
            </a:r>
            <a:r>
              <a:rPr lang="en-US" dirty="0" err="1" smtClean="0"/>
              <a:t>Enjeksiyonu</a:t>
            </a:r>
            <a:endParaRPr lang="en-US" dirty="0" smtClean="0"/>
          </a:p>
          <a:p>
            <a:r>
              <a:rPr lang="en-US" dirty="0" err="1" smtClean="0"/>
              <a:t>Kör</a:t>
            </a:r>
            <a:r>
              <a:rPr lang="en-US" dirty="0" smtClean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 smtClean="0"/>
              <a:t>Enjeksiyonu</a:t>
            </a:r>
            <a:endParaRPr lang="en-US" dirty="0" smtClean="0"/>
          </a:p>
          <a:p>
            <a:r>
              <a:rPr lang="en-US" dirty="0" smtClean="0"/>
              <a:t>XML </a:t>
            </a:r>
            <a:r>
              <a:rPr lang="en-US" dirty="0" err="1"/>
              <a:t>Harici</a:t>
            </a:r>
            <a:r>
              <a:rPr lang="en-US" dirty="0"/>
              <a:t> </a:t>
            </a:r>
            <a:r>
              <a:rPr lang="en-US" dirty="0" err="1"/>
              <a:t>Varlık</a:t>
            </a:r>
            <a:r>
              <a:rPr lang="en-US" dirty="0"/>
              <a:t> (XXE) </a:t>
            </a:r>
            <a:r>
              <a:rPr lang="en-US" dirty="0" err="1" smtClean="0"/>
              <a:t>Enjeksiyonu</a:t>
            </a:r>
            <a:endParaRPr lang="en-US" dirty="0" smtClean="0"/>
          </a:p>
          <a:p>
            <a:r>
              <a:rPr lang="en-US" dirty="0" smtClean="0"/>
              <a:t>Uzaktan </a:t>
            </a:r>
            <a:r>
              <a:rPr lang="en-US" dirty="0"/>
              <a:t>Kod </a:t>
            </a:r>
            <a:r>
              <a:rPr lang="en-US" dirty="0" err="1" smtClean="0"/>
              <a:t>Değerlendirmesi</a:t>
            </a:r>
            <a:endParaRPr lang="en-US" dirty="0" smtClean="0"/>
          </a:p>
          <a:p>
            <a:r>
              <a:rPr lang="en-US" dirty="0" err="1" smtClean="0"/>
              <a:t>Yerel</a:t>
            </a:r>
            <a:r>
              <a:rPr lang="en-US" dirty="0" smtClean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Etme (LFI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Sunucu</a:t>
            </a:r>
            <a:r>
              <a:rPr lang="en-US" dirty="0" smtClean="0"/>
              <a:t> </a:t>
            </a:r>
            <a:r>
              <a:rPr lang="en-US" dirty="0" err="1"/>
              <a:t>Tarafı</a:t>
            </a:r>
            <a:r>
              <a:rPr lang="en-US" dirty="0"/>
              <a:t> </a:t>
            </a:r>
            <a:r>
              <a:rPr lang="en-US" dirty="0" err="1"/>
              <a:t>Şablon</a:t>
            </a:r>
            <a:r>
              <a:rPr lang="en-US" dirty="0"/>
              <a:t> </a:t>
            </a:r>
            <a:r>
              <a:rPr lang="en-US" dirty="0" err="1" smtClean="0"/>
              <a:t>Enjeksiyonu</a:t>
            </a:r>
            <a:endParaRPr lang="en-US" dirty="0" smtClean="0"/>
          </a:p>
          <a:p>
            <a:r>
              <a:rPr lang="en-US" dirty="0" smtClean="0"/>
              <a:t>Uzaktan </a:t>
            </a:r>
            <a:r>
              <a:rPr lang="en-US" dirty="0"/>
              <a:t>Kod </a:t>
            </a:r>
            <a:r>
              <a:rPr lang="en-US" dirty="0" err="1"/>
              <a:t>YürütmeYerel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Etme </a:t>
            </a:r>
            <a:r>
              <a:rPr lang="en-US" dirty="0" err="1"/>
              <a:t>Yoluyla</a:t>
            </a:r>
            <a:r>
              <a:rPr lang="en-US" dirty="0"/>
              <a:t> </a:t>
            </a:r>
            <a:r>
              <a:rPr lang="en-US" dirty="0" err="1"/>
              <a:t>Enjeksiyon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TM02900743[[fn=Organik]]</Template>
  <TotalTime>77</TotalTime>
  <Words>627</Words>
  <Application>Microsoft Office PowerPoint</Application>
  <PresentationFormat>Geniş ekran</PresentationFormat>
  <Paragraphs>72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Organik</vt:lpstr>
      <vt:lpstr>Bilgi Sistemi ve Guvenligi  </vt:lpstr>
      <vt:lpstr>PowerPoint Sunusu</vt:lpstr>
      <vt:lpstr>Netsparker Nedir ? </vt:lpstr>
      <vt:lpstr>PowerPoint Sunusu</vt:lpstr>
      <vt:lpstr>PowerPoint Sunusu</vt:lpstr>
      <vt:lpstr>PowerPoint Sunusu</vt:lpstr>
      <vt:lpstr>PowerPoint Sunusu</vt:lpstr>
      <vt:lpstr>PowerPoint Sunusu</vt:lpstr>
      <vt:lpstr>Netsparker aşağıda görülen güvenlik açıklıkları tespitinde anında algılayıp bu açıklıklar ile ilgili doküman hazırlayabilmektedir.</vt:lpstr>
      <vt:lpstr>Netsparker Özellikleri</vt:lpstr>
      <vt:lpstr>Netsparker’ın Çalışma Mantığı</vt:lpstr>
      <vt:lpstr>Netsparker’ın Çalışma Mantığı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 Sistemi ve Guvenligi</dc:title>
  <dc:creator>Suleiman Usman IDRISS</dc:creator>
  <cp:lastModifiedBy>Umur Zelcek</cp:lastModifiedBy>
  <cp:revision>17</cp:revision>
  <dcterms:created xsi:type="dcterms:W3CDTF">2022-08-17T21:15:07Z</dcterms:created>
  <dcterms:modified xsi:type="dcterms:W3CDTF">2022-08-18T09:42:54Z</dcterms:modified>
</cp:coreProperties>
</file>