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7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7DE5"/>
    <a:srgbClr val="2839FE"/>
    <a:srgbClr val="4A3CD8"/>
    <a:srgbClr val="2739FF"/>
    <a:srgbClr val="0078D4"/>
    <a:srgbClr val="1655A0"/>
    <a:srgbClr val="F8F8F8"/>
    <a:srgbClr val="E9E9EB"/>
    <a:srgbClr val="E1E0DE"/>
    <a:srgbClr val="1A3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7" autoAdjust="0"/>
  </p:normalViewPr>
  <p:slideViewPr>
    <p:cSldViewPr snapToGrid="0" showGuides="1">
      <p:cViewPr>
        <p:scale>
          <a:sx n="150" d="100"/>
          <a:sy n="150" d="100"/>
        </p:scale>
        <p:origin x="768" y="-3420"/>
      </p:cViewPr>
      <p:guideLst>
        <p:guide pos="2160"/>
        <p:guide orient="horz" pos="2880"/>
        <p:guide pos="3589"/>
        <p:guide orient="horz" pos="2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219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5/27/2025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 bwMode="blackWhite">
      <p:bgPr>
        <a:gradFill>
          <a:gsLst>
            <a:gs pos="0">
              <a:schemeClr val="accent3"/>
            </a:gs>
            <a:gs pos="100000">
              <a:schemeClr val="accent3"/>
            </a:gs>
            <a:gs pos="89000">
              <a:schemeClr val="accent2">
                <a:lumMod val="60000"/>
                <a:lumOff val="40000"/>
              </a:schemeClr>
            </a:gs>
            <a:gs pos="17000">
              <a:schemeClr val="accent2">
                <a:lumMod val="60000"/>
                <a:lumOff val="40000"/>
              </a:schemeClr>
            </a:gs>
            <a:gs pos="47000">
              <a:schemeClr val="accent2">
                <a:lumMod val="40000"/>
                <a:lumOff val="6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DA1E0F1-9EB1-81B9-B18A-EFB74DD25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246606"/>
            <a:ext cx="6860997" cy="8916825"/>
            <a:chOff x="-1" y="246606"/>
            <a:chExt cx="6860997" cy="891682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12A7D7-5D5B-461C-D9D6-6EC3B6DF3CAA}"/>
                </a:ext>
              </a:extLst>
            </p:cNvPr>
            <p:cNvSpPr/>
            <p:nvPr userDrawn="1"/>
          </p:nvSpPr>
          <p:spPr>
            <a:xfrm>
              <a:off x="-1" y="3817066"/>
              <a:ext cx="4017111" cy="2705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4D02A96-6E87-8200-0797-6B1889BB2B00}"/>
                </a:ext>
              </a:extLst>
            </p:cNvPr>
            <p:cNvSpPr/>
            <p:nvPr userDrawn="1"/>
          </p:nvSpPr>
          <p:spPr>
            <a:xfrm>
              <a:off x="0" y="6497026"/>
              <a:ext cx="4242216" cy="264697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D2F25EC-BCDA-5237-F66F-075C722B28F3}"/>
                </a:ext>
              </a:extLst>
            </p:cNvPr>
            <p:cNvSpPr/>
            <p:nvPr userDrawn="1"/>
          </p:nvSpPr>
          <p:spPr>
            <a:xfrm>
              <a:off x="242059" y="246606"/>
              <a:ext cx="6361213" cy="8620075"/>
            </a:xfrm>
            <a:prstGeom prst="rect">
              <a:avLst/>
            </a:prstGeom>
            <a:noFill/>
            <a:ln w="9525" cmpd="sng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405BBA1-4547-7E7B-831A-AD3646803B5F}"/>
                </a:ext>
              </a:extLst>
            </p:cNvPr>
            <p:cNvSpPr/>
            <p:nvPr userDrawn="1"/>
          </p:nvSpPr>
          <p:spPr>
            <a:xfrm rot="10800000">
              <a:off x="3799320" y="4223374"/>
              <a:ext cx="3061676" cy="492970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945C-3690-B61E-2E73-76FBA140BC75}"/>
                </a:ext>
              </a:extLst>
            </p:cNvPr>
            <p:cNvSpPr/>
            <p:nvPr userDrawn="1"/>
          </p:nvSpPr>
          <p:spPr>
            <a:xfrm>
              <a:off x="-1" y="3814807"/>
              <a:ext cx="239495" cy="26822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ECB91E-C67D-CB61-9676-064964DA6F42}"/>
                </a:ext>
              </a:extLst>
            </p:cNvPr>
            <p:cNvSpPr/>
            <p:nvPr userDrawn="1"/>
          </p:nvSpPr>
          <p:spPr>
            <a:xfrm rot="5400000">
              <a:off x="2559107" y="7902772"/>
              <a:ext cx="277319" cy="2205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A99F5F8-915D-F942-92DC-2D955250192E}"/>
                </a:ext>
              </a:extLst>
            </p:cNvPr>
            <p:cNvCxnSpPr/>
            <p:nvPr userDrawn="1"/>
          </p:nvCxnSpPr>
          <p:spPr>
            <a:xfrm>
              <a:off x="239494" y="3742500"/>
              <a:ext cx="3777616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015AAC-BD63-DE50-7C65-2E6A19572092}"/>
                </a:ext>
              </a:extLst>
            </p:cNvPr>
            <p:cNvSpPr/>
            <p:nvPr userDrawn="1"/>
          </p:nvSpPr>
          <p:spPr>
            <a:xfrm rot="10800000">
              <a:off x="3802838" y="4251018"/>
              <a:ext cx="3055162" cy="4912413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  <a:alpha val="35000"/>
                  </a:schemeClr>
                </a:gs>
                <a:gs pos="100000">
                  <a:schemeClr val="accent2">
                    <a:lumMod val="20000"/>
                    <a:lumOff val="80000"/>
                    <a:alpha val="43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3B577A-972C-6CD0-6CCC-0BC2B13F3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9494" y="7634488"/>
            <a:ext cx="318950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28">
            <a:extLst>
              <a:ext uri="{FF2B5EF4-FFF2-40B4-BE49-F238E27FC236}">
                <a16:creationId xmlns:a16="http://schemas.microsoft.com/office/drawing/2014/main" id="{CF5BE93F-A649-42C8-AEBD-2B75A390F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54" y="2855591"/>
            <a:ext cx="3933482" cy="848902"/>
          </a:xfrm>
        </p:spPr>
        <p:txBody>
          <a:bodyPr lIns="45720" tIns="0" rIns="0" bIns="0">
            <a:noAutofit/>
          </a:bodyPr>
          <a:lstStyle>
            <a:lvl1pPr algn="l">
              <a:defRPr sz="7200" b="1" cap="all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  <a:endParaRPr lang="ru-RU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2B21ACF-7491-DC3A-1190-D697162F40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8353" y="479927"/>
            <a:ext cx="5866390" cy="221113"/>
          </a:xfrm>
        </p:spPr>
        <p:txBody>
          <a:bodyPr>
            <a:no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1AC6248-5D4B-21C4-C649-8DF18D8CB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8353" y="743713"/>
            <a:ext cx="5866389" cy="1368626"/>
          </a:xfrm>
        </p:spPr>
        <p:txBody>
          <a:bodyPr numCol="2" spcCol="365760">
            <a:noAutofit/>
          </a:bodyPr>
          <a:lstStyle>
            <a:lvl1pPr marL="0" indent="0">
              <a:lnSpc>
                <a:spcPct val="120000"/>
              </a:lnSpc>
              <a:buNone/>
              <a:defRPr sz="900" b="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E3986-992C-6CD7-1944-6E33BB066E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354" y="2462090"/>
            <a:ext cx="3932778" cy="393501"/>
          </a:xfrm>
        </p:spPr>
        <p:txBody>
          <a:bodyPr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1F4B94-F934-E5D5-81C9-1E4DD8BCB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353" y="4118945"/>
            <a:ext cx="3059755" cy="744593"/>
          </a:xfrm>
        </p:spPr>
        <p:txBody>
          <a:bodyPr>
            <a:normAutofit/>
          </a:bodyPr>
          <a:lstStyle>
            <a:lvl1pPr marL="0" indent="0">
              <a:buNone/>
              <a:defRPr sz="2400" b="1" cap="all" baseline="0">
                <a:solidFill>
                  <a:schemeClr val="accent2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6EF96BA-CB02-3A6C-D777-434E315AED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8353" y="4938103"/>
            <a:ext cx="3059756" cy="1420026"/>
          </a:xfrm>
        </p:spPr>
        <p:txBody>
          <a:bodyPr numCol="1" spcCol="0">
            <a:noAutofit/>
          </a:bodyPr>
          <a:lstStyle>
            <a:lvl1pPr marL="0" indent="0">
              <a:lnSpc>
                <a:spcPct val="120000"/>
              </a:lnSpc>
              <a:buNone/>
              <a:defRPr sz="900" b="0" cap="none" baseline="0">
                <a:solidFill>
                  <a:schemeClr val="accent3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25">
            <a:extLst>
              <a:ext uri="{FF2B5EF4-FFF2-40B4-BE49-F238E27FC236}">
                <a16:creationId xmlns:a16="http://schemas.microsoft.com/office/drawing/2014/main" id="{489C961C-84B2-29BB-1813-C4FEE0D4131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40109" y="6802700"/>
            <a:ext cx="1013204" cy="477654"/>
          </a:xfrm>
        </p:spPr>
        <p:txBody>
          <a:bodyPr lIns="45720" tIns="45720" rIns="0" bIns="0" anchor="t">
            <a:no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4C9B1699-0849-DD97-D708-2F453A4CC2A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48385" y="6802701"/>
            <a:ext cx="1880616" cy="477654"/>
          </a:xfrm>
        </p:spPr>
        <p:txBody>
          <a:bodyPr lIns="45720" tIns="45720" rIns="0" bIns="0" numCol="1" spc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25">
            <a:extLst>
              <a:ext uri="{FF2B5EF4-FFF2-40B4-BE49-F238E27FC236}">
                <a16:creationId xmlns:a16="http://schemas.microsoft.com/office/drawing/2014/main" id="{630947D9-96DD-1602-140E-E21DB2DCA1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0109" y="7902965"/>
            <a:ext cx="1013204" cy="689843"/>
          </a:xfrm>
        </p:spPr>
        <p:txBody>
          <a:bodyPr lIns="45720" tIns="45720" rIns="0" bIns="0" anchor="t">
            <a:no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DE35DF4C-C84C-8044-B3DD-71BC86A9363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48385" y="7902966"/>
            <a:ext cx="1880616" cy="689843"/>
          </a:xfrm>
        </p:spPr>
        <p:txBody>
          <a:bodyPr lIns="45720" tIns="45720" rIns="0" bIns="0" numCol="1" spcCol="0" anchor="t">
            <a:noAutofit/>
          </a:bodyPr>
          <a:lstStyle>
            <a:lvl1pPr marL="0" indent="0">
              <a:buNone/>
              <a:defRPr sz="900" b="0" cap="none" baseline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C7D5F4B-E7E3-EF19-328D-252D7E1FB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720547">
            <a:off x="4459031" y="2248604"/>
            <a:ext cx="1758473" cy="1750142"/>
            <a:chOff x="8187137" y="3882549"/>
            <a:chExt cx="1289259" cy="1283151"/>
          </a:xfrm>
        </p:grpSpPr>
        <p:sp>
          <p:nvSpPr>
            <p:cNvPr id="70" name="Oval 69" descr="decorative elemenets">
              <a:extLst>
                <a:ext uri="{FF2B5EF4-FFF2-40B4-BE49-F238E27FC236}">
                  <a16:creationId xmlns:a16="http://schemas.microsoft.com/office/drawing/2014/main" id="{C32D8DAF-AF41-7093-BCFE-CDC771A494E5}"/>
                </a:ext>
              </a:extLst>
            </p:cNvPr>
            <p:cNvSpPr/>
            <p:nvPr/>
          </p:nvSpPr>
          <p:spPr>
            <a:xfrm rot="5400000">
              <a:off x="8240728" y="3934634"/>
              <a:ext cx="1171466" cy="117146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71" name="Text Placeholder 19">
              <a:extLst>
                <a:ext uri="{FF2B5EF4-FFF2-40B4-BE49-F238E27FC236}">
                  <a16:creationId xmlns:a16="http://schemas.microsoft.com/office/drawing/2014/main" id="{1EE29F0B-F485-EC27-CD47-2BAB7508228E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8467256" y="4144112"/>
              <a:ext cx="748304" cy="754701"/>
            </a:xfrm>
            <a:prstGeom prst="ellipse">
              <a:avLst/>
            </a:prstGeom>
            <a:solidFill>
              <a:schemeClr val="accent2"/>
            </a:solidFill>
          </p:spPr>
          <p:txBody>
            <a:bodyPr lIns="0" tIns="0" rIns="0" bIns="0" anchor="ctr" anchorCtr="0">
              <a:noAutofit/>
            </a:bodyPr>
            <a:lstStyle>
              <a:lvl1pPr marL="0" indent="0" algn="ctr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sz="1100" kern="120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90000"/>
                </a:lnSpc>
                <a:spcBef>
                  <a:spcPts val="75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sp>
          <p:nvSpPr>
            <p:cNvPr id="72" name="Graphic 330" descr="decorative elemenets">
              <a:extLst>
                <a:ext uri="{FF2B5EF4-FFF2-40B4-BE49-F238E27FC236}">
                  <a16:creationId xmlns:a16="http://schemas.microsoft.com/office/drawing/2014/main" id="{C3C7E9CD-F872-EB09-E299-1B2E056471DB}"/>
                </a:ext>
              </a:extLst>
            </p:cNvPr>
            <p:cNvSpPr/>
            <p:nvPr/>
          </p:nvSpPr>
          <p:spPr>
            <a:xfrm rot="5400000">
              <a:off x="8190191" y="3879495"/>
              <a:ext cx="1283151" cy="1289259"/>
            </a:xfrm>
            <a:custGeom>
              <a:avLst/>
              <a:gdLst>
                <a:gd name="connsiteX0" fmla="*/ 426406 w 857549"/>
                <a:gd name="connsiteY0" fmla="*/ 861632 h 861631"/>
                <a:gd name="connsiteX1" fmla="*/ 0 w 857549"/>
                <a:gd name="connsiteY1" fmla="*/ 493945 h 861631"/>
                <a:gd name="connsiteX2" fmla="*/ 82485 w 857549"/>
                <a:gd name="connsiteY2" fmla="*/ 481362 h 861631"/>
                <a:gd name="connsiteX3" fmla="*/ 478133 w 857549"/>
                <a:gd name="connsiteY3" fmla="*/ 774953 h 861631"/>
                <a:gd name="connsiteX4" fmla="*/ 768928 w 857549"/>
                <a:gd name="connsiteY4" fmla="*/ 379305 h 861631"/>
                <a:gd name="connsiteX5" fmla="*/ 631919 w 857549"/>
                <a:gd name="connsiteY5" fmla="*/ 151422 h 861631"/>
                <a:gd name="connsiteX6" fmla="*/ 374678 w 857549"/>
                <a:gd name="connsiteY6" fmla="*/ 87112 h 861631"/>
                <a:gd name="connsiteX7" fmla="*/ 362095 w 857549"/>
                <a:gd name="connsiteY7" fmla="*/ 4627 h 861631"/>
                <a:gd name="connsiteX8" fmla="*/ 682249 w 857549"/>
                <a:gd name="connsiteY8" fmla="*/ 84316 h 861631"/>
                <a:gd name="connsiteX9" fmla="*/ 852811 w 857549"/>
                <a:gd name="connsiteY9" fmla="*/ 368120 h 861631"/>
                <a:gd name="connsiteX10" fmla="*/ 490716 w 857549"/>
                <a:gd name="connsiteY10" fmla="*/ 857438 h 861631"/>
                <a:gd name="connsiteX11" fmla="*/ 426406 w 857549"/>
                <a:gd name="connsiteY11" fmla="*/ 861632 h 8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549" h="861631">
                  <a:moveTo>
                    <a:pt x="426406" y="861632"/>
                  </a:moveTo>
                  <a:cubicBezTo>
                    <a:pt x="216698" y="861632"/>
                    <a:pt x="32155" y="707846"/>
                    <a:pt x="0" y="493945"/>
                  </a:cubicBezTo>
                  <a:lnTo>
                    <a:pt x="82485" y="481362"/>
                  </a:lnTo>
                  <a:cubicBezTo>
                    <a:pt x="111844" y="671497"/>
                    <a:pt x="287998" y="802914"/>
                    <a:pt x="478133" y="774953"/>
                  </a:cubicBezTo>
                  <a:cubicBezTo>
                    <a:pt x="666870" y="745594"/>
                    <a:pt x="796889" y="569439"/>
                    <a:pt x="768928" y="379305"/>
                  </a:cubicBezTo>
                  <a:cubicBezTo>
                    <a:pt x="754947" y="287033"/>
                    <a:pt x="706016" y="207344"/>
                    <a:pt x="631919" y="151422"/>
                  </a:cubicBezTo>
                  <a:cubicBezTo>
                    <a:pt x="557822" y="96898"/>
                    <a:pt x="465551" y="73132"/>
                    <a:pt x="374678" y="87112"/>
                  </a:cubicBezTo>
                  <a:lnTo>
                    <a:pt x="362095" y="4627"/>
                  </a:lnTo>
                  <a:cubicBezTo>
                    <a:pt x="476735" y="-12149"/>
                    <a:pt x="589977" y="17210"/>
                    <a:pt x="682249" y="84316"/>
                  </a:cubicBezTo>
                  <a:cubicBezTo>
                    <a:pt x="774520" y="151422"/>
                    <a:pt x="834636" y="253480"/>
                    <a:pt x="852811" y="368120"/>
                  </a:cubicBezTo>
                  <a:cubicBezTo>
                    <a:pt x="887762" y="602993"/>
                    <a:pt x="725588" y="822486"/>
                    <a:pt x="490716" y="857438"/>
                  </a:cubicBezTo>
                  <a:cubicBezTo>
                    <a:pt x="468347" y="860234"/>
                    <a:pt x="447376" y="861632"/>
                    <a:pt x="426406" y="86163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1389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Arial Narrow"/>
                <a:ea typeface="+mn-ea"/>
                <a:cs typeface="+mn-cs"/>
              </a:endParaRPr>
            </a:p>
          </p:txBody>
        </p:sp>
      </p:grp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083EFF7F-FD0F-5EE9-05C3-133C7D4D9C5B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957626" y="2827502"/>
            <a:ext cx="731520" cy="5486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A0D210-9010-2212-5E24-961780308D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9840" y="4221596"/>
            <a:ext cx="3061678" cy="1048396"/>
          </a:xfrm>
          <a:solidFill>
            <a:schemeClr val="accent3"/>
          </a:solidFill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cap="all" baseline="0"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1E6B397-7D62-9BDE-4288-EBE1412E5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11167" y="5559551"/>
            <a:ext cx="2794523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385AC3-C1A7-8123-B279-053FC760C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17496" y="5880273"/>
            <a:ext cx="410058" cy="4084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AEE5B20-E157-D4E2-0CB9-0F148BD77C3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085365" y="5943567"/>
            <a:ext cx="274320" cy="274320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987201C-8111-3FE9-C8A6-058665109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58035" y="5881496"/>
            <a:ext cx="2347656" cy="398463"/>
          </a:xfrm>
        </p:spPr>
        <p:txBody>
          <a:bodyPr lIns="45720" rIns="0" anchor="ctr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55CDCB-D9BB-A9A9-AA29-644EBC2F1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80264" y="4218096"/>
            <a:ext cx="31777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56298A0-775E-01E0-1B6A-2B263E65F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80264" y="5263415"/>
            <a:ext cx="317773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C122383-74BC-54E4-2FFC-7DA51947E5D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03821" y="6523050"/>
            <a:ext cx="2794523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8764C3-A256-9BFC-6586-0F7D92B8E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10150" y="6843772"/>
            <a:ext cx="410058" cy="4084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51">
            <a:extLst>
              <a:ext uri="{FF2B5EF4-FFF2-40B4-BE49-F238E27FC236}">
                <a16:creationId xmlns:a16="http://schemas.microsoft.com/office/drawing/2014/main" id="{54449700-F8CA-3F57-AB3F-8E916244917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078019" y="6907066"/>
            <a:ext cx="274320" cy="274320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5">
            <a:extLst>
              <a:ext uri="{FF2B5EF4-FFF2-40B4-BE49-F238E27FC236}">
                <a16:creationId xmlns:a16="http://schemas.microsoft.com/office/drawing/2014/main" id="{B6CD388C-24B9-8292-83C6-A89B522E8DE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450689" y="6844995"/>
            <a:ext cx="2347656" cy="398463"/>
          </a:xfrm>
        </p:spPr>
        <p:txBody>
          <a:bodyPr lIns="45720" rIns="0" anchor="ctr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C31041F-D27A-E327-8421-30F8A5C29F2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15793" y="7461179"/>
            <a:ext cx="2794523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362529-5CD0-6B70-6386-328F0CCAB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22122" y="7781901"/>
            <a:ext cx="410058" cy="4084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Picture Placeholder 51">
            <a:extLst>
              <a:ext uri="{FF2B5EF4-FFF2-40B4-BE49-F238E27FC236}">
                <a16:creationId xmlns:a16="http://schemas.microsoft.com/office/drawing/2014/main" id="{556E36C8-D3BC-9C4E-0D23-0B3B065BDEB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4089991" y="7845195"/>
            <a:ext cx="274320" cy="274320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5">
            <a:extLst>
              <a:ext uri="{FF2B5EF4-FFF2-40B4-BE49-F238E27FC236}">
                <a16:creationId xmlns:a16="http://schemas.microsoft.com/office/drawing/2014/main" id="{29C4A606-8A62-BEE3-0156-92116B7B394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462661" y="7783124"/>
            <a:ext cx="2347656" cy="398463"/>
          </a:xfrm>
        </p:spPr>
        <p:txBody>
          <a:bodyPr lIns="45720" rIns="0" anchor="ctr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1" name="Text Placeholder 4">
            <a:extLst>
              <a:ext uri="{FF2B5EF4-FFF2-40B4-BE49-F238E27FC236}">
                <a16:creationId xmlns:a16="http://schemas.microsoft.com/office/drawing/2014/main" id="{E1B7F3A4-1CE9-EB06-A196-8AF115DB870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011167" y="8385429"/>
            <a:ext cx="2794523" cy="207379"/>
          </a:xfrm>
          <a:solidFill>
            <a:schemeClr val="tx1">
              <a:lumMod val="20000"/>
              <a:lumOff val="80000"/>
            </a:schemeClr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chemeClr val="accent3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91C5558-C110-6569-967C-829641BAA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17496" y="8706151"/>
            <a:ext cx="410058" cy="4084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Picture Placeholder 51">
            <a:extLst>
              <a:ext uri="{FF2B5EF4-FFF2-40B4-BE49-F238E27FC236}">
                <a16:creationId xmlns:a16="http://schemas.microsoft.com/office/drawing/2014/main" id="{E3AEA84B-B2E2-118D-7D80-7EF7F10320C7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4085365" y="8769445"/>
            <a:ext cx="274320" cy="274320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Text Placeholder 25">
            <a:extLst>
              <a:ext uri="{FF2B5EF4-FFF2-40B4-BE49-F238E27FC236}">
                <a16:creationId xmlns:a16="http://schemas.microsoft.com/office/drawing/2014/main" id="{062E1644-36A7-8289-4714-01642E6EB29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458035" y="8707374"/>
            <a:ext cx="2347656" cy="398463"/>
          </a:xfrm>
        </p:spPr>
        <p:txBody>
          <a:bodyPr lIns="45720" rIns="0" anchor="ctr">
            <a:noAutofit/>
          </a:bodyPr>
          <a:lstStyle>
            <a:lvl1pPr marL="0" indent="0" algn="ctr">
              <a:buNone/>
              <a:defRPr sz="1800" cap="all" baseline="0">
                <a:solidFill>
                  <a:schemeClr val="bg1"/>
                </a:solidFill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###</a:t>
            </a:r>
          </a:p>
        </p:txBody>
      </p:sp>
    </p:spTree>
    <p:extLst>
      <p:ext uri="{BB962C8B-B14F-4D97-AF65-F5344CB8AC3E}">
        <p14:creationId xmlns:p14="http://schemas.microsoft.com/office/powerpoint/2010/main" val="3398346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7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075BE66-B004-4B62-93B5-6C3A07EE5DE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FE09-6222-D354-06DC-255C3E62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D6F7A-1E10-D09D-E205-07161CD03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5E925-7200-2E6C-8B19-90E0010C4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9550" y="3954807"/>
            <a:ext cx="3590290" cy="744593"/>
          </a:xfrm>
        </p:spPr>
        <p:txBody>
          <a:bodyPr>
            <a:normAutofit/>
          </a:bodyPr>
          <a:lstStyle/>
          <a:p>
            <a:r>
              <a:rPr lang="en-US" dirty="0"/>
              <a:t>What is the “big city”?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511B8F-DC9E-5405-C280-5F5C2354A5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0353" y="4381500"/>
            <a:ext cx="3459731" cy="2012950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"Big City" is a comprehensive public transport simulation that models a 21x57 grid city, featuring building blocks, roads, and 16 bus stops.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The core of the simulation revolves around 6 distinct bus lines, each with 2 buses, transporting passengers with unique IDs and even luggage.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/>
              <a:t>The application's aim is to simulate the city's public transport system and create statistics. This project provides a detailed and interactive look into urban transit dynamics.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821408F-05E6-6D24-CBA1-7B6D43A4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tIns="360000">
            <a:normAutofit fontScale="85000" lnSpcReduction="1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What Can you do in the simulation ?</a:t>
            </a:r>
            <a:endParaRPr lang="en-US" noProof="0" dirty="0"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2A11BD-BBD6-128F-D6EB-12BE7F16A38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Observe Bus Operations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26D5240-C547-8EB5-6828-97B82599DD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000" b="1" dirty="0">
                <a:latin typeface="Arial Narrow" panose="020B0606020202030204" pitchFamily="34" charset="0"/>
              </a:rPr>
              <a:t>Watch buses autonomously navigate the city, pick up passengers, and manage luggage.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CA5E694-1714-0FF2-02CF-47998088A8D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Monitor Passenger Flow</a:t>
            </a:r>
          </a:p>
        </p:txBody>
      </p:sp>
      <p:pic>
        <p:nvPicPr>
          <p:cNvPr id="43" name="Picture Placeholder 42" descr="A group of people standing in a line&#10;&#10;AI-generated content may be incorrect.">
            <a:extLst>
              <a:ext uri="{FF2B5EF4-FFF2-40B4-BE49-F238E27FC236}">
                <a16:creationId xmlns:a16="http://schemas.microsoft.com/office/drawing/2014/main" id="{988F62FC-2733-8CB0-DCA5-62763433640F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ECBA40-4823-5B75-6D0B-6C8702F58DE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sz="1000" b="1" dirty="0"/>
              <a:t>See how passengers are generated, queue at stops, and travel to their destinations.</a:t>
            </a:r>
            <a:endParaRPr lang="en-US" sz="1000" b="1" dirty="0">
              <a:latin typeface="Arial Narrow" panose="020B0606020202030204" pitchFamily="34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21651BA-7ADC-C763-A778-AA197C67211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Inspect Live Data</a:t>
            </a:r>
          </a:p>
        </p:txBody>
      </p:sp>
      <p:pic>
        <p:nvPicPr>
          <p:cNvPr id="45" name="Picture Placeholder 44" descr="A computer and a diagram&#10;&#10;AI-generated content may be incorrect.">
            <a:extLst>
              <a:ext uri="{FF2B5EF4-FFF2-40B4-BE49-F238E27FC236}">
                <a16:creationId xmlns:a16="http://schemas.microsoft.com/office/drawing/2014/main" id="{7216C177-412C-8939-72B0-EA79A7FD9D34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AEE207A-30BE-6467-1275-4C67F04157A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sz="1000" b="1" dirty="0"/>
              <a:t>Click on any bus or bus stop to view its current passenger count, luggage details, and operational status.</a:t>
            </a:r>
            <a:endParaRPr lang="en-US" sz="1000" b="1" dirty="0">
              <a:latin typeface="Arial Narrow" panose="020B0606020202030204" pitchFamily="34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170234A-7A37-B848-8287-108E8D4A4F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Control Simulation Speed</a:t>
            </a:r>
          </a:p>
        </p:txBody>
      </p:sp>
      <p:pic>
        <p:nvPicPr>
          <p:cNvPr id="47" name="Picture Placeholder 46" descr="A white box with a gear and dials&#10;&#10;AI-generated content may be incorrect.">
            <a:extLst>
              <a:ext uri="{FF2B5EF4-FFF2-40B4-BE49-F238E27FC236}">
                <a16:creationId xmlns:a16="http://schemas.microsoft.com/office/drawing/2014/main" id="{C45A7AE4-88D3-4A84-805A-2745AB22AC95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/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D07A290-9FDB-7BC2-5964-861643EF34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sz="1000" b="1" dirty="0"/>
              <a:t>Start, pause, or resume the simulation to observe events at your desired pace.</a:t>
            </a:r>
            <a:endParaRPr lang="en-US" sz="1000" b="1" dirty="0">
              <a:latin typeface="Arial Narrow" panose="020B0606020202030204" pitchFamily="34" charset="0"/>
            </a:endParaRPr>
          </a:p>
        </p:txBody>
      </p:sp>
      <p:sp>
        <p:nvSpPr>
          <p:cNvPr id="166" name="Text Placeholder 165">
            <a:extLst>
              <a:ext uri="{FF2B5EF4-FFF2-40B4-BE49-F238E27FC236}">
                <a16:creationId xmlns:a16="http://schemas.microsoft.com/office/drawing/2014/main" id="{5E95C73C-CCB6-14AB-CACC-5A68F2F0A9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8353" y="479927"/>
            <a:ext cx="5866390" cy="507831"/>
          </a:xfrm>
        </p:spPr>
        <p:txBody>
          <a:bodyPr wrap="square" spcCol="360000">
            <a:noAutofit/>
          </a:bodyPr>
          <a:lstStyle/>
          <a:p>
            <a:pPr lvl="0"/>
            <a:r>
              <a:rPr lang="en-US" sz="3000" dirty="0">
                <a:latin typeface="Arial Nova" panose="020B0504020202020204" pitchFamily="34" charset="0"/>
              </a:rPr>
              <a:t>A bus-stop simulation</a:t>
            </a:r>
            <a:endParaRPr lang="en-US" sz="3000" noProof="0" dirty="0">
              <a:latin typeface="Arial Nova" panose="020B05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0FF26-3CA4-A760-8D8E-A4BA9438FDFC}"/>
              </a:ext>
            </a:extLst>
          </p:cNvPr>
          <p:cNvSpPr txBox="1"/>
          <p:nvPr/>
        </p:nvSpPr>
        <p:spPr>
          <a:xfrm>
            <a:off x="552451" y="1097363"/>
            <a:ext cx="431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 can create your own system and test your bus-stop simulation, </a:t>
            </a:r>
            <a:r>
              <a:rPr lang="en-US" u="sng" dirty="0">
                <a:solidFill>
                  <a:schemeClr val="bg1"/>
                </a:solidFill>
              </a:rPr>
              <a:t>before doing any physical tests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  <a:highlight>
                <a:srgbClr val="FFFF00"/>
              </a:highligh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E8EC81-CC7A-01CD-3B59-D26836BBB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533" y="2634365"/>
            <a:ext cx="1046292" cy="10462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A5FD110-AA56-7A5D-2AB4-166A3A67AA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526" y="5953430"/>
            <a:ext cx="271998" cy="2719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3F21EB5-E7DA-9569-2CFE-EE1E3C705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771" y="6706063"/>
            <a:ext cx="3372894" cy="1958010"/>
          </a:xfrm>
          <a:prstGeom prst="rect">
            <a:avLst/>
          </a:prstGeom>
          <a:effectLst>
            <a:glow rad="228600">
              <a:srgbClr val="867DE5">
                <a:alpha val="40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E6EF1E4-149B-BD18-F060-6E52AF7BFA82}"/>
              </a:ext>
            </a:extLst>
          </p:cNvPr>
          <p:cNvSpPr txBox="1"/>
          <p:nvPr/>
        </p:nvSpPr>
        <p:spPr>
          <a:xfrm rot="2243415">
            <a:off x="-179841" y="8337325"/>
            <a:ext cx="1998387" cy="400110"/>
          </a:xfrm>
          <a:prstGeom prst="rect">
            <a:avLst/>
          </a:prstGeom>
          <a:solidFill>
            <a:schemeClr val="accent3">
              <a:alpha val="64000"/>
            </a:schemeClr>
          </a:solidFill>
          <a:ln>
            <a:prstDash val="sysDash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bg1"/>
                </a:solidFill>
              </a:rPr>
              <a:t>Sample View of the Simulation Interface</a:t>
            </a:r>
          </a:p>
        </p:txBody>
      </p:sp>
    </p:spTree>
    <p:extLst>
      <p:ext uri="{BB962C8B-B14F-4D97-AF65-F5344CB8AC3E}">
        <p14:creationId xmlns:p14="http://schemas.microsoft.com/office/powerpoint/2010/main" val="6589125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8">
      <a:dk1>
        <a:srgbClr val="0071BC"/>
      </a:dk1>
      <a:lt1>
        <a:srgbClr val="FFFFFF"/>
      </a:lt1>
      <a:dk2>
        <a:srgbClr val="191E28"/>
      </a:dk2>
      <a:lt2>
        <a:srgbClr val="F7931E"/>
      </a:lt2>
      <a:accent1>
        <a:srgbClr val="29ABE2"/>
      </a:accent1>
      <a:accent2>
        <a:srgbClr val="1B1464"/>
      </a:accent2>
      <a:accent3>
        <a:srgbClr val="2739FF"/>
      </a:accent3>
      <a:accent4>
        <a:srgbClr val="ED1C24"/>
      </a:accent4>
      <a:accent5>
        <a:srgbClr val="8CC63F"/>
      </a:accent5>
      <a:accent6>
        <a:srgbClr val="D4145A"/>
      </a:accent6>
      <a:hlink>
        <a:srgbClr val="29ABE2"/>
      </a:hlink>
      <a:folHlink>
        <a:srgbClr val="29ABE2"/>
      </a:folHlink>
    </a:clrScheme>
    <a:fontScheme name="Custom 67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89753508_Win32_SL_v5" id="{4A7A9BB4-D01B-44FA-8458-32ACC3CA91AB}" vid="{A06490B4-BC7F-4A55-A7B4-693214E490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09472-F779-4CD4-922E-1E5A9248805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17C4B77-3A1B-4C51-AE4D-C2E8180C4F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C07AAD-7859-43FE-BF25-AB81A454BA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Technology infographics poster</Template>
  <TotalTime>70</TotalTime>
  <Words>207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Black</vt:lpstr>
      <vt:lpstr>Arial Narrow</vt:lpstr>
      <vt:lpstr>Arial Nova</vt:lpstr>
      <vt:lpstr>Arial Rounded MT Bold</vt:lpstr>
      <vt:lpstr>Calibri</vt:lpstr>
      <vt:lpstr>Source Sans Pro</vt:lpstr>
      <vt:lpstr>Custom</vt:lpstr>
      <vt:lpstr>Big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Umut efe AL</dc:creator>
  <cp:lastModifiedBy>Umut efe AL</cp:lastModifiedBy>
  <cp:revision>1</cp:revision>
  <dcterms:created xsi:type="dcterms:W3CDTF">2025-05-27T15:21:54Z</dcterms:created>
  <dcterms:modified xsi:type="dcterms:W3CDTF">2025-05-27T16:32:15Z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