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5" r:id="rId1"/>
  </p:sldMasterIdLst>
  <p:sldIdLst>
    <p:sldId id="256" r:id="rId2"/>
    <p:sldId id="257" r:id="rId3"/>
    <p:sldId id="258" r:id="rId4"/>
    <p:sldId id="259" r:id="rId5"/>
    <p:sldId id="260" r:id="rId6"/>
    <p:sldId id="261" r:id="rId7"/>
    <p:sldId id="262" r:id="rId8"/>
    <p:sldId id="279" r:id="rId9"/>
    <p:sldId id="263" r:id="rId10"/>
    <p:sldId id="264" r:id="rId11"/>
    <p:sldId id="265" r:id="rId12"/>
    <p:sldId id="266" r:id="rId13"/>
    <p:sldId id="267" r:id="rId14"/>
    <p:sldId id="281" r:id="rId15"/>
    <p:sldId id="282" r:id="rId16"/>
    <p:sldId id="268" r:id="rId17"/>
    <p:sldId id="269" r:id="rId18"/>
    <p:sldId id="270" r:id="rId19"/>
    <p:sldId id="271" r:id="rId20"/>
    <p:sldId id="285" r:id="rId21"/>
    <p:sldId id="284" r:id="rId22"/>
    <p:sldId id="272" r:id="rId23"/>
    <p:sldId id="273" r:id="rId24"/>
    <p:sldId id="274" r:id="rId25"/>
    <p:sldId id="275" r:id="rId26"/>
    <p:sldId id="276" r:id="rId27"/>
    <p:sldId id="286" r:id="rId28"/>
    <p:sldId id="277" r:id="rId29"/>
    <p:sldId id="278" r:id="rId30"/>
    <p:sldId id="288" r:id="rId31"/>
    <p:sldId id="289" r:id="rId32"/>
    <p:sldId id="287" r:id="rId33"/>
    <p:sldId id="290" r:id="rId34"/>
    <p:sldId id="292" r:id="rId35"/>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60"/>
  </p:normalViewPr>
  <p:slideViewPr>
    <p:cSldViewPr snapToGrid="0">
      <p:cViewPr varScale="1">
        <p:scale>
          <a:sx n="75" d="100"/>
          <a:sy n="75" d="100"/>
        </p:scale>
        <p:origin x="72" y="2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804406-9FC5-ACFE-893D-D4EADEB1A89D}"/>
              </a:ext>
            </a:extLst>
          </p:cNvPr>
          <p:cNvSpPr>
            <a:spLocks noGrp="1"/>
          </p:cNvSpPr>
          <p:nvPr>
            <p:ph type="ctrTitle"/>
          </p:nvPr>
        </p:nvSpPr>
        <p:spPr>
          <a:xfrm>
            <a:off x="308388" y="745440"/>
            <a:ext cx="8132227" cy="3559859"/>
          </a:xfrm>
        </p:spPr>
        <p:txBody>
          <a:bodyPr anchor="t">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BC0AF19C-C14B-F137-2DE9-1992459045F5}"/>
              </a:ext>
            </a:extLst>
          </p:cNvPr>
          <p:cNvSpPr>
            <a:spLocks noGrp="1"/>
          </p:cNvSpPr>
          <p:nvPr>
            <p:ph type="subTitle" idx="1"/>
          </p:nvPr>
        </p:nvSpPr>
        <p:spPr>
          <a:xfrm>
            <a:off x="317308" y="4669316"/>
            <a:ext cx="8132227" cy="1350484"/>
          </a:xfrm>
        </p:spPr>
        <p:txBody>
          <a:bodyPr anchor="b">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7AC6A999-B8D4-1774-9F1B-9F9FE1B3BFA6}"/>
              </a:ext>
            </a:extLst>
          </p:cNvPr>
          <p:cNvSpPr>
            <a:spLocks noGrp="1"/>
          </p:cNvSpPr>
          <p:nvPr>
            <p:ph type="dt" sz="half" idx="10"/>
          </p:nvPr>
        </p:nvSpPr>
        <p:spPr/>
        <p:txBody>
          <a:bodyPr/>
          <a:lstStyle/>
          <a:p>
            <a:fld id="{F2EE3B7B-C7B5-42CF-90CF-67B3D21B2314}" type="datetime1">
              <a:rPr lang="en-US" smtClean="0"/>
              <a:t>12/13/2024</a:t>
            </a:fld>
            <a:endParaRPr lang="en-US"/>
          </a:p>
        </p:txBody>
      </p:sp>
      <p:sp>
        <p:nvSpPr>
          <p:cNvPr id="5" name="Footer Placeholder 4">
            <a:extLst>
              <a:ext uri="{FF2B5EF4-FFF2-40B4-BE49-F238E27FC236}">
                <a16:creationId xmlns:a16="http://schemas.microsoft.com/office/drawing/2014/main" id="{61165D5D-2AE2-6F91-D1EB-6DD8FC3CE64C}"/>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BF0029E4-3A4E-970A-17A8-1E17D37D1F2B}"/>
              </a:ext>
            </a:extLst>
          </p:cNvPr>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28803455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FCDEBC-9F49-FA9D-D13C-DB380A6281E2}"/>
              </a:ext>
            </a:extLst>
          </p:cNvPr>
          <p:cNvSpPr>
            <a:spLocks noGrp="1"/>
          </p:cNvSpPr>
          <p:nvPr>
            <p:ph type="title"/>
          </p:nvPr>
        </p:nvSpPr>
        <p:spPr>
          <a:xfrm>
            <a:off x="308387" y="757451"/>
            <a:ext cx="10875953" cy="1214650"/>
          </a:xfrm>
        </p:spPr>
        <p:txBody>
          <a:bodyPr ancho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BA00CB13-23E6-D711-450C-A85A0CB99576}"/>
              </a:ext>
            </a:extLst>
          </p:cNvPr>
          <p:cNvSpPr>
            <a:spLocks noGrp="1"/>
          </p:cNvSpPr>
          <p:nvPr>
            <p:ph type="body" orient="vert" idx="1"/>
          </p:nvPr>
        </p:nvSpPr>
        <p:spPr>
          <a:xfrm>
            <a:off x="335467" y="1972101"/>
            <a:ext cx="10848873" cy="40476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089BB7B-5C14-76DB-FEA8-3DBC09A96516}"/>
              </a:ext>
            </a:extLst>
          </p:cNvPr>
          <p:cNvSpPr>
            <a:spLocks noGrp="1"/>
          </p:cNvSpPr>
          <p:nvPr>
            <p:ph type="dt" sz="half" idx="10"/>
          </p:nvPr>
        </p:nvSpPr>
        <p:spPr/>
        <p:txBody>
          <a:bodyPr/>
          <a:lstStyle/>
          <a:p>
            <a:fld id="{6BAD9902-F134-45BD-ABD2-80C28059B090}" type="datetime1">
              <a:rPr lang="en-US" smtClean="0"/>
              <a:t>12/13/2024</a:t>
            </a:fld>
            <a:endParaRPr lang="en-US"/>
          </a:p>
        </p:txBody>
      </p:sp>
      <p:sp>
        <p:nvSpPr>
          <p:cNvPr id="5" name="Footer Placeholder 4">
            <a:extLst>
              <a:ext uri="{FF2B5EF4-FFF2-40B4-BE49-F238E27FC236}">
                <a16:creationId xmlns:a16="http://schemas.microsoft.com/office/drawing/2014/main" id="{48BC13CC-29B3-9FDC-C746-D5D65CC2A5D3}"/>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9AB52A12-895F-E9BE-5289-4E0411BD3F4B}"/>
              </a:ext>
            </a:extLst>
          </p:cNvPr>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29449136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CA17614-2270-537D-8B09-6CB65016AD8F}"/>
              </a:ext>
            </a:extLst>
          </p:cNvPr>
          <p:cNvSpPr>
            <a:spLocks noGrp="1"/>
          </p:cNvSpPr>
          <p:nvPr>
            <p:ph type="title" orient="vert"/>
          </p:nvPr>
        </p:nvSpPr>
        <p:spPr>
          <a:xfrm>
            <a:off x="9359496" y="755981"/>
            <a:ext cx="2277552" cy="5338369"/>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0BC98B5-885C-CBB1-A858-76F65F7D28BD}"/>
              </a:ext>
            </a:extLst>
          </p:cNvPr>
          <p:cNvSpPr>
            <a:spLocks noGrp="1"/>
          </p:cNvSpPr>
          <p:nvPr>
            <p:ph type="body" orient="vert" idx="1"/>
          </p:nvPr>
        </p:nvSpPr>
        <p:spPr>
          <a:xfrm>
            <a:off x="838199" y="755981"/>
            <a:ext cx="8230086" cy="5338369"/>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1CE5DAFE-6A83-FB7D-72DF-232EFE20424E}"/>
              </a:ext>
            </a:extLst>
          </p:cNvPr>
          <p:cNvSpPr>
            <a:spLocks noGrp="1"/>
          </p:cNvSpPr>
          <p:nvPr>
            <p:ph type="dt" sz="half" idx="10"/>
          </p:nvPr>
        </p:nvSpPr>
        <p:spPr/>
        <p:txBody>
          <a:bodyPr/>
          <a:lstStyle/>
          <a:p>
            <a:fld id="{C2B04DB0-379A-41B7-9B29-7F42F0D571D5}" type="datetime1">
              <a:rPr lang="en-US" smtClean="0"/>
              <a:t>12/13/2024</a:t>
            </a:fld>
            <a:endParaRPr lang="en-US"/>
          </a:p>
        </p:txBody>
      </p:sp>
      <p:sp>
        <p:nvSpPr>
          <p:cNvPr id="5" name="Footer Placeholder 4">
            <a:extLst>
              <a:ext uri="{FF2B5EF4-FFF2-40B4-BE49-F238E27FC236}">
                <a16:creationId xmlns:a16="http://schemas.microsoft.com/office/drawing/2014/main" id="{43B41CCF-A3CD-506E-3AAE-CAEFA8C1BB12}"/>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7420DD9D-25C2-0EDF-A6F4-71946D57B3CD}"/>
              </a:ext>
            </a:extLst>
          </p:cNvPr>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32209448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95D22A-1F6D-0DE5-E04A-DC466353DA6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04ADD6F-7C93-3CD3-AC8D-28A78787CBB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9706E74-14FC-84D9-4B41-7D9FB0D573C4}"/>
              </a:ext>
            </a:extLst>
          </p:cNvPr>
          <p:cNvSpPr>
            <a:spLocks noGrp="1"/>
          </p:cNvSpPr>
          <p:nvPr>
            <p:ph type="dt" sz="half" idx="10"/>
          </p:nvPr>
        </p:nvSpPr>
        <p:spPr/>
        <p:txBody>
          <a:bodyPr/>
          <a:lstStyle/>
          <a:p>
            <a:fld id="{0F996519-E62D-4F8C-AE1E-36928EC7D15C}" type="datetime1">
              <a:rPr lang="en-US" smtClean="0"/>
              <a:t>12/13/2024</a:t>
            </a:fld>
            <a:endParaRPr lang="en-US"/>
          </a:p>
        </p:txBody>
      </p:sp>
      <p:sp>
        <p:nvSpPr>
          <p:cNvPr id="5" name="Footer Placeholder 4">
            <a:extLst>
              <a:ext uri="{FF2B5EF4-FFF2-40B4-BE49-F238E27FC236}">
                <a16:creationId xmlns:a16="http://schemas.microsoft.com/office/drawing/2014/main" id="{1F35A7DC-6292-6181-949E-F8BC3FA11BA6}"/>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1050F5C6-EADC-E072-B19B-49BB11DF0309}"/>
              </a:ext>
            </a:extLst>
          </p:cNvPr>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26528910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FB2054-1AE7-534F-0CFE-1F0628A09FC1}"/>
              </a:ext>
            </a:extLst>
          </p:cNvPr>
          <p:cNvSpPr>
            <a:spLocks noGrp="1"/>
          </p:cNvSpPr>
          <p:nvPr>
            <p:ph type="title"/>
          </p:nvPr>
        </p:nvSpPr>
        <p:spPr>
          <a:xfrm>
            <a:off x="340138" y="2243708"/>
            <a:ext cx="9156288" cy="3776091"/>
          </a:xfrm>
        </p:spPr>
        <p:txBody>
          <a:bodyPr anchor="b">
            <a:normAutofit/>
          </a:bodyPr>
          <a:lstStyle>
            <a:lvl1pPr>
              <a:defRPr sz="66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988EC2A-45C7-131C-0F4A-56E62EB029C2}"/>
              </a:ext>
            </a:extLst>
          </p:cNvPr>
          <p:cNvSpPr>
            <a:spLocks noGrp="1"/>
          </p:cNvSpPr>
          <p:nvPr>
            <p:ph type="body" idx="1"/>
          </p:nvPr>
        </p:nvSpPr>
        <p:spPr>
          <a:xfrm>
            <a:off x="340137" y="838201"/>
            <a:ext cx="9156289" cy="1405508"/>
          </a:xfrm>
        </p:spPr>
        <p:txBody>
          <a:bodyPr>
            <a:normAutofit/>
          </a:bodyPr>
          <a:lstStyle>
            <a:lvl1pPr marL="0" indent="0">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4C75A323-2679-E978-8856-2FEBE8F5AE45}"/>
              </a:ext>
            </a:extLst>
          </p:cNvPr>
          <p:cNvSpPr>
            <a:spLocks noGrp="1"/>
          </p:cNvSpPr>
          <p:nvPr>
            <p:ph type="dt" sz="half" idx="10"/>
          </p:nvPr>
        </p:nvSpPr>
        <p:spPr/>
        <p:txBody>
          <a:bodyPr/>
          <a:lstStyle/>
          <a:p>
            <a:fld id="{6477AEB6-FCE1-4CD5-923B-84E54F1460D5}" type="datetime1">
              <a:rPr lang="en-US" smtClean="0"/>
              <a:t>12/13/2024</a:t>
            </a:fld>
            <a:endParaRPr lang="en-US"/>
          </a:p>
        </p:txBody>
      </p:sp>
      <p:sp>
        <p:nvSpPr>
          <p:cNvPr id="5" name="Footer Placeholder 4">
            <a:extLst>
              <a:ext uri="{FF2B5EF4-FFF2-40B4-BE49-F238E27FC236}">
                <a16:creationId xmlns:a16="http://schemas.microsoft.com/office/drawing/2014/main" id="{2C971DC2-625E-0477-BF8C-F3CDDCE4B11E}"/>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8EF1A644-D449-E464-C2DF-F045A51899D0}"/>
              </a:ext>
            </a:extLst>
          </p:cNvPr>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18978343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B12719-44A3-3EE8-D757-F0E0F9632AEC}"/>
              </a:ext>
            </a:extLst>
          </p:cNvPr>
          <p:cNvSpPr>
            <a:spLocks noGrp="1"/>
          </p:cNvSpPr>
          <p:nvPr>
            <p:ph type="title"/>
          </p:nvPr>
        </p:nvSpPr>
        <p:spPr>
          <a:xfrm>
            <a:off x="303197" y="750627"/>
            <a:ext cx="10846556" cy="1304150"/>
          </a:xfrm>
        </p:spPr>
        <p:txBody>
          <a:bodyPr anchor="t"/>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0440DC2-69F2-A056-508C-F5138E71FCA2}"/>
              </a:ext>
            </a:extLst>
          </p:cNvPr>
          <p:cNvSpPr>
            <a:spLocks noGrp="1"/>
          </p:cNvSpPr>
          <p:nvPr>
            <p:ph sz="half" idx="1"/>
          </p:nvPr>
        </p:nvSpPr>
        <p:spPr>
          <a:xfrm>
            <a:off x="1056961" y="2075250"/>
            <a:ext cx="4571288" cy="4101492"/>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1DA2243E-0673-54F2-5B38-DF5D2C7367F4}"/>
              </a:ext>
            </a:extLst>
          </p:cNvPr>
          <p:cNvSpPr>
            <a:spLocks noGrp="1"/>
          </p:cNvSpPr>
          <p:nvPr>
            <p:ph sz="half" idx="2"/>
          </p:nvPr>
        </p:nvSpPr>
        <p:spPr>
          <a:xfrm>
            <a:off x="6379560" y="2075250"/>
            <a:ext cx="4770191" cy="4101492"/>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AE946B7D-7BAF-8DE9-FB5A-282908B03106}"/>
              </a:ext>
            </a:extLst>
          </p:cNvPr>
          <p:cNvSpPr>
            <a:spLocks noGrp="1"/>
          </p:cNvSpPr>
          <p:nvPr>
            <p:ph type="dt" sz="half" idx="10"/>
          </p:nvPr>
        </p:nvSpPr>
        <p:spPr/>
        <p:txBody>
          <a:bodyPr/>
          <a:lstStyle/>
          <a:p>
            <a:fld id="{96374C2F-71A1-43C9-B2F6-A4FAC8157F1A}" type="datetime1">
              <a:rPr lang="en-US" smtClean="0"/>
              <a:t>12/13/2024</a:t>
            </a:fld>
            <a:endParaRPr lang="en-US"/>
          </a:p>
        </p:txBody>
      </p:sp>
      <p:sp>
        <p:nvSpPr>
          <p:cNvPr id="6" name="Footer Placeholder 5">
            <a:extLst>
              <a:ext uri="{FF2B5EF4-FFF2-40B4-BE49-F238E27FC236}">
                <a16:creationId xmlns:a16="http://schemas.microsoft.com/office/drawing/2014/main" id="{0AF99017-BDD7-56C7-43AE-4B86AC78194A}"/>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CF6E7D63-14BF-E333-B350-75DA58E281CF}"/>
              </a:ext>
            </a:extLst>
          </p:cNvPr>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21753189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8C7F72-3970-859F-C268-E9940EF2D0E4}"/>
              </a:ext>
            </a:extLst>
          </p:cNvPr>
          <p:cNvSpPr>
            <a:spLocks noGrp="1"/>
          </p:cNvSpPr>
          <p:nvPr>
            <p:ph type="title"/>
          </p:nvPr>
        </p:nvSpPr>
        <p:spPr>
          <a:xfrm>
            <a:off x="305649" y="743803"/>
            <a:ext cx="10764271" cy="1025362"/>
          </a:xfrm>
        </p:spPr>
        <p:txBody>
          <a:bodyPr anchor="t"/>
          <a:lstStyle/>
          <a:p>
            <a:r>
              <a:rPr lang="en-US" dirty="0"/>
              <a:t>Click to edit Master title style</a:t>
            </a:r>
          </a:p>
        </p:txBody>
      </p:sp>
      <p:sp>
        <p:nvSpPr>
          <p:cNvPr id="3" name="Text Placeholder 2">
            <a:extLst>
              <a:ext uri="{FF2B5EF4-FFF2-40B4-BE49-F238E27FC236}">
                <a16:creationId xmlns:a16="http://schemas.microsoft.com/office/drawing/2014/main" id="{F9B37CC6-89B8-3CF3-6973-1B5B71782F56}"/>
              </a:ext>
            </a:extLst>
          </p:cNvPr>
          <p:cNvSpPr>
            <a:spLocks noGrp="1"/>
          </p:cNvSpPr>
          <p:nvPr>
            <p:ph type="body" idx="1"/>
          </p:nvPr>
        </p:nvSpPr>
        <p:spPr>
          <a:xfrm>
            <a:off x="1056961" y="1769166"/>
            <a:ext cx="4571287" cy="815008"/>
          </a:xfrm>
        </p:spPr>
        <p:txBody>
          <a:bodyPr anchor="b">
            <a:noAutofit/>
          </a:bodyPr>
          <a:lstStyle>
            <a:lvl1pPr marL="0" indent="0">
              <a:buNone/>
              <a:defRPr sz="2000" b="0" cap="all" spc="1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F0650EB0-E35B-DA3D-B6A1-2422B01C6005}"/>
              </a:ext>
            </a:extLst>
          </p:cNvPr>
          <p:cNvSpPr>
            <a:spLocks noGrp="1"/>
          </p:cNvSpPr>
          <p:nvPr>
            <p:ph sz="half" idx="2"/>
          </p:nvPr>
        </p:nvSpPr>
        <p:spPr>
          <a:xfrm>
            <a:off x="1056961" y="2678597"/>
            <a:ext cx="4571287" cy="35067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157A15D0-F178-1506-0E61-C8FFDF9BD6B5}"/>
              </a:ext>
            </a:extLst>
          </p:cNvPr>
          <p:cNvSpPr>
            <a:spLocks noGrp="1"/>
          </p:cNvSpPr>
          <p:nvPr>
            <p:ph type="body" sz="quarter" idx="3"/>
          </p:nvPr>
        </p:nvSpPr>
        <p:spPr>
          <a:xfrm>
            <a:off x="6498633" y="1769166"/>
            <a:ext cx="4571287" cy="815008"/>
          </a:xfrm>
        </p:spPr>
        <p:txBody>
          <a:bodyPr anchor="b">
            <a:noAutofit/>
          </a:bodyPr>
          <a:lstStyle>
            <a:lvl1pPr marL="0" indent="0">
              <a:buNone/>
              <a:defRPr sz="2000" b="0" cap="all" spc="1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256CB421-A65A-A7DC-40A7-D8B76F9C3A3A}"/>
              </a:ext>
            </a:extLst>
          </p:cNvPr>
          <p:cNvSpPr>
            <a:spLocks noGrp="1"/>
          </p:cNvSpPr>
          <p:nvPr>
            <p:ph sz="quarter" idx="4"/>
          </p:nvPr>
        </p:nvSpPr>
        <p:spPr>
          <a:xfrm>
            <a:off x="6498633" y="2678596"/>
            <a:ext cx="4571287" cy="350670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C7AF5675-5329-D2DB-FAFF-700D076CA886}"/>
              </a:ext>
            </a:extLst>
          </p:cNvPr>
          <p:cNvSpPr>
            <a:spLocks noGrp="1"/>
          </p:cNvSpPr>
          <p:nvPr>
            <p:ph type="dt" sz="half" idx="10"/>
          </p:nvPr>
        </p:nvSpPr>
        <p:spPr/>
        <p:txBody>
          <a:bodyPr/>
          <a:lstStyle/>
          <a:p>
            <a:fld id="{AD631DCC-9916-4BB7-A2E9-25EC84C740A7}" type="datetime1">
              <a:rPr lang="en-US" smtClean="0"/>
              <a:t>12/13/2024</a:t>
            </a:fld>
            <a:endParaRPr lang="en-US"/>
          </a:p>
        </p:txBody>
      </p:sp>
      <p:sp>
        <p:nvSpPr>
          <p:cNvPr id="8" name="Footer Placeholder 7">
            <a:extLst>
              <a:ext uri="{FF2B5EF4-FFF2-40B4-BE49-F238E27FC236}">
                <a16:creationId xmlns:a16="http://schemas.microsoft.com/office/drawing/2014/main" id="{D1392A97-07D9-5E5C-2A31-3B7D764CE1B8}"/>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4E626143-8FEE-0ABD-25C7-C34AF6568B83}"/>
              </a:ext>
            </a:extLst>
          </p:cNvPr>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20448448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26EFE-D86C-B076-D4D1-FAD1883E0813}"/>
              </a:ext>
            </a:extLst>
          </p:cNvPr>
          <p:cNvSpPr>
            <a:spLocks noGrp="1"/>
          </p:cNvSpPr>
          <p:nvPr>
            <p:ph type="title"/>
          </p:nvPr>
        </p:nvSpPr>
        <p:spPr>
          <a:xfrm>
            <a:off x="308387" y="757766"/>
            <a:ext cx="7240293" cy="3547534"/>
          </a:xfrm>
        </p:spPr>
        <p:txBody>
          <a:bodyPr anchor="t"/>
          <a:lstStyle/>
          <a:p>
            <a:r>
              <a:rPr lang="en-US"/>
              <a:t>Click to edit Master title style</a:t>
            </a:r>
            <a:endParaRPr lang="en-US" dirty="0"/>
          </a:p>
        </p:txBody>
      </p:sp>
      <p:sp>
        <p:nvSpPr>
          <p:cNvPr id="3" name="Date Placeholder 2">
            <a:extLst>
              <a:ext uri="{FF2B5EF4-FFF2-40B4-BE49-F238E27FC236}">
                <a16:creationId xmlns:a16="http://schemas.microsoft.com/office/drawing/2014/main" id="{C23F3B23-C631-4B62-3211-30222ABE1C33}"/>
              </a:ext>
            </a:extLst>
          </p:cNvPr>
          <p:cNvSpPr>
            <a:spLocks noGrp="1"/>
          </p:cNvSpPr>
          <p:nvPr>
            <p:ph type="dt" sz="half" idx="10"/>
          </p:nvPr>
        </p:nvSpPr>
        <p:spPr/>
        <p:txBody>
          <a:bodyPr/>
          <a:lstStyle/>
          <a:p>
            <a:fld id="{AF59146A-335D-4B7F-86AE-5D483B1F631C}" type="datetime1">
              <a:rPr lang="en-US" smtClean="0"/>
              <a:t>12/13/2024</a:t>
            </a:fld>
            <a:endParaRPr lang="en-US"/>
          </a:p>
        </p:txBody>
      </p:sp>
      <p:sp>
        <p:nvSpPr>
          <p:cNvPr id="4" name="Footer Placeholder 3">
            <a:extLst>
              <a:ext uri="{FF2B5EF4-FFF2-40B4-BE49-F238E27FC236}">
                <a16:creationId xmlns:a16="http://schemas.microsoft.com/office/drawing/2014/main" id="{7789A1FB-EA0D-F6A3-A4EB-001AA082AAFF}"/>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C6D671B7-A902-587D-89D0-ECFB738FD702}"/>
              </a:ext>
            </a:extLst>
          </p:cNvPr>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24131172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9A27D49-E5B4-0E67-FCFC-62A04E705682}"/>
              </a:ext>
            </a:extLst>
          </p:cNvPr>
          <p:cNvSpPr>
            <a:spLocks noGrp="1"/>
          </p:cNvSpPr>
          <p:nvPr>
            <p:ph type="dt" sz="half" idx="10"/>
          </p:nvPr>
        </p:nvSpPr>
        <p:spPr/>
        <p:txBody>
          <a:bodyPr/>
          <a:lstStyle/>
          <a:p>
            <a:fld id="{DD71D8EC-8E17-4CE6-99C2-C22488572868}" type="datetime1">
              <a:rPr lang="en-US" smtClean="0"/>
              <a:t>12/13/2024</a:t>
            </a:fld>
            <a:endParaRPr lang="en-US"/>
          </a:p>
        </p:txBody>
      </p:sp>
      <p:sp>
        <p:nvSpPr>
          <p:cNvPr id="3" name="Footer Placeholder 2">
            <a:extLst>
              <a:ext uri="{FF2B5EF4-FFF2-40B4-BE49-F238E27FC236}">
                <a16:creationId xmlns:a16="http://schemas.microsoft.com/office/drawing/2014/main" id="{6B0E4B02-DD32-C63F-6FEE-BC36E2EFD012}"/>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CF25FA8B-18F7-7DDC-74E0-B1C7139E7B05}"/>
              </a:ext>
            </a:extLst>
          </p:cNvPr>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781516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2D42A-8FC3-F6BE-4CF7-1490DE4FD462}"/>
              </a:ext>
            </a:extLst>
          </p:cNvPr>
          <p:cNvSpPr>
            <a:spLocks noGrp="1"/>
          </p:cNvSpPr>
          <p:nvPr>
            <p:ph type="title"/>
          </p:nvPr>
        </p:nvSpPr>
        <p:spPr>
          <a:xfrm>
            <a:off x="317395" y="766636"/>
            <a:ext cx="3951745" cy="1510628"/>
          </a:xfrm>
        </p:spPr>
        <p:txBody>
          <a:bodyPr anchor="t"/>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CAA2BAA-1CCB-696D-D506-5E1747080119}"/>
              </a:ext>
            </a:extLst>
          </p:cNvPr>
          <p:cNvSpPr>
            <a:spLocks noGrp="1"/>
          </p:cNvSpPr>
          <p:nvPr>
            <p:ph idx="1"/>
          </p:nvPr>
        </p:nvSpPr>
        <p:spPr>
          <a:xfrm>
            <a:off x="5105400" y="702452"/>
            <a:ext cx="6249988" cy="531734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10B3C3E7-B970-EF6C-A6D3-6CB81C948775}"/>
              </a:ext>
            </a:extLst>
          </p:cNvPr>
          <p:cNvSpPr>
            <a:spLocks noGrp="1"/>
          </p:cNvSpPr>
          <p:nvPr>
            <p:ph type="body" sz="half" idx="2"/>
          </p:nvPr>
        </p:nvSpPr>
        <p:spPr>
          <a:xfrm>
            <a:off x="323953" y="2277264"/>
            <a:ext cx="3752747" cy="374253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6F32464-D130-7DA0-050D-B444566B1A2F}"/>
              </a:ext>
            </a:extLst>
          </p:cNvPr>
          <p:cNvSpPr>
            <a:spLocks noGrp="1"/>
          </p:cNvSpPr>
          <p:nvPr>
            <p:ph type="dt" sz="half" idx="10"/>
          </p:nvPr>
        </p:nvSpPr>
        <p:spPr/>
        <p:txBody>
          <a:bodyPr/>
          <a:lstStyle/>
          <a:p>
            <a:fld id="{9A750ABA-DFFA-4B13-BB77-624D9164A38B}" type="datetime1">
              <a:rPr lang="en-US" smtClean="0"/>
              <a:t>12/13/2024</a:t>
            </a:fld>
            <a:endParaRPr lang="en-US"/>
          </a:p>
        </p:txBody>
      </p:sp>
      <p:sp>
        <p:nvSpPr>
          <p:cNvPr id="6" name="Footer Placeholder 5">
            <a:extLst>
              <a:ext uri="{FF2B5EF4-FFF2-40B4-BE49-F238E27FC236}">
                <a16:creationId xmlns:a16="http://schemas.microsoft.com/office/drawing/2014/main" id="{3FC2B3B4-209E-187A-6F86-2F2EAD9F7476}"/>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036A2A86-6CB1-F027-66AC-8EBFA9D0647A}"/>
              </a:ext>
            </a:extLst>
          </p:cNvPr>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15615137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68F49-A418-C21F-25DC-E4C2E1716387}"/>
              </a:ext>
            </a:extLst>
          </p:cNvPr>
          <p:cNvSpPr>
            <a:spLocks noGrp="1"/>
          </p:cNvSpPr>
          <p:nvPr>
            <p:ph type="title"/>
          </p:nvPr>
        </p:nvSpPr>
        <p:spPr>
          <a:xfrm>
            <a:off x="318972" y="765850"/>
            <a:ext cx="3995693" cy="1774778"/>
          </a:xfrm>
        </p:spPr>
        <p:txBody>
          <a:bodyPr anchor="t"/>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3378CDE2-0C1B-D3BE-F399-98D983EF4534}"/>
              </a:ext>
            </a:extLst>
          </p:cNvPr>
          <p:cNvSpPr>
            <a:spLocks noGrp="1"/>
          </p:cNvSpPr>
          <p:nvPr>
            <p:ph type="pic" idx="1"/>
          </p:nvPr>
        </p:nvSpPr>
        <p:spPr>
          <a:xfrm>
            <a:off x="5105400" y="838200"/>
            <a:ext cx="6249988" cy="518159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38786322-CA2D-A634-C10E-4F22BCE48B7F}"/>
              </a:ext>
            </a:extLst>
          </p:cNvPr>
          <p:cNvSpPr>
            <a:spLocks noGrp="1"/>
          </p:cNvSpPr>
          <p:nvPr>
            <p:ph type="body" sz="half" idx="2"/>
          </p:nvPr>
        </p:nvSpPr>
        <p:spPr>
          <a:xfrm>
            <a:off x="340137" y="2552699"/>
            <a:ext cx="3736563" cy="3467099"/>
          </a:xfrm>
        </p:spPr>
        <p:txBody>
          <a:bodyPr anchor="b"/>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DAD0DD6-F55F-4437-DEC5-FA6028509A2D}"/>
              </a:ext>
            </a:extLst>
          </p:cNvPr>
          <p:cNvSpPr>
            <a:spLocks noGrp="1"/>
          </p:cNvSpPr>
          <p:nvPr>
            <p:ph type="dt" sz="half" idx="10"/>
          </p:nvPr>
        </p:nvSpPr>
        <p:spPr>
          <a:xfrm>
            <a:off x="340137" y="63202"/>
            <a:ext cx="2743200" cy="318221"/>
          </a:xfrm>
        </p:spPr>
        <p:txBody>
          <a:bodyPr/>
          <a:lstStyle/>
          <a:p>
            <a:fld id="{3220A08F-2B1D-4498-A043-7C299B1C2561}" type="datetime1">
              <a:rPr lang="en-US" smtClean="0"/>
              <a:t>12/13/2024</a:t>
            </a:fld>
            <a:endParaRPr lang="en-US"/>
          </a:p>
        </p:txBody>
      </p:sp>
      <p:sp>
        <p:nvSpPr>
          <p:cNvPr id="6" name="Footer Placeholder 5">
            <a:extLst>
              <a:ext uri="{FF2B5EF4-FFF2-40B4-BE49-F238E27FC236}">
                <a16:creationId xmlns:a16="http://schemas.microsoft.com/office/drawing/2014/main" id="{595B46D7-EE7C-E399-6A6B-18237228F6BA}"/>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F211B808-3207-D755-3B0B-E1D8814B2FA1}"/>
              </a:ext>
            </a:extLst>
          </p:cNvPr>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3694249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BFF45E2-9197-4E34-029A-725ADAC0C752}"/>
              </a:ext>
            </a:extLst>
          </p:cNvPr>
          <p:cNvSpPr>
            <a:spLocks noGrp="1"/>
          </p:cNvSpPr>
          <p:nvPr>
            <p:ph type="title"/>
          </p:nvPr>
        </p:nvSpPr>
        <p:spPr>
          <a:xfrm>
            <a:off x="308387" y="620202"/>
            <a:ext cx="9956747" cy="1438780"/>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68CC19E-63FE-1D76-2550-01FD9A6D9A95}"/>
              </a:ext>
            </a:extLst>
          </p:cNvPr>
          <p:cNvSpPr>
            <a:spLocks noGrp="1"/>
          </p:cNvSpPr>
          <p:nvPr>
            <p:ph type="body" idx="1"/>
          </p:nvPr>
        </p:nvSpPr>
        <p:spPr>
          <a:xfrm>
            <a:off x="335467" y="2306781"/>
            <a:ext cx="9956747" cy="38701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BDFA067-55BA-33CD-E6F2-B24B2D5DE896}"/>
              </a:ext>
            </a:extLst>
          </p:cNvPr>
          <p:cNvSpPr>
            <a:spLocks noGrp="1"/>
          </p:cNvSpPr>
          <p:nvPr>
            <p:ph type="dt" sz="half" idx="2"/>
          </p:nvPr>
        </p:nvSpPr>
        <p:spPr>
          <a:xfrm>
            <a:off x="340137" y="63202"/>
            <a:ext cx="2743200" cy="318221"/>
          </a:xfrm>
          <a:prstGeom prst="rect">
            <a:avLst/>
          </a:prstGeom>
        </p:spPr>
        <p:txBody>
          <a:bodyPr vert="horz" lIns="91440" tIns="45720" rIns="91440" bIns="45720" rtlCol="0" anchor="ctr"/>
          <a:lstStyle>
            <a:lvl1pPr algn="l">
              <a:defRPr sz="800">
                <a:solidFill>
                  <a:schemeClr val="tx1"/>
                </a:solidFill>
              </a:defRPr>
            </a:lvl1pPr>
          </a:lstStyle>
          <a:p>
            <a:fld id="{567E9B64-DC09-41C8-9DE3-DA74AF8D2F97}" type="datetime1">
              <a:rPr lang="en-US" smtClean="0"/>
              <a:t>12/13/2024</a:t>
            </a:fld>
            <a:endParaRPr lang="en-US" dirty="0"/>
          </a:p>
        </p:txBody>
      </p:sp>
      <p:sp>
        <p:nvSpPr>
          <p:cNvPr id="5" name="Footer Placeholder 4">
            <a:extLst>
              <a:ext uri="{FF2B5EF4-FFF2-40B4-BE49-F238E27FC236}">
                <a16:creationId xmlns:a16="http://schemas.microsoft.com/office/drawing/2014/main" id="{C965EAE2-7EF5-FFAA-CD74-AA63C671197D}"/>
              </a:ext>
            </a:extLst>
          </p:cNvPr>
          <p:cNvSpPr>
            <a:spLocks noGrp="1"/>
          </p:cNvSpPr>
          <p:nvPr>
            <p:ph type="ftr" sz="quarter" idx="3"/>
          </p:nvPr>
        </p:nvSpPr>
        <p:spPr>
          <a:xfrm>
            <a:off x="7344016" y="6424761"/>
            <a:ext cx="4059936" cy="365125"/>
          </a:xfrm>
          <a:prstGeom prst="rect">
            <a:avLst/>
          </a:prstGeom>
        </p:spPr>
        <p:txBody>
          <a:bodyPr vert="horz" lIns="91440" tIns="45720" rIns="91440" bIns="45720" rtlCol="0" anchor="ctr"/>
          <a:lstStyle>
            <a:lvl1pPr algn="r">
              <a:defRPr sz="800" b="0" cap="all" spc="0" baseline="0">
                <a:solidFill>
                  <a:schemeClr val="tx1"/>
                </a:solidFill>
              </a:defRPr>
            </a:lvl1pPr>
          </a:lstStyle>
          <a:p>
            <a:r>
              <a:rPr lang="en-US" dirty="0"/>
              <a:t>Sample Footer Text</a:t>
            </a:r>
          </a:p>
        </p:txBody>
      </p:sp>
      <p:sp>
        <p:nvSpPr>
          <p:cNvPr id="6" name="Slide Number Placeholder 5">
            <a:extLst>
              <a:ext uri="{FF2B5EF4-FFF2-40B4-BE49-F238E27FC236}">
                <a16:creationId xmlns:a16="http://schemas.microsoft.com/office/drawing/2014/main" id="{D109DC1A-2539-3AE9-11EA-B87D22E62CDB}"/>
              </a:ext>
            </a:extLst>
          </p:cNvPr>
          <p:cNvSpPr>
            <a:spLocks noGrp="1"/>
          </p:cNvSpPr>
          <p:nvPr>
            <p:ph type="sldNum" sz="quarter" idx="4"/>
          </p:nvPr>
        </p:nvSpPr>
        <p:spPr>
          <a:xfrm>
            <a:off x="11403951" y="6425816"/>
            <a:ext cx="429768" cy="365125"/>
          </a:xfrm>
          <a:prstGeom prst="rect">
            <a:avLst/>
          </a:prstGeom>
        </p:spPr>
        <p:txBody>
          <a:bodyPr vert="horz" lIns="91440" tIns="45720" rIns="91440" bIns="45720" rtlCol="0" anchor="ctr"/>
          <a:lstStyle>
            <a:lvl1pPr algn="r">
              <a:defRPr sz="800">
                <a:solidFill>
                  <a:schemeClr val="tx1"/>
                </a:solidFill>
              </a:defRPr>
            </a:lvl1pPr>
          </a:lstStyle>
          <a:p>
            <a:fld id="{6E91CC32-6A6B-4E2E-BBA1-6864F305DA26}" type="slidenum">
              <a:rPr lang="en-US" smtClean="0"/>
              <a:t>‹#›</a:t>
            </a:fld>
            <a:endParaRPr lang="en-US" dirty="0"/>
          </a:p>
        </p:txBody>
      </p:sp>
    </p:spTree>
    <p:extLst>
      <p:ext uri="{BB962C8B-B14F-4D97-AF65-F5344CB8AC3E}">
        <p14:creationId xmlns:p14="http://schemas.microsoft.com/office/powerpoint/2010/main" val="2423140734"/>
      </p:ext>
    </p:extLst>
  </p:cSld>
  <p:clrMap bg1="dk1" tx1="lt1" bg2="dk2" tx2="lt2" accent1="accent1" accent2="accent2" accent3="accent3" accent4="accent4" accent5="accent5" accent6="accent6" hlink="hlink" folHlink="folHlink"/>
  <p:sldLayoutIdLst>
    <p:sldLayoutId id="2147483880" r:id="rId1"/>
    <p:sldLayoutId id="2147483881" r:id="rId2"/>
    <p:sldLayoutId id="2147483882" r:id="rId3"/>
    <p:sldLayoutId id="2147483883" r:id="rId4"/>
    <p:sldLayoutId id="2147483884" r:id="rId5"/>
    <p:sldLayoutId id="2147483874" r:id="rId6"/>
    <p:sldLayoutId id="2147483879" r:id="rId7"/>
    <p:sldLayoutId id="2147483875" r:id="rId8"/>
    <p:sldLayoutId id="2147483876" r:id="rId9"/>
    <p:sldLayoutId id="2147483877" r:id="rId10"/>
    <p:sldLayoutId id="2147483878" r:id="rId11"/>
  </p:sldLayoutIdLst>
  <p:hf hdr="0"/>
  <p:txStyles>
    <p:titleStyle>
      <a:lvl1pPr algn="l" defTabSz="914400" rtl="0" eaLnBrk="1" latinLnBrk="0" hangingPunct="1">
        <a:lnSpc>
          <a:spcPct val="9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457200" indent="-228600" algn="l" defTabSz="914400" rtl="0" eaLnBrk="1" latinLnBrk="0" hangingPunct="1">
        <a:lnSpc>
          <a:spcPct val="120000"/>
        </a:lnSpc>
        <a:spcBef>
          <a:spcPts val="500"/>
        </a:spcBef>
        <a:buFont typeface="Neue Haas Grotesk Text Pro" panose="020B0504020202020204" pitchFamily="34" charset="0"/>
        <a:buChar char="+"/>
        <a:defRPr sz="1600" kern="1200">
          <a:solidFill>
            <a:schemeClr val="tx1"/>
          </a:solidFill>
          <a:latin typeface="+mn-lt"/>
          <a:ea typeface="+mn-ea"/>
          <a:cs typeface="+mn-cs"/>
        </a:defRPr>
      </a:lvl2pPr>
      <a:lvl3pPr marL="6858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868680" indent="-228600" algn="l" defTabSz="914400" rtl="0" eaLnBrk="1" latinLnBrk="0" hangingPunct="1">
        <a:lnSpc>
          <a:spcPct val="120000"/>
        </a:lnSpc>
        <a:spcBef>
          <a:spcPts val="500"/>
        </a:spcBef>
        <a:buFont typeface="Neue Haas Grotesk Text Pro" panose="020B0504020202020204" pitchFamily="34" charset="0"/>
        <a:buChar char="+"/>
        <a:defRPr sz="1200" kern="1200">
          <a:solidFill>
            <a:schemeClr val="tx1"/>
          </a:solidFill>
          <a:latin typeface="+mn-lt"/>
          <a:ea typeface="+mn-ea"/>
          <a:cs typeface="+mn-cs"/>
        </a:defRPr>
      </a:lvl4pPr>
      <a:lvl5pPr marL="109728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7F61B21B-C704-8330-6871-65617F451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4964731F-6D24-4D04-9D80-FCDACCD81B2C}"/>
              </a:ext>
            </a:extLst>
          </p:cNvPr>
          <p:cNvSpPr>
            <a:spLocks noGrp="1"/>
          </p:cNvSpPr>
          <p:nvPr>
            <p:ph type="ctrTitle"/>
          </p:nvPr>
        </p:nvSpPr>
        <p:spPr>
          <a:xfrm>
            <a:off x="312252" y="752136"/>
            <a:ext cx="3944703" cy="3638795"/>
          </a:xfrm>
        </p:spPr>
        <p:txBody>
          <a:bodyPr anchor="t">
            <a:normAutofit/>
          </a:bodyPr>
          <a:lstStyle/>
          <a:p>
            <a:r>
              <a:rPr lang="tr-TR" sz="4400"/>
              <a:t>Robot Tasarımı ve Uygulamaları Dönem Projesi</a:t>
            </a:r>
          </a:p>
        </p:txBody>
      </p:sp>
      <p:sp>
        <p:nvSpPr>
          <p:cNvPr id="3" name="Alt Başlık 2">
            <a:extLst>
              <a:ext uri="{FF2B5EF4-FFF2-40B4-BE49-F238E27FC236}">
                <a16:creationId xmlns:a16="http://schemas.microsoft.com/office/drawing/2014/main" id="{6FA0B5C7-4DE6-4288-7AEF-BA110F7F6673}"/>
              </a:ext>
            </a:extLst>
          </p:cNvPr>
          <p:cNvSpPr>
            <a:spLocks noGrp="1"/>
          </p:cNvSpPr>
          <p:nvPr>
            <p:ph type="subTitle" idx="1"/>
          </p:nvPr>
        </p:nvSpPr>
        <p:spPr>
          <a:xfrm>
            <a:off x="312252" y="4676011"/>
            <a:ext cx="3018777" cy="1343789"/>
          </a:xfrm>
        </p:spPr>
        <p:txBody>
          <a:bodyPr anchor="b">
            <a:normAutofit/>
          </a:bodyPr>
          <a:lstStyle/>
          <a:p>
            <a:pPr>
              <a:lnSpc>
                <a:spcPct val="110000"/>
              </a:lnSpc>
            </a:pPr>
            <a:r>
              <a:rPr lang="tr-TR" sz="1400"/>
              <a:t>• 032190023 </a:t>
            </a:r>
            <a:r>
              <a:rPr lang="tr-TR" sz="1400" dirty="0"/>
              <a:t>Mehmet Kaan Genç       • 032190045 Münir Aydemir</a:t>
            </a:r>
          </a:p>
          <a:p>
            <a:pPr>
              <a:lnSpc>
                <a:spcPct val="110000"/>
              </a:lnSpc>
            </a:pPr>
            <a:r>
              <a:rPr lang="tr-TR" sz="1400"/>
              <a:t>• 032190025 </a:t>
            </a:r>
            <a:r>
              <a:rPr lang="tr-TR" sz="1400" dirty="0"/>
              <a:t>Muhammet Güven	  • 032190063 Umut Can Oral	</a:t>
            </a:r>
          </a:p>
        </p:txBody>
      </p:sp>
      <p:pic>
        <p:nvPicPr>
          <p:cNvPr id="4" name="Picture 3">
            <a:extLst>
              <a:ext uri="{FF2B5EF4-FFF2-40B4-BE49-F238E27FC236}">
                <a16:creationId xmlns:a16="http://schemas.microsoft.com/office/drawing/2014/main" id="{4E97A11F-B990-18A8-2877-08D1A6EDBFC5}"/>
              </a:ext>
            </a:extLst>
          </p:cNvPr>
          <p:cNvPicPr>
            <a:picLocks noChangeAspect="1"/>
          </p:cNvPicPr>
          <p:nvPr/>
        </p:nvPicPr>
        <p:blipFill>
          <a:blip r:embed="rId2"/>
          <a:srcRect l="17451" r="17450" b="-1"/>
          <a:stretch/>
        </p:blipFill>
        <p:spPr>
          <a:xfrm>
            <a:off x="5096608" y="72874"/>
            <a:ext cx="7018782" cy="6711603"/>
          </a:xfrm>
          <a:custGeom>
            <a:avLst/>
            <a:gdLst/>
            <a:ahLst/>
            <a:cxnLst/>
            <a:rect l="l" t="t" r="r" b="b"/>
            <a:pathLst>
              <a:path w="7018782" h="6732093">
                <a:moveTo>
                  <a:pt x="697647" y="0"/>
                </a:moveTo>
                <a:lnTo>
                  <a:pt x="6321135" y="0"/>
                </a:lnTo>
                <a:cubicBezTo>
                  <a:pt x="6706435" y="0"/>
                  <a:pt x="7018782" y="312347"/>
                  <a:pt x="7018782" y="697647"/>
                </a:cubicBezTo>
                <a:lnTo>
                  <a:pt x="7018782" y="6034446"/>
                </a:lnTo>
                <a:cubicBezTo>
                  <a:pt x="7018782" y="6419746"/>
                  <a:pt x="6706435" y="6732093"/>
                  <a:pt x="6321135" y="6732093"/>
                </a:cubicBezTo>
                <a:lnTo>
                  <a:pt x="697647" y="6732093"/>
                </a:lnTo>
                <a:cubicBezTo>
                  <a:pt x="312347" y="6732093"/>
                  <a:pt x="0" y="6419746"/>
                  <a:pt x="0" y="6034446"/>
                </a:cubicBezTo>
                <a:lnTo>
                  <a:pt x="0" y="697647"/>
                </a:lnTo>
                <a:cubicBezTo>
                  <a:pt x="0" y="312347"/>
                  <a:pt x="312347" y="0"/>
                  <a:pt x="697647" y="0"/>
                </a:cubicBezTo>
                <a:close/>
              </a:path>
            </a:pathLst>
          </a:custGeom>
        </p:spPr>
      </p:pic>
    </p:spTree>
    <p:extLst>
      <p:ext uri="{BB962C8B-B14F-4D97-AF65-F5344CB8AC3E}">
        <p14:creationId xmlns:p14="http://schemas.microsoft.com/office/powerpoint/2010/main" val="20837594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C1F13E9-FF3F-1F64-1937-0E6FDA56D535}"/>
              </a:ext>
            </a:extLst>
          </p:cNvPr>
          <p:cNvSpPr>
            <a:spLocks noGrp="1"/>
          </p:cNvSpPr>
          <p:nvPr>
            <p:ph type="title"/>
          </p:nvPr>
        </p:nvSpPr>
        <p:spPr/>
        <p:txBody>
          <a:bodyPr/>
          <a:lstStyle/>
          <a:p>
            <a:r>
              <a:rPr lang="tr-TR" dirty="0" err="1"/>
              <a:t>PPO</a:t>
            </a:r>
            <a:r>
              <a:rPr lang="tr-TR" dirty="0"/>
              <a:t> Adım Adım Çalışma Mantığı</a:t>
            </a:r>
          </a:p>
        </p:txBody>
      </p:sp>
      <p:sp>
        <p:nvSpPr>
          <p:cNvPr id="3" name="İçerik Yer Tutucusu 2">
            <a:extLst>
              <a:ext uri="{FF2B5EF4-FFF2-40B4-BE49-F238E27FC236}">
                <a16:creationId xmlns:a16="http://schemas.microsoft.com/office/drawing/2014/main" id="{FAE1D345-92B0-10F2-A8CE-FE1CC6516678}"/>
              </a:ext>
            </a:extLst>
          </p:cNvPr>
          <p:cNvSpPr>
            <a:spLocks noGrp="1"/>
          </p:cNvSpPr>
          <p:nvPr>
            <p:ph idx="1"/>
          </p:nvPr>
        </p:nvSpPr>
        <p:spPr>
          <a:xfrm>
            <a:off x="335467" y="2306781"/>
            <a:ext cx="9956747" cy="2789875"/>
          </a:xfrm>
        </p:spPr>
        <p:txBody>
          <a:bodyPr/>
          <a:lstStyle/>
          <a:p>
            <a:pPr marL="0" indent="0">
              <a:buNone/>
            </a:pPr>
            <a:r>
              <a:rPr lang="tr-TR" dirty="0"/>
              <a:t>4. </a:t>
            </a:r>
            <a:r>
              <a:rPr lang="tr-TR" b="1" dirty="0"/>
              <a:t>Politika Güncellemesi</a:t>
            </a:r>
            <a:r>
              <a:rPr lang="tr-TR" dirty="0"/>
              <a:t>:</a:t>
            </a:r>
          </a:p>
          <a:p>
            <a:pPr lvl="1">
              <a:buFont typeface="Arial" panose="020B0604020202020204" pitchFamily="34" charset="0"/>
              <a:buChar char="•"/>
            </a:pPr>
            <a:r>
              <a:rPr lang="tr-TR" b="1" dirty="0"/>
              <a:t>Kayıtların Hazırlanması</a:t>
            </a:r>
            <a:r>
              <a:rPr lang="tr-TR" dirty="0"/>
              <a:t>: Toplanan durum, eylem, ödül ve avantaj verileri kullanılarak güncellemeler için bir veri seti oluşturulur.</a:t>
            </a:r>
          </a:p>
          <a:p>
            <a:pPr lvl="1">
              <a:buFont typeface="Arial" panose="020B0604020202020204" pitchFamily="34" charset="0"/>
              <a:buChar char="•"/>
            </a:pPr>
            <a:r>
              <a:rPr lang="tr-TR" b="1" dirty="0"/>
              <a:t>Kayıp Fonksiyonu Hesaplama</a:t>
            </a:r>
            <a:r>
              <a:rPr lang="tr-TR" dirty="0"/>
              <a:t>: Politika kaybı, yeni politika ile eski politika arasındaki oran kullanılarak hesaplanır. </a:t>
            </a:r>
            <a:r>
              <a:rPr lang="tr-TR" dirty="0" err="1"/>
              <a:t>PPO</a:t>
            </a:r>
            <a:r>
              <a:rPr lang="tr-TR" dirty="0"/>
              <a:t>, bu oranı bir klip (</a:t>
            </a:r>
            <a:r>
              <a:rPr lang="tr-TR" dirty="0" err="1"/>
              <a:t>clip</a:t>
            </a:r>
            <a:r>
              <a:rPr lang="tr-TR" dirty="0"/>
              <a:t>) fonksiyonu ile sınırlayarak güncellemeleri kontrol altında tutar.</a:t>
            </a:r>
          </a:p>
          <a:p>
            <a:pPr lvl="1">
              <a:buFont typeface="Arial" panose="020B0604020202020204" pitchFamily="34" charset="0"/>
              <a:buChar char="•"/>
            </a:pPr>
            <a:r>
              <a:rPr lang="tr-TR" b="1" dirty="0" err="1"/>
              <a:t>Gradient</a:t>
            </a:r>
            <a:r>
              <a:rPr lang="tr-TR" b="1" dirty="0"/>
              <a:t> Hesaplama</a:t>
            </a:r>
            <a:r>
              <a:rPr lang="tr-TR" dirty="0"/>
              <a:t>: Kayıp fonksiyonu kullanılarak gradyanlar hesaplanır ve politikayı güncellemek için kullanılır.</a:t>
            </a:r>
          </a:p>
          <a:p>
            <a:pPr marL="0" indent="0">
              <a:buNone/>
            </a:pPr>
            <a:endParaRPr lang="tr-TR" dirty="0"/>
          </a:p>
        </p:txBody>
      </p:sp>
      <p:sp>
        <p:nvSpPr>
          <p:cNvPr id="4" name="Veri Yer Tutucusu 3">
            <a:extLst>
              <a:ext uri="{FF2B5EF4-FFF2-40B4-BE49-F238E27FC236}">
                <a16:creationId xmlns:a16="http://schemas.microsoft.com/office/drawing/2014/main" id="{FE6D6B18-1D8B-9E1D-BE55-42B8B6663E80}"/>
              </a:ext>
            </a:extLst>
          </p:cNvPr>
          <p:cNvSpPr>
            <a:spLocks noGrp="1"/>
          </p:cNvSpPr>
          <p:nvPr>
            <p:ph type="dt" sz="half" idx="10"/>
          </p:nvPr>
        </p:nvSpPr>
        <p:spPr/>
        <p:txBody>
          <a:bodyPr/>
          <a:lstStyle/>
          <a:p>
            <a:endParaRPr lang="en-US" dirty="0"/>
          </a:p>
        </p:txBody>
      </p:sp>
      <p:sp>
        <p:nvSpPr>
          <p:cNvPr id="5" name="Alt Bilgi Yer Tutucusu 4">
            <a:extLst>
              <a:ext uri="{FF2B5EF4-FFF2-40B4-BE49-F238E27FC236}">
                <a16:creationId xmlns:a16="http://schemas.microsoft.com/office/drawing/2014/main" id="{0198F05B-C291-3E77-9183-8166C886D5EB}"/>
              </a:ext>
            </a:extLst>
          </p:cNvPr>
          <p:cNvSpPr>
            <a:spLocks noGrp="1"/>
          </p:cNvSpPr>
          <p:nvPr>
            <p:ph type="ftr" sz="quarter" idx="11"/>
          </p:nvPr>
        </p:nvSpPr>
        <p:spPr/>
        <p:txBody>
          <a:bodyPr/>
          <a:lstStyle/>
          <a:p>
            <a:endParaRPr lang="en-US" dirty="0"/>
          </a:p>
        </p:txBody>
      </p:sp>
      <p:sp>
        <p:nvSpPr>
          <p:cNvPr id="6" name="Slayt Numarası Yer Tutucusu 5">
            <a:extLst>
              <a:ext uri="{FF2B5EF4-FFF2-40B4-BE49-F238E27FC236}">
                <a16:creationId xmlns:a16="http://schemas.microsoft.com/office/drawing/2014/main" id="{C0371AE1-FE5A-B4A0-F735-A74D09B2CC08}"/>
              </a:ext>
            </a:extLst>
          </p:cNvPr>
          <p:cNvSpPr>
            <a:spLocks noGrp="1"/>
          </p:cNvSpPr>
          <p:nvPr>
            <p:ph type="sldNum" sz="quarter" idx="12"/>
          </p:nvPr>
        </p:nvSpPr>
        <p:spPr/>
        <p:txBody>
          <a:bodyPr/>
          <a:lstStyle/>
          <a:p>
            <a:fld id="{6E91CC32-6A6B-4E2E-BBA1-6864F305DA26}" type="slidenum">
              <a:rPr lang="en-US" smtClean="0"/>
              <a:t>10</a:t>
            </a:fld>
            <a:endParaRPr lang="en-US"/>
          </a:p>
        </p:txBody>
      </p:sp>
      <p:sp>
        <p:nvSpPr>
          <p:cNvPr id="7" name="Metin kutusu 6">
            <a:extLst>
              <a:ext uri="{FF2B5EF4-FFF2-40B4-BE49-F238E27FC236}">
                <a16:creationId xmlns:a16="http://schemas.microsoft.com/office/drawing/2014/main" id="{5F6057B4-F4A3-82CC-6275-7D3872453277}"/>
              </a:ext>
            </a:extLst>
          </p:cNvPr>
          <p:cNvSpPr txBox="1"/>
          <p:nvPr/>
        </p:nvSpPr>
        <p:spPr>
          <a:xfrm>
            <a:off x="308387" y="5096656"/>
            <a:ext cx="9956748" cy="923330"/>
          </a:xfrm>
          <a:prstGeom prst="rect">
            <a:avLst/>
          </a:prstGeom>
          <a:noFill/>
        </p:spPr>
        <p:txBody>
          <a:bodyPr wrap="square" rtlCol="0">
            <a:spAutoFit/>
          </a:bodyPr>
          <a:lstStyle/>
          <a:p>
            <a:r>
              <a:rPr lang="tr-TR" dirty="0"/>
              <a:t>5. </a:t>
            </a:r>
            <a:r>
              <a:rPr lang="tr-TR" b="1" dirty="0"/>
              <a:t>Kritik Değer Güncellemesi</a:t>
            </a:r>
            <a:r>
              <a:rPr lang="tr-TR" dirty="0"/>
              <a:t>: Politika güncellemeleri ile birlikte, kritik değer fonksiyonu (Q-değeri) da güncellenir. Bu, ajanın geçmiş deneyimlerinden öğrenerek daha doğru değer tahminleri yapmasına yardımcı olur.</a:t>
            </a:r>
          </a:p>
        </p:txBody>
      </p:sp>
    </p:spTree>
    <p:extLst>
      <p:ext uri="{BB962C8B-B14F-4D97-AF65-F5344CB8AC3E}">
        <p14:creationId xmlns:p14="http://schemas.microsoft.com/office/powerpoint/2010/main" val="22580839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D87704C-A4A0-168F-6520-7166070B4951}"/>
              </a:ext>
            </a:extLst>
          </p:cNvPr>
          <p:cNvSpPr>
            <a:spLocks noGrp="1"/>
          </p:cNvSpPr>
          <p:nvPr>
            <p:ph type="title"/>
          </p:nvPr>
        </p:nvSpPr>
        <p:spPr/>
        <p:txBody>
          <a:bodyPr/>
          <a:lstStyle/>
          <a:p>
            <a:r>
              <a:rPr lang="tr-TR" dirty="0" err="1"/>
              <a:t>PPO</a:t>
            </a:r>
            <a:r>
              <a:rPr lang="tr-TR" dirty="0"/>
              <a:t> Adım Adım Çalışma Mantığı</a:t>
            </a:r>
          </a:p>
        </p:txBody>
      </p:sp>
      <p:sp>
        <p:nvSpPr>
          <p:cNvPr id="3" name="İçerik Yer Tutucusu 2">
            <a:extLst>
              <a:ext uri="{FF2B5EF4-FFF2-40B4-BE49-F238E27FC236}">
                <a16:creationId xmlns:a16="http://schemas.microsoft.com/office/drawing/2014/main" id="{7BE5601B-1213-1642-CBEC-76D5E1EEC46E}"/>
              </a:ext>
            </a:extLst>
          </p:cNvPr>
          <p:cNvSpPr>
            <a:spLocks noGrp="1"/>
          </p:cNvSpPr>
          <p:nvPr>
            <p:ph idx="1"/>
          </p:nvPr>
        </p:nvSpPr>
        <p:spPr/>
        <p:txBody>
          <a:bodyPr/>
          <a:lstStyle/>
          <a:p>
            <a:pPr marL="0" indent="0">
              <a:buNone/>
            </a:pPr>
            <a:r>
              <a:rPr lang="tr-TR" dirty="0"/>
              <a:t>6. </a:t>
            </a:r>
            <a:r>
              <a:rPr lang="tr-TR" b="1" dirty="0"/>
              <a:t>Döngüye Devam</a:t>
            </a:r>
            <a:r>
              <a:rPr lang="tr-TR" dirty="0"/>
              <a:t>: Ajan, yeni politika ile tekrar ortamda eylemler gerçekleştirir ve bu süreç tekrar başlar. Ajan, toplamda belirli sayıda iterasyon boyunca bu adımları tekrarlar.</a:t>
            </a:r>
          </a:p>
          <a:p>
            <a:pPr marL="0" indent="0">
              <a:buNone/>
            </a:pPr>
            <a:r>
              <a:rPr lang="tr-TR" dirty="0"/>
              <a:t>7. </a:t>
            </a:r>
            <a:r>
              <a:rPr lang="tr-TR" b="1" dirty="0"/>
              <a:t>Sonuçların Değerlendirilmesi</a:t>
            </a:r>
            <a:r>
              <a:rPr lang="tr-TR" dirty="0"/>
              <a:t>: Öğrenme süreci boyunca elde edilen sonuçlar analiz edilir ve ajanın performansı değerlendirilir. Bu, öğrenme sürecinin etkinliğini anlamak için önemlidir.</a:t>
            </a:r>
          </a:p>
          <a:p>
            <a:pPr marL="0" indent="0">
              <a:buNone/>
            </a:pPr>
            <a:endParaRPr lang="tr-TR" dirty="0"/>
          </a:p>
          <a:p>
            <a:pPr marL="0" indent="0">
              <a:buNone/>
            </a:pPr>
            <a:r>
              <a:rPr lang="tr-TR" dirty="0" err="1"/>
              <a:t>PPO</a:t>
            </a:r>
            <a:r>
              <a:rPr lang="tr-TR" dirty="0"/>
              <a:t>, bu adımları takip ederek, stabil ve etkili bir politika öğrenimi sağlar ve ajanların sürekli olarak değişen ortamlarla başa çıkabilme yeteneğini geliştirir.</a:t>
            </a:r>
          </a:p>
        </p:txBody>
      </p:sp>
      <p:sp>
        <p:nvSpPr>
          <p:cNvPr id="4" name="Veri Yer Tutucusu 3">
            <a:extLst>
              <a:ext uri="{FF2B5EF4-FFF2-40B4-BE49-F238E27FC236}">
                <a16:creationId xmlns:a16="http://schemas.microsoft.com/office/drawing/2014/main" id="{1AEC2DBE-2C10-E40D-D080-D403C03E24DC}"/>
              </a:ext>
            </a:extLst>
          </p:cNvPr>
          <p:cNvSpPr>
            <a:spLocks noGrp="1"/>
          </p:cNvSpPr>
          <p:nvPr>
            <p:ph type="dt" sz="half" idx="10"/>
          </p:nvPr>
        </p:nvSpPr>
        <p:spPr/>
        <p:txBody>
          <a:bodyPr/>
          <a:lstStyle/>
          <a:p>
            <a:endParaRPr lang="en-US" dirty="0"/>
          </a:p>
        </p:txBody>
      </p:sp>
      <p:sp>
        <p:nvSpPr>
          <p:cNvPr id="5" name="Alt Bilgi Yer Tutucusu 4">
            <a:extLst>
              <a:ext uri="{FF2B5EF4-FFF2-40B4-BE49-F238E27FC236}">
                <a16:creationId xmlns:a16="http://schemas.microsoft.com/office/drawing/2014/main" id="{FF365492-6D8E-D72D-A79C-C319562F9C4C}"/>
              </a:ext>
            </a:extLst>
          </p:cNvPr>
          <p:cNvSpPr>
            <a:spLocks noGrp="1"/>
          </p:cNvSpPr>
          <p:nvPr>
            <p:ph type="ftr" sz="quarter" idx="11"/>
          </p:nvPr>
        </p:nvSpPr>
        <p:spPr/>
        <p:txBody>
          <a:bodyPr/>
          <a:lstStyle/>
          <a:p>
            <a:endParaRPr lang="en-US" dirty="0"/>
          </a:p>
        </p:txBody>
      </p:sp>
      <p:sp>
        <p:nvSpPr>
          <p:cNvPr id="6" name="Slayt Numarası Yer Tutucusu 5">
            <a:extLst>
              <a:ext uri="{FF2B5EF4-FFF2-40B4-BE49-F238E27FC236}">
                <a16:creationId xmlns:a16="http://schemas.microsoft.com/office/drawing/2014/main" id="{039572C5-9641-6975-36AB-6E765E9DA60A}"/>
              </a:ext>
            </a:extLst>
          </p:cNvPr>
          <p:cNvSpPr>
            <a:spLocks noGrp="1"/>
          </p:cNvSpPr>
          <p:nvPr>
            <p:ph type="sldNum" sz="quarter" idx="12"/>
          </p:nvPr>
        </p:nvSpPr>
        <p:spPr/>
        <p:txBody>
          <a:bodyPr/>
          <a:lstStyle/>
          <a:p>
            <a:fld id="{6E91CC32-6A6B-4E2E-BBA1-6864F305DA26}" type="slidenum">
              <a:rPr lang="en-US" smtClean="0"/>
              <a:t>11</a:t>
            </a:fld>
            <a:endParaRPr lang="en-US"/>
          </a:p>
        </p:txBody>
      </p:sp>
    </p:spTree>
    <p:extLst>
      <p:ext uri="{BB962C8B-B14F-4D97-AF65-F5344CB8AC3E}">
        <p14:creationId xmlns:p14="http://schemas.microsoft.com/office/powerpoint/2010/main" val="17001513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673F166-CBFA-C564-1F89-6104DCB991AF}"/>
              </a:ext>
            </a:extLst>
          </p:cNvPr>
          <p:cNvSpPr>
            <a:spLocks noGrp="1"/>
          </p:cNvSpPr>
          <p:nvPr>
            <p:ph type="title"/>
          </p:nvPr>
        </p:nvSpPr>
        <p:spPr>
          <a:xfrm>
            <a:off x="334961" y="857299"/>
            <a:ext cx="9956747" cy="750444"/>
          </a:xfrm>
        </p:spPr>
        <p:txBody>
          <a:bodyPr/>
          <a:lstStyle/>
          <a:p>
            <a:r>
              <a:rPr lang="tr-TR" dirty="0" err="1"/>
              <a:t>PPO</a:t>
            </a:r>
            <a:r>
              <a:rPr lang="tr-TR" dirty="0"/>
              <a:t> </a:t>
            </a:r>
            <a:r>
              <a:rPr lang="tr-TR" dirty="0" err="1"/>
              <a:t>Pseudocode</a:t>
            </a:r>
            <a:endParaRPr lang="tr-TR" dirty="0"/>
          </a:p>
        </p:txBody>
      </p:sp>
      <p:sp>
        <p:nvSpPr>
          <p:cNvPr id="4" name="Veri Yer Tutucusu 3">
            <a:extLst>
              <a:ext uri="{FF2B5EF4-FFF2-40B4-BE49-F238E27FC236}">
                <a16:creationId xmlns:a16="http://schemas.microsoft.com/office/drawing/2014/main" id="{64FDA0EA-28EF-ADA2-CEBE-4A54929C1435}"/>
              </a:ext>
            </a:extLst>
          </p:cNvPr>
          <p:cNvSpPr>
            <a:spLocks noGrp="1"/>
          </p:cNvSpPr>
          <p:nvPr>
            <p:ph type="dt" sz="half" idx="10"/>
          </p:nvPr>
        </p:nvSpPr>
        <p:spPr/>
        <p:txBody>
          <a:bodyPr/>
          <a:lstStyle/>
          <a:p>
            <a:endParaRPr lang="en-US" dirty="0"/>
          </a:p>
        </p:txBody>
      </p:sp>
      <p:sp>
        <p:nvSpPr>
          <p:cNvPr id="6" name="Slayt Numarası Yer Tutucusu 5">
            <a:extLst>
              <a:ext uri="{FF2B5EF4-FFF2-40B4-BE49-F238E27FC236}">
                <a16:creationId xmlns:a16="http://schemas.microsoft.com/office/drawing/2014/main" id="{74A7C7C3-E0BD-2B63-0FFA-40EEE48CD402}"/>
              </a:ext>
            </a:extLst>
          </p:cNvPr>
          <p:cNvSpPr>
            <a:spLocks noGrp="1"/>
          </p:cNvSpPr>
          <p:nvPr>
            <p:ph type="sldNum" sz="quarter" idx="12"/>
          </p:nvPr>
        </p:nvSpPr>
        <p:spPr/>
        <p:txBody>
          <a:bodyPr/>
          <a:lstStyle/>
          <a:p>
            <a:fld id="{6E91CC32-6A6B-4E2E-BBA1-6864F305DA26}" type="slidenum">
              <a:rPr lang="en-US" smtClean="0"/>
              <a:t>12</a:t>
            </a:fld>
            <a:endParaRPr lang="en-US"/>
          </a:p>
        </p:txBody>
      </p:sp>
      <p:sp>
        <p:nvSpPr>
          <p:cNvPr id="9" name="Rectangle 3">
            <a:extLst>
              <a:ext uri="{FF2B5EF4-FFF2-40B4-BE49-F238E27FC236}">
                <a16:creationId xmlns:a16="http://schemas.microsoft.com/office/drawing/2014/main" id="{B6DEA405-E9C3-45A9-D8FF-F88DE50C5B1E}"/>
              </a:ext>
            </a:extLst>
          </p:cNvPr>
          <p:cNvSpPr>
            <a:spLocks noGrp="1" noChangeArrowheads="1"/>
          </p:cNvSpPr>
          <p:nvPr>
            <p:ph idx="1"/>
          </p:nvPr>
        </p:nvSpPr>
        <p:spPr bwMode="auto">
          <a:xfrm>
            <a:off x="334961" y="1441229"/>
            <a:ext cx="9956299" cy="4801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tr-TR" altLang="tr-TR"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tr-TR" altLang="tr-TR" b="0" i="0" u="none" strike="noStrike" cap="none" normalizeH="0" baseline="0" dirty="0">
                <a:ln>
                  <a:noFill/>
                </a:ln>
                <a:solidFill>
                  <a:schemeClr val="tx1"/>
                </a:solidFill>
                <a:effectLst/>
                <a:latin typeface="Arial" panose="020B0604020202020204" pitchFamily="34" charset="0"/>
              </a:rPr>
              <a:t>Politika parametrelerini ve değer fonksiyonu parametrelerini başlat: θ ve ϕ.</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tr-TR" altLang="tr-TR" b="0" i="0" u="none" strike="noStrike" cap="none" normalizeH="0" baseline="0" dirty="0" err="1">
                <a:ln>
                  <a:noFill/>
                </a:ln>
                <a:solidFill>
                  <a:schemeClr val="tx1"/>
                </a:solidFill>
                <a:effectLst/>
                <a:latin typeface="Arial" panose="020B0604020202020204" pitchFamily="34" charset="0"/>
              </a:rPr>
              <a:t>Hiperparametreleri</a:t>
            </a:r>
            <a:r>
              <a:rPr kumimoji="0" lang="tr-TR" altLang="tr-TR" b="0" i="0" u="none" strike="noStrike" cap="none" normalizeH="0" baseline="0" dirty="0">
                <a:ln>
                  <a:noFill/>
                </a:ln>
                <a:solidFill>
                  <a:schemeClr val="tx1"/>
                </a:solidFill>
                <a:effectLst/>
                <a:latin typeface="Arial" panose="020B0604020202020204" pitchFamily="34" charset="0"/>
              </a:rPr>
              <a:t> ayarla: </a:t>
            </a:r>
            <a:r>
              <a:rPr kumimoji="0" lang="tr-TR" altLang="tr-TR" b="0" i="0" u="none" strike="noStrike" cap="none" normalizeH="0" baseline="0" dirty="0" err="1">
                <a:ln>
                  <a:noFill/>
                </a:ln>
                <a:solidFill>
                  <a:schemeClr val="tx1"/>
                </a:solidFill>
                <a:effectLst/>
                <a:latin typeface="Arial" panose="020B0604020202020204" pitchFamily="34" charset="0"/>
              </a:rPr>
              <a:t>toplam_zaman_adımları</a:t>
            </a:r>
            <a:r>
              <a:rPr kumimoji="0" lang="tr-TR" altLang="tr-TR" b="0" i="0" u="none" strike="noStrike" cap="none" normalizeH="0" baseline="0" dirty="0">
                <a:ln>
                  <a:noFill/>
                </a:ln>
                <a:solidFill>
                  <a:schemeClr val="tx1"/>
                </a:solidFill>
                <a:effectLst/>
                <a:latin typeface="Arial" panose="020B0604020202020204" pitchFamily="34" charset="0"/>
              </a:rPr>
              <a:t> (örneğin: 4000) ve her yinelemede güncelleme sayısı (örneğin: 5).</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tr-TR" altLang="tr-TR" b="0" i="0" u="none" strike="noStrike" cap="none" normalizeH="0" baseline="0" dirty="0" err="1">
                <a:ln>
                  <a:noFill/>
                </a:ln>
                <a:solidFill>
                  <a:schemeClr val="tx1"/>
                </a:solidFill>
                <a:effectLst/>
                <a:latin typeface="Arial" panose="020B0604020202020204" pitchFamily="34" charset="0"/>
              </a:rPr>
              <a:t>Toplam_zaman_adımları</a:t>
            </a:r>
            <a:r>
              <a:rPr kumimoji="0" lang="tr-TR" altLang="tr-TR" b="0" i="0" u="none" strike="noStrike" cap="none" normalizeH="0" baseline="0" dirty="0">
                <a:ln>
                  <a:noFill/>
                </a:ln>
                <a:solidFill>
                  <a:schemeClr val="tx1"/>
                </a:solidFill>
                <a:effectLst/>
                <a:latin typeface="Arial" panose="020B0604020202020204" pitchFamily="34" charset="0"/>
              </a:rPr>
              <a:t> bitene kadar döngü başlat:</a:t>
            </a:r>
          </a:p>
          <a:p>
            <a:pPr marL="228600" lvl="1" indent="0" eaLnBrk="0" fontAlgn="base" hangingPunct="0">
              <a:lnSpc>
                <a:spcPct val="100000"/>
              </a:lnSpc>
              <a:spcBef>
                <a:spcPct val="0"/>
              </a:spcBef>
              <a:spcAft>
                <a:spcPct val="0"/>
              </a:spcAft>
              <a:buFontTx/>
              <a:buChar char="•"/>
            </a:pPr>
            <a:r>
              <a:rPr kumimoji="0" lang="tr-TR" altLang="tr-TR" sz="1800" b="0" i="0" u="none" strike="noStrike" cap="none" normalizeH="0" baseline="0" dirty="0">
                <a:ln>
                  <a:noFill/>
                </a:ln>
                <a:solidFill>
                  <a:schemeClr val="tx1"/>
                </a:solidFill>
                <a:effectLst/>
                <a:latin typeface="Arial" panose="020B0604020202020204" pitchFamily="34" charset="0"/>
              </a:rPr>
              <a:t>Politika π</a:t>
            </a:r>
            <a:r>
              <a:rPr kumimoji="0" lang="tr-TR" altLang="tr-TR" sz="1800" b="0" i="0" u="none" strike="noStrike" cap="none" normalizeH="0" baseline="0" dirty="0" err="1">
                <a:ln>
                  <a:noFill/>
                </a:ln>
                <a:solidFill>
                  <a:schemeClr val="tx1"/>
                </a:solidFill>
                <a:effectLst/>
                <a:latin typeface="Arial" panose="020B0604020202020204" pitchFamily="34" charset="0"/>
              </a:rPr>
              <a:t>θold</a:t>
            </a:r>
            <a:r>
              <a:rPr kumimoji="0" lang="tr-TR" altLang="tr-TR" sz="1800" b="0" i="0" u="none" strike="noStrike" cap="none" normalizeH="0" baseline="0" dirty="0">
                <a:ln>
                  <a:noFill/>
                </a:ln>
                <a:solidFill>
                  <a:schemeClr val="tx1"/>
                </a:solidFill>
                <a:effectLst/>
                <a:latin typeface="Arial" panose="020B0604020202020204" pitchFamily="34" charset="0"/>
              </a:rPr>
              <a:t> kullanılarak aktörü çalıştırarak durumu, eylemi, önceki log olasılıklarını ve ödülleri toplamak için bir dizi oluştur.</a:t>
            </a:r>
          </a:p>
          <a:p>
            <a:pPr marL="228600" lvl="1" indent="0" eaLnBrk="0" fontAlgn="base" hangingPunct="0">
              <a:lnSpc>
                <a:spcPct val="100000"/>
              </a:lnSpc>
              <a:spcBef>
                <a:spcPct val="0"/>
              </a:spcBef>
              <a:spcAft>
                <a:spcPct val="0"/>
              </a:spcAft>
              <a:buFontTx/>
              <a:buChar char="•"/>
            </a:pPr>
            <a:r>
              <a:rPr kumimoji="0" lang="tr-TR" altLang="tr-TR" sz="1800" b="0" i="0" u="none" strike="noStrike" cap="none" normalizeH="0" baseline="0" dirty="0">
                <a:ln>
                  <a:noFill/>
                </a:ln>
                <a:solidFill>
                  <a:schemeClr val="tx1"/>
                </a:solidFill>
                <a:effectLst/>
                <a:latin typeface="Arial" panose="020B0604020202020204" pitchFamily="34" charset="0"/>
              </a:rPr>
              <a:t>Avantaj değerini tahmin et: Ak.</a:t>
            </a:r>
          </a:p>
          <a:p>
            <a:pPr marL="228600" lvl="1" indent="0" eaLnBrk="0" fontAlgn="base" hangingPunct="0">
              <a:lnSpc>
                <a:spcPct val="100000"/>
              </a:lnSpc>
              <a:spcBef>
                <a:spcPct val="0"/>
              </a:spcBef>
              <a:spcAft>
                <a:spcPct val="0"/>
              </a:spcAft>
              <a:buFontTx/>
              <a:buChar char="•"/>
            </a:pPr>
            <a:r>
              <a:rPr kumimoji="0" lang="tr-TR" altLang="tr-TR" sz="1800" b="0" i="0" u="none" strike="noStrike" cap="none" normalizeH="0" baseline="0" dirty="0">
                <a:ln>
                  <a:noFill/>
                </a:ln>
                <a:solidFill>
                  <a:schemeClr val="tx1"/>
                </a:solidFill>
                <a:effectLst/>
                <a:latin typeface="Arial" panose="020B0604020202020204" pitchFamily="34" charset="0"/>
              </a:rPr>
              <a:t>Her güncelleme yinelemesi için döngü başlat (</a:t>
            </a:r>
            <a:r>
              <a:rPr kumimoji="0" lang="tr-TR" altLang="tr-TR" sz="1800" b="0" i="0" u="none" strike="noStrike" cap="none" normalizeH="0" baseline="0" dirty="0" err="1">
                <a:ln>
                  <a:noFill/>
                </a:ln>
                <a:solidFill>
                  <a:schemeClr val="tx1"/>
                </a:solidFill>
                <a:effectLst/>
                <a:latin typeface="Arial" panose="020B0604020202020204" pitchFamily="34" charset="0"/>
              </a:rPr>
              <a:t>n_update_per_iteration</a:t>
            </a:r>
            <a:r>
              <a:rPr kumimoji="0" lang="tr-TR" altLang="tr-TR" sz="1800" b="0" i="0" u="none" strike="noStrike" cap="none" normalizeH="0" baseline="0" dirty="0">
                <a:ln>
                  <a:noFill/>
                </a:ln>
                <a:solidFill>
                  <a:schemeClr val="tx1"/>
                </a:solidFill>
                <a:effectLst/>
                <a:latin typeface="Arial" panose="020B0604020202020204" pitchFamily="34" charset="0"/>
              </a:rPr>
              <a:t> kadar):</a:t>
            </a:r>
          </a:p>
          <a:p>
            <a:pPr marL="457200" lvl="2" indent="0" eaLnBrk="0" fontAlgn="base" hangingPunct="0">
              <a:lnSpc>
                <a:spcPct val="100000"/>
              </a:lnSpc>
              <a:spcBef>
                <a:spcPct val="0"/>
              </a:spcBef>
              <a:spcAft>
                <a:spcPct val="0"/>
              </a:spcAft>
              <a:buFontTx/>
              <a:buChar char="•"/>
            </a:pPr>
            <a:r>
              <a:rPr kumimoji="0" lang="tr-TR" altLang="tr-TR" sz="1800" b="0" i="0" u="none" strike="noStrike" cap="none" normalizeH="0" baseline="0" dirty="0">
                <a:ln>
                  <a:noFill/>
                </a:ln>
                <a:solidFill>
                  <a:schemeClr val="tx1"/>
                </a:solidFill>
                <a:effectLst/>
                <a:latin typeface="Arial" panose="020B0604020202020204" pitchFamily="34" charset="0"/>
              </a:rPr>
              <a:t>Yeni politika πθ ile, önceki adımlardan alınan durum ve eylem kümesi kullanılarak </a:t>
            </a:r>
            <a:r>
              <a:rPr kumimoji="0" lang="tr-TR" altLang="tr-TR" sz="1800" b="0" i="0" u="none" strike="noStrike" cap="none" normalizeH="0" baseline="0" dirty="0" err="1">
                <a:ln>
                  <a:noFill/>
                </a:ln>
                <a:solidFill>
                  <a:schemeClr val="tx1"/>
                </a:solidFill>
                <a:effectLst/>
                <a:latin typeface="Arial" panose="020B0604020202020204" pitchFamily="34" charset="0"/>
              </a:rPr>
              <a:t>current_log_probability'yi</a:t>
            </a:r>
            <a:r>
              <a:rPr kumimoji="0" lang="tr-TR" altLang="tr-TR" sz="1800" b="0" i="0" u="none" strike="noStrike" cap="none" normalizeH="0" baseline="0" dirty="0">
                <a:ln>
                  <a:noFill/>
                </a:ln>
                <a:solidFill>
                  <a:schemeClr val="tx1"/>
                </a:solidFill>
                <a:effectLst/>
                <a:latin typeface="Arial" panose="020B0604020202020204" pitchFamily="34" charset="0"/>
              </a:rPr>
              <a:t> bul. (Not: İlk yinelemede her zaman πθ = π</a:t>
            </a:r>
            <a:r>
              <a:rPr kumimoji="0" lang="tr-TR" altLang="tr-TR" sz="1800" b="0" i="0" u="none" strike="noStrike" cap="none" normalizeH="0" baseline="0" dirty="0" err="1">
                <a:ln>
                  <a:noFill/>
                </a:ln>
                <a:solidFill>
                  <a:schemeClr val="tx1"/>
                </a:solidFill>
                <a:effectLst/>
                <a:latin typeface="Arial" panose="020B0604020202020204" pitchFamily="34" charset="0"/>
              </a:rPr>
              <a:t>θold</a:t>
            </a:r>
            <a:r>
              <a:rPr kumimoji="0" lang="tr-TR" altLang="tr-TR" sz="1800" b="0" i="0" u="none" strike="noStrike" cap="none" normalizeH="0" baseline="0" dirty="0">
                <a:ln>
                  <a:noFill/>
                </a:ln>
                <a:solidFill>
                  <a:schemeClr val="tx1"/>
                </a:solidFill>
                <a:effectLst/>
                <a:latin typeface="Arial" panose="020B0604020202020204" pitchFamily="34" charset="0"/>
              </a:rPr>
              <a:t> olacaktır.)</a:t>
            </a:r>
          </a:p>
          <a:p>
            <a:pPr marL="457200" lvl="2" indent="0" eaLnBrk="0" fontAlgn="base" hangingPunct="0">
              <a:lnSpc>
                <a:spcPct val="100000"/>
              </a:lnSpc>
              <a:spcBef>
                <a:spcPct val="0"/>
              </a:spcBef>
              <a:spcAft>
                <a:spcPct val="0"/>
              </a:spcAft>
              <a:buFontTx/>
              <a:buChar char="•"/>
            </a:pPr>
            <a:r>
              <a:rPr kumimoji="0" lang="tr-TR" altLang="tr-TR" sz="1800" b="0" i="0" u="none" strike="noStrike" cap="none" normalizeH="0" baseline="0" dirty="0">
                <a:ln>
                  <a:noFill/>
                </a:ln>
                <a:solidFill>
                  <a:schemeClr val="tx1"/>
                </a:solidFill>
                <a:effectLst/>
                <a:latin typeface="Arial" panose="020B0604020202020204" pitchFamily="34" charset="0"/>
              </a:rPr>
              <a:t>Önem oranını hesapla: r(θ) = </a:t>
            </a:r>
            <a:r>
              <a:rPr kumimoji="0" lang="tr-TR" altLang="tr-TR" sz="1800" b="0" i="0" u="none" strike="noStrike" cap="none" normalizeH="0" baseline="0" dirty="0" err="1">
                <a:ln>
                  <a:noFill/>
                </a:ln>
                <a:solidFill>
                  <a:schemeClr val="tx1"/>
                </a:solidFill>
                <a:effectLst/>
                <a:latin typeface="Arial" panose="020B0604020202020204" pitchFamily="34" charset="0"/>
              </a:rPr>
              <a:t>current_log_probability</a:t>
            </a:r>
            <a:r>
              <a:rPr kumimoji="0" lang="tr-TR" altLang="tr-TR" sz="1800" b="0" i="0" u="none" strike="noStrike" cap="none" normalizeH="0" baseline="0" dirty="0">
                <a:ln>
                  <a:noFill/>
                </a:ln>
                <a:solidFill>
                  <a:schemeClr val="tx1"/>
                </a:solidFill>
                <a:effectLst/>
                <a:latin typeface="Arial" panose="020B0604020202020204" pitchFamily="34" charset="0"/>
              </a:rPr>
              <a:t> - </a:t>
            </a:r>
            <a:r>
              <a:rPr kumimoji="0" lang="tr-TR" altLang="tr-TR" sz="1800" b="0" i="0" u="none" strike="noStrike" cap="none" normalizeH="0" baseline="0" dirty="0" err="1">
                <a:ln>
                  <a:noFill/>
                </a:ln>
                <a:solidFill>
                  <a:schemeClr val="tx1"/>
                </a:solidFill>
                <a:effectLst/>
                <a:latin typeface="Arial" panose="020B0604020202020204" pitchFamily="34" charset="0"/>
              </a:rPr>
              <a:t>prev_log_probs</a:t>
            </a:r>
            <a:r>
              <a:rPr kumimoji="0" lang="tr-TR" altLang="tr-TR" sz="1800" b="0" i="0" u="none" strike="noStrike" cap="none" normalizeH="0" baseline="0" dirty="0">
                <a:ln>
                  <a:noFill/>
                </a:ln>
                <a:solidFill>
                  <a:schemeClr val="tx1"/>
                </a:solidFill>
                <a:effectLst/>
                <a:latin typeface="Arial" panose="020B0604020202020204" pitchFamily="34" charset="0"/>
              </a:rPr>
              <a:t>. (Burada, bölme işlemi olarak görünse de, log ekleyerek bunu çıkarma işlemi olarak değiştirebiliriz.)</a:t>
            </a:r>
          </a:p>
          <a:p>
            <a:pPr marL="457200" lvl="2" indent="0" eaLnBrk="0" fontAlgn="base" hangingPunct="0">
              <a:lnSpc>
                <a:spcPct val="100000"/>
              </a:lnSpc>
              <a:spcBef>
                <a:spcPct val="0"/>
              </a:spcBef>
              <a:spcAft>
                <a:spcPct val="0"/>
              </a:spcAft>
              <a:buFontTx/>
              <a:buChar char="•"/>
            </a:pPr>
            <a:r>
              <a:rPr kumimoji="0" lang="tr-TR" altLang="tr-TR" sz="1800" b="0" i="0" u="none" strike="noStrike" cap="none" normalizeH="0" baseline="0" dirty="0">
                <a:ln>
                  <a:noFill/>
                </a:ln>
                <a:solidFill>
                  <a:schemeClr val="tx1"/>
                </a:solidFill>
                <a:effectLst/>
                <a:latin typeface="Arial" panose="020B0604020202020204" pitchFamily="34" charset="0"/>
              </a:rPr>
              <a:t>r(θ) * Ak ve kliplenecek oranı hesapla.</a:t>
            </a:r>
          </a:p>
          <a:p>
            <a:pPr marL="457200" lvl="2" indent="0" eaLnBrk="0" fontAlgn="base" hangingPunct="0">
              <a:lnSpc>
                <a:spcPct val="100000"/>
              </a:lnSpc>
              <a:spcBef>
                <a:spcPct val="0"/>
              </a:spcBef>
              <a:spcAft>
                <a:spcPct val="0"/>
              </a:spcAft>
              <a:buFontTx/>
              <a:buChar char="•"/>
            </a:pPr>
            <a:r>
              <a:rPr kumimoji="0" lang="tr-TR" altLang="tr-TR" sz="1800" b="0" i="0" u="none" strike="noStrike" cap="none" normalizeH="0" baseline="0" dirty="0">
                <a:ln>
                  <a:noFill/>
                </a:ln>
                <a:solidFill>
                  <a:schemeClr val="tx1"/>
                </a:solidFill>
                <a:effectLst/>
                <a:latin typeface="Arial" panose="020B0604020202020204" pitchFamily="34" charset="0"/>
              </a:rPr>
              <a:t>Kliplenmiş hedef ile aktör kaybını hesapla.</a:t>
            </a:r>
          </a:p>
          <a:p>
            <a:pPr marL="457200" lvl="2" indent="0" eaLnBrk="0" fontAlgn="base" hangingPunct="0">
              <a:lnSpc>
                <a:spcPct val="100000"/>
              </a:lnSpc>
              <a:spcBef>
                <a:spcPct val="0"/>
              </a:spcBef>
              <a:spcAft>
                <a:spcPct val="0"/>
              </a:spcAft>
              <a:buFontTx/>
              <a:buChar char="•"/>
            </a:pPr>
            <a:r>
              <a:rPr kumimoji="0" lang="tr-TR" altLang="tr-TR" sz="1800" b="0" i="0" u="none" strike="noStrike" cap="none" normalizeH="0" baseline="0" dirty="0">
                <a:ln>
                  <a:noFill/>
                </a:ln>
                <a:solidFill>
                  <a:schemeClr val="tx1"/>
                </a:solidFill>
                <a:effectLst/>
                <a:latin typeface="Arial" panose="020B0604020202020204" pitchFamily="34" charset="0"/>
              </a:rPr>
              <a:t>Aktörü eğit.</a:t>
            </a:r>
          </a:p>
          <a:p>
            <a:pPr marL="457200" lvl="2" indent="0" eaLnBrk="0" fontAlgn="base" hangingPunct="0">
              <a:lnSpc>
                <a:spcPct val="100000"/>
              </a:lnSpc>
              <a:spcBef>
                <a:spcPct val="0"/>
              </a:spcBef>
              <a:spcAft>
                <a:spcPct val="0"/>
              </a:spcAft>
              <a:buFontTx/>
              <a:buChar char="•"/>
            </a:pPr>
            <a:r>
              <a:rPr kumimoji="0" lang="tr-TR" altLang="tr-TR" sz="1800" b="0" i="0" u="none" strike="noStrike" cap="none" normalizeH="0" baseline="0" dirty="0">
                <a:ln>
                  <a:noFill/>
                </a:ln>
                <a:solidFill>
                  <a:schemeClr val="tx1"/>
                </a:solidFill>
                <a:effectLst/>
                <a:latin typeface="Arial" panose="020B0604020202020204" pitchFamily="34" charset="0"/>
              </a:rPr>
              <a:t>Aktörün politika parametreleri, θ güncellenir; böylece yeni politika πθ elde edilir.</a:t>
            </a:r>
          </a:p>
        </p:txBody>
      </p:sp>
    </p:spTree>
    <p:extLst>
      <p:ext uri="{BB962C8B-B14F-4D97-AF65-F5344CB8AC3E}">
        <p14:creationId xmlns:p14="http://schemas.microsoft.com/office/powerpoint/2010/main" val="34951343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8DC25BA-7E81-FA82-5063-67650D97F487}"/>
              </a:ext>
            </a:extLst>
          </p:cNvPr>
          <p:cNvSpPr>
            <a:spLocks noGrp="1"/>
          </p:cNvSpPr>
          <p:nvPr>
            <p:ph type="title"/>
          </p:nvPr>
        </p:nvSpPr>
        <p:spPr>
          <a:xfrm>
            <a:off x="308387" y="494676"/>
            <a:ext cx="9956747" cy="799808"/>
          </a:xfrm>
        </p:spPr>
        <p:txBody>
          <a:bodyPr/>
          <a:lstStyle/>
          <a:p>
            <a:r>
              <a:rPr lang="tr-TR" dirty="0" err="1"/>
              <a:t>PPO</a:t>
            </a:r>
            <a:r>
              <a:rPr lang="tr-TR" dirty="0"/>
              <a:t> Akış Şeması</a:t>
            </a:r>
          </a:p>
        </p:txBody>
      </p:sp>
      <p:sp>
        <p:nvSpPr>
          <p:cNvPr id="4" name="Veri Yer Tutucusu 3">
            <a:extLst>
              <a:ext uri="{FF2B5EF4-FFF2-40B4-BE49-F238E27FC236}">
                <a16:creationId xmlns:a16="http://schemas.microsoft.com/office/drawing/2014/main" id="{9564A9ED-BF87-C003-45D1-070FE5B7081F}"/>
              </a:ext>
            </a:extLst>
          </p:cNvPr>
          <p:cNvSpPr>
            <a:spLocks noGrp="1"/>
          </p:cNvSpPr>
          <p:nvPr>
            <p:ph type="dt" sz="half" idx="10"/>
          </p:nvPr>
        </p:nvSpPr>
        <p:spPr/>
        <p:txBody>
          <a:bodyPr/>
          <a:lstStyle/>
          <a:p>
            <a:endParaRPr lang="en-US" dirty="0"/>
          </a:p>
        </p:txBody>
      </p:sp>
      <p:sp>
        <p:nvSpPr>
          <p:cNvPr id="5" name="Alt Bilgi Yer Tutucusu 4">
            <a:extLst>
              <a:ext uri="{FF2B5EF4-FFF2-40B4-BE49-F238E27FC236}">
                <a16:creationId xmlns:a16="http://schemas.microsoft.com/office/drawing/2014/main" id="{4C6A6B81-F110-D4DA-B26A-272DCB92FE18}"/>
              </a:ext>
            </a:extLst>
          </p:cNvPr>
          <p:cNvSpPr>
            <a:spLocks noGrp="1"/>
          </p:cNvSpPr>
          <p:nvPr>
            <p:ph type="ftr" sz="quarter" idx="11"/>
          </p:nvPr>
        </p:nvSpPr>
        <p:spPr/>
        <p:txBody>
          <a:bodyPr/>
          <a:lstStyle/>
          <a:p>
            <a:endParaRPr lang="en-US" dirty="0"/>
          </a:p>
        </p:txBody>
      </p:sp>
      <p:sp>
        <p:nvSpPr>
          <p:cNvPr id="6" name="Slayt Numarası Yer Tutucusu 5">
            <a:extLst>
              <a:ext uri="{FF2B5EF4-FFF2-40B4-BE49-F238E27FC236}">
                <a16:creationId xmlns:a16="http://schemas.microsoft.com/office/drawing/2014/main" id="{699C9781-B149-639E-C354-B9BB3D1D235F}"/>
              </a:ext>
            </a:extLst>
          </p:cNvPr>
          <p:cNvSpPr>
            <a:spLocks noGrp="1"/>
          </p:cNvSpPr>
          <p:nvPr>
            <p:ph type="sldNum" sz="quarter" idx="12"/>
          </p:nvPr>
        </p:nvSpPr>
        <p:spPr/>
        <p:txBody>
          <a:bodyPr/>
          <a:lstStyle/>
          <a:p>
            <a:fld id="{6E91CC32-6A6B-4E2E-BBA1-6864F305DA26}" type="slidenum">
              <a:rPr lang="en-US" smtClean="0"/>
              <a:t>13</a:t>
            </a:fld>
            <a:endParaRPr lang="en-US"/>
          </a:p>
        </p:txBody>
      </p:sp>
      <p:pic>
        <p:nvPicPr>
          <p:cNvPr id="12" name="İçerik Yer Tutucusu 11" descr="diyagram, plan, teknik çizim, şematik içeren bir resim&#10;&#10;Açıklama otomatik olarak oluşturuldu">
            <a:extLst>
              <a:ext uri="{FF2B5EF4-FFF2-40B4-BE49-F238E27FC236}">
                <a16:creationId xmlns:a16="http://schemas.microsoft.com/office/drawing/2014/main" id="{91393531-E901-DB7B-C4DA-FAE5B2E9232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27712" y="1407737"/>
            <a:ext cx="9142448" cy="4708583"/>
          </a:xfrm>
        </p:spPr>
      </p:pic>
    </p:spTree>
    <p:extLst>
      <p:ext uri="{BB962C8B-B14F-4D97-AF65-F5344CB8AC3E}">
        <p14:creationId xmlns:p14="http://schemas.microsoft.com/office/powerpoint/2010/main" val="5941797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FDB9B0D-6E41-41D6-ACF8-F7665A848A93}"/>
              </a:ext>
            </a:extLst>
          </p:cNvPr>
          <p:cNvSpPr>
            <a:spLocks noGrp="1"/>
          </p:cNvSpPr>
          <p:nvPr>
            <p:ph type="title"/>
          </p:nvPr>
        </p:nvSpPr>
        <p:spPr>
          <a:xfrm>
            <a:off x="335466" y="222312"/>
            <a:ext cx="9956747" cy="888300"/>
          </a:xfrm>
        </p:spPr>
        <p:txBody>
          <a:bodyPr/>
          <a:lstStyle/>
          <a:p>
            <a:r>
              <a:rPr lang="tr-TR" dirty="0"/>
              <a:t>PPO Genel Çıkarımlar</a:t>
            </a:r>
          </a:p>
        </p:txBody>
      </p:sp>
      <p:sp>
        <p:nvSpPr>
          <p:cNvPr id="3" name="İçerik Yer Tutucusu 2">
            <a:extLst>
              <a:ext uri="{FF2B5EF4-FFF2-40B4-BE49-F238E27FC236}">
                <a16:creationId xmlns:a16="http://schemas.microsoft.com/office/drawing/2014/main" id="{3D9BF081-D020-4736-8E9F-33493AF40427}"/>
              </a:ext>
            </a:extLst>
          </p:cNvPr>
          <p:cNvSpPr>
            <a:spLocks noGrp="1"/>
          </p:cNvSpPr>
          <p:nvPr>
            <p:ph idx="1"/>
          </p:nvPr>
        </p:nvSpPr>
        <p:spPr>
          <a:xfrm>
            <a:off x="335466" y="1422400"/>
            <a:ext cx="9956747" cy="4923895"/>
          </a:xfrm>
        </p:spPr>
        <p:txBody>
          <a:bodyPr/>
          <a:lstStyle/>
          <a:p>
            <a:pPr marL="0" indent="0">
              <a:buNone/>
            </a:pPr>
            <a:r>
              <a:rPr lang="tr-TR" sz="2000" b="1" dirty="0" err="1"/>
              <a:t>PPO'nun</a:t>
            </a:r>
            <a:r>
              <a:rPr lang="tr-TR" sz="2000" b="1" dirty="0"/>
              <a:t> Avantajları</a:t>
            </a:r>
          </a:p>
          <a:p>
            <a:r>
              <a:rPr lang="tr-TR" b="1" dirty="0" err="1"/>
              <a:t>Clipping</a:t>
            </a:r>
            <a:r>
              <a:rPr lang="tr-TR" b="1" dirty="0"/>
              <a:t> </a:t>
            </a:r>
            <a:r>
              <a:rPr lang="tr-TR" b="1" dirty="0" err="1"/>
              <a:t>Mechanism</a:t>
            </a:r>
            <a:r>
              <a:rPr lang="tr-TR" b="1" dirty="0"/>
              <a:t>:</a:t>
            </a:r>
            <a:r>
              <a:rPr lang="tr-TR" dirty="0"/>
              <a:t> Güncellemeler sınırlı olduğu için öğrenme süreci daha kararlıdır.</a:t>
            </a:r>
          </a:p>
          <a:p>
            <a:r>
              <a:rPr lang="tr-TR" b="1" dirty="0" err="1"/>
              <a:t>Hiperparametre</a:t>
            </a:r>
            <a:r>
              <a:rPr lang="tr-TR" b="1" dirty="0"/>
              <a:t> Hassasiyeti Azdır:</a:t>
            </a:r>
            <a:r>
              <a:rPr lang="tr-TR" dirty="0"/>
              <a:t> PPO, </a:t>
            </a:r>
            <a:r>
              <a:rPr lang="tr-TR"/>
              <a:t>diğer RL </a:t>
            </a:r>
            <a:r>
              <a:rPr lang="tr-TR" dirty="0"/>
              <a:t>algoritmalarına göre </a:t>
            </a:r>
            <a:r>
              <a:rPr lang="tr-TR" dirty="0" err="1"/>
              <a:t>hiperparametreler</a:t>
            </a:r>
            <a:r>
              <a:rPr lang="tr-TR" dirty="0"/>
              <a:t> konusunda daha </a:t>
            </a:r>
            <a:r>
              <a:rPr lang="tr-TR" dirty="0" err="1"/>
              <a:t>tolere</a:t>
            </a:r>
            <a:r>
              <a:rPr lang="tr-TR" dirty="0"/>
              <a:t> edicidir.</a:t>
            </a:r>
          </a:p>
          <a:p>
            <a:pPr>
              <a:buFont typeface="Arial" panose="020B0604020202020204" pitchFamily="34" charset="0"/>
              <a:buChar char="•"/>
            </a:pPr>
            <a:r>
              <a:rPr lang="tr-TR" b="1" dirty="0"/>
              <a:t>Genel Kullanım:</a:t>
            </a:r>
            <a:r>
              <a:rPr lang="tr-TR" dirty="0"/>
              <a:t> Çeşitli uygulamalarda (oyunlar, robotik, simülasyon) etkili çalışır.</a:t>
            </a:r>
          </a:p>
          <a:p>
            <a:pPr>
              <a:buFont typeface="Arial" panose="020B0604020202020204" pitchFamily="34" charset="0"/>
              <a:buChar char="•"/>
            </a:pPr>
            <a:endParaRPr lang="tr-TR" dirty="0"/>
          </a:p>
          <a:p>
            <a:pPr marL="0" indent="0">
              <a:buNone/>
            </a:pPr>
            <a:r>
              <a:rPr lang="tr-TR" sz="2000" b="1" dirty="0" err="1"/>
              <a:t>PPO'nun</a:t>
            </a:r>
            <a:r>
              <a:rPr lang="tr-TR" sz="2000" b="1" dirty="0"/>
              <a:t> Eksiklikleri</a:t>
            </a:r>
          </a:p>
          <a:p>
            <a:pPr>
              <a:buFont typeface="Arial" panose="020B0604020202020204" pitchFamily="34" charset="0"/>
              <a:buChar char="•"/>
            </a:pPr>
            <a:r>
              <a:rPr lang="tr-TR" dirty="0"/>
              <a:t>Politika ve değer fonksiyonları için iki ayrı ağ eğitmek, hesaplama maliyetini artırabilir.</a:t>
            </a:r>
          </a:p>
          <a:p>
            <a:pPr>
              <a:buFont typeface="Arial" panose="020B0604020202020204" pitchFamily="34" charset="0"/>
              <a:buChar char="•"/>
            </a:pPr>
            <a:r>
              <a:rPr lang="tr-TR" dirty="0" err="1"/>
              <a:t>Clipping</a:t>
            </a:r>
            <a:r>
              <a:rPr lang="tr-TR" dirty="0"/>
              <a:t> mekanizması, bazen öğrenme hızını düşürebilir.</a:t>
            </a:r>
          </a:p>
          <a:p>
            <a:endParaRPr lang="tr-TR" dirty="0"/>
          </a:p>
        </p:txBody>
      </p:sp>
      <p:sp>
        <p:nvSpPr>
          <p:cNvPr id="4" name="Veri Yer Tutucusu 3">
            <a:extLst>
              <a:ext uri="{FF2B5EF4-FFF2-40B4-BE49-F238E27FC236}">
                <a16:creationId xmlns:a16="http://schemas.microsoft.com/office/drawing/2014/main" id="{5006C82A-A034-4F58-AF0B-09A9CDA96EFA}"/>
              </a:ext>
            </a:extLst>
          </p:cNvPr>
          <p:cNvSpPr>
            <a:spLocks noGrp="1"/>
          </p:cNvSpPr>
          <p:nvPr>
            <p:ph type="dt" sz="half" idx="10"/>
          </p:nvPr>
        </p:nvSpPr>
        <p:spPr/>
        <p:txBody>
          <a:bodyPr/>
          <a:lstStyle/>
          <a:p>
            <a:endParaRPr lang="en-US"/>
          </a:p>
        </p:txBody>
      </p:sp>
      <p:sp>
        <p:nvSpPr>
          <p:cNvPr id="5" name="Alt Bilgi Yer Tutucusu 4">
            <a:extLst>
              <a:ext uri="{FF2B5EF4-FFF2-40B4-BE49-F238E27FC236}">
                <a16:creationId xmlns:a16="http://schemas.microsoft.com/office/drawing/2014/main" id="{3297F071-7D40-469C-8790-FE8E5C39952C}"/>
              </a:ext>
            </a:extLst>
          </p:cNvPr>
          <p:cNvSpPr>
            <a:spLocks noGrp="1"/>
          </p:cNvSpPr>
          <p:nvPr>
            <p:ph type="ftr" sz="quarter" idx="11"/>
          </p:nvPr>
        </p:nvSpPr>
        <p:spPr/>
        <p:txBody>
          <a:bodyPr/>
          <a:lstStyle/>
          <a:p>
            <a:endParaRPr lang="en-US"/>
          </a:p>
        </p:txBody>
      </p:sp>
      <p:sp>
        <p:nvSpPr>
          <p:cNvPr id="6" name="Slayt Numarası Yer Tutucusu 5">
            <a:extLst>
              <a:ext uri="{FF2B5EF4-FFF2-40B4-BE49-F238E27FC236}">
                <a16:creationId xmlns:a16="http://schemas.microsoft.com/office/drawing/2014/main" id="{5B68AF43-1BB8-4EC4-B611-731B8558DC81}"/>
              </a:ext>
            </a:extLst>
          </p:cNvPr>
          <p:cNvSpPr>
            <a:spLocks noGrp="1"/>
          </p:cNvSpPr>
          <p:nvPr>
            <p:ph type="sldNum" sz="quarter" idx="12"/>
          </p:nvPr>
        </p:nvSpPr>
        <p:spPr/>
        <p:txBody>
          <a:bodyPr/>
          <a:lstStyle/>
          <a:p>
            <a:fld id="{6E91CC32-6A6B-4E2E-BBA1-6864F305DA26}" type="slidenum">
              <a:rPr lang="en-US" smtClean="0"/>
              <a:t>14</a:t>
            </a:fld>
            <a:endParaRPr lang="en-US"/>
          </a:p>
        </p:txBody>
      </p:sp>
    </p:spTree>
    <p:extLst>
      <p:ext uri="{BB962C8B-B14F-4D97-AF65-F5344CB8AC3E}">
        <p14:creationId xmlns:p14="http://schemas.microsoft.com/office/powerpoint/2010/main" val="30765245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A400398-FEAD-455C-BC20-DED54A2FEC92}"/>
              </a:ext>
            </a:extLst>
          </p:cNvPr>
          <p:cNvSpPr>
            <a:spLocks noGrp="1"/>
          </p:cNvSpPr>
          <p:nvPr>
            <p:ph type="title"/>
          </p:nvPr>
        </p:nvSpPr>
        <p:spPr>
          <a:xfrm>
            <a:off x="335467" y="381423"/>
            <a:ext cx="9956747" cy="738182"/>
          </a:xfrm>
        </p:spPr>
        <p:txBody>
          <a:bodyPr/>
          <a:lstStyle/>
          <a:p>
            <a:r>
              <a:rPr lang="tr-TR" dirty="0" err="1"/>
              <a:t>DQL'in</a:t>
            </a:r>
            <a:r>
              <a:rPr lang="tr-TR" dirty="0"/>
              <a:t> Temel Bileşenleri 	</a:t>
            </a:r>
          </a:p>
        </p:txBody>
      </p:sp>
      <p:sp>
        <p:nvSpPr>
          <p:cNvPr id="3" name="İçerik Yer Tutucusu 2">
            <a:extLst>
              <a:ext uri="{FF2B5EF4-FFF2-40B4-BE49-F238E27FC236}">
                <a16:creationId xmlns:a16="http://schemas.microsoft.com/office/drawing/2014/main" id="{AE419317-8DE0-4540-9946-5172939C181D}"/>
              </a:ext>
            </a:extLst>
          </p:cNvPr>
          <p:cNvSpPr>
            <a:spLocks noGrp="1"/>
          </p:cNvSpPr>
          <p:nvPr>
            <p:ph idx="1"/>
          </p:nvPr>
        </p:nvSpPr>
        <p:spPr>
          <a:xfrm>
            <a:off x="335467" y="1244601"/>
            <a:ext cx="9956747" cy="4932362"/>
          </a:xfrm>
        </p:spPr>
        <p:txBody>
          <a:bodyPr>
            <a:normAutofit fontScale="92500" lnSpcReduction="10000"/>
          </a:bodyPr>
          <a:lstStyle/>
          <a:p>
            <a:pPr>
              <a:buFont typeface="+mj-lt"/>
              <a:buAutoNum type="arabicPeriod"/>
            </a:pPr>
            <a:r>
              <a:rPr lang="tr-TR" b="1" dirty="0"/>
              <a:t>Q-Değeri (Q(</a:t>
            </a:r>
            <a:r>
              <a:rPr lang="tr-TR" b="1" dirty="0" err="1"/>
              <a:t>s,a</a:t>
            </a:r>
            <a:r>
              <a:rPr lang="tr-TR" b="1" dirty="0"/>
              <a:t>)):</a:t>
            </a:r>
            <a:endParaRPr lang="tr-TR" dirty="0"/>
          </a:p>
          <a:p>
            <a:pPr marL="742950" lvl="1" indent="-285750">
              <a:buFont typeface="Wingdings" panose="05000000000000000000" pitchFamily="2" charset="2"/>
              <a:buChar char="§"/>
            </a:pPr>
            <a:r>
              <a:rPr lang="tr-TR" dirty="0"/>
              <a:t>Q-değeri, belirli bir durumda (s) yapılan bir eylemin (a) uzun vadede sağlayacağı toplam ödülü tahmin eder.</a:t>
            </a:r>
          </a:p>
          <a:p>
            <a:pPr marL="742950" lvl="1" indent="-285750">
              <a:buFont typeface="Wingdings" panose="05000000000000000000" pitchFamily="2" charset="2"/>
              <a:buChar char="§"/>
            </a:pPr>
            <a:r>
              <a:rPr lang="tr-TR" dirty="0"/>
              <a:t>Amaç, her durum için en yüksek Q-değerine sahip eylemi </a:t>
            </a:r>
            <a:r>
              <a:rPr lang="tr-TR"/>
              <a:t>(argmaxQ</a:t>
            </a:r>
            <a:r>
              <a:rPr lang="tr-TR" dirty="0"/>
              <a:t>(</a:t>
            </a:r>
            <a:r>
              <a:rPr lang="tr-TR" dirty="0" err="1"/>
              <a:t>s,a</a:t>
            </a:r>
            <a:r>
              <a:rPr lang="tr-TR" dirty="0"/>
              <a:t>)) seçmektir.</a:t>
            </a:r>
          </a:p>
          <a:p>
            <a:pPr>
              <a:buFont typeface="+mj-lt"/>
              <a:buAutoNum type="arabicPeriod"/>
            </a:pPr>
            <a:r>
              <a:rPr lang="tr-TR" b="1" dirty="0"/>
              <a:t>Derin Sinir Ağı (DNN):</a:t>
            </a:r>
            <a:endParaRPr lang="tr-TR" dirty="0"/>
          </a:p>
          <a:p>
            <a:pPr marL="742950" lvl="1" indent="-285750">
              <a:buFont typeface="Wingdings" panose="05000000000000000000" pitchFamily="2" charset="2"/>
              <a:buChar char="§"/>
            </a:pPr>
            <a:r>
              <a:rPr lang="tr-TR" dirty="0"/>
              <a:t>Geleneksel Q-öğrenmede Q-değerleri bir tabloya kaydedilirken, </a:t>
            </a:r>
            <a:r>
              <a:rPr lang="tr-TR" dirty="0" err="1"/>
              <a:t>DQL'de</a:t>
            </a:r>
            <a:r>
              <a:rPr lang="tr-TR" dirty="0"/>
              <a:t> bir sinir ağı, bu Q-değerlerini tahmin eder.</a:t>
            </a:r>
          </a:p>
          <a:p>
            <a:pPr marL="742950" lvl="1" indent="-285750">
              <a:buFont typeface="Wingdings" panose="05000000000000000000" pitchFamily="2" charset="2"/>
              <a:buChar char="§"/>
            </a:pPr>
            <a:r>
              <a:rPr lang="tr-TR" dirty="0"/>
              <a:t>Sinir ağı giriş olarak durumları </a:t>
            </a:r>
            <a:r>
              <a:rPr lang="tr-TR"/>
              <a:t>(s) </a:t>
            </a:r>
            <a:r>
              <a:rPr lang="tr-TR" dirty="0"/>
              <a:t>alır ve çıkış olarak tüm </a:t>
            </a:r>
            <a:r>
              <a:rPr lang="tr-TR"/>
              <a:t>eylemlerin (a</a:t>
            </a:r>
            <a:r>
              <a:rPr lang="tr-TR" dirty="0"/>
              <a:t>) Q-değerlerini verir.</a:t>
            </a:r>
          </a:p>
          <a:p>
            <a:pPr>
              <a:buFont typeface="+mj-lt"/>
              <a:buAutoNum type="arabicPeriod"/>
            </a:pPr>
            <a:r>
              <a:rPr lang="tr-TR" b="1" dirty="0"/>
              <a:t>Hedef (</a:t>
            </a:r>
            <a:r>
              <a:rPr lang="tr-TR" b="1" dirty="0" err="1"/>
              <a:t>Target</a:t>
            </a:r>
            <a:r>
              <a:rPr lang="tr-TR" b="1" dirty="0"/>
              <a:t>) Q Ağı:</a:t>
            </a:r>
            <a:endParaRPr lang="tr-TR" dirty="0"/>
          </a:p>
          <a:p>
            <a:pPr marL="742950" lvl="1" indent="-285750">
              <a:buFont typeface="Wingdings" panose="05000000000000000000" pitchFamily="2" charset="2"/>
              <a:buChar char="§"/>
            </a:pPr>
            <a:r>
              <a:rPr lang="tr-TR" dirty="0" err="1"/>
              <a:t>Stabiliteyi</a:t>
            </a:r>
            <a:r>
              <a:rPr lang="tr-TR" dirty="0"/>
              <a:t> artırmak için, bir hedef Q ağı (</a:t>
            </a:r>
            <a:r>
              <a:rPr lang="tr-TR" dirty="0" err="1"/>
              <a:t>Qtarget</a:t>
            </a:r>
            <a:r>
              <a:rPr lang="tr-TR" dirty="0"/>
              <a:t>​) kullanılır. Bu ağ, bir süre boyunca sabit kalır ve öğrenme sırasında güncellenmez.</a:t>
            </a:r>
          </a:p>
          <a:p>
            <a:pPr>
              <a:buFont typeface="+mj-lt"/>
              <a:buAutoNum type="arabicPeriod"/>
            </a:pPr>
            <a:r>
              <a:rPr lang="tr-TR" b="1" dirty="0"/>
              <a:t>Deneyim Tekrarı (</a:t>
            </a:r>
            <a:r>
              <a:rPr lang="tr-TR" b="1" dirty="0" err="1"/>
              <a:t>Experience</a:t>
            </a:r>
            <a:r>
              <a:rPr lang="tr-TR" b="1" dirty="0"/>
              <a:t> </a:t>
            </a:r>
            <a:r>
              <a:rPr lang="tr-TR" b="1" dirty="0" err="1"/>
              <a:t>Replay</a:t>
            </a:r>
            <a:r>
              <a:rPr lang="tr-TR" b="1" dirty="0"/>
              <a:t>):</a:t>
            </a:r>
            <a:endParaRPr lang="tr-TR" dirty="0"/>
          </a:p>
          <a:p>
            <a:pPr marL="742950" lvl="1" indent="-285750">
              <a:buFont typeface="Wingdings" panose="05000000000000000000" pitchFamily="2" charset="2"/>
              <a:buChar char="§"/>
            </a:pPr>
            <a:r>
              <a:rPr lang="tr-TR" dirty="0"/>
              <a:t>Ajanın çevrede topladığı deneyimler ((</a:t>
            </a:r>
            <a:r>
              <a:rPr lang="tr-TR" dirty="0" err="1"/>
              <a:t>s,a,r,s</a:t>
            </a:r>
            <a:r>
              <a:rPr lang="tr-TR" dirty="0"/>
              <a:t>′)) bir tampon bellekte (</a:t>
            </a:r>
            <a:r>
              <a:rPr lang="tr-TR" dirty="0" err="1"/>
              <a:t>replay</a:t>
            </a:r>
            <a:r>
              <a:rPr lang="tr-TR" dirty="0"/>
              <a:t> </a:t>
            </a:r>
            <a:r>
              <a:rPr lang="tr-TR" dirty="0" err="1"/>
              <a:t>buffer</a:t>
            </a:r>
            <a:r>
              <a:rPr lang="tr-TR" dirty="0"/>
              <a:t>) saklanır.</a:t>
            </a:r>
          </a:p>
          <a:p>
            <a:pPr marL="742950" lvl="1" indent="-285750">
              <a:buFont typeface="Wingdings" panose="05000000000000000000" pitchFamily="2" charset="2"/>
              <a:buChar char="§"/>
            </a:pPr>
            <a:r>
              <a:rPr lang="tr-TR" dirty="0"/>
              <a:t>Deneyimler rastgele örneklenerek kullanılır; bu, korelasyonu azaltarak öğrenmeyi daha stabil hale getirir.</a:t>
            </a:r>
          </a:p>
          <a:p>
            <a:endParaRPr lang="tr-TR" dirty="0"/>
          </a:p>
        </p:txBody>
      </p:sp>
      <p:sp>
        <p:nvSpPr>
          <p:cNvPr id="4" name="Veri Yer Tutucusu 3">
            <a:extLst>
              <a:ext uri="{FF2B5EF4-FFF2-40B4-BE49-F238E27FC236}">
                <a16:creationId xmlns:a16="http://schemas.microsoft.com/office/drawing/2014/main" id="{7F93748C-E7B6-4D3A-89AF-903F0CFFCB3E}"/>
              </a:ext>
            </a:extLst>
          </p:cNvPr>
          <p:cNvSpPr>
            <a:spLocks noGrp="1"/>
          </p:cNvSpPr>
          <p:nvPr>
            <p:ph type="dt" sz="half" idx="10"/>
          </p:nvPr>
        </p:nvSpPr>
        <p:spPr/>
        <p:txBody>
          <a:bodyPr/>
          <a:lstStyle/>
          <a:p>
            <a:endParaRPr lang="en-US"/>
          </a:p>
        </p:txBody>
      </p:sp>
      <p:sp>
        <p:nvSpPr>
          <p:cNvPr id="5" name="Alt Bilgi Yer Tutucusu 4">
            <a:extLst>
              <a:ext uri="{FF2B5EF4-FFF2-40B4-BE49-F238E27FC236}">
                <a16:creationId xmlns:a16="http://schemas.microsoft.com/office/drawing/2014/main" id="{A1E94CC9-B8DA-4B35-917D-C53E1E974902}"/>
              </a:ext>
            </a:extLst>
          </p:cNvPr>
          <p:cNvSpPr>
            <a:spLocks noGrp="1"/>
          </p:cNvSpPr>
          <p:nvPr>
            <p:ph type="ftr" sz="quarter" idx="11"/>
          </p:nvPr>
        </p:nvSpPr>
        <p:spPr/>
        <p:txBody>
          <a:bodyPr/>
          <a:lstStyle/>
          <a:p>
            <a:endParaRPr lang="en-US"/>
          </a:p>
        </p:txBody>
      </p:sp>
      <p:sp>
        <p:nvSpPr>
          <p:cNvPr id="6" name="Slayt Numarası Yer Tutucusu 5">
            <a:extLst>
              <a:ext uri="{FF2B5EF4-FFF2-40B4-BE49-F238E27FC236}">
                <a16:creationId xmlns:a16="http://schemas.microsoft.com/office/drawing/2014/main" id="{EDE5C729-290A-43EE-AB38-373D3E87A0E6}"/>
              </a:ext>
            </a:extLst>
          </p:cNvPr>
          <p:cNvSpPr>
            <a:spLocks noGrp="1"/>
          </p:cNvSpPr>
          <p:nvPr>
            <p:ph type="sldNum" sz="quarter" idx="12"/>
          </p:nvPr>
        </p:nvSpPr>
        <p:spPr/>
        <p:txBody>
          <a:bodyPr/>
          <a:lstStyle/>
          <a:p>
            <a:fld id="{6E91CC32-6A6B-4E2E-BBA1-6864F305DA26}" type="slidenum">
              <a:rPr lang="en-US" smtClean="0"/>
              <a:t>15</a:t>
            </a:fld>
            <a:endParaRPr lang="en-US"/>
          </a:p>
        </p:txBody>
      </p:sp>
    </p:spTree>
    <p:extLst>
      <p:ext uri="{BB962C8B-B14F-4D97-AF65-F5344CB8AC3E}">
        <p14:creationId xmlns:p14="http://schemas.microsoft.com/office/powerpoint/2010/main" val="39186254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3FBF226-DEB9-DF73-4335-1A0A89509959}"/>
              </a:ext>
            </a:extLst>
          </p:cNvPr>
          <p:cNvSpPr>
            <a:spLocks noGrp="1"/>
          </p:cNvSpPr>
          <p:nvPr>
            <p:ph type="title"/>
          </p:nvPr>
        </p:nvSpPr>
        <p:spPr>
          <a:xfrm>
            <a:off x="308387" y="681038"/>
            <a:ext cx="9956747" cy="769828"/>
          </a:xfrm>
        </p:spPr>
        <p:txBody>
          <a:bodyPr/>
          <a:lstStyle/>
          <a:p>
            <a:r>
              <a:rPr lang="tr-TR" dirty="0" err="1"/>
              <a:t>DQL</a:t>
            </a:r>
            <a:r>
              <a:rPr lang="tr-TR" dirty="0"/>
              <a:t> Çalışma Mantığı</a:t>
            </a:r>
          </a:p>
        </p:txBody>
      </p:sp>
      <p:sp>
        <p:nvSpPr>
          <p:cNvPr id="3" name="İçerik Yer Tutucusu 2">
            <a:extLst>
              <a:ext uri="{FF2B5EF4-FFF2-40B4-BE49-F238E27FC236}">
                <a16:creationId xmlns:a16="http://schemas.microsoft.com/office/drawing/2014/main" id="{59CDCA5A-0351-DDA0-4CC2-A7EC047CA1F7}"/>
              </a:ext>
            </a:extLst>
          </p:cNvPr>
          <p:cNvSpPr>
            <a:spLocks noGrp="1"/>
          </p:cNvSpPr>
          <p:nvPr>
            <p:ph idx="1"/>
          </p:nvPr>
        </p:nvSpPr>
        <p:spPr>
          <a:xfrm>
            <a:off x="335467" y="1750481"/>
            <a:ext cx="9956747" cy="4673225"/>
          </a:xfrm>
        </p:spPr>
        <p:txBody>
          <a:bodyPr>
            <a:normAutofit/>
          </a:bodyPr>
          <a:lstStyle/>
          <a:p>
            <a:pPr marL="342900" indent="-342900">
              <a:buAutoNum type="arabicPeriod"/>
            </a:pPr>
            <a:r>
              <a:rPr lang="tr-TR" b="1" dirty="0"/>
              <a:t>Ortamın Başlatılması</a:t>
            </a:r>
            <a:r>
              <a:rPr lang="tr-TR" dirty="0"/>
              <a:t>: Ajan, belirli bir ortamda (örneğin, </a:t>
            </a:r>
            <a:r>
              <a:rPr lang="tr-TR" dirty="0" err="1"/>
              <a:t>Mountain</a:t>
            </a:r>
            <a:r>
              <a:rPr lang="tr-TR" dirty="0"/>
              <a:t> Car) başlangıç durumunu alarak çalışmaya başlar.</a:t>
            </a:r>
          </a:p>
          <a:p>
            <a:pPr marL="342900" indent="-342900">
              <a:buAutoNum type="arabicPeriod"/>
            </a:pPr>
            <a:r>
              <a:rPr lang="tr-TR" b="1" dirty="0"/>
              <a:t>Ağ Değişkenlerinin Başlatılması</a:t>
            </a:r>
            <a:r>
              <a:rPr lang="tr-TR" dirty="0"/>
              <a:t>: Ajan, Q-değerlerini tahmin etmek için bir derin sinir ağı (DNN) kullanır ve bu ağın parametreleri (ağırlıklar) rastgele olarak başlatılır.</a:t>
            </a:r>
          </a:p>
          <a:p>
            <a:pPr marL="342900" indent="-342900">
              <a:buAutoNum type="arabicPeriod"/>
            </a:pPr>
            <a:r>
              <a:rPr lang="tr-TR" b="1" dirty="0"/>
              <a:t>Deneyim Hafızası Oluşturma</a:t>
            </a:r>
            <a:r>
              <a:rPr lang="tr-TR" dirty="0"/>
              <a:t>: Ajan, eylemleri deneyimleyerek ve sonuçlarını saklayarak bir deneyim hafızası (</a:t>
            </a:r>
            <a:r>
              <a:rPr lang="tr-TR" dirty="0" err="1"/>
              <a:t>replay</a:t>
            </a:r>
            <a:r>
              <a:rPr lang="tr-TR" dirty="0"/>
              <a:t> </a:t>
            </a:r>
            <a:r>
              <a:rPr lang="tr-TR" dirty="0" err="1"/>
              <a:t>buffer</a:t>
            </a:r>
            <a:r>
              <a:rPr lang="tr-TR" dirty="0"/>
              <a:t>) oluşturur. Bu hafıza, geçmiş durum, eylem, ödül ve sonraki durum çiftlerinden oluşur.</a:t>
            </a:r>
          </a:p>
          <a:p>
            <a:pPr marL="342900" indent="-342900">
              <a:buAutoNum type="arabicPeriod"/>
            </a:pPr>
            <a:r>
              <a:rPr lang="tr-TR" b="1" dirty="0"/>
              <a:t>Eylem Seçimi</a:t>
            </a:r>
            <a:r>
              <a:rPr lang="tr-TR" dirty="0"/>
              <a:t>: Ajan, epsilon-</a:t>
            </a:r>
            <a:r>
              <a:rPr lang="tr-TR" dirty="0" err="1"/>
              <a:t>greedy</a:t>
            </a:r>
            <a:r>
              <a:rPr lang="tr-TR" dirty="0"/>
              <a:t> stratejisi kullanarak bir eylem seçer. Belirli bir olasılıkla (epsilon) rastgele bir eylem seçerken, diğer durumlarda en yüksek Q-değerine sahip eylemi (</a:t>
            </a:r>
            <a:r>
              <a:rPr lang="tr-TR" dirty="0" err="1"/>
              <a:t>greedy</a:t>
            </a:r>
            <a:r>
              <a:rPr lang="tr-TR" dirty="0"/>
              <a:t>) tercih eder.</a:t>
            </a:r>
          </a:p>
          <a:p>
            <a:pPr marL="342900" indent="-342900">
              <a:buAutoNum type="arabicPeriod"/>
            </a:pPr>
            <a:r>
              <a:rPr lang="tr-TR" b="1" dirty="0"/>
              <a:t>Eylemi Uygulama</a:t>
            </a:r>
            <a:r>
              <a:rPr lang="tr-TR" dirty="0"/>
              <a:t>: Seçilen eylem ortamda uygulanır ve yeni durum, ödül ve bitiş durumu elde edilir.</a:t>
            </a:r>
          </a:p>
        </p:txBody>
      </p:sp>
      <p:sp>
        <p:nvSpPr>
          <p:cNvPr id="4" name="Veri Yer Tutucusu 3">
            <a:extLst>
              <a:ext uri="{FF2B5EF4-FFF2-40B4-BE49-F238E27FC236}">
                <a16:creationId xmlns:a16="http://schemas.microsoft.com/office/drawing/2014/main" id="{608D9BCB-1CC3-E948-4424-C81594CB047D}"/>
              </a:ext>
            </a:extLst>
          </p:cNvPr>
          <p:cNvSpPr>
            <a:spLocks noGrp="1"/>
          </p:cNvSpPr>
          <p:nvPr>
            <p:ph type="dt" sz="half" idx="10"/>
          </p:nvPr>
        </p:nvSpPr>
        <p:spPr/>
        <p:txBody>
          <a:bodyPr/>
          <a:lstStyle/>
          <a:p>
            <a:endParaRPr lang="en-US" dirty="0"/>
          </a:p>
        </p:txBody>
      </p:sp>
      <p:sp>
        <p:nvSpPr>
          <p:cNvPr id="5" name="Alt Bilgi Yer Tutucusu 4">
            <a:extLst>
              <a:ext uri="{FF2B5EF4-FFF2-40B4-BE49-F238E27FC236}">
                <a16:creationId xmlns:a16="http://schemas.microsoft.com/office/drawing/2014/main" id="{FA3458B4-07B3-6D73-1DDB-202AAA88879B}"/>
              </a:ext>
            </a:extLst>
          </p:cNvPr>
          <p:cNvSpPr>
            <a:spLocks noGrp="1"/>
          </p:cNvSpPr>
          <p:nvPr>
            <p:ph type="ftr" sz="quarter" idx="11"/>
          </p:nvPr>
        </p:nvSpPr>
        <p:spPr/>
        <p:txBody>
          <a:bodyPr/>
          <a:lstStyle/>
          <a:p>
            <a:endParaRPr lang="en-US"/>
          </a:p>
        </p:txBody>
      </p:sp>
      <p:sp>
        <p:nvSpPr>
          <p:cNvPr id="6" name="Slayt Numarası Yer Tutucusu 5">
            <a:extLst>
              <a:ext uri="{FF2B5EF4-FFF2-40B4-BE49-F238E27FC236}">
                <a16:creationId xmlns:a16="http://schemas.microsoft.com/office/drawing/2014/main" id="{403D0DBD-9CA8-3445-D6DC-B51FF44030B8}"/>
              </a:ext>
            </a:extLst>
          </p:cNvPr>
          <p:cNvSpPr>
            <a:spLocks noGrp="1"/>
          </p:cNvSpPr>
          <p:nvPr>
            <p:ph type="sldNum" sz="quarter" idx="12"/>
          </p:nvPr>
        </p:nvSpPr>
        <p:spPr/>
        <p:txBody>
          <a:bodyPr/>
          <a:lstStyle/>
          <a:p>
            <a:fld id="{6E91CC32-6A6B-4E2E-BBA1-6864F305DA26}" type="slidenum">
              <a:rPr lang="en-US" smtClean="0"/>
              <a:t>16</a:t>
            </a:fld>
            <a:endParaRPr lang="en-US"/>
          </a:p>
        </p:txBody>
      </p:sp>
    </p:spTree>
    <p:extLst>
      <p:ext uri="{BB962C8B-B14F-4D97-AF65-F5344CB8AC3E}">
        <p14:creationId xmlns:p14="http://schemas.microsoft.com/office/powerpoint/2010/main" val="36292539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7AC6730-B2B7-65B0-1080-F75E5B27F876}"/>
              </a:ext>
            </a:extLst>
          </p:cNvPr>
          <p:cNvSpPr>
            <a:spLocks noGrp="1"/>
          </p:cNvSpPr>
          <p:nvPr>
            <p:ph type="title"/>
          </p:nvPr>
        </p:nvSpPr>
        <p:spPr>
          <a:xfrm>
            <a:off x="335467" y="629222"/>
            <a:ext cx="9956747" cy="739848"/>
          </a:xfrm>
        </p:spPr>
        <p:txBody>
          <a:bodyPr/>
          <a:lstStyle/>
          <a:p>
            <a:r>
              <a:rPr lang="tr-TR" dirty="0" err="1"/>
              <a:t>DQL</a:t>
            </a:r>
            <a:r>
              <a:rPr lang="tr-TR" dirty="0"/>
              <a:t> Çalışma Mantığı</a:t>
            </a:r>
          </a:p>
        </p:txBody>
      </p:sp>
      <p:sp>
        <p:nvSpPr>
          <p:cNvPr id="3" name="İçerik Yer Tutucusu 2">
            <a:extLst>
              <a:ext uri="{FF2B5EF4-FFF2-40B4-BE49-F238E27FC236}">
                <a16:creationId xmlns:a16="http://schemas.microsoft.com/office/drawing/2014/main" id="{0B96BECF-EB07-429A-7716-519B4CC93A71}"/>
              </a:ext>
            </a:extLst>
          </p:cNvPr>
          <p:cNvSpPr>
            <a:spLocks noGrp="1"/>
          </p:cNvSpPr>
          <p:nvPr>
            <p:ph idx="1"/>
          </p:nvPr>
        </p:nvSpPr>
        <p:spPr>
          <a:xfrm>
            <a:off x="335467" y="1426962"/>
            <a:ext cx="9956747" cy="5138730"/>
          </a:xfrm>
        </p:spPr>
        <p:txBody>
          <a:bodyPr>
            <a:normAutofit/>
          </a:bodyPr>
          <a:lstStyle/>
          <a:p>
            <a:pPr marL="0" indent="0">
              <a:buNone/>
            </a:pPr>
            <a:r>
              <a:rPr lang="tr-TR" dirty="0"/>
              <a:t>6. </a:t>
            </a:r>
            <a:r>
              <a:rPr lang="tr-TR" b="1" dirty="0"/>
              <a:t>Deneyimlerin Kaydedilmesi</a:t>
            </a:r>
            <a:r>
              <a:rPr lang="tr-TR" dirty="0"/>
              <a:t>: Elde edilen geçiş (durum, eylem, ödül, yeni durum) deneyim hafızasına kaydedilir.</a:t>
            </a:r>
          </a:p>
          <a:p>
            <a:pPr marL="0" indent="0">
              <a:buNone/>
            </a:pPr>
            <a:r>
              <a:rPr lang="tr-TR" dirty="0"/>
              <a:t>7. </a:t>
            </a:r>
            <a:r>
              <a:rPr lang="tr-TR" b="1" dirty="0"/>
              <a:t>Öğrenme Süreci</a:t>
            </a:r>
            <a:r>
              <a:rPr lang="tr-TR" dirty="0"/>
              <a:t>:</a:t>
            </a:r>
          </a:p>
          <a:p>
            <a:pPr>
              <a:buFont typeface="Arial" panose="020B0604020202020204" pitchFamily="34" charset="0"/>
              <a:buChar char="•"/>
            </a:pPr>
            <a:r>
              <a:rPr lang="tr-TR" dirty="0"/>
              <a:t>Belirli bir sıklıkta, deneyim hafızasından rastgele bir mini-</a:t>
            </a:r>
            <a:r>
              <a:rPr lang="tr-TR" dirty="0" err="1"/>
              <a:t>batch</a:t>
            </a:r>
            <a:r>
              <a:rPr lang="tr-TR" dirty="0"/>
              <a:t> alınır.</a:t>
            </a:r>
          </a:p>
          <a:p>
            <a:pPr>
              <a:buFont typeface="Arial" panose="020B0604020202020204" pitchFamily="34" charset="0"/>
              <a:buChar char="•"/>
            </a:pPr>
            <a:r>
              <a:rPr lang="tr-TR" dirty="0"/>
              <a:t>Bu mini-</a:t>
            </a:r>
            <a:r>
              <a:rPr lang="tr-TR" dirty="0" err="1"/>
              <a:t>batch</a:t>
            </a:r>
            <a:r>
              <a:rPr lang="tr-TR" dirty="0"/>
              <a:t> kullanılarak Q-değerleri güncellenir. Güncelleme işlemi, aşağıdaki şekilde gerçekleştirilir:</a:t>
            </a:r>
          </a:p>
          <a:p>
            <a:pPr marL="742950" lvl="1" indent="-285750">
              <a:buFont typeface="Arial" panose="020B0604020202020204" pitchFamily="34" charset="0"/>
              <a:buChar char="•"/>
            </a:pPr>
            <a:r>
              <a:rPr lang="tr-TR" dirty="0"/>
              <a:t>Hedef Q-değerleri </a:t>
            </a:r>
            <a:r>
              <a:rPr lang="tr-TR"/>
              <a:t>hesaplanır.</a:t>
            </a:r>
          </a:p>
          <a:p>
            <a:pPr marL="742950" lvl="1" indent="-285750">
              <a:buFont typeface="Arial" panose="020B0604020202020204" pitchFamily="34" charset="0"/>
              <a:buChar char="•"/>
            </a:pPr>
            <a:r>
              <a:rPr lang="tr-TR"/>
              <a:t>Güncellenmiş Q-değerleri ile tahmin edilen Q-değerleri arasındaki hata (kayıp) hesaplanır.</a:t>
            </a:r>
          </a:p>
          <a:p>
            <a:pPr marL="742950" lvl="1" indent="-285750">
              <a:buFont typeface="Arial" panose="020B0604020202020204" pitchFamily="34" charset="0"/>
              <a:buChar char="•"/>
            </a:pPr>
            <a:r>
              <a:rPr lang="tr-TR"/>
              <a:t>Bu kayıp fonksiyonu minimize edilerek ağın parametreleri (ağırlıkları) güncellenir</a:t>
            </a:r>
            <a:endParaRPr lang="tr-TR" dirty="0"/>
          </a:p>
          <a:p>
            <a:pPr marL="0" indent="0">
              <a:buNone/>
            </a:pPr>
            <a:r>
              <a:rPr lang="tr-TR"/>
              <a:t>8</a:t>
            </a:r>
            <a:r>
              <a:rPr lang="tr-TR" dirty="0"/>
              <a:t>. </a:t>
            </a:r>
            <a:r>
              <a:rPr lang="tr-TR" b="1" dirty="0"/>
              <a:t>Döngüyü Tamamlama</a:t>
            </a:r>
            <a:r>
              <a:rPr lang="tr-TR" dirty="0"/>
              <a:t>: Ajan, yukarıdaki adımları belirli bir toplam adım sayısına ulaşana kadar tekrarlar.</a:t>
            </a:r>
          </a:p>
          <a:p>
            <a:pPr marL="0" indent="0">
              <a:buNone/>
            </a:pPr>
            <a:r>
              <a:rPr lang="tr-TR" dirty="0"/>
              <a:t>9. </a:t>
            </a:r>
            <a:r>
              <a:rPr lang="tr-TR" b="1" dirty="0"/>
              <a:t>Sonuçların Değerlendirilmesi</a:t>
            </a:r>
            <a:r>
              <a:rPr lang="tr-TR" dirty="0"/>
              <a:t>: Öğrenme süreci tamamlandığında, ajanın performansı değerlendirilir ve optimal politika analiz edilir.</a:t>
            </a:r>
          </a:p>
        </p:txBody>
      </p:sp>
      <p:sp>
        <p:nvSpPr>
          <p:cNvPr id="4" name="Veri Yer Tutucusu 3">
            <a:extLst>
              <a:ext uri="{FF2B5EF4-FFF2-40B4-BE49-F238E27FC236}">
                <a16:creationId xmlns:a16="http://schemas.microsoft.com/office/drawing/2014/main" id="{4BE53407-1052-8C03-35FD-735740A64E17}"/>
              </a:ext>
            </a:extLst>
          </p:cNvPr>
          <p:cNvSpPr>
            <a:spLocks noGrp="1"/>
          </p:cNvSpPr>
          <p:nvPr>
            <p:ph type="dt" sz="half" idx="10"/>
          </p:nvPr>
        </p:nvSpPr>
        <p:spPr/>
        <p:txBody>
          <a:bodyPr/>
          <a:lstStyle/>
          <a:p>
            <a:endParaRPr lang="en-US" dirty="0"/>
          </a:p>
        </p:txBody>
      </p:sp>
      <p:sp>
        <p:nvSpPr>
          <p:cNvPr id="5" name="Alt Bilgi Yer Tutucusu 4">
            <a:extLst>
              <a:ext uri="{FF2B5EF4-FFF2-40B4-BE49-F238E27FC236}">
                <a16:creationId xmlns:a16="http://schemas.microsoft.com/office/drawing/2014/main" id="{0054D459-DEFD-D527-6880-44CAD2A3F07A}"/>
              </a:ext>
            </a:extLst>
          </p:cNvPr>
          <p:cNvSpPr>
            <a:spLocks noGrp="1"/>
          </p:cNvSpPr>
          <p:nvPr>
            <p:ph type="ftr" sz="quarter" idx="11"/>
          </p:nvPr>
        </p:nvSpPr>
        <p:spPr/>
        <p:txBody>
          <a:bodyPr/>
          <a:lstStyle/>
          <a:p>
            <a:endParaRPr lang="en-US" dirty="0"/>
          </a:p>
        </p:txBody>
      </p:sp>
      <p:sp>
        <p:nvSpPr>
          <p:cNvPr id="6" name="Slayt Numarası Yer Tutucusu 5">
            <a:extLst>
              <a:ext uri="{FF2B5EF4-FFF2-40B4-BE49-F238E27FC236}">
                <a16:creationId xmlns:a16="http://schemas.microsoft.com/office/drawing/2014/main" id="{664DF8BD-18A2-1D93-8E82-05359AADADCB}"/>
              </a:ext>
            </a:extLst>
          </p:cNvPr>
          <p:cNvSpPr>
            <a:spLocks noGrp="1"/>
          </p:cNvSpPr>
          <p:nvPr>
            <p:ph type="sldNum" sz="quarter" idx="12"/>
          </p:nvPr>
        </p:nvSpPr>
        <p:spPr/>
        <p:txBody>
          <a:bodyPr/>
          <a:lstStyle/>
          <a:p>
            <a:fld id="{6E91CC32-6A6B-4E2E-BBA1-6864F305DA26}" type="slidenum">
              <a:rPr lang="en-US" smtClean="0"/>
              <a:t>17</a:t>
            </a:fld>
            <a:endParaRPr lang="en-US"/>
          </a:p>
        </p:txBody>
      </p:sp>
    </p:spTree>
    <p:extLst>
      <p:ext uri="{BB962C8B-B14F-4D97-AF65-F5344CB8AC3E}">
        <p14:creationId xmlns:p14="http://schemas.microsoft.com/office/powerpoint/2010/main" val="25267073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7A13F77-5345-36C6-23EB-D45E9BA58FC2}"/>
              </a:ext>
            </a:extLst>
          </p:cNvPr>
          <p:cNvSpPr>
            <a:spLocks noGrp="1"/>
          </p:cNvSpPr>
          <p:nvPr>
            <p:ph type="title"/>
          </p:nvPr>
        </p:nvSpPr>
        <p:spPr>
          <a:xfrm>
            <a:off x="335466" y="484332"/>
            <a:ext cx="9956747" cy="859769"/>
          </a:xfrm>
        </p:spPr>
        <p:txBody>
          <a:bodyPr/>
          <a:lstStyle/>
          <a:p>
            <a:r>
              <a:rPr lang="tr-TR" dirty="0" err="1"/>
              <a:t>DQL</a:t>
            </a:r>
            <a:r>
              <a:rPr lang="tr-TR" dirty="0"/>
              <a:t> </a:t>
            </a:r>
            <a:r>
              <a:rPr lang="tr-TR" dirty="0" err="1"/>
              <a:t>Pseudocode</a:t>
            </a:r>
            <a:endParaRPr lang="tr-TR" dirty="0"/>
          </a:p>
        </p:txBody>
      </p:sp>
      <p:sp>
        <p:nvSpPr>
          <p:cNvPr id="4" name="Veri Yer Tutucusu 3">
            <a:extLst>
              <a:ext uri="{FF2B5EF4-FFF2-40B4-BE49-F238E27FC236}">
                <a16:creationId xmlns:a16="http://schemas.microsoft.com/office/drawing/2014/main" id="{3EC9C322-76C0-2C3C-660E-8C6131B0F751}"/>
              </a:ext>
            </a:extLst>
          </p:cNvPr>
          <p:cNvSpPr>
            <a:spLocks noGrp="1"/>
          </p:cNvSpPr>
          <p:nvPr>
            <p:ph type="dt" sz="half" idx="10"/>
          </p:nvPr>
        </p:nvSpPr>
        <p:spPr/>
        <p:txBody>
          <a:bodyPr/>
          <a:lstStyle/>
          <a:p>
            <a:endParaRPr lang="en-US" dirty="0"/>
          </a:p>
        </p:txBody>
      </p:sp>
      <p:sp>
        <p:nvSpPr>
          <p:cNvPr id="5" name="Alt Bilgi Yer Tutucusu 4">
            <a:extLst>
              <a:ext uri="{FF2B5EF4-FFF2-40B4-BE49-F238E27FC236}">
                <a16:creationId xmlns:a16="http://schemas.microsoft.com/office/drawing/2014/main" id="{B67861BB-D33C-F8A3-9552-6ACD9C8A2794}"/>
              </a:ext>
            </a:extLst>
          </p:cNvPr>
          <p:cNvSpPr>
            <a:spLocks noGrp="1"/>
          </p:cNvSpPr>
          <p:nvPr>
            <p:ph type="ftr" sz="quarter" idx="11"/>
          </p:nvPr>
        </p:nvSpPr>
        <p:spPr/>
        <p:txBody>
          <a:bodyPr/>
          <a:lstStyle/>
          <a:p>
            <a:endParaRPr lang="en-US" dirty="0"/>
          </a:p>
        </p:txBody>
      </p:sp>
      <p:sp>
        <p:nvSpPr>
          <p:cNvPr id="6" name="Slayt Numarası Yer Tutucusu 5">
            <a:extLst>
              <a:ext uri="{FF2B5EF4-FFF2-40B4-BE49-F238E27FC236}">
                <a16:creationId xmlns:a16="http://schemas.microsoft.com/office/drawing/2014/main" id="{C09BD530-3987-6699-B9AD-D1038F0C3D2E}"/>
              </a:ext>
            </a:extLst>
          </p:cNvPr>
          <p:cNvSpPr>
            <a:spLocks noGrp="1"/>
          </p:cNvSpPr>
          <p:nvPr>
            <p:ph type="sldNum" sz="quarter" idx="12"/>
          </p:nvPr>
        </p:nvSpPr>
        <p:spPr/>
        <p:txBody>
          <a:bodyPr/>
          <a:lstStyle/>
          <a:p>
            <a:fld id="{6E91CC32-6A6B-4E2E-BBA1-6864F305DA26}" type="slidenum">
              <a:rPr lang="en-US" smtClean="0"/>
              <a:t>18</a:t>
            </a:fld>
            <a:endParaRPr lang="en-US"/>
          </a:p>
        </p:txBody>
      </p:sp>
      <p:sp>
        <p:nvSpPr>
          <p:cNvPr id="7" name="Rectangle 1">
            <a:extLst>
              <a:ext uri="{FF2B5EF4-FFF2-40B4-BE49-F238E27FC236}">
                <a16:creationId xmlns:a16="http://schemas.microsoft.com/office/drawing/2014/main" id="{218E4A07-AD9A-28D7-B742-A32C67049280}"/>
              </a:ext>
            </a:extLst>
          </p:cNvPr>
          <p:cNvSpPr>
            <a:spLocks noGrp="1" noChangeArrowheads="1"/>
          </p:cNvSpPr>
          <p:nvPr>
            <p:ph idx="1"/>
          </p:nvPr>
        </p:nvSpPr>
        <p:spPr bwMode="auto">
          <a:xfrm>
            <a:off x="334963" y="1227595"/>
            <a:ext cx="10639221" cy="5355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tr-TR" altLang="tr-TR"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tr-TR" altLang="tr-TR" sz="1800" b="0" i="0" u="none" strike="noStrike" cap="none" normalizeH="0" baseline="0" dirty="0">
                <a:ln>
                  <a:noFill/>
                </a:ln>
                <a:solidFill>
                  <a:schemeClr val="tx1"/>
                </a:solidFill>
                <a:effectLst/>
                <a:latin typeface="Arial" panose="020B0604020202020204" pitchFamily="34" charset="0"/>
              </a:rPr>
              <a:t>Q-değerlerini tahmin etmek için derin sinir ağı parametrelerini başlat: θ.</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tr-TR" altLang="tr-TR" sz="1800" b="0" i="0" u="none" strike="noStrike" cap="none" normalizeH="0" baseline="0" dirty="0">
                <a:ln>
                  <a:noFill/>
                </a:ln>
                <a:solidFill>
                  <a:schemeClr val="tx1"/>
                </a:solidFill>
                <a:effectLst/>
                <a:latin typeface="Arial" panose="020B0604020202020204" pitchFamily="34" charset="0"/>
              </a:rPr>
              <a:t>Deneyim hafızasını (</a:t>
            </a:r>
            <a:r>
              <a:rPr kumimoji="0" lang="tr-TR" altLang="tr-TR" sz="1800" b="0" i="0" u="none" strike="noStrike" cap="none" normalizeH="0" baseline="0" dirty="0" err="1">
                <a:ln>
                  <a:noFill/>
                </a:ln>
                <a:solidFill>
                  <a:schemeClr val="tx1"/>
                </a:solidFill>
                <a:effectLst/>
                <a:latin typeface="Arial" panose="020B0604020202020204" pitchFamily="34" charset="0"/>
              </a:rPr>
              <a:t>replay</a:t>
            </a:r>
            <a:r>
              <a:rPr kumimoji="0" lang="tr-TR" altLang="tr-TR" sz="1800" b="0" i="0" u="none" strike="noStrike" cap="none" normalizeH="0" baseline="0" dirty="0">
                <a:ln>
                  <a:noFill/>
                </a:ln>
                <a:solidFill>
                  <a:schemeClr val="tx1"/>
                </a:solidFill>
                <a:effectLst/>
                <a:latin typeface="Arial" panose="020B0604020202020204" pitchFamily="34" charset="0"/>
              </a:rPr>
              <a:t> </a:t>
            </a:r>
            <a:r>
              <a:rPr kumimoji="0" lang="tr-TR" altLang="tr-TR" sz="1800" b="0" i="0" u="none" strike="noStrike" cap="none" normalizeH="0" baseline="0" dirty="0" err="1">
                <a:ln>
                  <a:noFill/>
                </a:ln>
                <a:solidFill>
                  <a:schemeClr val="tx1"/>
                </a:solidFill>
                <a:effectLst/>
                <a:latin typeface="Arial" panose="020B0604020202020204" pitchFamily="34" charset="0"/>
              </a:rPr>
              <a:t>buffer</a:t>
            </a:r>
            <a:r>
              <a:rPr kumimoji="0" lang="tr-TR" altLang="tr-TR" sz="1800" b="0" i="0" u="none" strike="noStrike" cap="none" normalizeH="0" baseline="0" dirty="0">
                <a:ln>
                  <a:noFill/>
                </a:ln>
                <a:solidFill>
                  <a:schemeClr val="tx1"/>
                </a:solidFill>
                <a:effectLst/>
                <a:latin typeface="Arial" panose="020B0604020202020204" pitchFamily="34" charset="0"/>
              </a:rPr>
              <a:t>) başlat.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tr-TR" altLang="tr-TR" sz="1800" b="0" i="0" u="none" strike="noStrike" cap="none" normalizeH="0" baseline="0" dirty="0" err="1">
                <a:ln>
                  <a:noFill/>
                </a:ln>
                <a:solidFill>
                  <a:schemeClr val="tx1"/>
                </a:solidFill>
                <a:effectLst/>
                <a:latin typeface="Arial" panose="020B0604020202020204" pitchFamily="34" charset="0"/>
              </a:rPr>
              <a:t>Hiperparametreleri</a:t>
            </a:r>
            <a:r>
              <a:rPr kumimoji="0" lang="tr-TR" altLang="tr-TR" sz="1800" b="0" i="0" u="none" strike="noStrike" cap="none" normalizeH="0" baseline="0" dirty="0">
                <a:ln>
                  <a:noFill/>
                </a:ln>
                <a:solidFill>
                  <a:schemeClr val="tx1"/>
                </a:solidFill>
                <a:effectLst/>
                <a:latin typeface="Arial" panose="020B0604020202020204" pitchFamily="34" charset="0"/>
              </a:rPr>
              <a:t> ayarla: </a:t>
            </a:r>
            <a:r>
              <a:rPr kumimoji="0" lang="tr-TR" altLang="tr-TR" sz="1800" b="0" i="0" u="none" strike="noStrike" cap="none" normalizeH="0" baseline="0" dirty="0" err="1">
                <a:ln>
                  <a:noFill/>
                </a:ln>
                <a:solidFill>
                  <a:schemeClr val="tx1"/>
                </a:solidFill>
                <a:effectLst/>
                <a:latin typeface="Arial" panose="020B0604020202020204" pitchFamily="34" charset="0"/>
              </a:rPr>
              <a:t>toplam_zaman_adımları</a:t>
            </a:r>
            <a:r>
              <a:rPr kumimoji="0" lang="tr-TR" altLang="tr-TR" sz="1800" b="0" i="0" u="none" strike="noStrike" cap="none" normalizeH="0" baseline="0" dirty="0">
                <a:ln>
                  <a:noFill/>
                </a:ln>
                <a:solidFill>
                  <a:schemeClr val="tx1"/>
                </a:solidFill>
                <a:effectLst/>
                <a:latin typeface="Arial" panose="020B0604020202020204" pitchFamily="34" charset="0"/>
              </a:rPr>
              <a:t> (örneğin: 4000), öğrenme oranı (örneğin: 0.001), mini-</a:t>
            </a:r>
            <a:r>
              <a:rPr kumimoji="0" lang="tr-TR" altLang="tr-TR" sz="1800" b="0" i="0" u="none" strike="noStrike" cap="none" normalizeH="0" baseline="0" dirty="0" err="1">
                <a:ln>
                  <a:noFill/>
                </a:ln>
                <a:solidFill>
                  <a:schemeClr val="tx1"/>
                </a:solidFill>
                <a:effectLst/>
                <a:latin typeface="Arial" panose="020B0604020202020204" pitchFamily="34" charset="0"/>
              </a:rPr>
              <a:t>batch</a:t>
            </a:r>
            <a:r>
              <a:rPr kumimoji="0" lang="tr-TR" altLang="tr-TR" sz="1800" b="0" i="0" u="none" strike="noStrike" cap="none" normalizeH="0" baseline="0" dirty="0">
                <a:ln>
                  <a:noFill/>
                </a:ln>
                <a:solidFill>
                  <a:schemeClr val="tx1"/>
                </a:solidFill>
                <a:effectLst/>
                <a:latin typeface="Arial" panose="020B0604020202020204" pitchFamily="34" charset="0"/>
              </a:rPr>
              <a:t> boyutu (örneğin: 32), ve indirim faktörü (örneğin: 0.99).</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tr-TR" altLang="tr-TR" sz="1800" b="0" i="0" u="none" strike="noStrike" cap="none" normalizeH="0" baseline="0" dirty="0" err="1">
                <a:ln>
                  <a:noFill/>
                </a:ln>
                <a:solidFill>
                  <a:schemeClr val="tx1"/>
                </a:solidFill>
                <a:effectLst/>
                <a:latin typeface="Arial" panose="020B0604020202020204" pitchFamily="34" charset="0"/>
              </a:rPr>
              <a:t>Toplam_zaman_adımları</a:t>
            </a:r>
            <a:r>
              <a:rPr kumimoji="0" lang="tr-TR" altLang="tr-TR" sz="1800" b="0" i="0" u="none" strike="noStrike" cap="none" normalizeH="0" baseline="0" dirty="0">
                <a:ln>
                  <a:noFill/>
                </a:ln>
                <a:solidFill>
                  <a:schemeClr val="tx1"/>
                </a:solidFill>
                <a:effectLst/>
                <a:latin typeface="Arial" panose="020B0604020202020204" pitchFamily="34" charset="0"/>
              </a:rPr>
              <a:t> bitene kadar döngü başlat: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tr-TR" altLang="tr-TR" sz="1800" b="0" i="0" u="none" strike="noStrike" cap="none" normalizeH="0" baseline="0" dirty="0">
                <a:ln>
                  <a:noFill/>
                </a:ln>
                <a:solidFill>
                  <a:schemeClr val="tx1"/>
                </a:solidFill>
                <a:effectLst/>
                <a:latin typeface="Arial" panose="020B0604020202020204" pitchFamily="34" charset="0"/>
              </a:rPr>
              <a:t>Ortamı başlat ve başlangıç durumunu al.</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tr-TR" altLang="tr-TR" sz="1800" b="0" i="0" u="none" strike="noStrike" cap="none" normalizeH="0" baseline="0" dirty="0">
                <a:ln>
                  <a:noFill/>
                </a:ln>
                <a:solidFill>
                  <a:schemeClr val="tx1"/>
                </a:solidFill>
                <a:effectLst/>
                <a:latin typeface="Arial" panose="020B0604020202020204" pitchFamily="34" charset="0"/>
              </a:rPr>
              <a:t>Her adım için döngü başlat: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tr-TR" altLang="tr-TR" sz="1800" b="0" i="0" u="none" strike="noStrike" cap="none" normalizeH="0" baseline="0" dirty="0">
                <a:ln>
                  <a:noFill/>
                </a:ln>
                <a:solidFill>
                  <a:schemeClr val="tx1"/>
                </a:solidFill>
                <a:effectLst/>
                <a:latin typeface="Arial" panose="020B0604020202020204" pitchFamily="34" charset="0"/>
              </a:rPr>
              <a:t>Epsilon-</a:t>
            </a:r>
            <a:r>
              <a:rPr kumimoji="0" lang="tr-TR" altLang="tr-TR" sz="1800" b="0" i="0" u="none" strike="noStrike" cap="none" normalizeH="0" baseline="0" dirty="0" err="1">
                <a:ln>
                  <a:noFill/>
                </a:ln>
                <a:solidFill>
                  <a:schemeClr val="tx1"/>
                </a:solidFill>
                <a:effectLst/>
                <a:latin typeface="Arial" panose="020B0604020202020204" pitchFamily="34" charset="0"/>
              </a:rPr>
              <a:t>greedy</a:t>
            </a:r>
            <a:r>
              <a:rPr kumimoji="0" lang="tr-TR" altLang="tr-TR" sz="1800" b="0" i="0" u="none" strike="noStrike" cap="none" normalizeH="0" baseline="0" dirty="0">
                <a:ln>
                  <a:noFill/>
                </a:ln>
                <a:solidFill>
                  <a:schemeClr val="tx1"/>
                </a:solidFill>
                <a:effectLst/>
                <a:latin typeface="Arial" panose="020B0604020202020204" pitchFamily="34" charset="0"/>
              </a:rPr>
              <a:t> stratejisi ile eylem seç:</a:t>
            </a:r>
          </a:p>
          <a:p>
            <a:pPr marL="914400" marR="0" lvl="2" indent="0" algn="l" defTabSz="914400" rtl="0" eaLnBrk="0" fontAlgn="base" latinLnBrk="0" hangingPunct="0">
              <a:lnSpc>
                <a:spcPct val="100000"/>
              </a:lnSpc>
              <a:spcBef>
                <a:spcPct val="0"/>
              </a:spcBef>
              <a:spcAft>
                <a:spcPct val="0"/>
              </a:spcAft>
              <a:buClrTx/>
              <a:buSzTx/>
              <a:buFontTx/>
              <a:buChar char="•"/>
              <a:tabLst/>
            </a:pPr>
            <a:r>
              <a:rPr kumimoji="0" lang="tr-TR" altLang="tr-TR" sz="1800" b="0" i="0" u="none" strike="noStrike" cap="none" normalizeH="0" baseline="0" dirty="0">
                <a:ln>
                  <a:noFill/>
                </a:ln>
                <a:solidFill>
                  <a:schemeClr val="tx1"/>
                </a:solidFill>
                <a:effectLst/>
                <a:latin typeface="Arial" panose="020B0604020202020204" pitchFamily="34" charset="0"/>
              </a:rPr>
              <a:t>Belirli bir olasılıkla rastgele eylem seç; aksi takdirde en yüksek Q-değerine sahip eylemi seç.</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tr-TR" altLang="tr-TR" sz="1800" b="0" i="0" u="none" strike="noStrike" cap="none" normalizeH="0" baseline="0" dirty="0">
                <a:ln>
                  <a:noFill/>
                </a:ln>
                <a:solidFill>
                  <a:schemeClr val="tx1"/>
                </a:solidFill>
                <a:effectLst/>
                <a:latin typeface="Arial" panose="020B0604020202020204" pitchFamily="34" charset="0"/>
              </a:rPr>
              <a:t>Seçilen eylemi ortamda uygula ve yeni durum, ödül ve bitiş durumu elde et.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tr-TR" altLang="tr-TR" sz="1800" b="0" i="0" u="none" strike="noStrike" cap="none" normalizeH="0" baseline="0" dirty="0">
                <a:ln>
                  <a:noFill/>
                </a:ln>
                <a:solidFill>
                  <a:schemeClr val="tx1"/>
                </a:solidFill>
                <a:effectLst/>
                <a:latin typeface="Arial" panose="020B0604020202020204" pitchFamily="34" charset="0"/>
              </a:rPr>
              <a:t>Elde edilen geçişi (durum, eylem, ödül, yeni durum) deneyim hafızasına kaydet.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tr-TR" altLang="tr-TR" sz="1800" b="0" i="0" u="none" strike="noStrike" cap="none" normalizeH="0" baseline="0" dirty="0">
                <a:ln>
                  <a:noFill/>
                </a:ln>
                <a:solidFill>
                  <a:schemeClr val="tx1"/>
                </a:solidFill>
                <a:effectLst/>
                <a:latin typeface="Arial" panose="020B0604020202020204" pitchFamily="34" charset="0"/>
              </a:rPr>
              <a:t>Belirli bir sıklıkta öğrenme sürecini başlat:</a:t>
            </a:r>
          </a:p>
          <a:p>
            <a:pPr marL="914400" marR="0" lvl="2" indent="0" algn="l" defTabSz="914400" rtl="0" eaLnBrk="0" fontAlgn="base" latinLnBrk="0" hangingPunct="0">
              <a:lnSpc>
                <a:spcPct val="100000"/>
              </a:lnSpc>
              <a:spcBef>
                <a:spcPct val="0"/>
              </a:spcBef>
              <a:spcAft>
                <a:spcPct val="0"/>
              </a:spcAft>
              <a:buClrTx/>
              <a:buSzTx/>
              <a:buFontTx/>
              <a:buChar char="•"/>
              <a:tabLst/>
            </a:pPr>
            <a:r>
              <a:rPr kumimoji="0" lang="tr-TR" altLang="tr-TR" sz="1800" b="0" i="0" u="none" strike="noStrike" cap="none" normalizeH="0" baseline="0" dirty="0">
                <a:ln>
                  <a:noFill/>
                </a:ln>
                <a:solidFill>
                  <a:schemeClr val="tx1"/>
                </a:solidFill>
                <a:effectLst/>
                <a:latin typeface="Arial" panose="020B0604020202020204" pitchFamily="34" charset="0"/>
              </a:rPr>
              <a:t>Mini-</a:t>
            </a:r>
            <a:r>
              <a:rPr kumimoji="0" lang="tr-TR" altLang="tr-TR" sz="1800" b="0" i="0" u="none" strike="noStrike" cap="none" normalizeH="0" baseline="0" dirty="0" err="1">
                <a:ln>
                  <a:noFill/>
                </a:ln>
                <a:solidFill>
                  <a:schemeClr val="tx1"/>
                </a:solidFill>
                <a:effectLst/>
                <a:latin typeface="Arial" panose="020B0604020202020204" pitchFamily="34" charset="0"/>
              </a:rPr>
              <a:t>batch</a:t>
            </a:r>
            <a:r>
              <a:rPr kumimoji="0" lang="tr-TR" altLang="tr-TR" sz="1800" b="0" i="0" u="none" strike="noStrike" cap="none" normalizeH="0" baseline="0" dirty="0">
                <a:ln>
                  <a:noFill/>
                </a:ln>
                <a:solidFill>
                  <a:schemeClr val="tx1"/>
                </a:solidFill>
                <a:effectLst/>
                <a:latin typeface="Arial" panose="020B0604020202020204" pitchFamily="34" charset="0"/>
              </a:rPr>
              <a:t> olarak deneyim hafızasından rastgele bir örnek al.</a:t>
            </a:r>
          </a:p>
          <a:p>
            <a:pPr marL="914400" marR="0" lvl="2" indent="0" algn="l" defTabSz="914400" rtl="0" eaLnBrk="0" fontAlgn="base" latinLnBrk="0" hangingPunct="0">
              <a:lnSpc>
                <a:spcPct val="100000"/>
              </a:lnSpc>
              <a:spcBef>
                <a:spcPct val="0"/>
              </a:spcBef>
              <a:spcAft>
                <a:spcPct val="0"/>
              </a:spcAft>
              <a:buClrTx/>
              <a:buSzTx/>
              <a:buFontTx/>
              <a:buChar char="•"/>
              <a:tabLst/>
            </a:pPr>
            <a:r>
              <a:rPr kumimoji="0" lang="tr-TR" altLang="tr-TR" sz="1800" b="0" i="0" u="none" strike="noStrike" cap="none" normalizeH="0" baseline="0" dirty="0">
                <a:ln>
                  <a:noFill/>
                </a:ln>
                <a:solidFill>
                  <a:schemeClr val="tx1"/>
                </a:solidFill>
                <a:effectLst/>
                <a:latin typeface="Arial" panose="020B0604020202020204" pitchFamily="34" charset="0"/>
              </a:rPr>
              <a:t>Hedef Q-değerlerini hesapla.</a:t>
            </a:r>
          </a:p>
          <a:p>
            <a:pPr marL="914400" marR="0" lvl="2" indent="0" algn="l" defTabSz="914400" rtl="0" eaLnBrk="0" fontAlgn="base" latinLnBrk="0" hangingPunct="0">
              <a:lnSpc>
                <a:spcPct val="100000"/>
              </a:lnSpc>
              <a:spcBef>
                <a:spcPct val="0"/>
              </a:spcBef>
              <a:spcAft>
                <a:spcPct val="0"/>
              </a:spcAft>
              <a:buClrTx/>
              <a:buSzTx/>
              <a:buFontTx/>
              <a:buChar char="•"/>
              <a:tabLst/>
            </a:pPr>
            <a:r>
              <a:rPr kumimoji="0" lang="tr-TR" altLang="tr-TR" sz="1800" b="0" i="0" u="none" strike="noStrike" cap="none" normalizeH="0" baseline="0" dirty="0">
                <a:ln>
                  <a:noFill/>
                </a:ln>
                <a:solidFill>
                  <a:schemeClr val="tx1"/>
                </a:solidFill>
                <a:effectLst/>
                <a:latin typeface="Arial" panose="020B0604020202020204" pitchFamily="34" charset="0"/>
              </a:rPr>
              <a:t>Kayıp fonksiyonunu hesapla.</a:t>
            </a:r>
          </a:p>
          <a:p>
            <a:pPr marL="914400" marR="0" lvl="2" indent="0" algn="l" defTabSz="914400" rtl="0" eaLnBrk="0" fontAlgn="base" latinLnBrk="0" hangingPunct="0">
              <a:lnSpc>
                <a:spcPct val="100000"/>
              </a:lnSpc>
              <a:spcBef>
                <a:spcPct val="0"/>
              </a:spcBef>
              <a:spcAft>
                <a:spcPct val="0"/>
              </a:spcAft>
              <a:buClrTx/>
              <a:buSzTx/>
              <a:buFontTx/>
              <a:buChar char="•"/>
              <a:tabLst/>
            </a:pPr>
            <a:r>
              <a:rPr kumimoji="0" lang="tr-TR" altLang="tr-TR" sz="1800" b="0" i="0" u="none" strike="noStrike" cap="none" normalizeH="0" baseline="0" dirty="0">
                <a:ln>
                  <a:noFill/>
                </a:ln>
                <a:solidFill>
                  <a:schemeClr val="tx1"/>
                </a:solidFill>
                <a:effectLst/>
                <a:latin typeface="Arial" panose="020B0604020202020204" pitchFamily="34" charset="0"/>
              </a:rPr>
              <a:t>Kayıp fonksiyonunu minimize etmek için ağı güncelle.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tr-TR" altLang="tr-TR" sz="1800" b="0" i="0" u="none" strike="noStrike" cap="none" normalizeH="0" baseline="0" dirty="0">
                <a:ln>
                  <a:noFill/>
                </a:ln>
                <a:solidFill>
                  <a:schemeClr val="tx1"/>
                </a:solidFill>
                <a:effectLst/>
                <a:latin typeface="Arial" panose="020B0604020202020204" pitchFamily="34" charset="0"/>
              </a:rPr>
              <a:t>Sonuçları değerlendir ve ajanın performansını analiz et.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tr-TR" altLang="tr-TR"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261416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BF59318-42E4-0603-3690-3A053524459A}"/>
              </a:ext>
            </a:extLst>
          </p:cNvPr>
          <p:cNvSpPr>
            <a:spLocks noGrp="1"/>
          </p:cNvSpPr>
          <p:nvPr>
            <p:ph type="title"/>
          </p:nvPr>
        </p:nvSpPr>
        <p:spPr>
          <a:xfrm>
            <a:off x="340137" y="629221"/>
            <a:ext cx="9956747" cy="768662"/>
          </a:xfrm>
        </p:spPr>
        <p:txBody>
          <a:bodyPr/>
          <a:lstStyle/>
          <a:p>
            <a:r>
              <a:rPr lang="tr-TR" dirty="0" err="1"/>
              <a:t>DQL</a:t>
            </a:r>
            <a:r>
              <a:rPr lang="tr-TR" dirty="0"/>
              <a:t> Akış Şeması</a:t>
            </a:r>
          </a:p>
        </p:txBody>
      </p:sp>
      <p:pic>
        <p:nvPicPr>
          <p:cNvPr id="8" name="İçerik Yer Tutucusu 7" descr="metin, diyagram, çizgi, plan içeren bir resim&#10;&#10;Açıklama otomatik olarak oluşturuldu">
            <a:extLst>
              <a:ext uri="{FF2B5EF4-FFF2-40B4-BE49-F238E27FC236}">
                <a16:creationId xmlns:a16="http://schemas.microsoft.com/office/drawing/2014/main" id="{21EC1621-DD53-49CB-D38D-125060CC0DC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29416" y="1645681"/>
            <a:ext cx="9956747" cy="4212584"/>
          </a:xfrm>
        </p:spPr>
      </p:pic>
      <p:sp>
        <p:nvSpPr>
          <p:cNvPr id="4" name="Veri Yer Tutucusu 3">
            <a:extLst>
              <a:ext uri="{FF2B5EF4-FFF2-40B4-BE49-F238E27FC236}">
                <a16:creationId xmlns:a16="http://schemas.microsoft.com/office/drawing/2014/main" id="{08545EFA-21DD-2982-89E0-6EEDE530A185}"/>
              </a:ext>
            </a:extLst>
          </p:cNvPr>
          <p:cNvSpPr>
            <a:spLocks noGrp="1"/>
          </p:cNvSpPr>
          <p:nvPr>
            <p:ph type="dt" sz="half" idx="10"/>
          </p:nvPr>
        </p:nvSpPr>
        <p:spPr/>
        <p:txBody>
          <a:bodyPr/>
          <a:lstStyle/>
          <a:p>
            <a:endParaRPr lang="en-US" dirty="0"/>
          </a:p>
        </p:txBody>
      </p:sp>
      <p:sp>
        <p:nvSpPr>
          <p:cNvPr id="5" name="Alt Bilgi Yer Tutucusu 4">
            <a:extLst>
              <a:ext uri="{FF2B5EF4-FFF2-40B4-BE49-F238E27FC236}">
                <a16:creationId xmlns:a16="http://schemas.microsoft.com/office/drawing/2014/main" id="{9DFD7B6F-FE68-9CD5-F86F-0BA78A776432}"/>
              </a:ext>
            </a:extLst>
          </p:cNvPr>
          <p:cNvSpPr>
            <a:spLocks noGrp="1"/>
          </p:cNvSpPr>
          <p:nvPr>
            <p:ph type="ftr" sz="quarter" idx="11"/>
          </p:nvPr>
        </p:nvSpPr>
        <p:spPr/>
        <p:txBody>
          <a:bodyPr/>
          <a:lstStyle/>
          <a:p>
            <a:endParaRPr lang="en-US" dirty="0"/>
          </a:p>
        </p:txBody>
      </p:sp>
      <p:sp>
        <p:nvSpPr>
          <p:cNvPr id="6" name="Slayt Numarası Yer Tutucusu 5">
            <a:extLst>
              <a:ext uri="{FF2B5EF4-FFF2-40B4-BE49-F238E27FC236}">
                <a16:creationId xmlns:a16="http://schemas.microsoft.com/office/drawing/2014/main" id="{AC1F4AC7-43C4-B0CB-C286-4CC582DEF72B}"/>
              </a:ext>
            </a:extLst>
          </p:cNvPr>
          <p:cNvSpPr>
            <a:spLocks noGrp="1"/>
          </p:cNvSpPr>
          <p:nvPr>
            <p:ph type="sldNum" sz="quarter" idx="12"/>
          </p:nvPr>
        </p:nvSpPr>
        <p:spPr/>
        <p:txBody>
          <a:bodyPr/>
          <a:lstStyle/>
          <a:p>
            <a:fld id="{6E91CC32-6A6B-4E2E-BBA1-6864F305DA26}" type="slidenum">
              <a:rPr lang="en-US" smtClean="0"/>
              <a:t>19</a:t>
            </a:fld>
            <a:endParaRPr lang="en-US"/>
          </a:p>
        </p:txBody>
      </p:sp>
    </p:spTree>
    <p:extLst>
      <p:ext uri="{BB962C8B-B14F-4D97-AF65-F5344CB8AC3E}">
        <p14:creationId xmlns:p14="http://schemas.microsoft.com/office/powerpoint/2010/main" val="9711936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BA721A6-7FEF-1057-756F-111BF3E2A1CE}"/>
              </a:ext>
            </a:extLst>
          </p:cNvPr>
          <p:cNvSpPr>
            <a:spLocks noGrp="1"/>
          </p:cNvSpPr>
          <p:nvPr>
            <p:ph type="title"/>
          </p:nvPr>
        </p:nvSpPr>
        <p:spPr>
          <a:xfrm>
            <a:off x="308387" y="904467"/>
            <a:ext cx="9956747" cy="736368"/>
          </a:xfrm>
        </p:spPr>
        <p:txBody>
          <a:bodyPr/>
          <a:lstStyle/>
          <a:p>
            <a:pPr algn="ctr"/>
            <a:r>
              <a:rPr lang="tr-TR" dirty="0" err="1"/>
              <a:t>Reinforcement</a:t>
            </a:r>
            <a:r>
              <a:rPr lang="tr-TR" dirty="0"/>
              <a:t> Learning</a:t>
            </a:r>
          </a:p>
        </p:txBody>
      </p:sp>
      <p:sp>
        <p:nvSpPr>
          <p:cNvPr id="3" name="İçerik Yer Tutucusu 2">
            <a:extLst>
              <a:ext uri="{FF2B5EF4-FFF2-40B4-BE49-F238E27FC236}">
                <a16:creationId xmlns:a16="http://schemas.microsoft.com/office/drawing/2014/main" id="{D53C0E4E-8033-2FD8-1985-6A8B107BB131}"/>
              </a:ext>
            </a:extLst>
          </p:cNvPr>
          <p:cNvSpPr>
            <a:spLocks noGrp="1"/>
          </p:cNvSpPr>
          <p:nvPr>
            <p:ph idx="1"/>
          </p:nvPr>
        </p:nvSpPr>
        <p:spPr/>
        <p:txBody>
          <a:bodyPr>
            <a:noAutofit/>
          </a:bodyPr>
          <a:lstStyle/>
          <a:p>
            <a:pPr marL="0" indent="0">
              <a:buNone/>
            </a:pPr>
            <a:r>
              <a:rPr lang="tr-TR" sz="2400" dirty="0"/>
              <a:t>Takviye öğrenme (</a:t>
            </a:r>
            <a:r>
              <a:rPr lang="tr-TR" sz="2400" dirty="0" err="1"/>
              <a:t>Reinforcement</a:t>
            </a:r>
            <a:r>
              <a:rPr lang="tr-TR" sz="2400" dirty="0"/>
              <a:t> Learning - </a:t>
            </a:r>
            <a:r>
              <a:rPr lang="tr-TR" sz="2400" dirty="0" err="1"/>
              <a:t>RL</a:t>
            </a:r>
            <a:r>
              <a:rPr lang="tr-TR" sz="2400" dirty="0"/>
              <a:t>) algoritmaları, bir ajanı ödül sinyallerine dayanarak kendi kendine öğrenen bir yapıya kavuşturmak için kullanılır. Ajan, bir ortamda eylemler gerçekleştirerek ödüller alır ve bu süreçte bir hedefe ulaşmak için optimal stratejiyi (politika) öğrenir. RL algoritmaları, özellikle doğrusal olmayan ve karmaşık dinamik yapıya sahip sistemlerde başarılı sonuçlar elde etmiştir. Politikaya dayalı algoritmalar (</a:t>
            </a:r>
            <a:r>
              <a:rPr lang="tr-TR" sz="2400" dirty="0" err="1"/>
              <a:t>policy-based</a:t>
            </a:r>
            <a:r>
              <a:rPr lang="tr-TR" sz="2400" dirty="0"/>
              <a:t>), değer-temelli algoritmalar (</a:t>
            </a:r>
            <a:r>
              <a:rPr lang="tr-TR" sz="2400" dirty="0" err="1"/>
              <a:t>value-based</a:t>
            </a:r>
            <a:r>
              <a:rPr lang="tr-TR" sz="2400" dirty="0"/>
              <a:t>), ve hibrit yapılı algoritmalar farklı </a:t>
            </a:r>
            <a:r>
              <a:rPr lang="tr-TR" sz="2400" dirty="0" err="1"/>
              <a:t>RL</a:t>
            </a:r>
            <a:r>
              <a:rPr lang="tr-TR" sz="2400" dirty="0"/>
              <a:t> türleri arasında yer alır.</a:t>
            </a:r>
          </a:p>
        </p:txBody>
      </p:sp>
      <p:sp>
        <p:nvSpPr>
          <p:cNvPr id="4" name="Veri Yer Tutucusu 3">
            <a:extLst>
              <a:ext uri="{FF2B5EF4-FFF2-40B4-BE49-F238E27FC236}">
                <a16:creationId xmlns:a16="http://schemas.microsoft.com/office/drawing/2014/main" id="{FF346E93-066B-9C8D-FDB8-A374146F04B2}"/>
              </a:ext>
            </a:extLst>
          </p:cNvPr>
          <p:cNvSpPr>
            <a:spLocks noGrp="1"/>
          </p:cNvSpPr>
          <p:nvPr>
            <p:ph type="dt" sz="half" idx="10"/>
          </p:nvPr>
        </p:nvSpPr>
        <p:spPr/>
        <p:txBody>
          <a:bodyPr/>
          <a:lstStyle/>
          <a:p>
            <a:endParaRPr lang="en-US" dirty="0"/>
          </a:p>
        </p:txBody>
      </p:sp>
      <p:sp>
        <p:nvSpPr>
          <p:cNvPr id="5" name="Alt Bilgi Yer Tutucusu 4">
            <a:extLst>
              <a:ext uri="{FF2B5EF4-FFF2-40B4-BE49-F238E27FC236}">
                <a16:creationId xmlns:a16="http://schemas.microsoft.com/office/drawing/2014/main" id="{58CE3E83-3936-330C-CE45-A51B4E1C5C00}"/>
              </a:ext>
            </a:extLst>
          </p:cNvPr>
          <p:cNvSpPr>
            <a:spLocks noGrp="1"/>
          </p:cNvSpPr>
          <p:nvPr>
            <p:ph type="ftr" sz="quarter" idx="11"/>
          </p:nvPr>
        </p:nvSpPr>
        <p:spPr/>
        <p:txBody>
          <a:bodyPr/>
          <a:lstStyle/>
          <a:p>
            <a:endParaRPr lang="en-US" dirty="0"/>
          </a:p>
        </p:txBody>
      </p:sp>
      <p:sp>
        <p:nvSpPr>
          <p:cNvPr id="6" name="Slayt Numarası Yer Tutucusu 5">
            <a:extLst>
              <a:ext uri="{FF2B5EF4-FFF2-40B4-BE49-F238E27FC236}">
                <a16:creationId xmlns:a16="http://schemas.microsoft.com/office/drawing/2014/main" id="{A1779C70-DA26-942E-0978-C2829D04FDF1}"/>
              </a:ext>
            </a:extLst>
          </p:cNvPr>
          <p:cNvSpPr>
            <a:spLocks noGrp="1"/>
          </p:cNvSpPr>
          <p:nvPr>
            <p:ph type="sldNum" sz="quarter" idx="12"/>
          </p:nvPr>
        </p:nvSpPr>
        <p:spPr/>
        <p:txBody>
          <a:bodyPr/>
          <a:lstStyle/>
          <a:p>
            <a:fld id="{6E91CC32-6A6B-4E2E-BBA1-6864F305DA26}" type="slidenum">
              <a:rPr lang="en-US" smtClean="0"/>
              <a:t>2</a:t>
            </a:fld>
            <a:endParaRPr lang="en-US"/>
          </a:p>
        </p:txBody>
      </p:sp>
    </p:spTree>
    <p:extLst>
      <p:ext uri="{BB962C8B-B14F-4D97-AF65-F5344CB8AC3E}">
        <p14:creationId xmlns:p14="http://schemas.microsoft.com/office/powerpoint/2010/main" val="18428465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CBF17FA-84C9-1B82-3B5D-A9B8EC1F3803}"/>
              </a:ext>
            </a:extLst>
          </p:cNvPr>
          <p:cNvSpPr>
            <a:spLocks noGrp="1"/>
          </p:cNvSpPr>
          <p:nvPr>
            <p:ph type="title"/>
          </p:nvPr>
        </p:nvSpPr>
        <p:spPr/>
        <p:txBody>
          <a:bodyPr/>
          <a:lstStyle/>
          <a:p>
            <a:r>
              <a:rPr lang="tr-TR"/>
              <a:t>DQL Genel Çıkarımlar </a:t>
            </a:r>
          </a:p>
        </p:txBody>
      </p:sp>
      <p:sp>
        <p:nvSpPr>
          <p:cNvPr id="3" name="İçerik Yer Tutucusu 2">
            <a:extLst>
              <a:ext uri="{FF2B5EF4-FFF2-40B4-BE49-F238E27FC236}">
                <a16:creationId xmlns:a16="http://schemas.microsoft.com/office/drawing/2014/main" id="{B12196A9-8BF5-6B7D-38D8-34518DD9EC6A}"/>
              </a:ext>
            </a:extLst>
          </p:cNvPr>
          <p:cNvSpPr>
            <a:spLocks noGrp="1"/>
          </p:cNvSpPr>
          <p:nvPr>
            <p:ph idx="1"/>
          </p:nvPr>
        </p:nvSpPr>
        <p:spPr/>
        <p:txBody>
          <a:bodyPr>
            <a:normAutofit/>
          </a:bodyPr>
          <a:lstStyle/>
          <a:p>
            <a:pPr marL="0" indent="0">
              <a:buNone/>
            </a:pPr>
            <a:r>
              <a:rPr lang="tr-TR" b="1"/>
              <a:t>DQL'in Avantajları :</a:t>
            </a:r>
          </a:p>
          <a:p>
            <a:pPr>
              <a:buFont typeface="Arial" panose="020B0604020202020204" pitchFamily="34" charset="0"/>
              <a:buChar char="•"/>
            </a:pPr>
            <a:r>
              <a:rPr lang="tr-TR"/>
              <a:t>Yüksek boyutlu problemler için uygundur.</a:t>
            </a:r>
          </a:p>
          <a:p>
            <a:pPr>
              <a:buFont typeface="Arial" panose="020B0604020202020204" pitchFamily="34" charset="0"/>
              <a:buChar char="•"/>
            </a:pPr>
            <a:r>
              <a:rPr lang="tr-TR"/>
              <a:t>Derin sinir ağları sayesinde genelleme yeteneği güçlüdür.</a:t>
            </a:r>
          </a:p>
          <a:p>
            <a:pPr>
              <a:buFont typeface="Arial" panose="020B0604020202020204" pitchFamily="34" charset="0"/>
              <a:buChar char="•"/>
            </a:pPr>
            <a:r>
              <a:rPr lang="tr-TR"/>
              <a:t>Replay buffer ve hedef ağ gibi mekanizmalar öğrenme sürecini stabil hale getirir.</a:t>
            </a:r>
          </a:p>
          <a:p>
            <a:pPr marL="0" indent="0">
              <a:buNone/>
            </a:pPr>
            <a:r>
              <a:rPr lang="tr-TR" b="1"/>
              <a:t>DQL’inSınırlamaları:</a:t>
            </a:r>
          </a:p>
          <a:p>
            <a:pPr>
              <a:buFont typeface="Arial" panose="020B0604020202020204" pitchFamily="34" charset="0"/>
              <a:buChar char="•"/>
            </a:pPr>
            <a:r>
              <a:rPr lang="tr-TR"/>
              <a:t>Sürekli eylem alanlarında doğrudan kullanılamaz (DDPG gibi algoritmalar gereklidir).</a:t>
            </a:r>
          </a:p>
          <a:p>
            <a:pPr>
              <a:buFont typeface="Arial" panose="020B0604020202020204" pitchFamily="34" charset="0"/>
              <a:buChar char="•"/>
            </a:pPr>
            <a:r>
              <a:rPr lang="tr-TR"/>
              <a:t>Hiperparametre seçimi (</a:t>
            </a:r>
            <a:r>
              <a:rPr lang="el-GR"/>
              <a:t>ϵ,γ,αϵ,γ,α) </a:t>
            </a:r>
            <a:r>
              <a:rPr lang="tr-TR"/>
              <a:t>başarıyı doğrudan etkiler.</a:t>
            </a:r>
          </a:p>
          <a:p>
            <a:pPr>
              <a:buFont typeface="Arial" panose="020B0604020202020204" pitchFamily="34" charset="0"/>
              <a:buChar char="•"/>
            </a:pPr>
            <a:r>
              <a:rPr lang="tr-TR"/>
              <a:t>Büyük replay buffer ve sinir ağları, yüksek hesaplama kaynağı gerektirir.</a:t>
            </a:r>
          </a:p>
          <a:p>
            <a:endParaRPr lang="tr-TR"/>
          </a:p>
        </p:txBody>
      </p:sp>
      <p:sp>
        <p:nvSpPr>
          <p:cNvPr id="4" name="Veri Yer Tutucusu 3">
            <a:extLst>
              <a:ext uri="{FF2B5EF4-FFF2-40B4-BE49-F238E27FC236}">
                <a16:creationId xmlns:a16="http://schemas.microsoft.com/office/drawing/2014/main" id="{0D7ED050-3683-9CF1-48CF-1887F2CCD77A}"/>
              </a:ext>
            </a:extLst>
          </p:cNvPr>
          <p:cNvSpPr>
            <a:spLocks noGrp="1"/>
          </p:cNvSpPr>
          <p:nvPr>
            <p:ph type="dt" sz="half" idx="10"/>
          </p:nvPr>
        </p:nvSpPr>
        <p:spPr/>
        <p:txBody>
          <a:bodyPr/>
          <a:lstStyle/>
          <a:p>
            <a:endParaRPr lang="en-US"/>
          </a:p>
        </p:txBody>
      </p:sp>
      <p:sp>
        <p:nvSpPr>
          <p:cNvPr id="5" name="Alt Bilgi Yer Tutucusu 4">
            <a:extLst>
              <a:ext uri="{FF2B5EF4-FFF2-40B4-BE49-F238E27FC236}">
                <a16:creationId xmlns:a16="http://schemas.microsoft.com/office/drawing/2014/main" id="{5E3CF827-D9D9-1EA8-9C91-D61C422AF08C}"/>
              </a:ext>
            </a:extLst>
          </p:cNvPr>
          <p:cNvSpPr>
            <a:spLocks noGrp="1"/>
          </p:cNvSpPr>
          <p:nvPr>
            <p:ph type="ftr" sz="quarter" idx="11"/>
          </p:nvPr>
        </p:nvSpPr>
        <p:spPr/>
        <p:txBody>
          <a:bodyPr/>
          <a:lstStyle/>
          <a:p>
            <a:endParaRPr lang="en-US"/>
          </a:p>
        </p:txBody>
      </p:sp>
      <p:sp>
        <p:nvSpPr>
          <p:cNvPr id="6" name="Slayt Numarası Yer Tutucusu 5">
            <a:extLst>
              <a:ext uri="{FF2B5EF4-FFF2-40B4-BE49-F238E27FC236}">
                <a16:creationId xmlns:a16="http://schemas.microsoft.com/office/drawing/2014/main" id="{27DA6217-DB74-6C8A-2D65-A963CAFF0ECF}"/>
              </a:ext>
            </a:extLst>
          </p:cNvPr>
          <p:cNvSpPr>
            <a:spLocks noGrp="1"/>
          </p:cNvSpPr>
          <p:nvPr>
            <p:ph type="sldNum" sz="quarter" idx="12"/>
          </p:nvPr>
        </p:nvSpPr>
        <p:spPr/>
        <p:txBody>
          <a:bodyPr/>
          <a:lstStyle/>
          <a:p>
            <a:fld id="{6E91CC32-6A6B-4E2E-BBA1-6864F305DA26}" type="slidenum">
              <a:rPr lang="en-US" smtClean="0"/>
              <a:t>20</a:t>
            </a:fld>
            <a:endParaRPr lang="en-US"/>
          </a:p>
        </p:txBody>
      </p:sp>
    </p:spTree>
    <p:extLst>
      <p:ext uri="{BB962C8B-B14F-4D97-AF65-F5344CB8AC3E}">
        <p14:creationId xmlns:p14="http://schemas.microsoft.com/office/powerpoint/2010/main" val="5762276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2D30002-1C70-4B95-9AF3-2CE4FDA2F433}"/>
              </a:ext>
            </a:extLst>
          </p:cNvPr>
          <p:cNvSpPr>
            <a:spLocks noGrp="1"/>
          </p:cNvSpPr>
          <p:nvPr>
            <p:ph type="title"/>
          </p:nvPr>
        </p:nvSpPr>
        <p:spPr>
          <a:xfrm>
            <a:off x="335467" y="476268"/>
            <a:ext cx="9956747" cy="768331"/>
          </a:xfrm>
        </p:spPr>
        <p:txBody>
          <a:bodyPr/>
          <a:lstStyle/>
          <a:p>
            <a:r>
              <a:rPr lang="tr-TR" dirty="0" err="1"/>
              <a:t>DDPG'nin</a:t>
            </a:r>
            <a:r>
              <a:rPr lang="tr-TR" dirty="0"/>
              <a:t> Temel Bileşenleri</a:t>
            </a:r>
          </a:p>
        </p:txBody>
      </p:sp>
      <p:sp>
        <p:nvSpPr>
          <p:cNvPr id="3" name="İçerik Yer Tutucusu 2">
            <a:extLst>
              <a:ext uri="{FF2B5EF4-FFF2-40B4-BE49-F238E27FC236}">
                <a16:creationId xmlns:a16="http://schemas.microsoft.com/office/drawing/2014/main" id="{09A9FC9E-81D7-435D-A2EF-9E920A38A2BD}"/>
              </a:ext>
            </a:extLst>
          </p:cNvPr>
          <p:cNvSpPr>
            <a:spLocks noGrp="1"/>
          </p:cNvSpPr>
          <p:nvPr>
            <p:ph idx="1"/>
          </p:nvPr>
        </p:nvSpPr>
        <p:spPr>
          <a:xfrm>
            <a:off x="335467" y="1701801"/>
            <a:ext cx="9956747" cy="4475162"/>
          </a:xfrm>
        </p:spPr>
        <p:txBody>
          <a:bodyPr>
            <a:normAutofit lnSpcReduction="10000"/>
          </a:bodyPr>
          <a:lstStyle/>
          <a:p>
            <a:pPr>
              <a:buFont typeface="+mj-lt"/>
              <a:buAutoNum type="arabicPeriod"/>
            </a:pPr>
            <a:r>
              <a:rPr lang="tr-TR" b="1" dirty="0"/>
              <a:t>Aktör (</a:t>
            </a:r>
            <a:r>
              <a:rPr lang="tr-TR" b="1" dirty="0" err="1"/>
              <a:t>Actor</a:t>
            </a:r>
            <a:r>
              <a:rPr lang="tr-TR" b="1" dirty="0"/>
              <a:t>) Ağı (</a:t>
            </a:r>
            <a:r>
              <a:rPr lang="el-GR" b="1" dirty="0"/>
              <a:t>μ</a:t>
            </a:r>
            <a:r>
              <a:rPr lang="el-GR" b="1"/>
              <a:t>(</a:t>
            </a:r>
            <a:r>
              <a:rPr lang="tr-TR" b="1"/>
              <a:t>s;</a:t>
            </a:r>
            <a:r>
              <a:rPr lang="el-GR" b="1"/>
              <a:t>θμ)):</a:t>
            </a:r>
            <a:endParaRPr lang="el-GR" dirty="0"/>
          </a:p>
          <a:p>
            <a:pPr marL="742950" lvl="1" indent="-285750">
              <a:buFont typeface="+mj-lt"/>
              <a:buAutoNum type="arabicPeriod"/>
            </a:pPr>
            <a:r>
              <a:rPr lang="tr-TR" dirty="0"/>
              <a:t>Politika fonksiyonunu temsil eder ve verilen bir durum (s) için </a:t>
            </a:r>
            <a:r>
              <a:rPr lang="tr-TR" dirty="0" err="1"/>
              <a:t>deterministik</a:t>
            </a:r>
            <a:r>
              <a:rPr lang="tr-TR" dirty="0"/>
              <a:t> bir eylem </a:t>
            </a:r>
            <a:r>
              <a:rPr lang="tr-TR"/>
              <a:t>(a) </a:t>
            </a:r>
            <a:r>
              <a:rPr lang="tr-TR" dirty="0"/>
              <a:t>önerir.</a:t>
            </a:r>
          </a:p>
          <a:p>
            <a:pPr marL="742950" lvl="1" indent="-285750">
              <a:buFont typeface="+mj-lt"/>
              <a:buAutoNum type="arabicPeriod"/>
            </a:pPr>
            <a:r>
              <a:rPr lang="tr-TR" dirty="0"/>
              <a:t>Aktör, sürekli eylem alanında çalıştığı için eylemler </a:t>
            </a:r>
            <a:r>
              <a:rPr lang="tr-TR" dirty="0" err="1"/>
              <a:t>deterministik</a:t>
            </a:r>
            <a:r>
              <a:rPr lang="tr-TR" dirty="0"/>
              <a:t> olarak üretilir.</a:t>
            </a:r>
          </a:p>
          <a:p>
            <a:pPr>
              <a:buFont typeface="+mj-lt"/>
              <a:buAutoNum type="arabicPeriod"/>
            </a:pPr>
            <a:r>
              <a:rPr lang="tr-TR" b="1" dirty="0"/>
              <a:t>Kritik (</a:t>
            </a:r>
            <a:r>
              <a:rPr lang="tr-TR" b="1" dirty="0" err="1"/>
              <a:t>Critic</a:t>
            </a:r>
            <a:r>
              <a:rPr lang="tr-TR" b="1" dirty="0"/>
              <a:t>) Ağı (Q(</a:t>
            </a:r>
            <a:r>
              <a:rPr lang="tr-TR" b="1" dirty="0" err="1"/>
              <a:t>s,a</a:t>
            </a:r>
            <a:r>
              <a:rPr lang="tr-TR" b="1" dirty="0"/>
              <a:t>;</a:t>
            </a:r>
            <a:r>
              <a:rPr lang="el-GR" b="1" dirty="0"/>
              <a:t>θ</a:t>
            </a:r>
            <a:r>
              <a:rPr lang="tr-TR" b="1" dirty="0"/>
              <a:t>Q)):</a:t>
            </a:r>
            <a:endParaRPr lang="tr-TR" dirty="0"/>
          </a:p>
          <a:p>
            <a:pPr marL="742950" lvl="1" indent="-285750">
              <a:buFont typeface="+mj-lt"/>
              <a:buAutoNum type="arabicPeriod"/>
            </a:pPr>
            <a:r>
              <a:rPr lang="tr-TR" dirty="0"/>
              <a:t>Durum-eylem çiftlerinin uzun vadeli ödüllerini (Q-değerlerini) tahmin eder.</a:t>
            </a:r>
          </a:p>
          <a:p>
            <a:pPr marL="742950" lvl="1" indent="-285750">
              <a:buFont typeface="+mj-lt"/>
              <a:buAutoNum type="arabicPeriod"/>
            </a:pPr>
            <a:r>
              <a:rPr lang="tr-TR" dirty="0"/>
              <a:t>Bu ağ, aktörün önerdiği eylemin ne kadar iyi olduğunu değerlendirir.</a:t>
            </a:r>
          </a:p>
          <a:p>
            <a:pPr>
              <a:buFont typeface="+mj-lt"/>
              <a:buAutoNum type="arabicPeriod"/>
            </a:pPr>
            <a:r>
              <a:rPr lang="tr-TR" b="1" dirty="0"/>
              <a:t>Hedef Aktör ve Kritik Ağları (</a:t>
            </a:r>
            <a:r>
              <a:rPr lang="el-GR" b="1" dirty="0"/>
              <a:t>μ′</a:t>
            </a:r>
            <a:r>
              <a:rPr lang="tr-TR" b="1" dirty="0"/>
              <a:t> ve Q′):</a:t>
            </a:r>
            <a:endParaRPr lang="tr-TR" dirty="0"/>
          </a:p>
          <a:p>
            <a:pPr marL="742950" lvl="1" indent="-285750">
              <a:buFont typeface="+mj-lt"/>
              <a:buAutoNum type="arabicPeriod"/>
            </a:pPr>
            <a:r>
              <a:rPr lang="tr-TR" dirty="0" err="1"/>
              <a:t>Stabiliteyi</a:t>
            </a:r>
            <a:r>
              <a:rPr lang="tr-TR" dirty="0"/>
              <a:t> artırmak için, aktör ve kritik ağların hedef kopyaları tutulur.</a:t>
            </a:r>
          </a:p>
          <a:p>
            <a:pPr marL="742950" lvl="1" indent="-285750">
              <a:buFont typeface="+mj-lt"/>
              <a:buAutoNum type="arabicPeriod"/>
            </a:pPr>
            <a:r>
              <a:rPr lang="tr-TR" dirty="0"/>
              <a:t>Bu hedef ağlar, ana ağlardan daha yavaş güncellenir.</a:t>
            </a:r>
          </a:p>
          <a:p>
            <a:pPr>
              <a:buFont typeface="+mj-lt"/>
              <a:buAutoNum type="arabicPeriod"/>
            </a:pPr>
            <a:r>
              <a:rPr lang="tr-TR" b="1" dirty="0"/>
              <a:t>Deneyim Tekrarı (</a:t>
            </a:r>
            <a:r>
              <a:rPr lang="tr-TR" b="1" dirty="0" err="1"/>
              <a:t>Experience</a:t>
            </a:r>
            <a:r>
              <a:rPr lang="tr-TR" b="1" dirty="0"/>
              <a:t> </a:t>
            </a:r>
            <a:r>
              <a:rPr lang="tr-TR" b="1" dirty="0" err="1"/>
              <a:t>Replay</a:t>
            </a:r>
            <a:r>
              <a:rPr lang="tr-TR" b="1" dirty="0"/>
              <a:t>):</a:t>
            </a:r>
            <a:endParaRPr lang="tr-TR" dirty="0"/>
          </a:p>
          <a:p>
            <a:pPr marL="742950" lvl="1" indent="-285750">
              <a:buFont typeface="+mj-lt"/>
              <a:buAutoNum type="arabicPeriod"/>
            </a:pPr>
            <a:r>
              <a:rPr lang="tr-TR" dirty="0"/>
              <a:t>Çevreden toplanan deneyimler (</a:t>
            </a:r>
            <a:r>
              <a:rPr lang="tr-TR" dirty="0" err="1"/>
              <a:t>s,a,r,s</a:t>
            </a:r>
            <a:r>
              <a:rPr lang="tr-TR"/>
              <a:t>′) </a:t>
            </a:r>
            <a:r>
              <a:rPr lang="tr-TR" dirty="0"/>
              <a:t>bir tampon bellekte (</a:t>
            </a:r>
            <a:r>
              <a:rPr lang="tr-TR" dirty="0" err="1"/>
              <a:t>replay</a:t>
            </a:r>
            <a:r>
              <a:rPr lang="tr-TR" dirty="0"/>
              <a:t> </a:t>
            </a:r>
            <a:r>
              <a:rPr lang="tr-TR" dirty="0" err="1"/>
              <a:t>buffer</a:t>
            </a:r>
            <a:r>
              <a:rPr lang="tr-TR" dirty="0"/>
              <a:t>) saklanır.</a:t>
            </a:r>
          </a:p>
          <a:p>
            <a:pPr marL="742950" lvl="1" indent="-285750">
              <a:buFont typeface="+mj-lt"/>
              <a:buAutoNum type="arabicPeriod"/>
            </a:pPr>
            <a:r>
              <a:rPr lang="tr-TR" dirty="0"/>
              <a:t>Deneyimler </a:t>
            </a:r>
            <a:r>
              <a:rPr lang="tr-TR" dirty="0" err="1"/>
              <a:t>minibatch</a:t>
            </a:r>
            <a:r>
              <a:rPr lang="tr-TR" dirty="0"/>
              <a:t> hâlinde örneklenir, bu da öğrenmeyi daha stabil hale getirir.</a:t>
            </a:r>
          </a:p>
          <a:p>
            <a:endParaRPr lang="tr-TR" dirty="0"/>
          </a:p>
        </p:txBody>
      </p:sp>
      <p:sp>
        <p:nvSpPr>
          <p:cNvPr id="4" name="Veri Yer Tutucusu 3">
            <a:extLst>
              <a:ext uri="{FF2B5EF4-FFF2-40B4-BE49-F238E27FC236}">
                <a16:creationId xmlns:a16="http://schemas.microsoft.com/office/drawing/2014/main" id="{22F7A7C5-8F3A-47B8-BE4A-10C1175F1A3F}"/>
              </a:ext>
            </a:extLst>
          </p:cNvPr>
          <p:cNvSpPr>
            <a:spLocks noGrp="1"/>
          </p:cNvSpPr>
          <p:nvPr>
            <p:ph type="dt" sz="half" idx="10"/>
          </p:nvPr>
        </p:nvSpPr>
        <p:spPr/>
        <p:txBody>
          <a:bodyPr/>
          <a:lstStyle/>
          <a:p>
            <a:endParaRPr lang="en-US"/>
          </a:p>
        </p:txBody>
      </p:sp>
      <p:sp>
        <p:nvSpPr>
          <p:cNvPr id="5" name="Alt Bilgi Yer Tutucusu 4">
            <a:extLst>
              <a:ext uri="{FF2B5EF4-FFF2-40B4-BE49-F238E27FC236}">
                <a16:creationId xmlns:a16="http://schemas.microsoft.com/office/drawing/2014/main" id="{B41A0649-B84A-4B2F-A3D1-C592B9843AB4}"/>
              </a:ext>
            </a:extLst>
          </p:cNvPr>
          <p:cNvSpPr>
            <a:spLocks noGrp="1"/>
          </p:cNvSpPr>
          <p:nvPr>
            <p:ph type="ftr" sz="quarter" idx="11"/>
          </p:nvPr>
        </p:nvSpPr>
        <p:spPr/>
        <p:txBody>
          <a:bodyPr/>
          <a:lstStyle/>
          <a:p>
            <a:endParaRPr lang="en-US"/>
          </a:p>
        </p:txBody>
      </p:sp>
      <p:sp>
        <p:nvSpPr>
          <p:cNvPr id="6" name="Slayt Numarası Yer Tutucusu 5">
            <a:extLst>
              <a:ext uri="{FF2B5EF4-FFF2-40B4-BE49-F238E27FC236}">
                <a16:creationId xmlns:a16="http://schemas.microsoft.com/office/drawing/2014/main" id="{CB98F60C-195B-491B-84F3-EE1B485AE2A2}"/>
              </a:ext>
            </a:extLst>
          </p:cNvPr>
          <p:cNvSpPr>
            <a:spLocks noGrp="1"/>
          </p:cNvSpPr>
          <p:nvPr>
            <p:ph type="sldNum" sz="quarter" idx="12"/>
          </p:nvPr>
        </p:nvSpPr>
        <p:spPr/>
        <p:txBody>
          <a:bodyPr/>
          <a:lstStyle/>
          <a:p>
            <a:fld id="{6E91CC32-6A6B-4E2E-BBA1-6864F305DA26}" type="slidenum">
              <a:rPr lang="en-US" smtClean="0"/>
              <a:t>21</a:t>
            </a:fld>
            <a:endParaRPr lang="en-US"/>
          </a:p>
        </p:txBody>
      </p:sp>
    </p:spTree>
    <p:extLst>
      <p:ext uri="{BB962C8B-B14F-4D97-AF65-F5344CB8AC3E}">
        <p14:creationId xmlns:p14="http://schemas.microsoft.com/office/powerpoint/2010/main" val="21367854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FDF132E-B6F6-5092-B45B-5FE6908E70B6}"/>
              </a:ext>
            </a:extLst>
          </p:cNvPr>
          <p:cNvSpPr>
            <a:spLocks noGrp="1"/>
          </p:cNvSpPr>
          <p:nvPr>
            <p:ph type="title"/>
          </p:nvPr>
        </p:nvSpPr>
        <p:spPr>
          <a:xfrm>
            <a:off x="308387" y="629222"/>
            <a:ext cx="9956747" cy="769828"/>
          </a:xfrm>
        </p:spPr>
        <p:txBody>
          <a:bodyPr/>
          <a:lstStyle/>
          <a:p>
            <a:r>
              <a:rPr lang="tr-TR" dirty="0" err="1"/>
              <a:t>DDPG</a:t>
            </a:r>
            <a:r>
              <a:rPr lang="tr-TR" dirty="0"/>
              <a:t> Çalışma Mantığı</a:t>
            </a:r>
          </a:p>
        </p:txBody>
      </p:sp>
      <p:sp>
        <p:nvSpPr>
          <p:cNvPr id="3" name="İçerik Yer Tutucusu 2">
            <a:extLst>
              <a:ext uri="{FF2B5EF4-FFF2-40B4-BE49-F238E27FC236}">
                <a16:creationId xmlns:a16="http://schemas.microsoft.com/office/drawing/2014/main" id="{5082F620-6EAE-3F49-098E-D4BFAAEFBBBC}"/>
              </a:ext>
            </a:extLst>
          </p:cNvPr>
          <p:cNvSpPr>
            <a:spLocks noGrp="1"/>
          </p:cNvSpPr>
          <p:nvPr>
            <p:ph idx="1"/>
          </p:nvPr>
        </p:nvSpPr>
        <p:spPr>
          <a:xfrm>
            <a:off x="308386" y="1646849"/>
            <a:ext cx="9956747" cy="4454148"/>
          </a:xfrm>
        </p:spPr>
        <p:txBody>
          <a:bodyPr>
            <a:normAutofit/>
          </a:bodyPr>
          <a:lstStyle/>
          <a:p>
            <a:pPr marL="342900" indent="-342900">
              <a:buAutoNum type="arabicPeriod"/>
            </a:pPr>
            <a:r>
              <a:rPr lang="tr-TR" b="1" dirty="0"/>
              <a:t>Ortamın Başlatılması</a:t>
            </a:r>
            <a:r>
              <a:rPr lang="tr-TR" dirty="0"/>
              <a:t>: Ajan, sürekli eylem uzayına sahip bir </a:t>
            </a:r>
            <a:r>
              <a:rPr lang="tr-TR"/>
              <a:t>ortamda başlangıç </a:t>
            </a:r>
            <a:r>
              <a:rPr lang="tr-TR" dirty="0"/>
              <a:t>durumunu alarak çalışmaya başlar.</a:t>
            </a:r>
          </a:p>
          <a:p>
            <a:pPr marL="342900" indent="-342900">
              <a:buAutoNum type="arabicPeriod"/>
            </a:pPr>
            <a:r>
              <a:rPr lang="tr-TR" b="1" dirty="0"/>
              <a:t>Ağların Başlatılması</a:t>
            </a:r>
            <a:r>
              <a:rPr lang="tr-TR" dirty="0"/>
              <a:t>: </a:t>
            </a:r>
            <a:r>
              <a:rPr lang="tr-TR" dirty="0" err="1"/>
              <a:t>DDPG</a:t>
            </a:r>
            <a:r>
              <a:rPr lang="tr-TR" dirty="0"/>
              <a:t>, iki ayrı derin sinir ağı kullanır: </a:t>
            </a:r>
            <a:r>
              <a:rPr lang="tr-TR" b="1" dirty="0" err="1"/>
              <a:t>aktor</a:t>
            </a:r>
            <a:r>
              <a:rPr lang="tr-TR" dirty="0"/>
              <a:t> (politika ağı) ve </a:t>
            </a:r>
            <a:r>
              <a:rPr lang="tr-TR" b="1" dirty="0"/>
              <a:t>kritik</a:t>
            </a:r>
            <a:r>
              <a:rPr lang="tr-TR" dirty="0"/>
              <a:t> (değer ağı). Ağırlıkları rastgele olarak başlatılır.</a:t>
            </a:r>
          </a:p>
          <a:p>
            <a:pPr marL="342900" indent="-342900">
              <a:buAutoNum type="arabicPeriod"/>
            </a:pPr>
            <a:r>
              <a:rPr lang="tr-TR" b="1" dirty="0"/>
              <a:t>Deneyim Hafızası Oluşturma</a:t>
            </a:r>
            <a:r>
              <a:rPr lang="tr-TR" dirty="0"/>
              <a:t>: Ajan, etkileşimleri sonucunda durum, eylem, ödül ve yeni durumu saklayarak bir deneyim hafızası (</a:t>
            </a:r>
            <a:r>
              <a:rPr lang="tr-TR" dirty="0" err="1"/>
              <a:t>replay</a:t>
            </a:r>
            <a:r>
              <a:rPr lang="tr-TR" dirty="0"/>
              <a:t> </a:t>
            </a:r>
            <a:r>
              <a:rPr lang="tr-TR" dirty="0" err="1"/>
              <a:t>buffer</a:t>
            </a:r>
            <a:r>
              <a:rPr lang="tr-TR" dirty="0"/>
              <a:t>) oluşturur.</a:t>
            </a:r>
          </a:p>
          <a:p>
            <a:pPr marL="342900" indent="-342900">
              <a:buAutoNum type="arabicPeriod"/>
            </a:pPr>
            <a:r>
              <a:rPr lang="tr-TR" b="1" dirty="0"/>
              <a:t>Eylem Seçimi</a:t>
            </a:r>
            <a:r>
              <a:rPr lang="tr-TR" dirty="0"/>
              <a:t>: Ajan, aktör ağı kullanarak mevcut duruma göre bir eylem seçer. Eylemler genellikle bir keşif (</a:t>
            </a:r>
            <a:r>
              <a:rPr lang="tr-TR" dirty="0" err="1"/>
              <a:t>exploration</a:t>
            </a:r>
            <a:r>
              <a:rPr lang="tr-TR" dirty="0"/>
              <a:t>) stratejisi (örneğin, gürültü eklenmiş deterministik eylemler) ile çeşitlendirilir.</a:t>
            </a:r>
          </a:p>
          <a:p>
            <a:pPr marL="342900" indent="-342900">
              <a:buAutoNum type="arabicPeriod"/>
            </a:pPr>
            <a:r>
              <a:rPr lang="tr-TR" b="1" dirty="0"/>
              <a:t>Eylemi Uygulama</a:t>
            </a:r>
            <a:r>
              <a:rPr lang="tr-TR" dirty="0"/>
              <a:t>: Seçilen eylem ortamda uygulanır ve yeni durum, ödül ve bitiş durumu elde edilir.</a:t>
            </a:r>
          </a:p>
        </p:txBody>
      </p:sp>
      <p:sp>
        <p:nvSpPr>
          <p:cNvPr id="4" name="Veri Yer Tutucusu 3">
            <a:extLst>
              <a:ext uri="{FF2B5EF4-FFF2-40B4-BE49-F238E27FC236}">
                <a16:creationId xmlns:a16="http://schemas.microsoft.com/office/drawing/2014/main" id="{683EBCAF-8525-8191-16D8-5D8FADBC4341}"/>
              </a:ext>
            </a:extLst>
          </p:cNvPr>
          <p:cNvSpPr>
            <a:spLocks noGrp="1"/>
          </p:cNvSpPr>
          <p:nvPr>
            <p:ph type="dt" sz="half" idx="10"/>
          </p:nvPr>
        </p:nvSpPr>
        <p:spPr/>
        <p:txBody>
          <a:bodyPr/>
          <a:lstStyle/>
          <a:p>
            <a:endParaRPr lang="en-US" dirty="0"/>
          </a:p>
        </p:txBody>
      </p:sp>
      <p:sp>
        <p:nvSpPr>
          <p:cNvPr id="5" name="Alt Bilgi Yer Tutucusu 4">
            <a:extLst>
              <a:ext uri="{FF2B5EF4-FFF2-40B4-BE49-F238E27FC236}">
                <a16:creationId xmlns:a16="http://schemas.microsoft.com/office/drawing/2014/main" id="{2D4DF059-6ADB-F691-8492-8493A2D1C119}"/>
              </a:ext>
            </a:extLst>
          </p:cNvPr>
          <p:cNvSpPr>
            <a:spLocks noGrp="1"/>
          </p:cNvSpPr>
          <p:nvPr>
            <p:ph type="ftr" sz="quarter" idx="11"/>
          </p:nvPr>
        </p:nvSpPr>
        <p:spPr/>
        <p:txBody>
          <a:bodyPr/>
          <a:lstStyle/>
          <a:p>
            <a:endParaRPr lang="en-US" dirty="0"/>
          </a:p>
        </p:txBody>
      </p:sp>
      <p:sp>
        <p:nvSpPr>
          <p:cNvPr id="6" name="Slayt Numarası Yer Tutucusu 5">
            <a:extLst>
              <a:ext uri="{FF2B5EF4-FFF2-40B4-BE49-F238E27FC236}">
                <a16:creationId xmlns:a16="http://schemas.microsoft.com/office/drawing/2014/main" id="{E6201579-2BD9-0FFF-C39D-C3EC65379FA4}"/>
              </a:ext>
            </a:extLst>
          </p:cNvPr>
          <p:cNvSpPr>
            <a:spLocks noGrp="1"/>
          </p:cNvSpPr>
          <p:nvPr>
            <p:ph type="sldNum" sz="quarter" idx="12"/>
          </p:nvPr>
        </p:nvSpPr>
        <p:spPr/>
        <p:txBody>
          <a:bodyPr/>
          <a:lstStyle/>
          <a:p>
            <a:fld id="{6E91CC32-6A6B-4E2E-BBA1-6864F305DA26}" type="slidenum">
              <a:rPr lang="en-US" smtClean="0"/>
              <a:t>22</a:t>
            </a:fld>
            <a:endParaRPr lang="en-US"/>
          </a:p>
        </p:txBody>
      </p:sp>
    </p:spTree>
    <p:extLst>
      <p:ext uri="{BB962C8B-B14F-4D97-AF65-F5344CB8AC3E}">
        <p14:creationId xmlns:p14="http://schemas.microsoft.com/office/powerpoint/2010/main" val="692333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4E8470E-7038-135E-59F1-6B3E103285C1}"/>
              </a:ext>
            </a:extLst>
          </p:cNvPr>
          <p:cNvSpPr>
            <a:spLocks noGrp="1"/>
          </p:cNvSpPr>
          <p:nvPr>
            <p:ph type="title"/>
          </p:nvPr>
        </p:nvSpPr>
        <p:spPr>
          <a:xfrm>
            <a:off x="335467" y="629222"/>
            <a:ext cx="9956747" cy="754837"/>
          </a:xfrm>
        </p:spPr>
        <p:txBody>
          <a:bodyPr>
            <a:normAutofit/>
          </a:bodyPr>
          <a:lstStyle/>
          <a:p>
            <a:r>
              <a:rPr lang="tr-TR" dirty="0" err="1"/>
              <a:t>DDPG</a:t>
            </a:r>
            <a:r>
              <a:rPr lang="tr-TR" dirty="0"/>
              <a:t> Çalışma Mantığı</a:t>
            </a:r>
          </a:p>
        </p:txBody>
      </p:sp>
      <p:sp>
        <p:nvSpPr>
          <p:cNvPr id="3" name="İçerik Yer Tutucusu 2">
            <a:extLst>
              <a:ext uri="{FF2B5EF4-FFF2-40B4-BE49-F238E27FC236}">
                <a16:creationId xmlns:a16="http://schemas.microsoft.com/office/drawing/2014/main" id="{C2DB45BF-6AE2-2E23-2820-5DAFABBC01E3}"/>
              </a:ext>
            </a:extLst>
          </p:cNvPr>
          <p:cNvSpPr>
            <a:spLocks noGrp="1"/>
          </p:cNvSpPr>
          <p:nvPr>
            <p:ph idx="1"/>
          </p:nvPr>
        </p:nvSpPr>
        <p:spPr>
          <a:xfrm>
            <a:off x="335467" y="1493909"/>
            <a:ext cx="9956747" cy="4734869"/>
          </a:xfrm>
        </p:spPr>
        <p:txBody>
          <a:bodyPr>
            <a:noAutofit/>
          </a:bodyPr>
          <a:lstStyle/>
          <a:p>
            <a:pPr marL="0" indent="0">
              <a:buNone/>
            </a:pPr>
            <a:r>
              <a:rPr lang="tr-TR" dirty="0"/>
              <a:t>6. </a:t>
            </a:r>
            <a:r>
              <a:rPr lang="tr-TR" b="1" dirty="0"/>
              <a:t>Deneyimlerin Kaydedilmesi</a:t>
            </a:r>
            <a:r>
              <a:rPr lang="tr-TR" dirty="0"/>
              <a:t>: Elde edilen geçiş (durum, eylem, ödül, yeni durum) deneyim hafızasına kaydedilir.</a:t>
            </a:r>
          </a:p>
          <a:p>
            <a:pPr marL="0" indent="0">
              <a:buNone/>
            </a:pPr>
            <a:r>
              <a:rPr lang="tr-TR" dirty="0"/>
              <a:t>7. </a:t>
            </a:r>
            <a:r>
              <a:rPr lang="tr-TR" b="1" dirty="0"/>
              <a:t>Öğrenme Süreci</a:t>
            </a:r>
            <a:r>
              <a:rPr lang="tr-TR" dirty="0"/>
              <a:t>:</a:t>
            </a:r>
          </a:p>
          <a:p>
            <a:pPr>
              <a:buFont typeface="Arial" panose="020B0604020202020204" pitchFamily="34" charset="0"/>
              <a:buChar char="•"/>
            </a:pPr>
            <a:r>
              <a:rPr lang="tr-TR" dirty="0"/>
              <a:t>Belirli bir sıklıkta, deneyim hafızasından rastgele bir mini-</a:t>
            </a:r>
            <a:r>
              <a:rPr lang="tr-TR" dirty="0" err="1"/>
              <a:t>batch</a:t>
            </a:r>
            <a:r>
              <a:rPr lang="tr-TR" dirty="0"/>
              <a:t> alınır.</a:t>
            </a:r>
          </a:p>
          <a:p>
            <a:pPr>
              <a:buFont typeface="Arial" panose="020B0604020202020204" pitchFamily="34" charset="0"/>
              <a:buChar char="•"/>
            </a:pPr>
            <a:r>
              <a:rPr lang="tr-TR" dirty="0"/>
              <a:t>Bu mini-</a:t>
            </a:r>
            <a:r>
              <a:rPr lang="tr-TR" dirty="0" err="1"/>
              <a:t>batch</a:t>
            </a:r>
            <a:r>
              <a:rPr lang="tr-TR" dirty="0"/>
              <a:t> kullanılarak, kritik ağı güncelleme işlemi yapılır:</a:t>
            </a:r>
          </a:p>
          <a:p>
            <a:pPr marL="742950" lvl="1" indent="-285750">
              <a:buFont typeface="Arial" panose="020B0604020202020204" pitchFamily="34" charset="0"/>
              <a:buChar char="•"/>
            </a:pPr>
            <a:r>
              <a:rPr lang="tr-TR" dirty="0"/>
              <a:t>Hedef Q-değerleri hesaplanır, burada kritik ağ kullanılarak yeni durum için Q-değeri tahmin edilir.</a:t>
            </a:r>
          </a:p>
          <a:p>
            <a:pPr marL="742950" lvl="1" indent="-285750">
              <a:buFont typeface="Arial" panose="020B0604020202020204" pitchFamily="34" charset="0"/>
              <a:buChar char="•"/>
            </a:pPr>
            <a:r>
              <a:rPr lang="tr-TR" dirty="0"/>
              <a:t>Kayıp fonksiyonu, hedef Q-değerleri ile tahmin edilen Q-değerleri arasındaki farkı minimize edecek şekilde hesaplanır.</a:t>
            </a:r>
          </a:p>
          <a:p>
            <a:pPr>
              <a:buFont typeface="Arial" panose="020B0604020202020204" pitchFamily="34" charset="0"/>
              <a:buChar char="•"/>
            </a:pPr>
            <a:r>
              <a:rPr lang="tr-TR" dirty="0"/>
              <a:t>Kritik ağı güncelleyerek kayıp fonksiyonu minimize edilir.</a:t>
            </a:r>
          </a:p>
          <a:p>
            <a:pPr>
              <a:buFont typeface="Arial" panose="020B0604020202020204" pitchFamily="34" charset="0"/>
              <a:buChar char="•"/>
            </a:pPr>
            <a:r>
              <a:rPr lang="tr-TR" dirty="0"/>
              <a:t>Aktör ağı da güncellenir, bu süreçte aktör ağı, kritik ağdan elde edilen Q-değerlerini maksimize edecek şekilde güncellenir.</a:t>
            </a:r>
          </a:p>
        </p:txBody>
      </p:sp>
      <p:sp>
        <p:nvSpPr>
          <p:cNvPr id="4" name="Veri Yer Tutucusu 3">
            <a:extLst>
              <a:ext uri="{FF2B5EF4-FFF2-40B4-BE49-F238E27FC236}">
                <a16:creationId xmlns:a16="http://schemas.microsoft.com/office/drawing/2014/main" id="{7B82A6A4-FB0B-69A1-923E-27AC8FA846EF}"/>
              </a:ext>
            </a:extLst>
          </p:cNvPr>
          <p:cNvSpPr>
            <a:spLocks noGrp="1"/>
          </p:cNvSpPr>
          <p:nvPr>
            <p:ph type="dt" sz="half" idx="10"/>
          </p:nvPr>
        </p:nvSpPr>
        <p:spPr/>
        <p:txBody>
          <a:bodyPr/>
          <a:lstStyle/>
          <a:p>
            <a:endParaRPr lang="en-US" dirty="0"/>
          </a:p>
        </p:txBody>
      </p:sp>
      <p:sp>
        <p:nvSpPr>
          <p:cNvPr id="5" name="Alt Bilgi Yer Tutucusu 4">
            <a:extLst>
              <a:ext uri="{FF2B5EF4-FFF2-40B4-BE49-F238E27FC236}">
                <a16:creationId xmlns:a16="http://schemas.microsoft.com/office/drawing/2014/main" id="{C75295E3-F9CE-78A1-AC42-B0A4984D7B7C}"/>
              </a:ext>
            </a:extLst>
          </p:cNvPr>
          <p:cNvSpPr>
            <a:spLocks noGrp="1"/>
          </p:cNvSpPr>
          <p:nvPr>
            <p:ph type="ftr" sz="quarter" idx="11"/>
          </p:nvPr>
        </p:nvSpPr>
        <p:spPr/>
        <p:txBody>
          <a:bodyPr/>
          <a:lstStyle/>
          <a:p>
            <a:endParaRPr lang="en-US"/>
          </a:p>
        </p:txBody>
      </p:sp>
      <p:sp>
        <p:nvSpPr>
          <p:cNvPr id="6" name="Slayt Numarası Yer Tutucusu 5">
            <a:extLst>
              <a:ext uri="{FF2B5EF4-FFF2-40B4-BE49-F238E27FC236}">
                <a16:creationId xmlns:a16="http://schemas.microsoft.com/office/drawing/2014/main" id="{92AF00EC-8D08-871A-0FE8-D2362ECFFCB2}"/>
              </a:ext>
            </a:extLst>
          </p:cNvPr>
          <p:cNvSpPr>
            <a:spLocks noGrp="1"/>
          </p:cNvSpPr>
          <p:nvPr>
            <p:ph type="sldNum" sz="quarter" idx="12"/>
          </p:nvPr>
        </p:nvSpPr>
        <p:spPr/>
        <p:txBody>
          <a:bodyPr/>
          <a:lstStyle/>
          <a:p>
            <a:fld id="{6E91CC32-6A6B-4E2E-BBA1-6864F305DA26}" type="slidenum">
              <a:rPr lang="en-US" smtClean="0"/>
              <a:t>23</a:t>
            </a:fld>
            <a:endParaRPr lang="en-US"/>
          </a:p>
        </p:txBody>
      </p:sp>
    </p:spTree>
    <p:extLst>
      <p:ext uri="{BB962C8B-B14F-4D97-AF65-F5344CB8AC3E}">
        <p14:creationId xmlns:p14="http://schemas.microsoft.com/office/powerpoint/2010/main" val="25771941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8B888D6-CD7F-B099-9545-3C2B2DDBCF05}"/>
              </a:ext>
            </a:extLst>
          </p:cNvPr>
          <p:cNvSpPr>
            <a:spLocks noGrp="1"/>
          </p:cNvSpPr>
          <p:nvPr>
            <p:ph type="title"/>
          </p:nvPr>
        </p:nvSpPr>
        <p:spPr>
          <a:xfrm>
            <a:off x="335467" y="381423"/>
            <a:ext cx="9956747" cy="784818"/>
          </a:xfrm>
        </p:spPr>
        <p:txBody>
          <a:bodyPr/>
          <a:lstStyle/>
          <a:p>
            <a:r>
              <a:rPr lang="tr-TR" dirty="0" err="1"/>
              <a:t>DDPG</a:t>
            </a:r>
            <a:r>
              <a:rPr lang="tr-TR" dirty="0"/>
              <a:t> Çalışma Mantığı</a:t>
            </a:r>
          </a:p>
        </p:txBody>
      </p:sp>
      <p:sp>
        <p:nvSpPr>
          <p:cNvPr id="3" name="İçerik Yer Tutucusu 2">
            <a:extLst>
              <a:ext uri="{FF2B5EF4-FFF2-40B4-BE49-F238E27FC236}">
                <a16:creationId xmlns:a16="http://schemas.microsoft.com/office/drawing/2014/main" id="{07203B95-FA00-0D2B-3ED8-1EF55360C91B}"/>
              </a:ext>
            </a:extLst>
          </p:cNvPr>
          <p:cNvSpPr>
            <a:spLocks noGrp="1"/>
          </p:cNvSpPr>
          <p:nvPr>
            <p:ph idx="1"/>
          </p:nvPr>
        </p:nvSpPr>
        <p:spPr>
          <a:xfrm>
            <a:off x="335466" y="1484462"/>
            <a:ext cx="9956747" cy="4676495"/>
          </a:xfrm>
        </p:spPr>
        <p:txBody>
          <a:bodyPr/>
          <a:lstStyle/>
          <a:p>
            <a:pPr marL="0" indent="0">
              <a:buNone/>
            </a:pPr>
            <a:r>
              <a:rPr lang="tr-TR" dirty="0"/>
              <a:t>8. </a:t>
            </a:r>
            <a:r>
              <a:rPr lang="tr-TR" b="1" dirty="0"/>
              <a:t>Hedef Ağ Güncellemeleri</a:t>
            </a:r>
            <a:r>
              <a:rPr lang="tr-TR" dirty="0"/>
              <a:t>: </a:t>
            </a:r>
            <a:r>
              <a:rPr lang="tr-TR" dirty="0" err="1"/>
              <a:t>DDPG</a:t>
            </a:r>
            <a:r>
              <a:rPr lang="tr-TR" dirty="0"/>
              <a:t>, iki ayrı hedef ağı kullanır. Aktör ve kritik ağlar için hedef ağı güncellemeleri, yumuşak kopyalamalar (</a:t>
            </a:r>
            <a:r>
              <a:rPr lang="tr-TR" dirty="0" err="1"/>
              <a:t>soft</a:t>
            </a:r>
            <a:r>
              <a:rPr lang="tr-TR" dirty="0"/>
              <a:t> </a:t>
            </a:r>
            <a:r>
              <a:rPr lang="tr-TR" dirty="0" err="1"/>
              <a:t>updates</a:t>
            </a:r>
            <a:r>
              <a:rPr lang="tr-TR" dirty="0"/>
              <a:t>) ile gerçekleştirilir. Bu, öğrenme sürecinde kararlılığı artırır.</a:t>
            </a:r>
          </a:p>
          <a:p>
            <a:pPr marL="0" indent="0">
              <a:buNone/>
            </a:pPr>
            <a:r>
              <a:rPr lang="tr-TR" dirty="0"/>
              <a:t>9 .</a:t>
            </a:r>
            <a:r>
              <a:rPr lang="tr-TR" b="1" dirty="0"/>
              <a:t> Döngüyü Tamamlama</a:t>
            </a:r>
            <a:r>
              <a:rPr lang="tr-TR" dirty="0"/>
              <a:t>: Ajan, yukarıdaki adımları belirli bir toplam adım sayısına ulaşana kadar tekrarlar.</a:t>
            </a:r>
          </a:p>
          <a:p>
            <a:pPr marL="0" indent="0">
              <a:buNone/>
            </a:pPr>
            <a:r>
              <a:rPr lang="tr-TR" dirty="0"/>
              <a:t>10. </a:t>
            </a:r>
            <a:r>
              <a:rPr lang="tr-TR" b="1" dirty="0"/>
              <a:t>Sonuçların Değerlendirilmesi</a:t>
            </a:r>
            <a:r>
              <a:rPr lang="tr-TR" dirty="0"/>
              <a:t>: Öğrenme süreci tamamlandığında, ajanın performansı değerlendirilir ve optimal politika analiz edilir.</a:t>
            </a:r>
          </a:p>
          <a:p>
            <a:pPr marL="0" indent="0">
              <a:buNone/>
            </a:pPr>
            <a:endParaRPr lang="tr-TR" dirty="0"/>
          </a:p>
          <a:p>
            <a:pPr marL="0" indent="0">
              <a:buNone/>
            </a:pPr>
            <a:r>
              <a:rPr lang="tr-TR" dirty="0" err="1"/>
              <a:t>DDPG</a:t>
            </a:r>
            <a:r>
              <a:rPr lang="tr-TR" dirty="0"/>
              <a:t>, sürekli eylem alanlarında politika öğrenimi sağlarken, aktör-kritik yapısı sayesinde etkili bir şekilde öğrenmeyi gerçekleştirir ve karmaşık dinamiklere sahip ortamlarda başarılı sonuçlar verir.</a:t>
            </a:r>
          </a:p>
        </p:txBody>
      </p:sp>
      <p:sp>
        <p:nvSpPr>
          <p:cNvPr id="4" name="Veri Yer Tutucusu 3">
            <a:extLst>
              <a:ext uri="{FF2B5EF4-FFF2-40B4-BE49-F238E27FC236}">
                <a16:creationId xmlns:a16="http://schemas.microsoft.com/office/drawing/2014/main" id="{A17C91E7-3FD0-42BB-643B-A3E87AF8DA2A}"/>
              </a:ext>
            </a:extLst>
          </p:cNvPr>
          <p:cNvSpPr>
            <a:spLocks noGrp="1"/>
          </p:cNvSpPr>
          <p:nvPr>
            <p:ph type="dt" sz="half" idx="10"/>
          </p:nvPr>
        </p:nvSpPr>
        <p:spPr/>
        <p:txBody>
          <a:bodyPr/>
          <a:lstStyle/>
          <a:p>
            <a:endParaRPr lang="en-US"/>
          </a:p>
        </p:txBody>
      </p:sp>
      <p:sp>
        <p:nvSpPr>
          <p:cNvPr id="5" name="Alt Bilgi Yer Tutucusu 4">
            <a:extLst>
              <a:ext uri="{FF2B5EF4-FFF2-40B4-BE49-F238E27FC236}">
                <a16:creationId xmlns:a16="http://schemas.microsoft.com/office/drawing/2014/main" id="{A8754236-49B8-3425-7858-E0873DE00422}"/>
              </a:ext>
            </a:extLst>
          </p:cNvPr>
          <p:cNvSpPr>
            <a:spLocks noGrp="1"/>
          </p:cNvSpPr>
          <p:nvPr>
            <p:ph type="ftr" sz="quarter" idx="11"/>
          </p:nvPr>
        </p:nvSpPr>
        <p:spPr/>
        <p:txBody>
          <a:bodyPr/>
          <a:lstStyle/>
          <a:p>
            <a:endParaRPr lang="en-US"/>
          </a:p>
        </p:txBody>
      </p:sp>
      <p:sp>
        <p:nvSpPr>
          <p:cNvPr id="6" name="Slayt Numarası Yer Tutucusu 5">
            <a:extLst>
              <a:ext uri="{FF2B5EF4-FFF2-40B4-BE49-F238E27FC236}">
                <a16:creationId xmlns:a16="http://schemas.microsoft.com/office/drawing/2014/main" id="{998C1F34-9A84-754B-9D80-E474385C71AA}"/>
              </a:ext>
            </a:extLst>
          </p:cNvPr>
          <p:cNvSpPr>
            <a:spLocks noGrp="1"/>
          </p:cNvSpPr>
          <p:nvPr>
            <p:ph type="sldNum" sz="quarter" idx="12"/>
          </p:nvPr>
        </p:nvSpPr>
        <p:spPr/>
        <p:txBody>
          <a:bodyPr/>
          <a:lstStyle/>
          <a:p>
            <a:fld id="{6E91CC32-6A6B-4E2E-BBA1-6864F305DA26}" type="slidenum">
              <a:rPr lang="en-US" smtClean="0"/>
              <a:t>24</a:t>
            </a:fld>
            <a:endParaRPr lang="en-US"/>
          </a:p>
        </p:txBody>
      </p:sp>
    </p:spTree>
    <p:extLst>
      <p:ext uri="{BB962C8B-B14F-4D97-AF65-F5344CB8AC3E}">
        <p14:creationId xmlns:p14="http://schemas.microsoft.com/office/powerpoint/2010/main" val="29264532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34268D4-0EA8-B75D-61F3-8FA62C2432A4}"/>
              </a:ext>
            </a:extLst>
          </p:cNvPr>
          <p:cNvSpPr>
            <a:spLocks noGrp="1"/>
          </p:cNvSpPr>
          <p:nvPr>
            <p:ph type="title"/>
          </p:nvPr>
        </p:nvSpPr>
        <p:spPr>
          <a:xfrm>
            <a:off x="334962" y="381423"/>
            <a:ext cx="9956747" cy="754838"/>
          </a:xfrm>
        </p:spPr>
        <p:txBody>
          <a:bodyPr/>
          <a:lstStyle/>
          <a:p>
            <a:r>
              <a:rPr lang="tr-TR" dirty="0" err="1"/>
              <a:t>DDPG</a:t>
            </a:r>
            <a:r>
              <a:rPr lang="tr-TR" dirty="0"/>
              <a:t> </a:t>
            </a:r>
            <a:r>
              <a:rPr lang="tr-TR" dirty="0" err="1"/>
              <a:t>Pseudocode</a:t>
            </a:r>
            <a:endParaRPr lang="tr-TR" dirty="0"/>
          </a:p>
        </p:txBody>
      </p:sp>
      <p:sp>
        <p:nvSpPr>
          <p:cNvPr id="4" name="Veri Yer Tutucusu 3">
            <a:extLst>
              <a:ext uri="{FF2B5EF4-FFF2-40B4-BE49-F238E27FC236}">
                <a16:creationId xmlns:a16="http://schemas.microsoft.com/office/drawing/2014/main" id="{8787EE36-65A6-8C8C-93F9-206E4F58A3F3}"/>
              </a:ext>
            </a:extLst>
          </p:cNvPr>
          <p:cNvSpPr>
            <a:spLocks noGrp="1"/>
          </p:cNvSpPr>
          <p:nvPr>
            <p:ph type="dt" sz="half" idx="10"/>
          </p:nvPr>
        </p:nvSpPr>
        <p:spPr/>
        <p:txBody>
          <a:bodyPr/>
          <a:lstStyle/>
          <a:p>
            <a:endParaRPr lang="en-US" dirty="0"/>
          </a:p>
        </p:txBody>
      </p:sp>
      <p:sp>
        <p:nvSpPr>
          <p:cNvPr id="5" name="Alt Bilgi Yer Tutucusu 4">
            <a:extLst>
              <a:ext uri="{FF2B5EF4-FFF2-40B4-BE49-F238E27FC236}">
                <a16:creationId xmlns:a16="http://schemas.microsoft.com/office/drawing/2014/main" id="{A0666E31-4EBA-2631-43CB-E45CE8D74864}"/>
              </a:ext>
            </a:extLst>
          </p:cNvPr>
          <p:cNvSpPr>
            <a:spLocks noGrp="1"/>
          </p:cNvSpPr>
          <p:nvPr>
            <p:ph type="ftr" sz="quarter" idx="11"/>
          </p:nvPr>
        </p:nvSpPr>
        <p:spPr/>
        <p:txBody>
          <a:bodyPr/>
          <a:lstStyle/>
          <a:p>
            <a:endParaRPr lang="en-US" dirty="0"/>
          </a:p>
        </p:txBody>
      </p:sp>
      <p:sp>
        <p:nvSpPr>
          <p:cNvPr id="6" name="Slayt Numarası Yer Tutucusu 5">
            <a:extLst>
              <a:ext uri="{FF2B5EF4-FFF2-40B4-BE49-F238E27FC236}">
                <a16:creationId xmlns:a16="http://schemas.microsoft.com/office/drawing/2014/main" id="{FA5C8603-BA71-78AC-2664-14F88938616D}"/>
              </a:ext>
            </a:extLst>
          </p:cNvPr>
          <p:cNvSpPr>
            <a:spLocks noGrp="1"/>
          </p:cNvSpPr>
          <p:nvPr>
            <p:ph type="sldNum" sz="quarter" idx="12"/>
          </p:nvPr>
        </p:nvSpPr>
        <p:spPr/>
        <p:txBody>
          <a:bodyPr/>
          <a:lstStyle/>
          <a:p>
            <a:fld id="{6E91CC32-6A6B-4E2E-BBA1-6864F305DA26}" type="slidenum">
              <a:rPr lang="en-US" smtClean="0"/>
              <a:t>25</a:t>
            </a:fld>
            <a:endParaRPr lang="en-US"/>
          </a:p>
        </p:txBody>
      </p:sp>
      <p:sp>
        <p:nvSpPr>
          <p:cNvPr id="7" name="Rectangle 1">
            <a:extLst>
              <a:ext uri="{FF2B5EF4-FFF2-40B4-BE49-F238E27FC236}">
                <a16:creationId xmlns:a16="http://schemas.microsoft.com/office/drawing/2014/main" id="{A6374295-8B00-D013-376B-12274337753D}"/>
              </a:ext>
            </a:extLst>
          </p:cNvPr>
          <p:cNvSpPr>
            <a:spLocks noGrp="1" noChangeArrowheads="1"/>
          </p:cNvSpPr>
          <p:nvPr>
            <p:ph idx="1"/>
          </p:nvPr>
        </p:nvSpPr>
        <p:spPr bwMode="auto">
          <a:xfrm>
            <a:off x="334963" y="1006641"/>
            <a:ext cx="11068988" cy="5632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tr-TR" altLang="tr-TR"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tr-TR" altLang="tr-TR" sz="1800" b="0" i="0" u="none" strike="noStrike" cap="none" normalizeH="0" baseline="0" dirty="0">
                <a:ln>
                  <a:noFill/>
                </a:ln>
                <a:solidFill>
                  <a:schemeClr val="tx1"/>
                </a:solidFill>
                <a:effectLst/>
                <a:latin typeface="Arial" panose="020B0604020202020204" pitchFamily="34" charset="0"/>
              </a:rPr>
              <a:t>Politika (aktör) ve değer (kritik) fonksiyonunu tahmin etmek için iki derin sinir ağı parametrelerini başlat: θ (aktör) ve ϕ (kritik).</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tr-TR" altLang="tr-TR" sz="1800" b="0" i="0" u="none" strike="noStrike" cap="none" normalizeH="0" baseline="0" dirty="0">
                <a:ln>
                  <a:noFill/>
                </a:ln>
                <a:solidFill>
                  <a:schemeClr val="tx1"/>
                </a:solidFill>
                <a:effectLst/>
                <a:latin typeface="Arial" panose="020B0604020202020204" pitchFamily="34" charset="0"/>
              </a:rPr>
              <a:t>Deneyim hafızasını (</a:t>
            </a:r>
            <a:r>
              <a:rPr kumimoji="0" lang="tr-TR" altLang="tr-TR" sz="1800" b="0" i="0" u="none" strike="noStrike" cap="none" normalizeH="0" baseline="0" dirty="0" err="1">
                <a:ln>
                  <a:noFill/>
                </a:ln>
                <a:solidFill>
                  <a:schemeClr val="tx1"/>
                </a:solidFill>
                <a:effectLst/>
                <a:latin typeface="Arial" panose="020B0604020202020204" pitchFamily="34" charset="0"/>
              </a:rPr>
              <a:t>replay</a:t>
            </a:r>
            <a:r>
              <a:rPr kumimoji="0" lang="tr-TR" altLang="tr-TR" sz="1800" b="0" i="0" u="none" strike="noStrike" cap="none" normalizeH="0" baseline="0" dirty="0">
                <a:ln>
                  <a:noFill/>
                </a:ln>
                <a:solidFill>
                  <a:schemeClr val="tx1"/>
                </a:solidFill>
                <a:effectLst/>
                <a:latin typeface="Arial" panose="020B0604020202020204" pitchFamily="34" charset="0"/>
              </a:rPr>
              <a:t> </a:t>
            </a:r>
            <a:r>
              <a:rPr kumimoji="0" lang="tr-TR" altLang="tr-TR" sz="1800" b="0" i="0" u="none" strike="noStrike" cap="none" normalizeH="0" baseline="0" dirty="0" err="1">
                <a:ln>
                  <a:noFill/>
                </a:ln>
                <a:solidFill>
                  <a:schemeClr val="tx1"/>
                </a:solidFill>
                <a:effectLst/>
                <a:latin typeface="Arial" panose="020B0604020202020204" pitchFamily="34" charset="0"/>
              </a:rPr>
              <a:t>buffer</a:t>
            </a:r>
            <a:r>
              <a:rPr kumimoji="0" lang="tr-TR" altLang="tr-TR" sz="1800" b="0" i="0" u="none" strike="noStrike" cap="none" normalizeH="0" baseline="0" dirty="0">
                <a:ln>
                  <a:noFill/>
                </a:ln>
                <a:solidFill>
                  <a:schemeClr val="tx1"/>
                </a:solidFill>
                <a:effectLst/>
                <a:latin typeface="Arial" panose="020B0604020202020204" pitchFamily="34" charset="0"/>
              </a:rPr>
              <a:t>) başlat.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tr-TR" altLang="tr-TR" sz="1800" b="0" i="0" u="none" strike="noStrike" cap="none" normalizeH="0" baseline="0" dirty="0" err="1">
                <a:ln>
                  <a:noFill/>
                </a:ln>
                <a:solidFill>
                  <a:schemeClr val="tx1"/>
                </a:solidFill>
                <a:effectLst/>
                <a:latin typeface="Arial" panose="020B0604020202020204" pitchFamily="34" charset="0"/>
              </a:rPr>
              <a:t>Hiperparametreleri</a:t>
            </a:r>
            <a:r>
              <a:rPr kumimoji="0" lang="tr-TR" altLang="tr-TR" sz="1800" b="0" i="0" u="none" strike="noStrike" cap="none" normalizeH="0" baseline="0" dirty="0">
                <a:ln>
                  <a:noFill/>
                </a:ln>
                <a:solidFill>
                  <a:schemeClr val="tx1"/>
                </a:solidFill>
                <a:effectLst/>
                <a:latin typeface="Arial" panose="020B0604020202020204" pitchFamily="34" charset="0"/>
              </a:rPr>
              <a:t> ayarla: </a:t>
            </a:r>
            <a:r>
              <a:rPr kumimoji="0" lang="tr-TR" altLang="tr-TR" sz="1800" b="0" i="0" u="none" strike="noStrike" cap="none" normalizeH="0" baseline="0" dirty="0" err="1">
                <a:ln>
                  <a:noFill/>
                </a:ln>
                <a:solidFill>
                  <a:schemeClr val="tx1"/>
                </a:solidFill>
                <a:effectLst/>
                <a:latin typeface="Arial" panose="020B0604020202020204" pitchFamily="34" charset="0"/>
              </a:rPr>
              <a:t>toplam_zaman_adımları</a:t>
            </a:r>
            <a:r>
              <a:rPr kumimoji="0" lang="tr-TR" altLang="tr-TR" sz="1800" b="0" i="0" u="none" strike="noStrike" cap="none" normalizeH="0" baseline="0" dirty="0">
                <a:ln>
                  <a:noFill/>
                </a:ln>
                <a:solidFill>
                  <a:schemeClr val="tx1"/>
                </a:solidFill>
                <a:effectLst/>
                <a:latin typeface="Arial" panose="020B0604020202020204" pitchFamily="34" charset="0"/>
              </a:rPr>
              <a:t> (örneğin: 4000), öğrenme oranı (örneğin: 0.001), mini-</a:t>
            </a:r>
            <a:r>
              <a:rPr kumimoji="0" lang="tr-TR" altLang="tr-TR" sz="1800" b="0" i="0" u="none" strike="noStrike" cap="none" normalizeH="0" baseline="0" dirty="0" err="1">
                <a:ln>
                  <a:noFill/>
                </a:ln>
                <a:solidFill>
                  <a:schemeClr val="tx1"/>
                </a:solidFill>
                <a:effectLst/>
                <a:latin typeface="Arial" panose="020B0604020202020204" pitchFamily="34" charset="0"/>
              </a:rPr>
              <a:t>batch</a:t>
            </a:r>
            <a:r>
              <a:rPr kumimoji="0" lang="tr-TR" altLang="tr-TR" sz="1800" b="0" i="0" u="none" strike="noStrike" cap="none" normalizeH="0" baseline="0" dirty="0">
                <a:ln>
                  <a:noFill/>
                </a:ln>
                <a:solidFill>
                  <a:schemeClr val="tx1"/>
                </a:solidFill>
                <a:effectLst/>
                <a:latin typeface="Arial" panose="020B0604020202020204" pitchFamily="34" charset="0"/>
              </a:rPr>
              <a:t> boyutu (örneğin: 32), ve indirim faktörü (örneğin: 0.99).</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tr-TR" altLang="tr-TR" sz="1800" b="0" i="0" u="none" strike="noStrike" cap="none" normalizeH="0" baseline="0" dirty="0" err="1">
                <a:ln>
                  <a:noFill/>
                </a:ln>
                <a:solidFill>
                  <a:schemeClr val="tx1"/>
                </a:solidFill>
                <a:effectLst/>
                <a:latin typeface="Arial" panose="020B0604020202020204" pitchFamily="34" charset="0"/>
              </a:rPr>
              <a:t>Toplam_zaman_adımları</a:t>
            </a:r>
            <a:r>
              <a:rPr kumimoji="0" lang="tr-TR" altLang="tr-TR" sz="1800" b="0" i="0" u="none" strike="noStrike" cap="none" normalizeH="0" baseline="0" dirty="0">
                <a:ln>
                  <a:noFill/>
                </a:ln>
                <a:solidFill>
                  <a:schemeClr val="tx1"/>
                </a:solidFill>
                <a:effectLst/>
                <a:latin typeface="Arial" panose="020B0604020202020204" pitchFamily="34" charset="0"/>
              </a:rPr>
              <a:t> bitene kadar döngü başlat: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tr-TR" altLang="tr-TR" sz="1800" b="0" i="0" u="none" strike="noStrike" cap="none" normalizeH="0" baseline="0" dirty="0">
                <a:ln>
                  <a:noFill/>
                </a:ln>
                <a:solidFill>
                  <a:schemeClr val="tx1"/>
                </a:solidFill>
                <a:effectLst/>
                <a:latin typeface="Arial" panose="020B0604020202020204" pitchFamily="34" charset="0"/>
              </a:rPr>
              <a:t>Ortamı başlat ve başlangıç durumunu al.</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tr-TR" altLang="tr-TR" sz="1800" b="0" i="0" u="none" strike="noStrike" cap="none" normalizeH="0" baseline="0" dirty="0">
                <a:ln>
                  <a:noFill/>
                </a:ln>
                <a:solidFill>
                  <a:schemeClr val="tx1"/>
                </a:solidFill>
                <a:effectLst/>
                <a:latin typeface="Arial" panose="020B0604020202020204" pitchFamily="34" charset="0"/>
              </a:rPr>
              <a:t>Her adım için döngü başlat: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tr-TR" altLang="tr-TR" sz="1800" b="0" i="0" u="none" strike="noStrike" cap="none" normalizeH="0" baseline="0" dirty="0">
                <a:ln>
                  <a:noFill/>
                </a:ln>
                <a:solidFill>
                  <a:schemeClr val="tx1"/>
                </a:solidFill>
                <a:effectLst/>
                <a:latin typeface="Arial" panose="020B0604020202020204" pitchFamily="34" charset="0"/>
              </a:rPr>
              <a:t>Eylem seçimi için aktör ağı kullanarak durumdan eylem üret.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tr-TR" altLang="tr-TR" sz="1800" b="0" i="0" u="none" strike="noStrike" cap="none" normalizeH="0" baseline="0" dirty="0">
                <a:ln>
                  <a:noFill/>
                </a:ln>
                <a:solidFill>
                  <a:schemeClr val="tx1"/>
                </a:solidFill>
                <a:effectLst/>
                <a:latin typeface="Arial" panose="020B0604020202020204" pitchFamily="34" charset="0"/>
              </a:rPr>
              <a:t>Seçilen eylemi ortamda uygula ve yeni durum, ödül ve bitiş durumu elde et.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tr-TR" altLang="tr-TR" sz="1800" b="0" i="0" u="none" strike="noStrike" cap="none" normalizeH="0" baseline="0" dirty="0">
                <a:ln>
                  <a:noFill/>
                </a:ln>
                <a:solidFill>
                  <a:schemeClr val="tx1"/>
                </a:solidFill>
                <a:effectLst/>
                <a:latin typeface="Arial" panose="020B0604020202020204" pitchFamily="34" charset="0"/>
              </a:rPr>
              <a:t>Elde edilen geçişi (durum, eylem, ödül, yeni durum) deneyim hafızasına kaydet.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tr-TR" altLang="tr-TR" sz="1800" b="0" i="0" u="none" strike="noStrike" cap="none" normalizeH="0" baseline="0" dirty="0">
                <a:ln>
                  <a:noFill/>
                </a:ln>
                <a:solidFill>
                  <a:schemeClr val="tx1"/>
                </a:solidFill>
                <a:effectLst/>
                <a:latin typeface="Arial" panose="020B0604020202020204" pitchFamily="34" charset="0"/>
              </a:rPr>
              <a:t>Belirli bir sıklıkta öğrenme sürecini başlat:</a:t>
            </a:r>
          </a:p>
          <a:p>
            <a:pPr marL="914400" marR="0" lvl="2" indent="0" algn="l" defTabSz="914400" rtl="0" eaLnBrk="0" fontAlgn="base" latinLnBrk="0" hangingPunct="0">
              <a:lnSpc>
                <a:spcPct val="100000"/>
              </a:lnSpc>
              <a:spcBef>
                <a:spcPct val="0"/>
              </a:spcBef>
              <a:spcAft>
                <a:spcPct val="0"/>
              </a:spcAft>
              <a:buClrTx/>
              <a:buSzTx/>
              <a:buFontTx/>
              <a:buChar char="•"/>
              <a:tabLst/>
            </a:pPr>
            <a:r>
              <a:rPr kumimoji="0" lang="tr-TR" altLang="tr-TR" sz="1800" b="0" i="0" u="none" strike="noStrike" cap="none" normalizeH="0" baseline="0" dirty="0">
                <a:ln>
                  <a:noFill/>
                </a:ln>
                <a:solidFill>
                  <a:schemeClr val="tx1"/>
                </a:solidFill>
                <a:effectLst/>
                <a:latin typeface="Arial" panose="020B0604020202020204" pitchFamily="34" charset="0"/>
              </a:rPr>
              <a:t>Mini-</a:t>
            </a:r>
            <a:r>
              <a:rPr kumimoji="0" lang="tr-TR" altLang="tr-TR" sz="1800" b="0" i="0" u="none" strike="noStrike" cap="none" normalizeH="0" baseline="0" dirty="0" err="1">
                <a:ln>
                  <a:noFill/>
                </a:ln>
                <a:solidFill>
                  <a:schemeClr val="tx1"/>
                </a:solidFill>
                <a:effectLst/>
                <a:latin typeface="Arial" panose="020B0604020202020204" pitchFamily="34" charset="0"/>
              </a:rPr>
              <a:t>batch</a:t>
            </a:r>
            <a:r>
              <a:rPr kumimoji="0" lang="tr-TR" altLang="tr-TR" sz="1800" b="0" i="0" u="none" strike="noStrike" cap="none" normalizeH="0" baseline="0" dirty="0">
                <a:ln>
                  <a:noFill/>
                </a:ln>
                <a:solidFill>
                  <a:schemeClr val="tx1"/>
                </a:solidFill>
                <a:effectLst/>
                <a:latin typeface="Arial" panose="020B0604020202020204" pitchFamily="34" charset="0"/>
              </a:rPr>
              <a:t> olarak deneyim hafızasından rastgele bir örnek al.</a:t>
            </a:r>
          </a:p>
          <a:p>
            <a:pPr marL="914400" marR="0" lvl="2" indent="0" algn="l" defTabSz="914400" rtl="0" eaLnBrk="0" fontAlgn="base" latinLnBrk="0" hangingPunct="0">
              <a:lnSpc>
                <a:spcPct val="100000"/>
              </a:lnSpc>
              <a:spcBef>
                <a:spcPct val="0"/>
              </a:spcBef>
              <a:spcAft>
                <a:spcPct val="0"/>
              </a:spcAft>
              <a:buClrTx/>
              <a:buSzTx/>
              <a:buFontTx/>
              <a:buChar char="•"/>
              <a:tabLst/>
            </a:pPr>
            <a:r>
              <a:rPr kumimoji="0" lang="tr-TR" altLang="tr-TR" sz="1800" b="0" i="0" u="none" strike="noStrike" cap="none" normalizeH="0" baseline="0" dirty="0">
                <a:ln>
                  <a:noFill/>
                </a:ln>
                <a:solidFill>
                  <a:schemeClr val="tx1"/>
                </a:solidFill>
                <a:effectLst/>
                <a:latin typeface="Arial" panose="020B0604020202020204" pitchFamily="34" charset="0"/>
              </a:rPr>
              <a:t>Hedef Q-değerlerini hesapla.</a:t>
            </a:r>
          </a:p>
          <a:p>
            <a:pPr marL="914400" marR="0" lvl="2" indent="0" algn="l" defTabSz="914400" rtl="0" eaLnBrk="0" fontAlgn="base" latinLnBrk="0" hangingPunct="0">
              <a:lnSpc>
                <a:spcPct val="100000"/>
              </a:lnSpc>
              <a:spcBef>
                <a:spcPct val="0"/>
              </a:spcBef>
              <a:spcAft>
                <a:spcPct val="0"/>
              </a:spcAft>
              <a:buClrTx/>
              <a:buSzTx/>
              <a:buFontTx/>
              <a:buChar char="•"/>
              <a:tabLst/>
            </a:pPr>
            <a:r>
              <a:rPr kumimoji="0" lang="tr-TR" altLang="tr-TR" sz="1800" b="0" i="0" u="none" strike="noStrike" cap="none" normalizeH="0" baseline="0" dirty="0">
                <a:ln>
                  <a:noFill/>
                </a:ln>
                <a:solidFill>
                  <a:schemeClr val="tx1"/>
                </a:solidFill>
                <a:effectLst/>
                <a:latin typeface="Arial" panose="020B0604020202020204" pitchFamily="34" charset="0"/>
              </a:rPr>
              <a:t>Kayıp fonksiyonunu hesapla.</a:t>
            </a:r>
          </a:p>
          <a:p>
            <a:pPr marL="914400" marR="0" lvl="2" indent="0" algn="l" defTabSz="914400" rtl="0" eaLnBrk="0" fontAlgn="base" latinLnBrk="0" hangingPunct="0">
              <a:lnSpc>
                <a:spcPct val="100000"/>
              </a:lnSpc>
              <a:spcBef>
                <a:spcPct val="0"/>
              </a:spcBef>
              <a:spcAft>
                <a:spcPct val="0"/>
              </a:spcAft>
              <a:buClrTx/>
              <a:buSzTx/>
              <a:buFontTx/>
              <a:buChar char="•"/>
              <a:tabLst/>
            </a:pPr>
            <a:r>
              <a:rPr kumimoji="0" lang="tr-TR" altLang="tr-TR" sz="1800" b="0" i="0" u="none" strike="noStrike" cap="none" normalizeH="0" baseline="0" dirty="0">
                <a:ln>
                  <a:noFill/>
                </a:ln>
                <a:solidFill>
                  <a:schemeClr val="tx1"/>
                </a:solidFill>
                <a:effectLst/>
                <a:latin typeface="Arial" panose="020B0604020202020204" pitchFamily="34" charset="0"/>
              </a:rPr>
              <a:t>Kayıp fonksiyonunu minimize etmek için kritik ağı güncelle.</a:t>
            </a:r>
          </a:p>
          <a:p>
            <a:pPr marL="914400" marR="0" lvl="2" indent="0" algn="l" defTabSz="914400" rtl="0" eaLnBrk="0" fontAlgn="base" latinLnBrk="0" hangingPunct="0">
              <a:lnSpc>
                <a:spcPct val="100000"/>
              </a:lnSpc>
              <a:spcBef>
                <a:spcPct val="0"/>
              </a:spcBef>
              <a:spcAft>
                <a:spcPct val="0"/>
              </a:spcAft>
              <a:buClrTx/>
              <a:buSzTx/>
              <a:buFontTx/>
              <a:buChar char="•"/>
              <a:tabLst/>
            </a:pPr>
            <a:r>
              <a:rPr kumimoji="0" lang="tr-TR" altLang="tr-TR" sz="1800" b="0" i="0" u="none" strike="noStrike" cap="none" normalizeH="0" baseline="0" dirty="0">
                <a:ln>
                  <a:noFill/>
                </a:ln>
                <a:solidFill>
                  <a:schemeClr val="tx1"/>
                </a:solidFill>
                <a:effectLst/>
                <a:latin typeface="Arial" panose="020B0604020202020204" pitchFamily="34" charset="0"/>
              </a:rPr>
              <a:t>Aktör ağını güncellemek için kritik ağdan elde edilen değerleri kullan.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tr-TR" altLang="tr-TR" sz="1800" b="0" i="0" u="none" strike="noStrike" cap="none" normalizeH="0" baseline="0" dirty="0">
                <a:ln>
                  <a:noFill/>
                </a:ln>
                <a:solidFill>
                  <a:schemeClr val="tx1"/>
                </a:solidFill>
                <a:effectLst/>
                <a:latin typeface="Arial" panose="020B0604020202020204" pitchFamily="34" charset="0"/>
              </a:rPr>
              <a:t>Hedef ağları için yumuşak güncellemeler yap.</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tr-TR" altLang="tr-TR" sz="1800" b="0" i="0" u="none" strike="noStrike" cap="none" normalizeH="0" baseline="0" dirty="0">
                <a:ln>
                  <a:noFill/>
                </a:ln>
                <a:solidFill>
                  <a:schemeClr val="tx1"/>
                </a:solidFill>
                <a:effectLst/>
                <a:latin typeface="Arial" panose="020B0604020202020204" pitchFamily="34" charset="0"/>
              </a:rPr>
              <a:t>Sonuçları değerlendir ve ajanın performansını analiz et. </a:t>
            </a:r>
          </a:p>
        </p:txBody>
      </p:sp>
    </p:spTree>
    <p:extLst>
      <p:ext uri="{BB962C8B-B14F-4D97-AF65-F5344CB8AC3E}">
        <p14:creationId xmlns:p14="http://schemas.microsoft.com/office/powerpoint/2010/main" val="6113622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EE18DA8-E7B8-5736-D04E-93D811FE0517}"/>
              </a:ext>
            </a:extLst>
          </p:cNvPr>
          <p:cNvSpPr>
            <a:spLocks noGrp="1"/>
          </p:cNvSpPr>
          <p:nvPr>
            <p:ph type="title"/>
          </p:nvPr>
        </p:nvSpPr>
        <p:spPr>
          <a:xfrm>
            <a:off x="308387" y="629222"/>
            <a:ext cx="9956747" cy="784818"/>
          </a:xfrm>
        </p:spPr>
        <p:txBody>
          <a:bodyPr/>
          <a:lstStyle/>
          <a:p>
            <a:r>
              <a:rPr lang="tr-TR" dirty="0" err="1"/>
              <a:t>DDPG</a:t>
            </a:r>
            <a:r>
              <a:rPr lang="tr-TR" dirty="0"/>
              <a:t> Akış Şeması</a:t>
            </a:r>
          </a:p>
        </p:txBody>
      </p:sp>
      <p:sp>
        <p:nvSpPr>
          <p:cNvPr id="4" name="Veri Yer Tutucusu 3">
            <a:extLst>
              <a:ext uri="{FF2B5EF4-FFF2-40B4-BE49-F238E27FC236}">
                <a16:creationId xmlns:a16="http://schemas.microsoft.com/office/drawing/2014/main" id="{70E64DC2-F1FC-2AC4-0946-C988199D3274}"/>
              </a:ext>
            </a:extLst>
          </p:cNvPr>
          <p:cNvSpPr>
            <a:spLocks noGrp="1"/>
          </p:cNvSpPr>
          <p:nvPr>
            <p:ph type="dt" sz="half" idx="10"/>
          </p:nvPr>
        </p:nvSpPr>
        <p:spPr/>
        <p:txBody>
          <a:bodyPr/>
          <a:lstStyle/>
          <a:p>
            <a:endParaRPr lang="en-US" dirty="0"/>
          </a:p>
        </p:txBody>
      </p:sp>
      <p:sp>
        <p:nvSpPr>
          <p:cNvPr id="5" name="Alt Bilgi Yer Tutucusu 4">
            <a:extLst>
              <a:ext uri="{FF2B5EF4-FFF2-40B4-BE49-F238E27FC236}">
                <a16:creationId xmlns:a16="http://schemas.microsoft.com/office/drawing/2014/main" id="{78DA1C97-68D7-71A4-4B55-DE615A856C3C}"/>
              </a:ext>
            </a:extLst>
          </p:cNvPr>
          <p:cNvSpPr>
            <a:spLocks noGrp="1"/>
          </p:cNvSpPr>
          <p:nvPr>
            <p:ph type="ftr" sz="quarter" idx="11"/>
          </p:nvPr>
        </p:nvSpPr>
        <p:spPr/>
        <p:txBody>
          <a:bodyPr/>
          <a:lstStyle/>
          <a:p>
            <a:endParaRPr lang="en-US" dirty="0"/>
          </a:p>
        </p:txBody>
      </p:sp>
      <p:sp>
        <p:nvSpPr>
          <p:cNvPr id="6" name="Slayt Numarası Yer Tutucusu 5">
            <a:extLst>
              <a:ext uri="{FF2B5EF4-FFF2-40B4-BE49-F238E27FC236}">
                <a16:creationId xmlns:a16="http://schemas.microsoft.com/office/drawing/2014/main" id="{E8F5AEC6-85EB-3CF2-E7B6-77D66037E6A3}"/>
              </a:ext>
            </a:extLst>
          </p:cNvPr>
          <p:cNvSpPr>
            <a:spLocks noGrp="1"/>
          </p:cNvSpPr>
          <p:nvPr>
            <p:ph type="sldNum" sz="quarter" idx="12"/>
          </p:nvPr>
        </p:nvSpPr>
        <p:spPr/>
        <p:txBody>
          <a:bodyPr/>
          <a:lstStyle/>
          <a:p>
            <a:fld id="{6E91CC32-6A6B-4E2E-BBA1-6864F305DA26}" type="slidenum">
              <a:rPr lang="en-US" smtClean="0"/>
              <a:t>26</a:t>
            </a:fld>
            <a:endParaRPr lang="en-US"/>
          </a:p>
        </p:txBody>
      </p:sp>
      <p:pic>
        <p:nvPicPr>
          <p:cNvPr id="8" name="İçerik Yer Tutucusu 7" descr="metin, diyagram, plan, teknik çizim içeren bir resim&#10;&#10;Açıklama otomatik olarak oluşturuldu">
            <a:extLst>
              <a:ext uri="{FF2B5EF4-FFF2-40B4-BE49-F238E27FC236}">
                <a16:creationId xmlns:a16="http://schemas.microsoft.com/office/drawing/2014/main" id="{5F9C2591-3D6A-0A71-5EE7-596C3E4DE4E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44320" y="1661839"/>
            <a:ext cx="9011920" cy="4566939"/>
          </a:xfrm>
        </p:spPr>
      </p:pic>
    </p:spTree>
    <p:extLst>
      <p:ext uri="{BB962C8B-B14F-4D97-AF65-F5344CB8AC3E}">
        <p14:creationId xmlns:p14="http://schemas.microsoft.com/office/powerpoint/2010/main" val="29808408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0AEAE9C-7844-8443-A537-C8A6E95FB4D5}"/>
              </a:ext>
            </a:extLst>
          </p:cNvPr>
          <p:cNvSpPr>
            <a:spLocks noGrp="1"/>
          </p:cNvSpPr>
          <p:nvPr>
            <p:ph type="title"/>
          </p:nvPr>
        </p:nvSpPr>
        <p:spPr/>
        <p:txBody>
          <a:bodyPr/>
          <a:lstStyle/>
          <a:p>
            <a:r>
              <a:rPr lang="tr-TR"/>
              <a:t>DDPG Genel Çıkarımlar</a:t>
            </a:r>
          </a:p>
        </p:txBody>
      </p:sp>
      <p:sp>
        <p:nvSpPr>
          <p:cNvPr id="3" name="İçerik Yer Tutucusu 2">
            <a:extLst>
              <a:ext uri="{FF2B5EF4-FFF2-40B4-BE49-F238E27FC236}">
                <a16:creationId xmlns:a16="http://schemas.microsoft.com/office/drawing/2014/main" id="{4E415642-3E67-F2FD-CF35-4211891CCB24}"/>
              </a:ext>
            </a:extLst>
          </p:cNvPr>
          <p:cNvSpPr>
            <a:spLocks noGrp="1"/>
          </p:cNvSpPr>
          <p:nvPr>
            <p:ph idx="1"/>
          </p:nvPr>
        </p:nvSpPr>
        <p:spPr/>
        <p:txBody>
          <a:bodyPr>
            <a:normAutofit/>
          </a:bodyPr>
          <a:lstStyle/>
          <a:p>
            <a:pPr marL="0" indent="0">
              <a:buNone/>
            </a:pPr>
            <a:r>
              <a:rPr lang="tr-TR" b="1"/>
              <a:t>DDPG'nin Avantajları:</a:t>
            </a:r>
          </a:p>
          <a:p>
            <a:pPr>
              <a:buFont typeface="Arial" panose="020B0604020202020204" pitchFamily="34" charset="0"/>
              <a:buChar char="•"/>
            </a:pPr>
            <a:r>
              <a:rPr lang="tr-TR"/>
              <a:t>Sürekli kontrol problemlerinde yüksek performans.</a:t>
            </a:r>
          </a:p>
          <a:p>
            <a:pPr>
              <a:buFont typeface="Arial" panose="020B0604020202020204" pitchFamily="34" charset="0"/>
              <a:buChar char="•"/>
            </a:pPr>
            <a:r>
              <a:rPr lang="tr-TR"/>
              <a:t>Stabil öğrenme süreci (hedef ağlar ve deneyim tekrarının kullanımı sayesinde).</a:t>
            </a:r>
          </a:p>
          <a:p>
            <a:pPr>
              <a:buFont typeface="Arial" panose="020B0604020202020204" pitchFamily="34" charset="0"/>
              <a:buChar char="•"/>
            </a:pPr>
            <a:r>
              <a:rPr lang="tr-TR"/>
              <a:t>Esnek ve genelleştirilebilir yapısı.</a:t>
            </a:r>
          </a:p>
          <a:p>
            <a:pPr marL="0" indent="0">
              <a:buNone/>
            </a:pPr>
            <a:r>
              <a:rPr lang="tr-TR" b="1"/>
              <a:t>DDPG’nin Sınırlamaları:</a:t>
            </a:r>
          </a:p>
          <a:p>
            <a:pPr>
              <a:buFont typeface="Arial" panose="020B0604020202020204" pitchFamily="34" charset="0"/>
              <a:buChar char="•"/>
            </a:pPr>
            <a:r>
              <a:rPr lang="tr-TR"/>
              <a:t>Hiperparametre ayarlamaları (örneğin, </a:t>
            </a:r>
            <a:r>
              <a:rPr lang="el-GR"/>
              <a:t>τ,γ,στ,γ,σ) </a:t>
            </a:r>
            <a:r>
              <a:rPr lang="tr-TR"/>
              <a:t>karmaşıktır.</a:t>
            </a:r>
          </a:p>
          <a:p>
            <a:pPr>
              <a:buFont typeface="Arial" panose="020B0604020202020204" pitchFamily="34" charset="0"/>
              <a:buChar char="•"/>
            </a:pPr>
            <a:r>
              <a:rPr lang="tr-TR"/>
              <a:t>Gürültü mekaniği yanlış yapılandırılırsa öğrenme zayıf olabilir.</a:t>
            </a:r>
          </a:p>
          <a:p>
            <a:pPr>
              <a:buFont typeface="Arial" panose="020B0604020202020204" pitchFamily="34" charset="0"/>
              <a:buChar char="•"/>
            </a:pPr>
            <a:r>
              <a:rPr lang="tr-TR"/>
              <a:t>Yüksek hesaplama maliyetleri.</a:t>
            </a:r>
          </a:p>
          <a:p>
            <a:endParaRPr lang="tr-TR"/>
          </a:p>
        </p:txBody>
      </p:sp>
      <p:sp>
        <p:nvSpPr>
          <p:cNvPr id="4" name="Veri Yer Tutucusu 3">
            <a:extLst>
              <a:ext uri="{FF2B5EF4-FFF2-40B4-BE49-F238E27FC236}">
                <a16:creationId xmlns:a16="http://schemas.microsoft.com/office/drawing/2014/main" id="{D037C032-82DE-4EE6-8D48-56B01E870ED2}"/>
              </a:ext>
            </a:extLst>
          </p:cNvPr>
          <p:cNvSpPr>
            <a:spLocks noGrp="1"/>
          </p:cNvSpPr>
          <p:nvPr>
            <p:ph type="dt" sz="half" idx="10"/>
          </p:nvPr>
        </p:nvSpPr>
        <p:spPr/>
        <p:txBody>
          <a:bodyPr/>
          <a:lstStyle/>
          <a:p>
            <a:fld id="{0F996519-E62D-4F8C-AE1E-36928EC7D15C}" type="datetime1">
              <a:rPr lang="en-US" smtClean="0"/>
              <a:t>12/13/2024</a:t>
            </a:fld>
            <a:endParaRPr lang="en-US"/>
          </a:p>
        </p:txBody>
      </p:sp>
      <p:sp>
        <p:nvSpPr>
          <p:cNvPr id="5" name="Alt Bilgi Yer Tutucusu 4">
            <a:extLst>
              <a:ext uri="{FF2B5EF4-FFF2-40B4-BE49-F238E27FC236}">
                <a16:creationId xmlns:a16="http://schemas.microsoft.com/office/drawing/2014/main" id="{025435B9-AA49-6364-B55B-AAD2E6F6498D}"/>
              </a:ext>
            </a:extLst>
          </p:cNvPr>
          <p:cNvSpPr>
            <a:spLocks noGrp="1"/>
          </p:cNvSpPr>
          <p:nvPr>
            <p:ph type="ftr" sz="quarter" idx="11"/>
          </p:nvPr>
        </p:nvSpPr>
        <p:spPr/>
        <p:txBody>
          <a:bodyPr/>
          <a:lstStyle/>
          <a:p>
            <a:r>
              <a:rPr lang="en-US"/>
              <a:t>Sample Footer Text</a:t>
            </a:r>
          </a:p>
        </p:txBody>
      </p:sp>
      <p:sp>
        <p:nvSpPr>
          <p:cNvPr id="6" name="Slayt Numarası Yer Tutucusu 5">
            <a:extLst>
              <a:ext uri="{FF2B5EF4-FFF2-40B4-BE49-F238E27FC236}">
                <a16:creationId xmlns:a16="http://schemas.microsoft.com/office/drawing/2014/main" id="{4B17E2E7-8088-253D-F9B6-4B5E97D8EB82}"/>
              </a:ext>
            </a:extLst>
          </p:cNvPr>
          <p:cNvSpPr>
            <a:spLocks noGrp="1"/>
          </p:cNvSpPr>
          <p:nvPr>
            <p:ph type="sldNum" sz="quarter" idx="12"/>
          </p:nvPr>
        </p:nvSpPr>
        <p:spPr/>
        <p:txBody>
          <a:bodyPr/>
          <a:lstStyle/>
          <a:p>
            <a:fld id="{6E91CC32-6A6B-4E2E-BBA1-6864F305DA26}" type="slidenum">
              <a:rPr lang="en-US" smtClean="0"/>
              <a:t>27</a:t>
            </a:fld>
            <a:endParaRPr lang="en-US"/>
          </a:p>
        </p:txBody>
      </p:sp>
    </p:spTree>
    <p:extLst>
      <p:ext uri="{BB962C8B-B14F-4D97-AF65-F5344CB8AC3E}">
        <p14:creationId xmlns:p14="http://schemas.microsoft.com/office/powerpoint/2010/main" val="81565860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E013FA3-CE3C-5656-B961-00422978F8DB}"/>
              </a:ext>
            </a:extLst>
          </p:cNvPr>
          <p:cNvSpPr>
            <a:spLocks noGrp="1"/>
          </p:cNvSpPr>
          <p:nvPr>
            <p:ph type="title"/>
          </p:nvPr>
        </p:nvSpPr>
        <p:spPr>
          <a:xfrm>
            <a:off x="308387" y="629222"/>
            <a:ext cx="9956747" cy="709867"/>
          </a:xfrm>
        </p:spPr>
        <p:txBody>
          <a:bodyPr/>
          <a:lstStyle/>
          <a:p>
            <a:r>
              <a:rPr lang="tr-TR" dirty="0" err="1"/>
              <a:t>Acrobot</a:t>
            </a:r>
            <a:endParaRPr lang="tr-TR" dirty="0"/>
          </a:p>
        </p:txBody>
      </p:sp>
      <p:sp>
        <p:nvSpPr>
          <p:cNvPr id="3" name="İçerik Yer Tutucusu 2">
            <a:extLst>
              <a:ext uri="{FF2B5EF4-FFF2-40B4-BE49-F238E27FC236}">
                <a16:creationId xmlns:a16="http://schemas.microsoft.com/office/drawing/2014/main" id="{B8E3B9D0-09EA-386A-5756-8C0511AA94D9}"/>
              </a:ext>
            </a:extLst>
          </p:cNvPr>
          <p:cNvSpPr>
            <a:spLocks noGrp="1"/>
          </p:cNvSpPr>
          <p:nvPr>
            <p:ph idx="1"/>
          </p:nvPr>
        </p:nvSpPr>
        <p:spPr>
          <a:xfrm>
            <a:off x="335467" y="1339089"/>
            <a:ext cx="9956747" cy="4837873"/>
          </a:xfrm>
        </p:spPr>
        <p:txBody>
          <a:bodyPr>
            <a:normAutofit lnSpcReduction="10000"/>
          </a:bodyPr>
          <a:lstStyle/>
          <a:p>
            <a:r>
              <a:rPr lang="tr-TR" b="1" dirty="0"/>
              <a:t>Problem Mantığı</a:t>
            </a:r>
            <a:r>
              <a:rPr lang="tr-TR" dirty="0"/>
              <a:t>:</a:t>
            </a:r>
            <a:br>
              <a:rPr lang="tr-TR" dirty="0"/>
            </a:br>
            <a:r>
              <a:rPr lang="tr-TR" dirty="0" err="1"/>
              <a:t>Acrobot</a:t>
            </a:r>
            <a:r>
              <a:rPr lang="tr-TR" dirty="0"/>
              <a:t> problemi, iki bağlantılı çubuk ve pivot etrafında dönen bir robot kolunu ifade eder. Amaç, çubuğun üst ucunu yukarı kaldırarak belirli bir dik konuma getirmektir. Ajan, başlangıç durumundan en iyi eylem dizisini öğrenerek bu hedefe ulaşmaya çalışır.</a:t>
            </a:r>
          </a:p>
          <a:p>
            <a:r>
              <a:rPr lang="tr-TR" b="1" dirty="0"/>
              <a:t>Problem Sınırları</a:t>
            </a:r>
            <a:r>
              <a:rPr lang="tr-TR" dirty="0"/>
              <a:t>:</a:t>
            </a:r>
          </a:p>
          <a:p>
            <a:pPr lvl="1">
              <a:buFont typeface="Arial" panose="020B0604020202020204" pitchFamily="34" charset="0"/>
              <a:buChar char="•"/>
            </a:pPr>
            <a:r>
              <a:rPr lang="tr-TR" b="1" dirty="0"/>
              <a:t>Eylem Sınırları</a:t>
            </a:r>
            <a:r>
              <a:rPr lang="tr-TR" dirty="0"/>
              <a:t>: Ajanın uygulayabileceği tork miktarı gibi fiziksel sınırlamalar vardır.</a:t>
            </a:r>
          </a:p>
          <a:p>
            <a:pPr lvl="1">
              <a:buFont typeface="Arial" panose="020B0604020202020204" pitchFamily="34" charset="0"/>
              <a:buChar char="•"/>
            </a:pPr>
            <a:r>
              <a:rPr lang="tr-TR" b="1" dirty="0"/>
              <a:t>Durum Sınırları</a:t>
            </a:r>
            <a:r>
              <a:rPr lang="tr-TR" dirty="0"/>
              <a:t>: Çubukların açısı ve açısal hızı belirli bir aralıkla sınırlıdır.</a:t>
            </a:r>
          </a:p>
          <a:p>
            <a:pPr lvl="1">
              <a:buFont typeface="Arial" panose="020B0604020202020204" pitchFamily="34" charset="0"/>
              <a:buChar char="•"/>
            </a:pPr>
            <a:r>
              <a:rPr lang="tr-TR" b="1" dirty="0"/>
              <a:t>Başarı Kriteri</a:t>
            </a:r>
            <a:r>
              <a:rPr lang="tr-TR" dirty="0"/>
              <a:t>: Çubuğun üst ucunun belirli bir açıya getirilmesi gibi ölçütler kullanılır.</a:t>
            </a:r>
          </a:p>
          <a:p>
            <a:r>
              <a:rPr lang="tr-TR" b="1" dirty="0"/>
              <a:t>Problem Ayrık mı Sürekli mi?</a:t>
            </a:r>
            <a:br>
              <a:rPr lang="tr-TR" dirty="0"/>
            </a:br>
            <a:r>
              <a:rPr lang="tr-TR" dirty="0" err="1"/>
              <a:t>Acrobot</a:t>
            </a:r>
            <a:r>
              <a:rPr lang="tr-TR" dirty="0"/>
              <a:t> ortamı, ayrık bir ortamdır. İki eklemli bir robot kolu içerir ve belirli yönlerdeki hareketler (genellikle saat yönünde veya saat yönünün tersine tork uygulama) gibi ayrık eylemler alabilir. Durum uzayı da genellikle bağlantıların açıları ve açısal hızları üzerinden ayrık bir şekilde temsil edilir. Temeldeki fiziksel süreç sürekli olabilir ancak, </a:t>
            </a:r>
            <a:r>
              <a:rPr lang="tr-TR" dirty="0" err="1"/>
              <a:t>Acrobot</a:t>
            </a:r>
            <a:r>
              <a:rPr lang="tr-TR" dirty="0"/>
              <a:t> ortamında kullanılan eylem ve durum temsilleri ayrık yapıya sahiptir.</a:t>
            </a:r>
          </a:p>
        </p:txBody>
      </p:sp>
      <p:sp>
        <p:nvSpPr>
          <p:cNvPr id="4" name="Veri Yer Tutucusu 3">
            <a:extLst>
              <a:ext uri="{FF2B5EF4-FFF2-40B4-BE49-F238E27FC236}">
                <a16:creationId xmlns:a16="http://schemas.microsoft.com/office/drawing/2014/main" id="{22E9CC5A-94B8-4D97-8989-533B09E5C0BA}"/>
              </a:ext>
            </a:extLst>
          </p:cNvPr>
          <p:cNvSpPr>
            <a:spLocks noGrp="1"/>
          </p:cNvSpPr>
          <p:nvPr>
            <p:ph type="dt" sz="half" idx="10"/>
          </p:nvPr>
        </p:nvSpPr>
        <p:spPr/>
        <p:txBody>
          <a:bodyPr/>
          <a:lstStyle/>
          <a:p>
            <a:endParaRPr lang="en-US" dirty="0"/>
          </a:p>
        </p:txBody>
      </p:sp>
      <p:sp>
        <p:nvSpPr>
          <p:cNvPr id="5" name="Alt Bilgi Yer Tutucusu 4">
            <a:extLst>
              <a:ext uri="{FF2B5EF4-FFF2-40B4-BE49-F238E27FC236}">
                <a16:creationId xmlns:a16="http://schemas.microsoft.com/office/drawing/2014/main" id="{0646628E-9238-3EB0-2E98-DCEB908ECBBE}"/>
              </a:ext>
            </a:extLst>
          </p:cNvPr>
          <p:cNvSpPr>
            <a:spLocks noGrp="1"/>
          </p:cNvSpPr>
          <p:nvPr>
            <p:ph type="ftr" sz="quarter" idx="11"/>
          </p:nvPr>
        </p:nvSpPr>
        <p:spPr/>
        <p:txBody>
          <a:bodyPr/>
          <a:lstStyle/>
          <a:p>
            <a:endParaRPr lang="en-US" dirty="0"/>
          </a:p>
        </p:txBody>
      </p:sp>
      <p:sp>
        <p:nvSpPr>
          <p:cNvPr id="6" name="Slayt Numarası Yer Tutucusu 5">
            <a:extLst>
              <a:ext uri="{FF2B5EF4-FFF2-40B4-BE49-F238E27FC236}">
                <a16:creationId xmlns:a16="http://schemas.microsoft.com/office/drawing/2014/main" id="{832CB2B8-8101-0CE2-D82B-8B712A165B1E}"/>
              </a:ext>
            </a:extLst>
          </p:cNvPr>
          <p:cNvSpPr>
            <a:spLocks noGrp="1"/>
          </p:cNvSpPr>
          <p:nvPr>
            <p:ph type="sldNum" sz="quarter" idx="12"/>
          </p:nvPr>
        </p:nvSpPr>
        <p:spPr/>
        <p:txBody>
          <a:bodyPr/>
          <a:lstStyle/>
          <a:p>
            <a:fld id="{6E91CC32-6A6B-4E2E-BBA1-6864F305DA26}" type="slidenum">
              <a:rPr lang="en-US" smtClean="0"/>
              <a:t>28</a:t>
            </a:fld>
            <a:endParaRPr lang="en-US"/>
          </a:p>
        </p:txBody>
      </p:sp>
    </p:spTree>
    <p:extLst>
      <p:ext uri="{BB962C8B-B14F-4D97-AF65-F5344CB8AC3E}">
        <p14:creationId xmlns:p14="http://schemas.microsoft.com/office/powerpoint/2010/main" val="58752212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696A66E-37A4-8A11-FCD4-1680FD70B1EA}"/>
              </a:ext>
            </a:extLst>
          </p:cNvPr>
          <p:cNvSpPr>
            <a:spLocks noGrp="1"/>
          </p:cNvSpPr>
          <p:nvPr>
            <p:ph type="title"/>
          </p:nvPr>
        </p:nvSpPr>
        <p:spPr>
          <a:xfrm>
            <a:off x="335467" y="629222"/>
            <a:ext cx="9956747" cy="754838"/>
          </a:xfrm>
        </p:spPr>
        <p:txBody>
          <a:bodyPr/>
          <a:lstStyle/>
          <a:p>
            <a:r>
              <a:rPr lang="tr-TR" dirty="0" err="1"/>
              <a:t>Mountain</a:t>
            </a:r>
            <a:r>
              <a:rPr lang="tr-TR" dirty="0"/>
              <a:t> Car</a:t>
            </a:r>
          </a:p>
        </p:txBody>
      </p:sp>
      <p:sp>
        <p:nvSpPr>
          <p:cNvPr id="3" name="İçerik Yer Tutucusu 2">
            <a:extLst>
              <a:ext uri="{FF2B5EF4-FFF2-40B4-BE49-F238E27FC236}">
                <a16:creationId xmlns:a16="http://schemas.microsoft.com/office/drawing/2014/main" id="{846068AA-10AC-3234-5FCE-8616FB8E43C1}"/>
              </a:ext>
            </a:extLst>
          </p:cNvPr>
          <p:cNvSpPr>
            <a:spLocks noGrp="1"/>
          </p:cNvSpPr>
          <p:nvPr>
            <p:ph idx="1"/>
          </p:nvPr>
        </p:nvSpPr>
        <p:spPr>
          <a:xfrm>
            <a:off x="335467" y="1384061"/>
            <a:ext cx="9956747" cy="5211612"/>
          </a:xfrm>
        </p:spPr>
        <p:txBody>
          <a:bodyPr>
            <a:normAutofit fontScale="92500" lnSpcReduction="10000"/>
          </a:bodyPr>
          <a:lstStyle/>
          <a:p>
            <a:r>
              <a:rPr lang="tr-TR" b="1" dirty="0"/>
              <a:t>Problem Mantığı</a:t>
            </a:r>
            <a:r>
              <a:rPr lang="tr-TR" dirty="0"/>
              <a:t>:</a:t>
            </a:r>
            <a:br>
              <a:rPr lang="tr-TR" dirty="0"/>
            </a:br>
            <a:r>
              <a:rPr lang="tr-TR" dirty="0" err="1"/>
              <a:t>Mountain</a:t>
            </a:r>
            <a:r>
              <a:rPr lang="tr-TR" dirty="0"/>
              <a:t> Car problemi, bir vadinin ortasında sıkışmış bir aracın, yokuş yukarı tırmanarak belirli bir hedef noktaya ulaşmaya çalıştığı bir ortamdır. Aracın motoru hedefe ulaşmak için yeterli güce sahip olmadığından, ajan, salınım hareketini kullanarak aracın momentumunu artırarak yukarı tırmanmayı öğrenmelidir. Amaç, belirli bir sayıda hamlede aracın hedef konumuna ulaşmasıdır.</a:t>
            </a:r>
          </a:p>
          <a:p>
            <a:r>
              <a:rPr lang="tr-TR" b="1" dirty="0"/>
              <a:t>Problem Sınırları</a:t>
            </a:r>
            <a:r>
              <a:rPr lang="tr-TR" dirty="0"/>
              <a:t>:</a:t>
            </a:r>
          </a:p>
          <a:p>
            <a:pPr>
              <a:buFont typeface="Arial" panose="020B0604020202020204" pitchFamily="34" charset="0"/>
              <a:buChar char="•"/>
            </a:pPr>
            <a:r>
              <a:rPr lang="tr-TR" b="1" dirty="0"/>
              <a:t>Eylem Sınırları</a:t>
            </a:r>
            <a:r>
              <a:rPr lang="tr-TR" dirty="0"/>
              <a:t>: Aracın ileri veya geri hareket etmek için sınırlı seçenekleri vardır (genelde iki yön).</a:t>
            </a:r>
          </a:p>
          <a:p>
            <a:pPr>
              <a:buFont typeface="Arial" panose="020B0604020202020204" pitchFamily="34" charset="0"/>
              <a:buChar char="•"/>
            </a:pPr>
            <a:r>
              <a:rPr lang="tr-TR" b="1" dirty="0"/>
              <a:t>Durum Sınırları</a:t>
            </a:r>
            <a:r>
              <a:rPr lang="tr-TR" dirty="0"/>
              <a:t>: Aracın pozisyonu ve hızı belirli aralıklarla sınırlıdır.</a:t>
            </a:r>
          </a:p>
          <a:p>
            <a:pPr>
              <a:buFont typeface="Arial" panose="020B0604020202020204" pitchFamily="34" charset="0"/>
              <a:buChar char="•"/>
            </a:pPr>
            <a:r>
              <a:rPr lang="tr-TR" b="1" dirty="0"/>
              <a:t>Başarı Kriteri</a:t>
            </a:r>
            <a:r>
              <a:rPr lang="tr-TR" dirty="0"/>
              <a:t>: Aracın hedef noktaya ulaşması başarı olarak kabul edilir.</a:t>
            </a:r>
          </a:p>
          <a:p>
            <a:r>
              <a:rPr lang="tr-TR" b="1" dirty="0"/>
              <a:t>Problem Ayrık mı Sürekli mi?</a:t>
            </a:r>
            <a:br>
              <a:rPr lang="tr-TR" dirty="0"/>
            </a:br>
            <a:r>
              <a:rPr lang="tr-TR" dirty="0" err="1"/>
              <a:t>Mountain</a:t>
            </a:r>
            <a:r>
              <a:rPr lang="tr-TR" dirty="0"/>
              <a:t> Car, ayrık bir eylem alanına sahip bir problemdir. Ajan, sadece sınırlı sayıda eylem (genelde ileri, geri, veya hareket yok) arasından seçim yapabilir. Bu ayrık yapı, özellikle Q-</a:t>
            </a:r>
            <a:r>
              <a:rPr lang="tr-TR" dirty="0" err="1"/>
              <a:t>learning</a:t>
            </a:r>
            <a:r>
              <a:rPr lang="tr-TR" dirty="0"/>
              <a:t> gibi değer tabanlı algoritmalar için uygun bir ortam sağlar.</a:t>
            </a:r>
          </a:p>
          <a:p>
            <a:pPr marL="0" indent="0">
              <a:buNone/>
            </a:pPr>
            <a:endParaRPr lang="tr-TR" dirty="0"/>
          </a:p>
        </p:txBody>
      </p:sp>
      <p:sp>
        <p:nvSpPr>
          <p:cNvPr id="4" name="Veri Yer Tutucusu 3">
            <a:extLst>
              <a:ext uri="{FF2B5EF4-FFF2-40B4-BE49-F238E27FC236}">
                <a16:creationId xmlns:a16="http://schemas.microsoft.com/office/drawing/2014/main" id="{77EB4ED2-5F81-C438-AC44-69D18D35E8AD}"/>
              </a:ext>
            </a:extLst>
          </p:cNvPr>
          <p:cNvSpPr>
            <a:spLocks noGrp="1"/>
          </p:cNvSpPr>
          <p:nvPr>
            <p:ph type="dt" sz="half" idx="10"/>
          </p:nvPr>
        </p:nvSpPr>
        <p:spPr/>
        <p:txBody>
          <a:bodyPr/>
          <a:lstStyle/>
          <a:p>
            <a:endParaRPr lang="en-US" dirty="0"/>
          </a:p>
        </p:txBody>
      </p:sp>
      <p:sp>
        <p:nvSpPr>
          <p:cNvPr id="5" name="Alt Bilgi Yer Tutucusu 4">
            <a:extLst>
              <a:ext uri="{FF2B5EF4-FFF2-40B4-BE49-F238E27FC236}">
                <a16:creationId xmlns:a16="http://schemas.microsoft.com/office/drawing/2014/main" id="{EB88C5BB-5A2F-1E26-6B0E-C53DCFE1607A}"/>
              </a:ext>
            </a:extLst>
          </p:cNvPr>
          <p:cNvSpPr>
            <a:spLocks noGrp="1"/>
          </p:cNvSpPr>
          <p:nvPr>
            <p:ph type="ftr" sz="quarter" idx="11"/>
          </p:nvPr>
        </p:nvSpPr>
        <p:spPr/>
        <p:txBody>
          <a:bodyPr/>
          <a:lstStyle/>
          <a:p>
            <a:endParaRPr lang="en-US" dirty="0"/>
          </a:p>
        </p:txBody>
      </p:sp>
      <p:sp>
        <p:nvSpPr>
          <p:cNvPr id="6" name="Slayt Numarası Yer Tutucusu 5">
            <a:extLst>
              <a:ext uri="{FF2B5EF4-FFF2-40B4-BE49-F238E27FC236}">
                <a16:creationId xmlns:a16="http://schemas.microsoft.com/office/drawing/2014/main" id="{F5653893-3312-57E6-C421-CA83E14C7505}"/>
              </a:ext>
            </a:extLst>
          </p:cNvPr>
          <p:cNvSpPr>
            <a:spLocks noGrp="1"/>
          </p:cNvSpPr>
          <p:nvPr>
            <p:ph type="sldNum" sz="quarter" idx="12"/>
          </p:nvPr>
        </p:nvSpPr>
        <p:spPr/>
        <p:txBody>
          <a:bodyPr/>
          <a:lstStyle/>
          <a:p>
            <a:fld id="{6E91CC32-6A6B-4E2E-BBA1-6864F305DA26}" type="slidenum">
              <a:rPr lang="en-US" smtClean="0"/>
              <a:t>29</a:t>
            </a:fld>
            <a:endParaRPr lang="en-US"/>
          </a:p>
        </p:txBody>
      </p:sp>
    </p:spTree>
    <p:extLst>
      <p:ext uri="{BB962C8B-B14F-4D97-AF65-F5344CB8AC3E}">
        <p14:creationId xmlns:p14="http://schemas.microsoft.com/office/powerpoint/2010/main" val="15082598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B2039F3-DCD7-C0E6-6B16-66A295ADDACF}"/>
              </a:ext>
            </a:extLst>
          </p:cNvPr>
          <p:cNvSpPr>
            <a:spLocks noGrp="1"/>
          </p:cNvSpPr>
          <p:nvPr>
            <p:ph type="title"/>
          </p:nvPr>
        </p:nvSpPr>
        <p:spPr>
          <a:xfrm>
            <a:off x="335466" y="800099"/>
            <a:ext cx="9956747" cy="834339"/>
          </a:xfrm>
        </p:spPr>
        <p:txBody>
          <a:bodyPr/>
          <a:lstStyle/>
          <a:p>
            <a:r>
              <a:rPr lang="tr-TR" dirty="0" err="1"/>
              <a:t>PPO</a:t>
            </a:r>
            <a:r>
              <a:rPr lang="tr-TR" dirty="0"/>
              <a:t> (</a:t>
            </a:r>
            <a:r>
              <a:rPr lang="tr-TR" dirty="0" err="1"/>
              <a:t>Proximal</a:t>
            </a:r>
            <a:r>
              <a:rPr lang="tr-TR" dirty="0"/>
              <a:t> </a:t>
            </a:r>
            <a:r>
              <a:rPr lang="tr-TR" dirty="0" err="1"/>
              <a:t>Policy</a:t>
            </a:r>
            <a:r>
              <a:rPr lang="tr-TR" dirty="0"/>
              <a:t> </a:t>
            </a:r>
            <a:r>
              <a:rPr lang="tr-TR" dirty="0" err="1"/>
              <a:t>Optimization</a:t>
            </a:r>
            <a:r>
              <a:rPr lang="tr-TR" dirty="0"/>
              <a:t>)</a:t>
            </a:r>
          </a:p>
        </p:txBody>
      </p:sp>
      <p:sp>
        <p:nvSpPr>
          <p:cNvPr id="3" name="İçerik Yer Tutucusu 2">
            <a:extLst>
              <a:ext uri="{FF2B5EF4-FFF2-40B4-BE49-F238E27FC236}">
                <a16:creationId xmlns:a16="http://schemas.microsoft.com/office/drawing/2014/main" id="{049EB733-6729-B826-D906-90BCE90259E6}"/>
              </a:ext>
            </a:extLst>
          </p:cNvPr>
          <p:cNvSpPr>
            <a:spLocks noGrp="1"/>
          </p:cNvSpPr>
          <p:nvPr>
            <p:ph idx="1"/>
          </p:nvPr>
        </p:nvSpPr>
        <p:spPr/>
        <p:txBody>
          <a:bodyPr>
            <a:normAutofit fontScale="92500"/>
          </a:bodyPr>
          <a:lstStyle/>
          <a:p>
            <a:pPr marL="0" indent="0">
              <a:buNone/>
            </a:pPr>
            <a:r>
              <a:rPr lang="tr-TR" dirty="0" err="1"/>
              <a:t>PPO</a:t>
            </a:r>
            <a:r>
              <a:rPr lang="tr-TR" dirty="0"/>
              <a:t> (</a:t>
            </a:r>
            <a:r>
              <a:rPr lang="tr-TR" dirty="0" err="1"/>
              <a:t>Proximal</a:t>
            </a:r>
            <a:r>
              <a:rPr lang="tr-TR" dirty="0"/>
              <a:t> </a:t>
            </a:r>
            <a:r>
              <a:rPr lang="tr-TR" dirty="0" err="1"/>
              <a:t>Policy</a:t>
            </a:r>
            <a:r>
              <a:rPr lang="tr-TR" dirty="0"/>
              <a:t> </a:t>
            </a:r>
            <a:r>
              <a:rPr lang="tr-TR" dirty="0" err="1"/>
              <a:t>Optimization</a:t>
            </a:r>
            <a:r>
              <a:rPr lang="tr-TR" dirty="0"/>
              <a:t>) algoritması, ajan güncellemelerini "proksimal" yani sınırlı bir aralıkta gerçekleştirerek, öğrenme sürecinde daha güvenli, kararlı ve dengeli güncellemeler yapmasını sağlar. </a:t>
            </a:r>
            <a:r>
              <a:rPr lang="tr-TR" dirty="0" err="1"/>
              <a:t>PPO'nun</a:t>
            </a:r>
            <a:r>
              <a:rPr lang="tr-TR" dirty="0"/>
              <a:t> temel amacı, politika iyileştirmesi sürecinde ortaya çıkabilecek ani ve kontrolsüz değişikliklerin önüne geçmektir. Bu amaç doğrultusunda, algoritma, politika güncellemelerini bir güvenli sınır içinde yaparak mevcut politika ile güncel politika arasındaki değişimin aşırı olmasını engeller. Bu sınırlandırma işlemi, </a:t>
            </a:r>
            <a:r>
              <a:rPr lang="tr-TR" dirty="0" err="1"/>
              <a:t>PPO’nun</a:t>
            </a:r>
            <a:r>
              <a:rPr lang="tr-TR" dirty="0"/>
              <a:t> avantaj fonksiyonunu kullanarak güncellenen politikayı optimize etmesi ve iyileştirme adımlarını sınırlı bir boyutta tutması sayesinde gerçekleşir. </a:t>
            </a:r>
            <a:r>
              <a:rPr lang="tr-TR" dirty="0" err="1"/>
              <a:t>PPO</a:t>
            </a:r>
            <a:r>
              <a:rPr lang="tr-TR" dirty="0"/>
              <a:t>, hem politika temelli hem de avantaj fonksiyonuna dayalı bir yapı sunduğundan, öğrenme sürecinde dengeyi korumakta ve aşırı uyum sorunlarının önüne geçmektedir. Bu özellikleri, </a:t>
            </a:r>
            <a:r>
              <a:rPr lang="tr-TR" dirty="0" err="1"/>
              <a:t>PPO'nun</a:t>
            </a:r>
            <a:r>
              <a:rPr lang="tr-TR" dirty="0"/>
              <a:t> daha büyük ölçekli veya karmaşık problemler için güvenilir bir seçenek haline gelmesini sağlar; bu nedenle, derin öğrenme tabanlı takviye öğrenme algoritmaları arasında stabil ve güvenilir sonuçlar sunmasıyla geniş bir kullanım alanı bulur.</a:t>
            </a:r>
          </a:p>
        </p:txBody>
      </p:sp>
      <p:sp>
        <p:nvSpPr>
          <p:cNvPr id="4" name="Veri Yer Tutucusu 3">
            <a:extLst>
              <a:ext uri="{FF2B5EF4-FFF2-40B4-BE49-F238E27FC236}">
                <a16:creationId xmlns:a16="http://schemas.microsoft.com/office/drawing/2014/main" id="{065E040D-2F43-ACEC-E6B8-DB2C00403157}"/>
              </a:ext>
            </a:extLst>
          </p:cNvPr>
          <p:cNvSpPr>
            <a:spLocks noGrp="1"/>
          </p:cNvSpPr>
          <p:nvPr>
            <p:ph type="dt" sz="half" idx="10"/>
          </p:nvPr>
        </p:nvSpPr>
        <p:spPr/>
        <p:txBody>
          <a:bodyPr/>
          <a:lstStyle/>
          <a:p>
            <a:endParaRPr lang="en-US" dirty="0"/>
          </a:p>
        </p:txBody>
      </p:sp>
      <p:sp>
        <p:nvSpPr>
          <p:cNvPr id="5" name="Alt Bilgi Yer Tutucusu 4">
            <a:extLst>
              <a:ext uri="{FF2B5EF4-FFF2-40B4-BE49-F238E27FC236}">
                <a16:creationId xmlns:a16="http://schemas.microsoft.com/office/drawing/2014/main" id="{C3B2C38D-4734-8171-5415-C76825492908}"/>
              </a:ext>
            </a:extLst>
          </p:cNvPr>
          <p:cNvSpPr>
            <a:spLocks noGrp="1"/>
          </p:cNvSpPr>
          <p:nvPr>
            <p:ph type="ftr" sz="quarter" idx="11"/>
          </p:nvPr>
        </p:nvSpPr>
        <p:spPr/>
        <p:txBody>
          <a:bodyPr/>
          <a:lstStyle/>
          <a:p>
            <a:endParaRPr lang="en-US" dirty="0"/>
          </a:p>
        </p:txBody>
      </p:sp>
      <p:sp>
        <p:nvSpPr>
          <p:cNvPr id="6" name="Slayt Numarası Yer Tutucusu 5">
            <a:extLst>
              <a:ext uri="{FF2B5EF4-FFF2-40B4-BE49-F238E27FC236}">
                <a16:creationId xmlns:a16="http://schemas.microsoft.com/office/drawing/2014/main" id="{C43F55F7-E1DF-8E58-5CCD-0FAB86CD9878}"/>
              </a:ext>
            </a:extLst>
          </p:cNvPr>
          <p:cNvSpPr>
            <a:spLocks noGrp="1"/>
          </p:cNvSpPr>
          <p:nvPr>
            <p:ph type="sldNum" sz="quarter" idx="12"/>
          </p:nvPr>
        </p:nvSpPr>
        <p:spPr/>
        <p:txBody>
          <a:bodyPr/>
          <a:lstStyle/>
          <a:p>
            <a:fld id="{6E91CC32-6A6B-4E2E-BBA1-6864F305DA26}" type="slidenum">
              <a:rPr lang="en-US" smtClean="0"/>
              <a:t>3</a:t>
            </a:fld>
            <a:endParaRPr lang="en-US"/>
          </a:p>
        </p:txBody>
      </p:sp>
    </p:spTree>
    <p:extLst>
      <p:ext uri="{BB962C8B-B14F-4D97-AF65-F5344CB8AC3E}">
        <p14:creationId xmlns:p14="http://schemas.microsoft.com/office/powerpoint/2010/main" val="14129196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Veri Yer Tutucusu 1">
            <a:extLst>
              <a:ext uri="{FF2B5EF4-FFF2-40B4-BE49-F238E27FC236}">
                <a16:creationId xmlns:a16="http://schemas.microsoft.com/office/drawing/2014/main" id="{8E5911B9-0622-8631-422D-03DE1BA17143}"/>
              </a:ext>
            </a:extLst>
          </p:cNvPr>
          <p:cNvSpPr>
            <a:spLocks noGrp="1"/>
          </p:cNvSpPr>
          <p:nvPr>
            <p:ph type="dt" sz="half" idx="10"/>
          </p:nvPr>
        </p:nvSpPr>
        <p:spPr/>
        <p:txBody>
          <a:bodyPr/>
          <a:lstStyle/>
          <a:p>
            <a:endParaRPr lang="en-US" dirty="0"/>
          </a:p>
        </p:txBody>
      </p:sp>
      <p:sp>
        <p:nvSpPr>
          <p:cNvPr id="3" name="Alt Bilgi Yer Tutucusu 2">
            <a:extLst>
              <a:ext uri="{FF2B5EF4-FFF2-40B4-BE49-F238E27FC236}">
                <a16:creationId xmlns:a16="http://schemas.microsoft.com/office/drawing/2014/main" id="{7B207746-B8B6-F794-6C02-85637F4F6ED4}"/>
              </a:ext>
            </a:extLst>
          </p:cNvPr>
          <p:cNvSpPr>
            <a:spLocks noGrp="1"/>
          </p:cNvSpPr>
          <p:nvPr>
            <p:ph type="ftr" sz="quarter" idx="11"/>
          </p:nvPr>
        </p:nvSpPr>
        <p:spPr/>
        <p:txBody>
          <a:bodyPr/>
          <a:lstStyle/>
          <a:p>
            <a:endParaRPr lang="en-US" dirty="0"/>
          </a:p>
        </p:txBody>
      </p:sp>
      <p:sp>
        <p:nvSpPr>
          <p:cNvPr id="4" name="Slayt Numarası Yer Tutucusu 3">
            <a:extLst>
              <a:ext uri="{FF2B5EF4-FFF2-40B4-BE49-F238E27FC236}">
                <a16:creationId xmlns:a16="http://schemas.microsoft.com/office/drawing/2014/main" id="{02BF663D-F743-E2E5-0534-FE40B9CBC254}"/>
              </a:ext>
            </a:extLst>
          </p:cNvPr>
          <p:cNvSpPr>
            <a:spLocks noGrp="1"/>
          </p:cNvSpPr>
          <p:nvPr>
            <p:ph type="sldNum" sz="quarter" idx="12"/>
          </p:nvPr>
        </p:nvSpPr>
        <p:spPr/>
        <p:txBody>
          <a:bodyPr/>
          <a:lstStyle/>
          <a:p>
            <a:fld id="{6E91CC32-6A6B-4E2E-BBA1-6864F305DA26}" type="slidenum">
              <a:rPr lang="en-US" smtClean="0"/>
              <a:t>30</a:t>
            </a:fld>
            <a:endParaRPr lang="en-US"/>
          </a:p>
        </p:txBody>
      </p:sp>
      <p:pic>
        <p:nvPicPr>
          <p:cNvPr id="5" name="Resim 4">
            <a:extLst>
              <a:ext uri="{FF2B5EF4-FFF2-40B4-BE49-F238E27FC236}">
                <a16:creationId xmlns:a16="http://schemas.microsoft.com/office/drawing/2014/main" id="{5A4B3ADD-2384-1490-2F06-B6586F27B3C1}"/>
              </a:ext>
            </a:extLst>
          </p:cNvPr>
          <p:cNvPicPr>
            <a:picLocks noChangeAspect="1"/>
          </p:cNvPicPr>
          <p:nvPr/>
        </p:nvPicPr>
        <p:blipFill>
          <a:blip r:embed="rId2"/>
          <a:stretch>
            <a:fillRect/>
          </a:stretch>
        </p:blipFill>
        <p:spPr>
          <a:xfrm>
            <a:off x="2319567" y="660018"/>
            <a:ext cx="7552865" cy="5568061"/>
          </a:xfrm>
          <a:prstGeom prst="rect">
            <a:avLst/>
          </a:prstGeom>
        </p:spPr>
      </p:pic>
    </p:spTree>
    <p:extLst>
      <p:ext uri="{BB962C8B-B14F-4D97-AF65-F5344CB8AC3E}">
        <p14:creationId xmlns:p14="http://schemas.microsoft.com/office/powerpoint/2010/main" val="240757287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Veri Yer Tutucusu 1">
            <a:extLst>
              <a:ext uri="{FF2B5EF4-FFF2-40B4-BE49-F238E27FC236}">
                <a16:creationId xmlns:a16="http://schemas.microsoft.com/office/drawing/2014/main" id="{B67D3E65-3691-18AA-A929-82931D7BB774}"/>
              </a:ext>
            </a:extLst>
          </p:cNvPr>
          <p:cNvSpPr>
            <a:spLocks noGrp="1"/>
          </p:cNvSpPr>
          <p:nvPr>
            <p:ph type="dt" sz="half" idx="10"/>
          </p:nvPr>
        </p:nvSpPr>
        <p:spPr/>
        <p:txBody>
          <a:bodyPr/>
          <a:lstStyle/>
          <a:p>
            <a:endParaRPr lang="en-US" dirty="0"/>
          </a:p>
        </p:txBody>
      </p:sp>
      <p:sp>
        <p:nvSpPr>
          <p:cNvPr id="3" name="Alt Bilgi Yer Tutucusu 2">
            <a:extLst>
              <a:ext uri="{FF2B5EF4-FFF2-40B4-BE49-F238E27FC236}">
                <a16:creationId xmlns:a16="http://schemas.microsoft.com/office/drawing/2014/main" id="{4D14B20A-E38C-E408-614C-F65B6E622077}"/>
              </a:ext>
            </a:extLst>
          </p:cNvPr>
          <p:cNvSpPr>
            <a:spLocks noGrp="1"/>
          </p:cNvSpPr>
          <p:nvPr>
            <p:ph type="ftr" sz="quarter" idx="11"/>
          </p:nvPr>
        </p:nvSpPr>
        <p:spPr/>
        <p:txBody>
          <a:bodyPr/>
          <a:lstStyle/>
          <a:p>
            <a:endParaRPr lang="en-US" dirty="0"/>
          </a:p>
        </p:txBody>
      </p:sp>
      <p:sp>
        <p:nvSpPr>
          <p:cNvPr id="4" name="Slayt Numarası Yer Tutucusu 3">
            <a:extLst>
              <a:ext uri="{FF2B5EF4-FFF2-40B4-BE49-F238E27FC236}">
                <a16:creationId xmlns:a16="http://schemas.microsoft.com/office/drawing/2014/main" id="{BD6FE2C0-1C0F-79DF-3A42-F6081C4A26CC}"/>
              </a:ext>
            </a:extLst>
          </p:cNvPr>
          <p:cNvSpPr>
            <a:spLocks noGrp="1"/>
          </p:cNvSpPr>
          <p:nvPr>
            <p:ph type="sldNum" sz="quarter" idx="12"/>
          </p:nvPr>
        </p:nvSpPr>
        <p:spPr/>
        <p:txBody>
          <a:bodyPr/>
          <a:lstStyle/>
          <a:p>
            <a:fld id="{6E91CC32-6A6B-4E2E-BBA1-6864F305DA26}" type="slidenum">
              <a:rPr lang="en-US" smtClean="0"/>
              <a:t>31</a:t>
            </a:fld>
            <a:endParaRPr lang="en-US"/>
          </a:p>
        </p:txBody>
      </p:sp>
      <p:pic>
        <p:nvPicPr>
          <p:cNvPr id="8" name="Resim 7" descr="metin, ekran görüntüsü, çizgi, öykü gelişim çizgisi; kumpas; grafiğini çıkarma içeren bir resim&#10;&#10;Açıklama otomatik olarak oluşturuldu">
            <a:extLst>
              <a:ext uri="{FF2B5EF4-FFF2-40B4-BE49-F238E27FC236}">
                <a16:creationId xmlns:a16="http://schemas.microsoft.com/office/drawing/2014/main" id="{A840ACB0-1827-D3DA-A91E-962BE9B33A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19443" y="411480"/>
            <a:ext cx="9353112" cy="6027420"/>
          </a:xfrm>
          <a:prstGeom prst="rect">
            <a:avLst/>
          </a:prstGeom>
        </p:spPr>
      </p:pic>
    </p:spTree>
    <p:extLst>
      <p:ext uri="{BB962C8B-B14F-4D97-AF65-F5344CB8AC3E}">
        <p14:creationId xmlns:p14="http://schemas.microsoft.com/office/powerpoint/2010/main" val="420077032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Veri Yer Tutucusu 1">
            <a:extLst>
              <a:ext uri="{FF2B5EF4-FFF2-40B4-BE49-F238E27FC236}">
                <a16:creationId xmlns:a16="http://schemas.microsoft.com/office/drawing/2014/main" id="{4EECBCC9-AB31-7E66-2721-E0C3AD9A8D92}"/>
              </a:ext>
            </a:extLst>
          </p:cNvPr>
          <p:cNvSpPr>
            <a:spLocks noGrp="1"/>
          </p:cNvSpPr>
          <p:nvPr>
            <p:ph type="dt" sz="half" idx="10"/>
          </p:nvPr>
        </p:nvSpPr>
        <p:spPr/>
        <p:txBody>
          <a:bodyPr/>
          <a:lstStyle/>
          <a:p>
            <a:endParaRPr lang="en-US" dirty="0"/>
          </a:p>
        </p:txBody>
      </p:sp>
      <p:sp>
        <p:nvSpPr>
          <p:cNvPr id="3" name="Alt Bilgi Yer Tutucusu 2">
            <a:extLst>
              <a:ext uri="{FF2B5EF4-FFF2-40B4-BE49-F238E27FC236}">
                <a16:creationId xmlns:a16="http://schemas.microsoft.com/office/drawing/2014/main" id="{4663C08F-A4ED-4A49-BB97-E934BD0BC90B}"/>
              </a:ext>
            </a:extLst>
          </p:cNvPr>
          <p:cNvSpPr>
            <a:spLocks noGrp="1"/>
          </p:cNvSpPr>
          <p:nvPr>
            <p:ph type="ftr" sz="quarter" idx="11"/>
          </p:nvPr>
        </p:nvSpPr>
        <p:spPr/>
        <p:txBody>
          <a:bodyPr/>
          <a:lstStyle/>
          <a:p>
            <a:endParaRPr lang="en-US" dirty="0"/>
          </a:p>
        </p:txBody>
      </p:sp>
      <p:sp>
        <p:nvSpPr>
          <p:cNvPr id="4" name="Slayt Numarası Yer Tutucusu 3">
            <a:extLst>
              <a:ext uri="{FF2B5EF4-FFF2-40B4-BE49-F238E27FC236}">
                <a16:creationId xmlns:a16="http://schemas.microsoft.com/office/drawing/2014/main" id="{8331FD95-3BD7-07E9-57E4-013CCA274B9E}"/>
              </a:ext>
            </a:extLst>
          </p:cNvPr>
          <p:cNvSpPr>
            <a:spLocks noGrp="1"/>
          </p:cNvSpPr>
          <p:nvPr>
            <p:ph type="sldNum" sz="quarter" idx="12"/>
          </p:nvPr>
        </p:nvSpPr>
        <p:spPr/>
        <p:txBody>
          <a:bodyPr/>
          <a:lstStyle/>
          <a:p>
            <a:fld id="{6E91CC32-6A6B-4E2E-BBA1-6864F305DA26}" type="slidenum">
              <a:rPr lang="en-US" smtClean="0"/>
              <a:t>32</a:t>
            </a:fld>
            <a:endParaRPr lang="en-US"/>
          </a:p>
        </p:txBody>
      </p:sp>
      <p:pic>
        <p:nvPicPr>
          <p:cNvPr id="7" name="Resim 6">
            <a:extLst>
              <a:ext uri="{FF2B5EF4-FFF2-40B4-BE49-F238E27FC236}">
                <a16:creationId xmlns:a16="http://schemas.microsoft.com/office/drawing/2014/main" id="{57098AD6-EF7B-2314-F412-58AF00279FFD}"/>
              </a:ext>
            </a:extLst>
          </p:cNvPr>
          <p:cNvPicPr>
            <a:picLocks noChangeAspect="1"/>
          </p:cNvPicPr>
          <p:nvPr/>
        </p:nvPicPr>
        <p:blipFill>
          <a:blip r:embed="rId2"/>
          <a:stretch>
            <a:fillRect/>
          </a:stretch>
        </p:blipFill>
        <p:spPr>
          <a:xfrm>
            <a:off x="2319568" y="666136"/>
            <a:ext cx="7552864" cy="5564567"/>
          </a:xfrm>
          <a:prstGeom prst="rect">
            <a:avLst/>
          </a:prstGeom>
        </p:spPr>
      </p:pic>
    </p:spTree>
    <p:extLst>
      <p:ext uri="{BB962C8B-B14F-4D97-AF65-F5344CB8AC3E}">
        <p14:creationId xmlns:p14="http://schemas.microsoft.com/office/powerpoint/2010/main" val="173158331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Veri Yer Tutucusu 1">
            <a:extLst>
              <a:ext uri="{FF2B5EF4-FFF2-40B4-BE49-F238E27FC236}">
                <a16:creationId xmlns:a16="http://schemas.microsoft.com/office/drawing/2014/main" id="{069E0A28-F92A-AC39-E48D-5BBB4F83882C}"/>
              </a:ext>
            </a:extLst>
          </p:cNvPr>
          <p:cNvSpPr>
            <a:spLocks noGrp="1"/>
          </p:cNvSpPr>
          <p:nvPr>
            <p:ph type="dt" sz="half" idx="10"/>
          </p:nvPr>
        </p:nvSpPr>
        <p:spPr/>
        <p:txBody>
          <a:bodyPr/>
          <a:lstStyle/>
          <a:p>
            <a:endParaRPr lang="en-US" dirty="0"/>
          </a:p>
        </p:txBody>
      </p:sp>
      <p:sp>
        <p:nvSpPr>
          <p:cNvPr id="3" name="Alt Bilgi Yer Tutucusu 2">
            <a:extLst>
              <a:ext uri="{FF2B5EF4-FFF2-40B4-BE49-F238E27FC236}">
                <a16:creationId xmlns:a16="http://schemas.microsoft.com/office/drawing/2014/main" id="{08C01E79-C6A2-DB1D-2105-2916288414E1}"/>
              </a:ext>
            </a:extLst>
          </p:cNvPr>
          <p:cNvSpPr>
            <a:spLocks noGrp="1"/>
          </p:cNvSpPr>
          <p:nvPr>
            <p:ph type="ftr" sz="quarter" idx="11"/>
          </p:nvPr>
        </p:nvSpPr>
        <p:spPr/>
        <p:txBody>
          <a:bodyPr/>
          <a:lstStyle/>
          <a:p>
            <a:endParaRPr lang="en-US" dirty="0"/>
          </a:p>
        </p:txBody>
      </p:sp>
      <p:sp>
        <p:nvSpPr>
          <p:cNvPr id="4" name="Slayt Numarası Yer Tutucusu 3">
            <a:extLst>
              <a:ext uri="{FF2B5EF4-FFF2-40B4-BE49-F238E27FC236}">
                <a16:creationId xmlns:a16="http://schemas.microsoft.com/office/drawing/2014/main" id="{86B4F139-EC0B-5942-CDBE-348C1C12389D}"/>
              </a:ext>
            </a:extLst>
          </p:cNvPr>
          <p:cNvSpPr>
            <a:spLocks noGrp="1"/>
          </p:cNvSpPr>
          <p:nvPr>
            <p:ph type="sldNum" sz="quarter" idx="12"/>
          </p:nvPr>
        </p:nvSpPr>
        <p:spPr/>
        <p:txBody>
          <a:bodyPr/>
          <a:lstStyle/>
          <a:p>
            <a:fld id="{6E91CC32-6A6B-4E2E-BBA1-6864F305DA26}" type="slidenum">
              <a:rPr lang="en-US" smtClean="0"/>
              <a:t>33</a:t>
            </a:fld>
            <a:endParaRPr lang="en-US"/>
          </a:p>
        </p:txBody>
      </p:sp>
      <p:pic>
        <p:nvPicPr>
          <p:cNvPr id="6" name="Resim 5" descr="metin, ekran görüntüsü, çizgi, öykü gelişim çizgisi; kumpas; grafiğini çıkarma içeren bir resim&#10;&#10;Açıklama otomatik olarak oluşturuldu">
            <a:extLst>
              <a:ext uri="{FF2B5EF4-FFF2-40B4-BE49-F238E27FC236}">
                <a16:creationId xmlns:a16="http://schemas.microsoft.com/office/drawing/2014/main" id="{F3B9C28A-14AE-33DC-4BD3-E2FFA73120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19444" y="419146"/>
            <a:ext cx="9353112" cy="6019707"/>
          </a:xfrm>
          <a:prstGeom prst="rect">
            <a:avLst/>
          </a:prstGeom>
        </p:spPr>
      </p:pic>
    </p:spTree>
    <p:extLst>
      <p:ext uri="{BB962C8B-B14F-4D97-AF65-F5344CB8AC3E}">
        <p14:creationId xmlns:p14="http://schemas.microsoft.com/office/powerpoint/2010/main" val="172459901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1E21284-E074-A119-59EE-9E8CFF14EC96}"/>
              </a:ext>
            </a:extLst>
          </p:cNvPr>
          <p:cNvSpPr>
            <a:spLocks noGrp="1"/>
          </p:cNvSpPr>
          <p:nvPr>
            <p:ph type="title"/>
          </p:nvPr>
        </p:nvSpPr>
        <p:spPr>
          <a:xfrm>
            <a:off x="1117626" y="2709610"/>
            <a:ext cx="9956747" cy="1438780"/>
          </a:xfrm>
        </p:spPr>
        <p:txBody>
          <a:bodyPr/>
          <a:lstStyle/>
          <a:p>
            <a:pPr algn="ctr"/>
            <a:r>
              <a:rPr lang="tr-TR" dirty="0"/>
              <a:t>Teşekkürler</a:t>
            </a:r>
          </a:p>
        </p:txBody>
      </p:sp>
      <p:sp>
        <p:nvSpPr>
          <p:cNvPr id="4" name="Veri Yer Tutucusu 3">
            <a:extLst>
              <a:ext uri="{FF2B5EF4-FFF2-40B4-BE49-F238E27FC236}">
                <a16:creationId xmlns:a16="http://schemas.microsoft.com/office/drawing/2014/main" id="{97606AD5-734B-9616-EDB9-9046444F231D}"/>
              </a:ext>
            </a:extLst>
          </p:cNvPr>
          <p:cNvSpPr>
            <a:spLocks noGrp="1"/>
          </p:cNvSpPr>
          <p:nvPr>
            <p:ph type="dt" sz="half" idx="10"/>
          </p:nvPr>
        </p:nvSpPr>
        <p:spPr/>
        <p:txBody>
          <a:bodyPr/>
          <a:lstStyle/>
          <a:p>
            <a:endParaRPr lang="en-US" dirty="0"/>
          </a:p>
        </p:txBody>
      </p:sp>
      <p:sp>
        <p:nvSpPr>
          <p:cNvPr id="5" name="Alt Bilgi Yer Tutucusu 4">
            <a:extLst>
              <a:ext uri="{FF2B5EF4-FFF2-40B4-BE49-F238E27FC236}">
                <a16:creationId xmlns:a16="http://schemas.microsoft.com/office/drawing/2014/main" id="{EF4983E3-558F-FBAC-2597-2AE0CE6028F0}"/>
              </a:ext>
            </a:extLst>
          </p:cNvPr>
          <p:cNvSpPr>
            <a:spLocks noGrp="1"/>
          </p:cNvSpPr>
          <p:nvPr>
            <p:ph type="ftr" sz="quarter" idx="11"/>
          </p:nvPr>
        </p:nvSpPr>
        <p:spPr/>
        <p:txBody>
          <a:bodyPr/>
          <a:lstStyle/>
          <a:p>
            <a:endParaRPr lang="en-US" dirty="0"/>
          </a:p>
        </p:txBody>
      </p:sp>
      <p:sp>
        <p:nvSpPr>
          <p:cNvPr id="6" name="Slayt Numarası Yer Tutucusu 5">
            <a:extLst>
              <a:ext uri="{FF2B5EF4-FFF2-40B4-BE49-F238E27FC236}">
                <a16:creationId xmlns:a16="http://schemas.microsoft.com/office/drawing/2014/main" id="{8CBAE861-8752-94B7-2C4E-815D4E608F62}"/>
              </a:ext>
            </a:extLst>
          </p:cNvPr>
          <p:cNvSpPr>
            <a:spLocks noGrp="1"/>
          </p:cNvSpPr>
          <p:nvPr>
            <p:ph type="sldNum" sz="quarter" idx="12"/>
          </p:nvPr>
        </p:nvSpPr>
        <p:spPr/>
        <p:txBody>
          <a:bodyPr/>
          <a:lstStyle/>
          <a:p>
            <a:fld id="{6E91CC32-6A6B-4E2E-BBA1-6864F305DA26}" type="slidenum">
              <a:rPr lang="en-US" smtClean="0"/>
              <a:t>34</a:t>
            </a:fld>
            <a:endParaRPr lang="en-US"/>
          </a:p>
        </p:txBody>
      </p:sp>
    </p:spTree>
    <p:extLst>
      <p:ext uri="{BB962C8B-B14F-4D97-AF65-F5344CB8AC3E}">
        <p14:creationId xmlns:p14="http://schemas.microsoft.com/office/powerpoint/2010/main" val="35334478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6F24B66-BD27-CAF2-E6F4-90A1FF39372B}"/>
              </a:ext>
            </a:extLst>
          </p:cNvPr>
          <p:cNvSpPr>
            <a:spLocks noGrp="1"/>
          </p:cNvSpPr>
          <p:nvPr>
            <p:ph type="title"/>
          </p:nvPr>
        </p:nvSpPr>
        <p:spPr>
          <a:xfrm>
            <a:off x="335467" y="895981"/>
            <a:ext cx="9956747" cy="844779"/>
          </a:xfrm>
        </p:spPr>
        <p:txBody>
          <a:bodyPr/>
          <a:lstStyle/>
          <a:p>
            <a:r>
              <a:rPr lang="tr-TR" dirty="0" err="1"/>
              <a:t>DQL</a:t>
            </a:r>
            <a:r>
              <a:rPr lang="tr-TR" dirty="0"/>
              <a:t> (</a:t>
            </a:r>
            <a:r>
              <a:rPr lang="tr-TR" dirty="0" err="1"/>
              <a:t>Deep</a:t>
            </a:r>
            <a:r>
              <a:rPr lang="tr-TR" dirty="0"/>
              <a:t> Q Learning)</a:t>
            </a:r>
          </a:p>
        </p:txBody>
      </p:sp>
      <p:sp>
        <p:nvSpPr>
          <p:cNvPr id="3" name="İçerik Yer Tutucusu 2">
            <a:extLst>
              <a:ext uri="{FF2B5EF4-FFF2-40B4-BE49-F238E27FC236}">
                <a16:creationId xmlns:a16="http://schemas.microsoft.com/office/drawing/2014/main" id="{09B13091-E04D-E3E8-A474-51E8A5A8C411}"/>
              </a:ext>
            </a:extLst>
          </p:cNvPr>
          <p:cNvSpPr>
            <a:spLocks noGrp="1"/>
          </p:cNvSpPr>
          <p:nvPr>
            <p:ph idx="1"/>
          </p:nvPr>
        </p:nvSpPr>
        <p:spPr/>
        <p:txBody>
          <a:bodyPr>
            <a:normAutofit lnSpcReduction="10000"/>
          </a:bodyPr>
          <a:lstStyle/>
          <a:p>
            <a:pPr marL="0" indent="0">
              <a:buNone/>
            </a:pPr>
            <a:r>
              <a:rPr lang="tr-TR" dirty="0" err="1"/>
              <a:t>Deep</a:t>
            </a:r>
            <a:r>
              <a:rPr lang="tr-TR" dirty="0"/>
              <a:t> Q-Learning (</a:t>
            </a:r>
            <a:r>
              <a:rPr lang="tr-TR" dirty="0" err="1"/>
              <a:t>DQL</a:t>
            </a:r>
            <a:r>
              <a:rPr lang="tr-TR" dirty="0"/>
              <a:t>), takviye öğrenme algoritmaları arasında değer-temelli bir yaklaşımı benimser ve özellikle ayrık eylem alanlarına sahip problemlerde başarılı bir strateji öğrenme süreci sunar. </a:t>
            </a:r>
            <a:r>
              <a:rPr lang="tr-TR" dirty="0" err="1"/>
              <a:t>DQL</a:t>
            </a:r>
            <a:r>
              <a:rPr lang="tr-TR" dirty="0"/>
              <a:t>, her durum-eylem çiftine bir Q-değeri atayarak, ajan için en yüksek ödülleri sağlayacak hareketleri seçmesine yardımcı olur. Q-değerleri, her bir eylemin o durumdaki "değerini" temsil eder ve ajan, bu değerleri kullanarak hangi hareketlerin en kârlı olduğunu öğrenir. Derin sinir ağları kullanılarak tahmin edilen bu Q-değerleri, </a:t>
            </a:r>
            <a:r>
              <a:rPr lang="tr-TR" dirty="0" err="1"/>
              <a:t>DQL'in</a:t>
            </a:r>
            <a:r>
              <a:rPr lang="tr-TR" dirty="0"/>
              <a:t> karmaşık yapılarda dahi etkin bir şekilde çalışmasını sağlar. </a:t>
            </a:r>
            <a:r>
              <a:rPr lang="tr-TR" dirty="0" err="1"/>
              <a:t>DQL</a:t>
            </a:r>
            <a:r>
              <a:rPr lang="tr-TR" dirty="0"/>
              <a:t> algoritması, özellikle yüksek boyutlu durum uzaylarında klasik Q-öğrenme algoritmasının zorlandığı durumlarda devreye girer ve güçlü öğrenme kapasitesiyle ajanların daha etkili bir strateji geliştirmesine olanak tanır. Bu yapısıyla </a:t>
            </a:r>
            <a:r>
              <a:rPr lang="tr-TR" dirty="0" err="1"/>
              <a:t>DQL</a:t>
            </a:r>
            <a:r>
              <a:rPr lang="tr-TR" dirty="0"/>
              <a:t>, özellikle ayrık eylem alanlarında optimal stratejiye ulaşmayı hızlandırır ve öğrenme sürecinde elde edilen ödülleri maksimize ederek ajan için güvenilir bir politika oluşturur.</a:t>
            </a:r>
          </a:p>
        </p:txBody>
      </p:sp>
      <p:sp>
        <p:nvSpPr>
          <p:cNvPr id="4" name="Veri Yer Tutucusu 3">
            <a:extLst>
              <a:ext uri="{FF2B5EF4-FFF2-40B4-BE49-F238E27FC236}">
                <a16:creationId xmlns:a16="http://schemas.microsoft.com/office/drawing/2014/main" id="{FFFB8848-389F-60F0-7EB3-A21103123E8F}"/>
              </a:ext>
            </a:extLst>
          </p:cNvPr>
          <p:cNvSpPr>
            <a:spLocks noGrp="1"/>
          </p:cNvSpPr>
          <p:nvPr>
            <p:ph type="dt" sz="half" idx="10"/>
          </p:nvPr>
        </p:nvSpPr>
        <p:spPr/>
        <p:txBody>
          <a:bodyPr/>
          <a:lstStyle/>
          <a:p>
            <a:endParaRPr lang="en-US" dirty="0"/>
          </a:p>
        </p:txBody>
      </p:sp>
      <p:sp>
        <p:nvSpPr>
          <p:cNvPr id="5" name="Alt Bilgi Yer Tutucusu 4">
            <a:extLst>
              <a:ext uri="{FF2B5EF4-FFF2-40B4-BE49-F238E27FC236}">
                <a16:creationId xmlns:a16="http://schemas.microsoft.com/office/drawing/2014/main" id="{8DED077A-1BDA-19E6-3CE6-0FF28A0CF584}"/>
              </a:ext>
            </a:extLst>
          </p:cNvPr>
          <p:cNvSpPr>
            <a:spLocks noGrp="1"/>
          </p:cNvSpPr>
          <p:nvPr>
            <p:ph type="ftr" sz="quarter" idx="11"/>
          </p:nvPr>
        </p:nvSpPr>
        <p:spPr/>
        <p:txBody>
          <a:bodyPr/>
          <a:lstStyle/>
          <a:p>
            <a:endParaRPr lang="en-US" dirty="0"/>
          </a:p>
        </p:txBody>
      </p:sp>
      <p:sp>
        <p:nvSpPr>
          <p:cNvPr id="6" name="Slayt Numarası Yer Tutucusu 5">
            <a:extLst>
              <a:ext uri="{FF2B5EF4-FFF2-40B4-BE49-F238E27FC236}">
                <a16:creationId xmlns:a16="http://schemas.microsoft.com/office/drawing/2014/main" id="{E0F1F0B9-AD3D-7A3F-C17D-FEF148ADDC39}"/>
              </a:ext>
            </a:extLst>
          </p:cNvPr>
          <p:cNvSpPr>
            <a:spLocks noGrp="1"/>
          </p:cNvSpPr>
          <p:nvPr>
            <p:ph type="sldNum" sz="quarter" idx="12"/>
          </p:nvPr>
        </p:nvSpPr>
        <p:spPr/>
        <p:txBody>
          <a:bodyPr/>
          <a:lstStyle/>
          <a:p>
            <a:fld id="{6E91CC32-6A6B-4E2E-BBA1-6864F305DA26}" type="slidenum">
              <a:rPr lang="en-US" smtClean="0"/>
              <a:t>4</a:t>
            </a:fld>
            <a:endParaRPr lang="en-US"/>
          </a:p>
        </p:txBody>
      </p:sp>
    </p:spTree>
    <p:extLst>
      <p:ext uri="{BB962C8B-B14F-4D97-AF65-F5344CB8AC3E}">
        <p14:creationId xmlns:p14="http://schemas.microsoft.com/office/powerpoint/2010/main" val="18613712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68498C8-F870-36BA-61F6-803B0C0E252C}"/>
              </a:ext>
            </a:extLst>
          </p:cNvPr>
          <p:cNvSpPr>
            <a:spLocks noGrp="1"/>
          </p:cNvSpPr>
          <p:nvPr>
            <p:ph type="title"/>
          </p:nvPr>
        </p:nvSpPr>
        <p:spPr>
          <a:xfrm>
            <a:off x="308387" y="854440"/>
            <a:ext cx="9956747" cy="1204542"/>
          </a:xfrm>
        </p:spPr>
        <p:txBody>
          <a:bodyPr>
            <a:normAutofit fontScale="90000"/>
          </a:bodyPr>
          <a:lstStyle/>
          <a:p>
            <a:r>
              <a:rPr lang="tr-TR" dirty="0" err="1"/>
              <a:t>DDPG</a:t>
            </a:r>
            <a:r>
              <a:rPr lang="tr-TR" dirty="0"/>
              <a:t> (</a:t>
            </a:r>
            <a:r>
              <a:rPr lang="tr-TR" dirty="0" err="1"/>
              <a:t>Deep</a:t>
            </a:r>
            <a:r>
              <a:rPr lang="tr-TR" dirty="0"/>
              <a:t> </a:t>
            </a:r>
            <a:r>
              <a:rPr lang="tr-TR" dirty="0" err="1"/>
              <a:t>Deterministic</a:t>
            </a:r>
            <a:r>
              <a:rPr lang="tr-TR" dirty="0"/>
              <a:t> </a:t>
            </a:r>
            <a:r>
              <a:rPr lang="tr-TR" dirty="0" err="1"/>
              <a:t>Policy</a:t>
            </a:r>
            <a:r>
              <a:rPr lang="tr-TR" dirty="0"/>
              <a:t> </a:t>
            </a:r>
            <a:r>
              <a:rPr lang="tr-TR" dirty="0" err="1"/>
              <a:t>Gradient</a:t>
            </a:r>
            <a:r>
              <a:rPr lang="tr-TR" dirty="0"/>
              <a:t>)</a:t>
            </a:r>
          </a:p>
        </p:txBody>
      </p:sp>
      <p:sp>
        <p:nvSpPr>
          <p:cNvPr id="3" name="İçerik Yer Tutucusu 2">
            <a:extLst>
              <a:ext uri="{FF2B5EF4-FFF2-40B4-BE49-F238E27FC236}">
                <a16:creationId xmlns:a16="http://schemas.microsoft.com/office/drawing/2014/main" id="{7E03A53A-AB42-293D-CDC0-8CDD8E93E8E6}"/>
              </a:ext>
            </a:extLst>
          </p:cNvPr>
          <p:cNvSpPr>
            <a:spLocks noGrp="1"/>
          </p:cNvSpPr>
          <p:nvPr>
            <p:ph idx="1"/>
          </p:nvPr>
        </p:nvSpPr>
        <p:spPr/>
        <p:txBody>
          <a:bodyPr>
            <a:normAutofit/>
          </a:bodyPr>
          <a:lstStyle/>
          <a:p>
            <a:pPr marL="0" indent="0">
              <a:buNone/>
            </a:pPr>
            <a:r>
              <a:rPr lang="tr-TR" sz="2000" dirty="0" err="1"/>
              <a:t>Deep</a:t>
            </a:r>
            <a:r>
              <a:rPr lang="tr-TR" sz="2000" dirty="0"/>
              <a:t> </a:t>
            </a:r>
            <a:r>
              <a:rPr lang="tr-TR" sz="2000" dirty="0" err="1"/>
              <a:t>Deterministic</a:t>
            </a:r>
            <a:r>
              <a:rPr lang="tr-TR" sz="2000" dirty="0"/>
              <a:t> </a:t>
            </a:r>
            <a:r>
              <a:rPr lang="tr-TR" sz="2000" dirty="0" err="1"/>
              <a:t>Policy</a:t>
            </a:r>
            <a:r>
              <a:rPr lang="tr-TR" sz="2000" dirty="0"/>
              <a:t> </a:t>
            </a:r>
            <a:r>
              <a:rPr lang="tr-TR" sz="2000" dirty="0" err="1"/>
              <a:t>Gradient</a:t>
            </a:r>
            <a:r>
              <a:rPr lang="tr-TR" sz="2000" dirty="0"/>
              <a:t> (</a:t>
            </a:r>
            <a:r>
              <a:rPr lang="tr-TR" sz="2000" dirty="0" err="1"/>
              <a:t>DDPG</a:t>
            </a:r>
            <a:r>
              <a:rPr lang="tr-TR" sz="2000" dirty="0"/>
              <a:t>), sürekli eylem uzayında politika öğrenimi sağlayan bir aktör-kritik algoritmasıdır. Bu algoritma, hem politika tabanlı hem de değer tabanlı yaklaşımları birleştirerek, bir durum için en uygun eylemi belirlemede etkilidir. </a:t>
            </a:r>
            <a:r>
              <a:rPr lang="tr-TR" sz="2000" dirty="0" err="1"/>
              <a:t>DDPG</a:t>
            </a:r>
            <a:r>
              <a:rPr lang="tr-TR" sz="2000" dirty="0"/>
              <a:t>, iki ana bileşenden oluşur: aktör, duruma göre eylem önerirken; kritik, bu eylemin ne kadar iyi olduğunu değerlendirir. Sürekli eylem alanlarında, özellikle karmaşık dinamiklere sahip ortamlarda etkili sonuçlar verir</a:t>
            </a:r>
            <a:r>
              <a:rPr lang="tr-TR" sz="2000"/>
              <a:t>. Bu </a:t>
            </a:r>
            <a:r>
              <a:rPr lang="tr-TR" sz="2000" dirty="0"/>
              <a:t>özellikleri sayesinde, </a:t>
            </a:r>
            <a:r>
              <a:rPr lang="tr-TR" sz="2000" dirty="0" err="1"/>
              <a:t>DDPG</a:t>
            </a:r>
            <a:r>
              <a:rPr lang="tr-TR" sz="2000" dirty="0"/>
              <a:t>, sürekli kontrol problemlerinde esnek ve verimli bir öğrenme aracı olarak öne çıkar.</a:t>
            </a:r>
          </a:p>
        </p:txBody>
      </p:sp>
      <p:sp>
        <p:nvSpPr>
          <p:cNvPr id="4" name="Veri Yer Tutucusu 3">
            <a:extLst>
              <a:ext uri="{FF2B5EF4-FFF2-40B4-BE49-F238E27FC236}">
                <a16:creationId xmlns:a16="http://schemas.microsoft.com/office/drawing/2014/main" id="{7961EDB2-9669-A514-B569-5FBA7DEB9B4B}"/>
              </a:ext>
            </a:extLst>
          </p:cNvPr>
          <p:cNvSpPr>
            <a:spLocks noGrp="1"/>
          </p:cNvSpPr>
          <p:nvPr>
            <p:ph type="dt" sz="half" idx="10"/>
          </p:nvPr>
        </p:nvSpPr>
        <p:spPr/>
        <p:txBody>
          <a:bodyPr/>
          <a:lstStyle/>
          <a:p>
            <a:endParaRPr lang="en-US" dirty="0"/>
          </a:p>
        </p:txBody>
      </p:sp>
      <p:sp>
        <p:nvSpPr>
          <p:cNvPr id="5" name="Alt Bilgi Yer Tutucusu 4">
            <a:extLst>
              <a:ext uri="{FF2B5EF4-FFF2-40B4-BE49-F238E27FC236}">
                <a16:creationId xmlns:a16="http://schemas.microsoft.com/office/drawing/2014/main" id="{5589BD21-1A43-23DF-9E4A-0B3AD69BFD66}"/>
              </a:ext>
            </a:extLst>
          </p:cNvPr>
          <p:cNvSpPr>
            <a:spLocks noGrp="1"/>
          </p:cNvSpPr>
          <p:nvPr>
            <p:ph type="ftr" sz="quarter" idx="11"/>
          </p:nvPr>
        </p:nvSpPr>
        <p:spPr/>
        <p:txBody>
          <a:bodyPr/>
          <a:lstStyle/>
          <a:p>
            <a:endParaRPr lang="en-US" dirty="0"/>
          </a:p>
        </p:txBody>
      </p:sp>
      <p:sp>
        <p:nvSpPr>
          <p:cNvPr id="6" name="Slayt Numarası Yer Tutucusu 5">
            <a:extLst>
              <a:ext uri="{FF2B5EF4-FFF2-40B4-BE49-F238E27FC236}">
                <a16:creationId xmlns:a16="http://schemas.microsoft.com/office/drawing/2014/main" id="{EC362071-2C12-AF5D-4AEA-234E8EDC7625}"/>
              </a:ext>
            </a:extLst>
          </p:cNvPr>
          <p:cNvSpPr>
            <a:spLocks noGrp="1"/>
          </p:cNvSpPr>
          <p:nvPr>
            <p:ph type="sldNum" sz="quarter" idx="12"/>
          </p:nvPr>
        </p:nvSpPr>
        <p:spPr/>
        <p:txBody>
          <a:bodyPr/>
          <a:lstStyle/>
          <a:p>
            <a:fld id="{6E91CC32-6A6B-4E2E-BBA1-6864F305DA26}" type="slidenum">
              <a:rPr lang="en-US" smtClean="0"/>
              <a:t>5</a:t>
            </a:fld>
            <a:endParaRPr lang="en-US"/>
          </a:p>
        </p:txBody>
      </p:sp>
    </p:spTree>
    <p:extLst>
      <p:ext uri="{BB962C8B-B14F-4D97-AF65-F5344CB8AC3E}">
        <p14:creationId xmlns:p14="http://schemas.microsoft.com/office/powerpoint/2010/main" val="20865907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1D0708F-39B5-B52E-AEA4-DC237B779986}"/>
              </a:ext>
            </a:extLst>
          </p:cNvPr>
          <p:cNvSpPr>
            <a:spLocks noGrp="1"/>
          </p:cNvSpPr>
          <p:nvPr>
            <p:ph type="title"/>
          </p:nvPr>
        </p:nvSpPr>
        <p:spPr>
          <a:xfrm>
            <a:off x="335467" y="944198"/>
            <a:ext cx="9956747" cy="799808"/>
          </a:xfrm>
        </p:spPr>
        <p:txBody>
          <a:bodyPr/>
          <a:lstStyle/>
          <a:p>
            <a:r>
              <a:rPr lang="tr-TR" dirty="0" err="1"/>
              <a:t>Acrobot</a:t>
            </a:r>
            <a:endParaRPr lang="tr-TR" dirty="0"/>
          </a:p>
        </p:txBody>
      </p:sp>
      <p:sp>
        <p:nvSpPr>
          <p:cNvPr id="3" name="İçerik Yer Tutucusu 2">
            <a:extLst>
              <a:ext uri="{FF2B5EF4-FFF2-40B4-BE49-F238E27FC236}">
                <a16:creationId xmlns:a16="http://schemas.microsoft.com/office/drawing/2014/main" id="{D97EAFFD-3614-61BD-306E-FC3EEFBACCBA}"/>
              </a:ext>
            </a:extLst>
          </p:cNvPr>
          <p:cNvSpPr>
            <a:spLocks noGrp="1"/>
          </p:cNvSpPr>
          <p:nvPr>
            <p:ph idx="1"/>
          </p:nvPr>
        </p:nvSpPr>
        <p:spPr>
          <a:xfrm>
            <a:off x="335467" y="2306781"/>
            <a:ext cx="7339497" cy="3870181"/>
          </a:xfrm>
        </p:spPr>
        <p:txBody>
          <a:bodyPr/>
          <a:lstStyle/>
          <a:p>
            <a:r>
              <a:rPr lang="tr-TR" dirty="0" err="1"/>
              <a:t>Acrobot</a:t>
            </a:r>
            <a:r>
              <a:rPr lang="tr-TR" dirty="0"/>
              <a:t>, iki çubuklu bir robotu simüle eden bir kontrol ortamıdır ve takviye öğrenme algoritmalarının test edilmesi için sıkça kullanılır. Bu ortamda, alt çubuk aracılığıyla üst çubuğun belirli bir yüksekliğe ulaşması hedeflenir. Ajan, üst çubuğu yukarı kaldırmak için doğru salınım hareketlerini öğrenmelidir.</a:t>
            </a:r>
          </a:p>
          <a:p>
            <a:r>
              <a:rPr lang="tr-TR" dirty="0" err="1"/>
              <a:t>Acrobot</a:t>
            </a:r>
            <a:r>
              <a:rPr lang="tr-TR" dirty="0"/>
              <a:t>, sürekli eylem uzayına sahip takviye öğrenme algoritmaları </a:t>
            </a:r>
            <a:r>
              <a:rPr lang="tr-TR"/>
              <a:t>için uygundur. Ajan</a:t>
            </a:r>
            <a:r>
              <a:rPr lang="tr-TR" dirty="0"/>
              <a:t>, küçük değişikliklerle (sağa veya sola itme gibi) optimum hareketi öğrenir. Bu karmaşık dinamikler, ajanın adaptasyon yeteneğini test etme fırsatı sunarak, takviye öğrenme araştırmalarında önemli bir rol oynar.</a:t>
            </a:r>
          </a:p>
          <a:p>
            <a:pPr marL="0" indent="0">
              <a:buNone/>
            </a:pPr>
            <a:endParaRPr lang="tr-TR" dirty="0"/>
          </a:p>
        </p:txBody>
      </p:sp>
      <p:sp>
        <p:nvSpPr>
          <p:cNvPr id="4" name="Veri Yer Tutucusu 3">
            <a:extLst>
              <a:ext uri="{FF2B5EF4-FFF2-40B4-BE49-F238E27FC236}">
                <a16:creationId xmlns:a16="http://schemas.microsoft.com/office/drawing/2014/main" id="{DFE90E80-7E70-82DB-B0FC-DED26A492319}"/>
              </a:ext>
            </a:extLst>
          </p:cNvPr>
          <p:cNvSpPr>
            <a:spLocks noGrp="1"/>
          </p:cNvSpPr>
          <p:nvPr>
            <p:ph type="dt" sz="half" idx="10"/>
          </p:nvPr>
        </p:nvSpPr>
        <p:spPr/>
        <p:txBody>
          <a:bodyPr/>
          <a:lstStyle/>
          <a:p>
            <a:endParaRPr lang="en-US" dirty="0"/>
          </a:p>
        </p:txBody>
      </p:sp>
      <p:sp>
        <p:nvSpPr>
          <p:cNvPr id="5" name="Alt Bilgi Yer Tutucusu 4">
            <a:extLst>
              <a:ext uri="{FF2B5EF4-FFF2-40B4-BE49-F238E27FC236}">
                <a16:creationId xmlns:a16="http://schemas.microsoft.com/office/drawing/2014/main" id="{6D6F1D12-1F16-F52A-918F-76CBA51E213D}"/>
              </a:ext>
            </a:extLst>
          </p:cNvPr>
          <p:cNvSpPr>
            <a:spLocks noGrp="1"/>
          </p:cNvSpPr>
          <p:nvPr>
            <p:ph type="ftr" sz="quarter" idx="11"/>
          </p:nvPr>
        </p:nvSpPr>
        <p:spPr/>
        <p:txBody>
          <a:bodyPr/>
          <a:lstStyle/>
          <a:p>
            <a:endParaRPr lang="en-US" dirty="0"/>
          </a:p>
        </p:txBody>
      </p:sp>
      <p:sp>
        <p:nvSpPr>
          <p:cNvPr id="6" name="Slayt Numarası Yer Tutucusu 5">
            <a:extLst>
              <a:ext uri="{FF2B5EF4-FFF2-40B4-BE49-F238E27FC236}">
                <a16:creationId xmlns:a16="http://schemas.microsoft.com/office/drawing/2014/main" id="{7246200E-2A38-8693-7150-CEF952FDDC1D}"/>
              </a:ext>
            </a:extLst>
          </p:cNvPr>
          <p:cNvSpPr>
            <a:spLocks noGrp="1"/>
          </p:cNvSpPr>
          <p:nvPr>
            <p:ph type="sldNum" sz="quarter" idx="12"/>
          </p:nvPr>
        </p:nvSpPr>
        <p:spPr/>
        <p:txBody>
          <a:bodyPr/>
          <a:lstStyle/>
          <a:p>
            <a:fld id="{6E91CC32-6A6B-4E2E-BBA1-6864F305DA26}" type="slidenum">
              <a:rPr lang="en-US" smtClean="0"/>
              <a:t>6</a:t>
            </a:fld>
            <a:endParaRPr lang="en-US"/>
          </a:p>
        </p:txBody>
      </p:sp>
      <p:pic>
        <p:nvPicPr>
          <p:cNvPr id="1026" name="Picture 2">
            <a:extLst>
              <a:ext uri="{FF2B5EF4-FFF2-40B4-BE49-F238E27FC236}">
                <a16:creationId xmlns:a16="http://schemas.microsoft.com/office/drawing/2014/main" id="{D1DD3AA0-743F-C064-E722-1DE180BBE74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908"/>
          <a:stretch/>
        </p:blipFill>
        <p:spPr bwMode="auto">
          <a:xfrm>
            <a:off x="8870614" y="1744006"/>
            <a:ext cx="2533337" cy="36094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16909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BAC2F6D-CB66-2840-521D-67A6BA25FF8B}"/>
              </a:ext>
            </a:extLst>
          </p:cNvPr>
          <p:cNvSpPr>
            <a:spLocks noGrp="1"/>
          </p:cNvSpPr>
          <p:nvPr>
            <p:ph type="title"/>
          </p:nvPr>
        </p:nvSpPr>
        <p:spPr/>
        <p:txBody>
          <a:bodyPr/>
          <a:lstStyle/>
          <a:p>
            <a:r>
              <a:rPr lang="tr-TR" dirty="0" err="1"/>
              <a:t>Mountain</a:t>
            </a:r>
            <a:r>
              <a:rPr lang="tr-TR" dirty="0"/>
              <a:t> Car</a:t>
            </a:r>
          </a:p>
        </p:txBody>
      </p:sp>
      <p:sp>
        <p:nvSpPr>
          <p:cNvPr id="3" name="İçerik Yer Tutucusu 2">
            <a:extLst>
              <a:ext uri="{FF2B5EF4-FFF2-40B4-BE49-F238E27FC236}">
                <a16:creationId xmlns:a16="http://schemas.microsoft.com/office/drawing/2014/main" id="{1DBEF560-36F0-3C6C-A145-426C16A3B65E}"/>
              </a:ext>
            </a:extLst>
          </p:cNvPr>
          <p:cNvSpPr>
            <a:spLocks noGrp="1"/>
          </p:cNvSpPr>
          <p:nvPr>
            <p:ph idx="1"/>
          </p:nvPr>
        </p:nvSpPr>
        <p:spPr>
          <a:xfrm>
            <a:off x="335467" y="2306781"/>
            <a:ext cx="7008549" cy="3870181"/>
          </a:xfrm>
        </p:spPr>
        <p:txBody>
          <a:bodyPr/>
          <a:lstStyle/>
          <a:p>
            <a:r>
              <a:rPr lang="tr-TR" dirty="0" err="1"/>
              <a:t>Mountain</a:t>
            </a:r>
            <a:r>
              <a:rPr lang="tr-TR" dirty="0"/>
              <a:t> Car, takviye öğrenme alanında sıkça kullanılan bir kontrol ortamıdır. Bu ortamda, düşük enerji seviyesine sahip bir araç, iki tepe arasında salınarak daha yüksek bir noktaya ulaşmak zorundadır. Ajan, salınım yaparak enerji toplamalı ve doğru eylemi (sağa veya sola itme) seçerek hedefe ulaşmalıdır.</a:t>
            </a:r>
          </a:p>
          <a:p>
            <a:r>
              <a:rPr lang="tr-TR" dirty="0"/>
              <a:t>Ayrık eylem alanı sayesinde, </a:t>
            </a:r>
            <a:r>
              <a:rPr lang="tr-TR" dirty="0" err="1"/>
              <a:t>DQL</a:t>
            </a:r>
            <a:r>
              <a:rPr lang="tr-TR" dirty="0"/>
              <a:t> gibi değer-temelli algoritmalar için ideal bir test alanı sunar. </a:t>
            </a:r>
            <a:r>
              <a:rPr lang="tr-TR" dirty="0" err="1"/>
              <a:t>Mountain</a:t>
            </a:r>
            <a:r>
              <a:rPr lang="tr-TR" dirty="0"/>
              <a:t> Car, basit yapısıyla takviye öğrenme algoritmalarının performansını değerlendirmeye olanak tanırken, ajanın stratejik düşünme ve planlama yeteneklerini geliştirmesi için önemli bir fırsat sağlar.</a:t>
            </a:r>
          </a:p>
          <a:p>
            <a:pPr marL="0" indent="0">
              <a:buNone/>
            </a:pPr>
            <a:endParaRPr lang="tr-TR" dirty="0"/>
          </a:p>
        </p:txBody>
      </p:sp>
      <p:sp>
        <p:nvSpPr>
          <p:cNvPr id="4" name="Veri Yer Tutucusu 3">
            <a:extLst>
              <a:ext uri="{FF2B5EF4-FFF2-40B4-BE49-F238E27FC236}">
                <a16:creationId xmlns:a16="http://schemas.microsoft.com/office/drawing/2014/main" id="{ABF529D1-1FF8-9B6A-CFA6-7A491455A5BD}"/>
              </a:ext>
            </a:extLst>
          </p:cNvPr>
          <p:cNvSpPr>
            <a:spLocks noGrp="1"/>
          </p:cNvSpPr>
          <p:nvPr>
            <p:ph type="dt" sz="half" idx="10"/>
          </p:nvPr>
        </p:nvSpPr>
        <p:spPr/>
        <p:txBody>
          <a:bodyPr/>
          <a:lstStyle/>
          <a:p>
            <a:endParaRPr lang="en-US" dirty="0"/>
          </a:p>
        </p:txBody>
      </p:sp>
      <p:sp>
        <p:nvSpPr>
          <p:cNvPr id="5" name="Alt Bilgi Yer Tutucusu 4">
            <a:extLst>
              <a:ext uri="{FF2B5EF4-FFF2-40B4-BE49-F238E27FC236}">
                <a16:creationId xmlns:a16="http://schemas.microsoft.com/office/drawing/2014/main" id="{CA695BF2-DAAE-E68F-60E7-4780CE343D37}"/>
              </a:ext>
            </a:extLst>
          </p:cNvPr>
          <p:cNvSpPr>
            <a:spLocks noGrp="1"/>
          </p:cNvSpPr>
          <p:nvPr>
            <p:ph type="ftr" sz="quarter" idx="11"/>
          </p:nvPr>
        </p:nvSpPr>
        <p:spPr/>
        <p:txBody>
          <a:bodyPr/>
          <a:lstStyle/>
          <a:p>
            <a:endParaRPr lang="en-US" dirty="0"/>
          </a:p>
        </p:txBody>
      </p:sp>
      <p:sp>
        <p:nvSpPr>
          <p:cNvPr id="6" name="Slayt Numarası Yer Tutucusu 5">
            <a:extLst>
              <a:ext uri="{FF2B5EF4-FFF2-40B4-BE49-F238E27FC236}">
                <a16:creationId xmlns:a16="http://schemas.microsoft.com/office/drawing/2014/main" id="{F90D1D3B-C0E0-531D-DBAA-F759CD99AB87}"/>
              </a:ext>
            </a:extLst>
          </p:cNvPr>
          <p:cNvSpPr>
            <a:spLocks noGrp="1"/>
          </p:cNvSpPr>
          <p:nvPr>
            <p:ph type="sldNum" sz="quarter" idx="12"/>
          </p:nvPr>
        </p:nvSpPr>
        <p:spPr/>
        <p:txBody>
          <a:bodyPr/>
          <a:lstStyle/>
          <a:p>
            <a:fld id="{6E91CC32-6A6B-4E2E-BBA1-6864F305DA26}" type="slidenum">
              <a:rPr lang="en-US" smtClean="0"/>
              <a:t>7</a:t>
            </a:fld>
            <a:endParaRPr lang="en-US"/>
          </a:p>
        </p:txBody>
      </p:sp>
      <p:pic>
        <p:nvPicPr>
          <p:cNvPr id="2050" name="Picture 2" descr="Mountain Car - Gymnasium Documentation">
            <a:extLst>
              <a:ext uri="{FF2B5EF4-FFF2-40B4-BE49-F238E27FC236}">
                <a16:creationId xmlns:a16="http://schemas.microsoft.com/office/drawing/2014/main" id="{693BC056-51AC-F4C9-28D3-4A97E01077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74873" y="3032178"/>
            <a:ext cx="3629078" cy="24193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10229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61BE5AA-FB76-42FA-B65F-66C24C0A2B7F}"/>
              </a:ext>
            </a:extLst>
          </p:cNvPr>
          <p:cNvSpPr>
            <a:spLocks noGrp="1"/>
          </p:cNvSpPr>
          <p:nvPr>
            <p:ph type="title"/>
          </p:nvPr>
        </p:nvSpPr>
        <p:spPr>
          <a:xfrm>
            <a:off x="335467" y="381423"/>
            <a:ext cx="9956747" cy="761870"/>
          </a:xfrm>
        </p:spPr>
        <p:txBody>
          <a:bodyPr/>
          <a:lstStyle/>
          <a:p>
            <a:r>
              <a:rPr lang="tr-TR" dirty="0" err="1"/>
              <a:t>PPO'nun</a:t>
            </a:r>
            <a:r>
              <a:rPr lang="tr-TR" dirty="0"/>
              <a:t> Temel Bileşenleri</a:t>
            </a:r>
          </a:p>
        </p:txBody>
      </p:sp>
      <p:sp>
        <p:nvSpPr>
          <p:cNvPr id="3" name="İçerik Yer Tutucusu 2">
            <a:extLst>
              <a:ext uri="{FF2B5EF4-FFF2-40B4-BE49-F238E27FC236}">
                <a16:creationId xmlns:a16="http://schemas.microsoft.com/office/drawing/2014/main" id="{3DEEC2C8-1DE8-41DC-AED6-8836288B01A9}"/>
              </a:ext>
            </a:extLst>
          </p:cNvPr>
          <p:cNvSpPr>
            <a:spLocks noGrp="1"/>
          </p:cNvSpPr>
          <p:nvPr>
            <p:ph idx="1"/>
          </p:nvPr>
        </p:nvSpPr>
        <p:spPr>
          <a:xfrm>
            <a:off x="335467" y="1461514"/>
            <a:ext cx="11068484" cy="4803819"/>
          </a:xfrm>
        </p:spPr>
        <p:txBody>
          <a:bodyPr>
            <a:normAutofit/>
          </a:bodyPr>
          <a:lstStyle/>
          <a:p>
            <a:pPr>
              <a:buFont typeface="+mj-lt"/>
              <a:buAutoNum type="arabicPeriod"/>
            </a:pPr>
            <a:r>
              <a:rPr lang="tr-TR" b="1" dirty="0"/>
              <a:t>Politika (</a:t>
            </a:r>
            <a:r>
              <a:rPr lang="el-GR" b="1" dirty="0"/>
              <a:t>π\</a:t>
            </a:r>
            <a:r>
              <a:rPr lang="tr-TR" b="1" dirty="0"/>
              <a:t>pi</a:t>
            </a:r>
            <a:r>
              <a:rPr lang="el-GR" b="1" dirty="0"/>
              <a:t>π):</a:t>
            </a:r>
            <a:r>
              <a:rPr lang="el-GR" dirty="0"/>
              <a:t> </a:t>
            </a:r>
            <a:r>
              <a:rPr lang="tr-TR" dirty="0"/>
              <a:t>PPO, bir ajan tarafından belirlenen politika (</a:t>
            </a:r>
            <a:r>
              <a:rPr lang="el-GR" dirty="0"/>
              <a:t>πθ(</a:t>
            </a:r>
            <a:r>
              <a:rPr lang="tr-TR" dirty="0" err="1"/>
              <a:t>a∣s</a:t>
            </a:r>
            <a:r>
              <a:rPr lang="tr-TR" dirty="0"/>
              <a:t>)) üzerinde çalışır. Politika, bir durum (s) verildiğinde hangi eylemin (a) seçileceğini belirler.</a:t>
            </a:r>
          </a:p>
          <a:p>
            <a:pPr>
              <a:buFont typeface="+mj-lt"/>
              <a:buAutoNum type="arabicPeriod"/>
            </a:pPr>
            <a:r>
              <a:rPr lang="tr-TR" b="1" dirty="0"/>
              <a:t>Avantaj Fonksiyonu (A(</a:t>
            </a:r>
            <a:r>
              <a:rPr lang="tr-TR" b="1" dirty="0" err="1"/>
              <a:t>s,a</a:t>
            </a:r>
            <a:r>
              <a:rPr lang="tr-TR" b="1" dirty="0"/>
              <a:t>)):</a:t>
            </a:r>
            <a:r>
              <a:rPr lang="tr-TR" dirty="0"/>
              <a:t> Avantaj fonksiyonu, mevcut durumda yapılan bir eylemin ne kadar "iyi" olduğunu belirler. Bu, ödül fonksiyonundan (</a:t>
            </a:r>
            <a:r>
              <a:rPr lang="tr-TR" dirty="0" err="1"/>
              <a:t>Rt</a:t>
            </a:r>
            <a:r>
              <a:rPr lang="tr-TR" dirty="0"/>
              <a:t>​) ve değer fonksiyonundan (V(s)) türetilir:</a:t>
            </a:r>
          </a:p>
          <a:p>
            <a:pPr lvl="1">
              <a:buFont typeface="Wingdings" panose="05000000000000000000" pitchFamily="2" charset="2"/>
              <a:buChar char="§"/>
            </a:pPr>
            <a:r>
              <a:rPr lang="tr-TR" dirty="0"/>
              <a:t>A(</a:t>
            </a:r>
            <a:r>
              <a:rPr lang="tr-TR" dirty="0" err="1"/>
              <a:t>s,a</a:t>
            </a:r>
            <a:r>
              <a:rPr lang="tr-TR" dirty="0"/>
              <a:t>)=Q(</a:t>
            </a:r>
            <a:r>
              <a:rPr lang="tr-TR" dirty="0" err="1"/>
              <a:t>s,a</a:t>
            </a:r>
            <a:r>
              <a:rPr lang="tr-TR" dirty="0"/>
              <a:t>)−V(s)  PPO bu fonksiyonu optimize eder.</a:t>
            </a:r>
          </a:p>
          <a:p>
            <a:pPr>
              <a:buFont typeface="+mj-lt"/>
              <a:buAutoNum type="arabicPeriod"/>
            </a:pPr>
            <a:r>
              <a:rPr lang="tr-TR" b="1" dirty="0"/>
              <a:t>Kayıp Fonksiyonu:</a:t>
            </a:r>
            <a:r>
              <a:rPr lang="tr-TR" dirty="0"/>
              <a:t> </a:t>
            </a:r>
            <a:r>
              <a:rPr lang="tr-TR" dirty="0" err="1"/>
              <a:t>PPO'nun</a:t>
            </a:r>
            <a:r>
              <a:rPr lang="tr-TR" dirty="0"/>
              <a:t> kayıp fonksiyonu, politika güncellemelerinin kontrollü bir şekilde yapılmasını sağlar ve genelde şu iki terimi içerir:</a:t>
            </a:r>
          </a:p>
          <a:p>
            <a:pPr marL="742950" lvl="1" indent="-285750">
              <a:buFont typeface="Wingdings" panose="05000000000000000000" pitchFamily="2" charset="2"/>
              <a:buChar char="§"/>
            </a:pPr>
            <a:r>
              <a:rPr lang="tr-TR" b="1" dirty="0" err="1"/>
              <a:t>Surrogate</a:t>
            </a:r>
            <a:r>
              <a:rPr lang="tr-TR" b="1" dirty="0"/>
              <a:t> </a:t>
            </a:r>
            <a:r>
              <a:rPr lang="tr-TR" b="1" dirty="0" err="1"/>
              <a:t>Objective</a:t>
            </a:r>
            <a:r>
              <a:rPr lang="tr-TR" b="1" dirty="0"/>
              <a:t> (Yedek Amaç):</a:t>
            </a:r>
            <a:r>
              <a:rPr lang="tr-TR" dirty="0"/>
              <a:t> Ajanın politikasını iyileştirmek için kullanılan temel terim.</a:t>
            </a:r>
          </a:p>
          <a:p>
            <a:pPr marL="742950" lvl="1" indent="-285750">
              <a:buFont typeface="Wingdings" panose="05000000000000000000" pitchFamily="2" charset="2"/>
              <a:buChar char="§"/>
            </a:pPr>
            <a:r>
              <a:rPr lang="tr-TR" b="1" dirty="0" err="1"/>
              <a:t>Clipping</a:t>
            </a:r>
            <a:r>
              <a:rPr lang="tr-TR" b="1" dirty="0"/>
              <a:t> </a:t>
            </a:r>
            <a:r>
              <a:rPr lang="tr-TR" b="1" dirty="0" err="1"/>
              <a:t>Mechanism</a:t>
            </a:r>
            <a:r>
              <a:rPr lang="tr-TR" b="1" dirty="0"/>
              <a:t>:</a:t>
            </a:r>
            <a:r>
              <a:rPr lang="tr-TR" dirty="0"/>
              <a:t> Politika güncellemelerinin "</a:t>
            </a:r>
            <a:r>
              <a:rPr lang="tr-TR" dirty="0" err="1"/>
              <a:t>proksimal</a:t>
            </a:r>
            <a:r>
              <a:rPr lang="tr-TR" dirty="0"/>
              <a:t>" kalmasını sağlamak için kullanılan sınırlama mekanizması.</a:t>
            </a:r>
          </a:p>
          <a:p>
            <a:endParaRPr lang="tr-TR" dirty="0"/>
          </a:p>
        </p:txBody>
      </p:sp>
      <p:sp>
        <p:nvSpPr>
          <p:cNvPr id="4" name="Veri Yer Tutucusu 3">
            <a:extLst>
              <a:ext uri="{FF2B5EF4-FFF2-40B4-BE49-F238E27FC236}">
                <a16:creationId xmlns:a16="http://schemas.microsoft.com/office/drawing/2014/main" id="{D2084FEE-4128-4411-9A18-BA483886E56F}"/>
              </a:ext>
            </a:extLst>
          </p:cNvPr>
          <p:cNvSpPr>
            <a:spLocks noGrp="1"/>
          </p:cNvSpPr>
          <p:nvPr>
            <p:ph type="dt" sz="half" idx="10"/>
          </p:nvPr>
        </p:nvSpPr>
        <p:spPr/>
        <p:txBody>
          <a:bodyPr/>
          <a:lstStyle/>
          <a:p>
            <a:endParaRPr lang="en-US"/>
          </a:p>
        </p:txBody>
      </p:sp>
      <p:sp>
        <p:nvSpPr>
          <p:cNvPr id="5" name="Alt Bilgi Yer Tutucusu 4">
            <a:extLst>
              <a:ext uri="{FF2B5EF4-FFF2-40B4-BE49-F238E27FC236}">
                <a16:creationId xmlns:a16="http://schemas.microsoft.com/office/drawing/2014/main" id="{8BED5B2D-CD8F-4DD6-BEEA-DC0A30DE4C2C}"/>
              </a:ext>
            </a:extLst>
          </p:cNvPr>
          <p:cNvSpPr>
            <a:spLocks noGrp="1"/>
          </p:cNvSpPr>
          <p:nvPr>
            <p:ph type="ftr" sz="quarter" idx="11"/>
          </p:nvPr>
        </p:nvSpPr>
        <p:spPr/>
        <p:txBody>
          <a:bodyPr/>
          <a:lstStyle/>
          <a:p>
            <a:endParaRPr lang="en-US"/>
          </a:p>
        </p:txBody>
      </p:sp>
      <p:sp>
        <p:nvSpPr>
          <p:cNvPr id="6" name="Slayt Numarası Yer Tutucusu 5">
            <a:extLst>
              <a:ext uri="{FF2B5EF4-FFF2-40B4-BE49-F238E27FC236}">
                <a16:creationId xmlns:a16="http://schemas.microsoft.com/office/drawing/2014/main" id="{D5A27DFC-1522-4477-A43B-D7D15A50C3C6}"/>
              </a:ext>
            </a:extLst>
          </p:cNvPr>
          <p:cNvSpPr>
            <a:spLocks noGrp="1"/>
          </p:cNvSpPr>
          <p:nvPr>
            <p:ph type="sldNum" sz="quarter" idx="12"/>
          </p:nvPr>
        </p:nvSpPr>
        <p:spPr/>
        <p:txBody>
          <a:bodyPr/>
          <a:lstStyle/>
          <a:p>
            <a:fld id="{6E91CC32-6A6B-4E2E-BBA1-6864F305DA26}" type="slidenum">
              <a:rPr lang="en-US" smtClean="0"/>
              <a:t>8</a:t>
            </a:fld>
            <a:endParaRPr lang="en-US"/>
          </a:p>
        </p:txBody>
      </p:sp>
    </p:spTree>
    <p:extLst>
      <p:ext uri="{BB962C8B-B14F-4D97-AF65-F5344CB8AC3E}">
        <p14:creationId xmlns:p14="http://schemas.microsoft.com/office/powerpoint/2010/main" val="16166295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49010C4-86E4-2391-D724-CEB39E22232D}"/>
              </a:ext>
            </a:extLst>
          </p:cNvPr>
          <p:cNvSpPr>
            <a:spLocks noGrp="1"/>
          </p:cNvSpPr>
          <p:nvPr>
            <p:ph type="title"/>
          </p:nvPr>
        </p:nvSpPr>
        <p:spPr>
          <a:xfrm>
            <a:off x="335467" y="63202"/>
            <a:ext cx="9956747" cy="1438780"/>
          </a:xfrm>
        </p:spPr>
        <p:txBody>
          <a:bodyPr/>
          <a:lstStyle/>
          <a:p>
            <a:r>
              <a:rPr lang="tr-TR" dirty="0" err="1"/>
              <a:t>PPO</a:t>
            </a:r>
            <a:r>
              <a:rPr lang="tr-TR" dirty="0"/>
              <a:t> Adım Adım Çalışma Mantığı</a:t>
            </a:r>
          </a:p>
        </p:txBody>
      </p:sp>
      <p:sp>
        <p:nvSpPr>
          <p:cNvPr id="3" name="İçerik Yer Tutucusu 2">
            <a:extLst>
              <a:ext uri="{FF2B5EF4-FFF2-40B4-BE49-F238E27FC236}">
                <a16:creationId xmlns:a16="http://schemas.microsoft.com/office/drawing/2014/main" id="{4C0A8D6E-2F7D-9343-D0A3-37410C903216}"/>
              </a:ext>
            </a:extLst>
          </p:cNvPr>
          <p:cNvSpPr>
            <a:spLocks noGrp="1"/>
          </p:cNvSpPr>
          <p:nvPr>
            <p:ph idx="1"/>
          </p:nvPr>
        </p:nvSpPr>
        <p:spPr>
          <a:xfrm>
            <a:off x="335467" y="1493909"/>
            <a:ext cx="9956747" cy="3870181"/>
          </a:xfrm>
        </p:spPr>
        <p:txBody>
          <a:bodyPr/>
          <a:lstStyle/>
          <a:p>
            <a:pPr marL="342900" indent="-342900">
              <a:buAutoNum type="arabicPeriod"/>
            </a:pPr>
            <a:endParaRPr lang="tr-TR" b="1" dirty="0"/>
          </a:p>
          <a:p>
            <a:pPr marL="342900" indent="-342900">
              <a:buAutoNum type="arabicPeriod"/>
            </a:pPr>
            <a:r>
              <a:rPr lang="tr-TR" b="1" dirty="0"/>
              <a:t>Ortamın Başlatılması</a:t>
            </a:r>
            <a:r>
              <a:rPr lang="tr-TR" dirty="0"/>
              <a:t>: Ajan, başlangıç durumunu almak için ortamı başlatır.</a:t>
            </a:r>
          </a:p>
          <a:p>
            <a:pPr marL="342900" indent="-342900">
              <a:buAutoNum type="arabicPeriod"/>
            </a:pPr>
            <a:r>
              <a:rPr lang="tr-TR" b="1" dirty="0" err="1"/>
              <a:t>Rollout</a:t>
            </a:r>
            <a:r>
              <a:rPr lang="tr-TR" b="1" dirty="0"/>
              <a:t> (Eylem Çizelgeleme)</a:t>
            </a:r>
            <a:r>
              <a:rPr lang="tr-TR" dirty="0"/>
              <a:t>: Ajan, mevcut politika ile belirli sayıda adım boyunca ortamda eylemler gerçekleştirir. Her adımda, durum, eylem, ödül ve sonraki durum verileri kaydedilir. Bu süreç, deneyim toplamak amacıyla gerçekleştirilir.</a:t>
            </a:r>
          </a:p>
          <a:p>
            <a:pPr marL="342900" indent="-342900">
              <a:buAutoNum type="arabicPeriod"/>
            </a:pPr>
            <a:r>
              <a:rPr lang="tr-TR" b="1" dirty="0"/>
              <a:t>Avantaj Fonksiyonu Hesaplama</a:t>
            </a:r>
            <a:r>
              <a:rPr lang="tr-TR" dirty="0"/>
              <a:t>: Toplanan deneyimler kullanılarak, avantaj fonksiyonu (A) hesaplanır. Avantaj, belirli bir eylemin, beklenen ödülüne göre ne kadar daha iyi olduğunu gösterir. Genellikle </a:t>
            </a:r>
            <a:r>
              <a:rPr lang="tr-TR" dirty="0" err="1"/>
              <a:t>Generalized</a:t>
            </a:r>
            <a:r>
              <a:rPr lang="tr-TR" dirty="0"/>
              <a:t> Advantage </a:t>
            </a:r>
            <a:r>
              <a:rPr lang="tr-TR" dirty="0" err="1"/>
              <a:t>Estimation</a:t>
            </a:r>
            <a:r>
              <a:rPr lang="tr-TR" dirty="0"/>
              <a:t> (</a:t>
            </a:r>
            <a:r>
              <a:rPr lang="tr-TR" dirty="0" err="1"/>
              <a:t>GAE</a:t>
            </a:r>
            <a:r>
              <a:rPr lang="tr-TR" dirty="0"/>
              <a:t>) yöntemi ile hesaplanır.</a:t>
            </a:r>
          </a:p>
          <a:p>
            <a:pPr marL="342900" indent="-342900">
              <a:buAutoNum type="arabicPeriod"/>
            </a:pPr>
            <a:endParaRPr lang="tr-TR" dirty="0"/>
          </a:p>
        </p:txBody>
      </p:sp>
      <p:sp>
        <p:nvSpPr>
          <p:cNvPr id="4" name="Veri Yer Tutucusu 3">
            <a:extLst>
              <a:ext uri="{FF2B5EF4-FFF2-40B4-BE49-F238E27FC236}">
                <a16:creationId xmlns:a16="http://schemas.microsoft.com/office/drawing/2014/main" id="{D6744EA0-1529-734C-16F5-B5DCDD2642D0}"/>
              </a:ext>
            </a:extLst>
          </p:cNvPr>
          <p:cNvSpPr>
            <a:spLocks noGrp="1"/>
          </p:cNvSpPr>
          <p:nvPr>
            <p:ph type="dt" sz="half" idx="10"/>
          </p:nvPr>
        </p:nvSpPr>
        <p:spPr/>
        <p:txBody>
          <a:bodyPr/>
          <a:lstStyle/>
          <a:p>
            <a:endParaRPr lang="en-US" dirty="0"/>
          </a:p>
        </p:txBody>
      </p:sp>
      <p:sp>
        <p:nvSpPr>
          <p:cNvPr id="5" name="Alt Bilgi Yer Tutucusu 4">
            <a:extLst>
              <a:ext uri="{FF2B5EF4-FFF2-40B4-BE49-F238E27FC236}">
                <a16:creationId xmlns:a16="http://schemas.microsoft.com/office/drawing/2014/main" id="{FF152DF1-B26A-9B02-57CA-74B0B3DAA323}"/>
              </a:ext>
            </a:extLst>
          </p:cNvPr>
          <p:cNvSpPr>
            <a:spLocks noGrp="1"/>
          </p:cNvSpPr>
          <p:nvPr>
            <p:ph type="ftr" sz="quarter" idx="11"/>
          </p:nvPr>
        </p:nvSpPr>
        <p:spPr/>
        <p:txBody>
          <a:bodyPr/>
          <a:lstStyle/>
          <a:p>
            <a:endParaRPr lang="en-US" dirty="0"/>
          </a:p>
        </p:txBody>
      </p:sp>
      <p:sp>
        <p:nvSpPr>
          <p:cNvPr id="6" name="Slayt Numarası Yer Tutucusu 5">
            <a:extLst>
              <a:ext uri="{FF2B5EF4-FFF2-40B4-BE49-F238E27FC236}">
                <a16:creationId xmlns:a16="http://schemas.microsoft.com/office/drawing/2014/main" id="{04C165B1-A914-5242-0978-BFAD403846E7}"/>
              </a:ext>
            </a:extLst>
          </p:cNvPr>
          <p:cNvSpPr>
            <a:spLocks noGrp="1"/>
          </p:cNvSpPr>
          <p:nvPr>
            <p:ph type="sldNum" sz="quarter" idx="12"/>
          </p:nvPr>
        </p:nvSpPr>
        <p:spPr/>
        <p:txBody>
          <a:bodyPr/>
          <a:lstStyle/>
          <a:p>
            <a:fld id="{6E91CC32-6A6B-4E2E-BBA1-6864F305DA26}" type="slidenum">
              <a:rPr lang="en-US" smtClean="0"/>
              <a:t>9</a:t>
            </a:fld>
            <a:endParaRPr lang="en-US"/>
          </a:p>
        </p:txBody>
      </p:sp>
      <p:pic>
        <p:nvPicPr>
          <p:cNvPr id="1026" name="Picture 2">
            <a:extLst>
              <a:ext uri="{FF2B5EF4-FFF2-40B4-BE49-F238E27FC236}">
                <a16:creationId xmlns:a16="http://schemas.microsoft.com/office/drawing/2014/main" id="{B7E6ADEB-A5C7-C8FC-C5D3-6A27747DF19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15521" y="4880438"/>
            <a:ext cx="3176693" cy="4841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62355915"/>
      </p:ext>
    </p:extLst>
  </p:cSld>
  <p:clrMapOvr>
    <a:masterClrMapping/>
  </p:clrMapOvr>
</p:sld>
</file>

<file path=ppt/theme/theme1.xml><?xml version="1.0" encoding="utf-8"?>
<a:theme xmlns:a="http://schemas.openxmlformats.org/drawingml/2006/main" name="DylanVTI">
  <a:themeElements>
    <a:clrScheme name="Custom 8">
      <a:dk1>
        <a:sysClr val="windowText" lastClr="000000"/>
      </a:dk1>
      <a:lt1>
        <a:sysClr val="window" lastClr="FFFFFF"/>
      </a:lt1>
      <a:dk2>
        <a:srgbClr val="1A1A33"/>
      </a:dk2>
      <a:lt2>
        <a:srgbClr val="EEFFE3"/>
      </a:lt2>
      <a:accent1>
        <a:srgbClr val="5C40EF"/>
      </a:accent1>
      <a:accent2>
        <a:srgbClr val="B8A0F8"/>
      </a:accent2>
      <a:accent3>
        <a:srgbClr val="00C777"/>
      </a:accent3>
      <a:accent4>
        <a:srgbClr val="005A66"/>
      </a:accent4>
      <a:accent5>
        <a:srgbClr val="9956EA"/>
      </a:accent5>
      <a:accent6>
        <a:srgbClr val="9BBB25"/>
      </a:accent6>
      <a:hlink>
        <a:srgbClr val="674CF0"/>
      </a:hlink>
      <a:folHlink>
        <a:srgbClr val="B53699"/>
      </a:folHlink>
    </a:clrScheme>
    <a:fontScheme name="Neue Haas">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ylanVTI" id="{602636BD-A055-489B-83EC-AD971B7E5F9C}" vid="{CD33A9BC-C4B5-4F36-8A14-490DC4E38F27}"/>
    </a:ext>
  </a:extLst>
</a:theme>
</file>

<file path=docProps/app.xml><?xml version="1.0" encoding="utf-8"?>
<Properties xmlns="http://schemas.openxmlformats.org/officeDocument/2006/extended-properties" xmlns:vt="http://schemas.openxmlformats.org/officeDocument/2006/docPropsVTypes">
  <TotalTime>764</TotalTime>
  <Words>3256</Words>
  <Application>Microsoft Office PowerPoint</Application>
  <PresentationFormat>Geniş ekran</PresentationFormat>
  <Paragraphs>233</Paragraphs>
  <Slides>34</Slides>
  <Notes>0</Notes>
  <HiddenSlides>0</HiddenSlides>
  <MMClips>0</MMClips>
  <ScaleCrop>false</ScaleCrop>
  <HeadingPairs>
    <vt:vector size="6" baseType="variant">
      <vt:variant>
        <vt:lpstr>Kullanılan Yazı Tipleri</vt:lpstr>
      </vt:variant>
      <vt:variant>
        <vt:i4>3</vt:i4>
      </vt:variant>
      <vt:variant>
        <vt:lpstr>Tema</vt:lpstr>
      </vt:variant>
      <vt:variant>
        <vt:i4>1</vt:i4>
      </vt:variant>
      <vt:variant>
        <vt:lpstr>Slayt Başlıkları</vt:lpstr>
      </vt:variant>
      <vt:variant>
        <vt:i4>34</vt:i4>
      </vt:variant>
    </vt:vector>
  </HeadingPairs>
  <TitlesOfParts>
    <vt:vector size="38" baseType="lpstr">
      <vt:lpstr>Arial</vt:lpstr>
      <vt:lpstr>Neue Haas Grotesk Text Pro</vt:lpstr>
      <vt:lpstr>Wingdings</vt:lpstr>
      <vt:lpstr>DylanVTI</vt:lpstr>
      <vt:lpstr>Robot Tasarımı ve Uygulamaları Dönem Projesi</vt:lpstr>
      <vt:lpstr>Reinforcement Learning</vt:lpstr>
      <vt:lpstr>PPO (Proximal Policy Optimization)</vt:lpstr>
      <vt:lpstr>DQL (Deep Q Learning)</vt:lpstr>
      <vt:lpstr>DDPG (Deep Deterministic Policy Gradient)</vt:lpstr>
      <vt:lpstr>Acrobot</vt:lpstr>
      <vt:lpstr>Mountain Car</vt:lpstr>
      <vt:lpstr>PPO'nun Temel Bileşenleri</vt:lpstr>
      <vt:lpstr>PPO Adım Adım Çalışma Mantığı</vt:lpstr>
      <vt:lpstr>PPO Adım Adım Çalışma Mantığı</vt:lpstr>
      <vt:lpstr>PPO Adım Adım Çalışma Mantığı</vt:lpstr>
      <vt:lpstr>PPO Pseudocode</vt:lpstr>
      <vt:lpstr>PPO Akış Şeması</vt:lpstr>
      <vt:lpstr>PPO Genel Çıkarımlar</vt:lpstr>
      <vt:lpstr>DQL'in Temel Bileşenleri  </vt:lpstr>
      <vt:lpstr>DQL Çalışma Mantığı</vt:lpstr>
      <vt:lpstr>DQL Çalışma Mantığı</vt:lpstr>
      <vt:lpstr>DQL Pseudocode</vt:lpstr>
      <vt:lpstr>DQL Akış Şeması</vt:lpstr>
      <vt:lpstr>DQL Genel Çıkarımlar </vt:lpstr>
      <vt:lpstr>DDPG'nin Temel Bileşenleri</vt:lpstr>
      <vt:lpstr>DDPG Çalışma Mantığı</vt:lpstr>
      <vt:lpstr>DDPG Çalışma Mantığı</vt:lpstr>
      <vt:lpstr>DDPG Çalışma Mantığı</vt:lpstr>
      <vt:lpstr>DDPG Pseudocode</vt:lpstr>
      <vt:lpstr>DDPG Akış Şeması</vt:lpstr>
      <vt:lpstr>DDPG Genel Çıkarımlar</vt:lpstr>
      <vt:lpstr>Acrobot</vt:lpstr>
      <vt:lpstr>Mountain Car</vt:lpstr>
      <vt:lpstr>PowerPoint Sunusu</vt:lpstr>
      <vt:lpstr>PowerPoint Sunusu</vt:lpstr>
      <vt:lpstr>PowerPoint Sunusu</vt:lpstr>
      <vt:lpstr>PowerPoint Sunusu</vt:lpstr>
      <vt:lpstr>Teşekkürler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Robot Tasarımı ve Uygulamaları Dönem Projesi</dc:title>
  <dc:creator>Umut Can ORAL</dc:creator>
  <cp:lastModifiedBy>Münir Aydemir</cp:lastModifiedBy>
  <cp:revision>21</cp:revision>
  <dcterms:created xsi:type="dcterms:W3CDTF">2024-11-05T08:35:25Z</dcterms:created>
  <dcterms:modified xsi:type="dcterms:W3CDTF">2024-12-12T21:22:59Z</dcterms:modified>
</cp:coreProperties>
</file>