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11/8/2024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8034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11/8/2024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4491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11/8/2024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2094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11/8/2024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5289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11/8/2024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9783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11/8/2024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7531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11/8/2024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4484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11/8/2024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1311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11/8/2024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8151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11/8/2024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6151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11/8/2024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9424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11/8/2024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423140734"/>
      </p:ext>
    </p:extLst>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74" r:id="rId6"/>
    <p:sldLayoutId id="2147483879" r:id="rId7"/>
    <p:sldLayoutId id="2147483875" r:id="rId8"/>
    <p:sldLayoutId id="2147483876" r:id="rId9"/>
    <p:sldLayoutId id="2147483877" r:id="rId10"/>
    <p:sldLayoutId id="2147483878"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F61B21B-C704-8330-6871-65617F451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964731F-6D24-4D04-9D80-FCDACCD81B2C}"/>
              </a:ext>
            </a:extLst>
          </p:cNvPr>
          <p:cNvSpPr>
            <a:spLocks noGrp="1"/>
          </p:cNvSpPr>
          <p:nvPr>
            <p:ph type="ctrTitle"/>
          </p:nvPr>
        </p:nvSpPr>
        <p:spPr>
          <a:xfrm>
            <a:off x="312252" y="752136"/>
            <a:ext cx="3944703" cy="3638795"/>
          </a:xfrm>
        </p:spPr>
        <p:txBody>
          <a:bodyPr anchor="t">
            <a:normAutofit/>
          </a:bodyPr>
          <a:lstStyle/>
          <a:p>
            <a:r>
              <a:rPr lang="tr-TR" sz="4400"/>
              <a:t>Robot Tasarımı ve Uygulamaları Dönem Projesi</a:t>
            </a:r>
          </a:p>
        </p:txBody>
      </p:sp>
      <p:sp>
        <p:nvSpPr>
          <p:cNvPr id="3" name="Alt Başlık 2">
            <a:extLst>
              <a:ext uri="{FF2B5EF4-FFF2-40B4-BE49-F238E27FC236}">
                <a16:creationId xmlns:a16="http://schemas.microsoft.com/office/drawing/2014/main" id="{6FA0B5C7-4DE6-4288-7AEF-BA110F7F6673}"/>
              </a:ext>
            </a:extLst>
          </p:cNvPr>
          <p:cNvSpPr>
            <a:spLocks noGrp="1"/>
          </p:cNvSpPr>
          <p:nvPr>
            <p:ph type="subTitle" idx="1"/>
          </p:nvPr>
        </p:nvSpPr>
        <p:spPr>
          <a:xfrm>
            <a:off x="312252" y="4676011"/>
            <a:ext cx="3018777" cy="1343789"/>
          </a:xfrm>
        </p:spPr>
        <p:txBody>
          <a:bodyPr anchor="b">
            <a:normAutofit/>
          </a:bodyPr>
          <a:lstStyle/>
          <a:p>
            <a:pPr>
              <a:lnSpc>
                <a:spcPct val="110000"/>
              </a:lnSpc>
            </a:pPr>
            <a:r>
              <a:rPr lang="tr-TR" sz="1400" dirty="0"/>
              <a:t>•032190023 Mehmet Kaan Genç       • 032190045 Münir Aydemir</a:t>
            </a:r>
          </a:p>
          <a:p>
            <a:pPr>
              <a:lnSpc>
                <a:spcPct val="110000"/>
              </a:lnSpc>
            </a:pPr>
            <a:r>
              <a:rPr lang="tr-TR" sz="1400" dirty="0"/>
              <a:t>•032190025 Muhammet Güven	  • 032190063 Umut Can Oral	</a:t>
            </a:r>
          </a:p>
        </p:txBody>
      </p:sp>
      <p:pic>
        <p:nvPicPr>
          <p:cNvPr id="4" name="Picture 3">
            <a:extLst>
              <a:ext uri="{FF2B5EF4-FFF2-40B4-BE49-F238E27FC236}">
                <a16:creationId xmlns:a16="http://schemas.microsoft.com/office/drawing/2014/main" id="{4E97A11F-B990-18A8-2877-08D1A6EDBFC5}"/>
              </a:ext>
            </a:extLst>
          </p:cNvPr>
          <p:cNvPicPr>
            <a:picLocks noChangeAspect="1"/>
          </p:cNvPicPr>
          <p:nvPr/>
        </p:nvPicPr>
        <p:blipFill>
          <a:blip r:embed="rId2"/>
          <a:srcRect l="17451" r="17450" b="-1"/>
          <a:stretch/>
        </p:blipFill>
        <p:spPr>
          <a:xfrm>
            <a:off x="5096608" y="72874"/>
            <a:ext cx="7018782" cy="6711603"/>
          </a:xfrm>
          <a:custGeom>
            <a:avLst/>
            <a:gdLst/>
            <a:ahLst/>
            <a:cxnLst/>
            <a:rect l="l" t="t" r="r" b="b"/>
            <a:pathLst>
              <a:path w="7018782" h="6732093">
                <a:moveTo>
                  <a:pt x="697647" y="0"/>
                </a:moveTo>
                <a:lnTo>
                  <a:pt x="6321135" y="0"/>
                </a:lnTo>
                <a:cubicBezTo>
                  <a:pt x="6706435" y="0"/>
                  <a:pt x="7018782" y="312347"/>
                  <a:pt x="7018782" y="697647"/>
                </a:cubicBezTo>
                <a:lnTo>
                  <a:pt x="7018782" y="6034446"/>
                </a:lnTo>
                <a:cubicBezTo>
                  <a:pt x="7018782" y="6419746"/>
                  <a:pt x="6706435" y="6732093"/>
                  <a:pt x="6321135" y="6732093"/>
                </a:cubicBezTo>
                <a:lnTo>
                  <a:pt x="697647" y="6732093"/>
                </a:lnTo>
                <a:cubicBezTo>
                  <a:pt x="312347" y="6732093"/>
                  <a:pt x="0" y="6419746"/>
                  <a:pt x="0" y="6034446"/>
                </a:cubicBezTo>
                <a:lnTo>
                  <a:pt x="0" y="697647"/>
                </a:lnTo>
                <a:cubicBezTo>
                  <a:pt x="0" y="312347"/>
                  <a:pt x="312347" y="0"/>
                  <a:pt x="697647" y="0"/>
                </a:cubicBezTo>
                <a:close/>
              </a:path>
            </a:pathLst>
          </a:custGeom>
        </p:spPr>
      </p:pic>
    </p:spTree>
    <p:extLst>
      <p:ext uri="{BB962C8B-B14F-4D97-AF65-F5344CB8AC3E}">
        <p14:creationId xmlns:p14="http://schemas.microsoft.com/office/powerpoint/2010/main" val="208375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87704C-A4A0-168F-6520-7166070B4951}"/>
              </a:ext>
            </a:extLst>
          </p:cNvPr>
          <p:cNvSpPr>
            <a:spLocks noGrp="1"/>
          </p:cNvSpPr>
          <p:nvPr>
            <p:ph type="title"/>
          </p:nvPr>
        </p:nvSpPr>
        <p:spPr/>
        <p:txBody>
          <a:bodyPr/>
          <a:lstStyle/>
          <a:p>
            <a:r>
              <a:rPr lang="tr-TR" dirty="0" err="1"/>
              <a:t>PPO</a:t>
            </a:r>
            <a:r>
              <a:rPr lang="tr-TR" dirty="0"/>
              <a:t> Adım Adım Çalışma Mantığı</a:t>
            </a:r>
          </a:p>
        </p:txBody>
      </p:sp>
      <p:sp>
        <p:nvSpPr>
          <p:cNvPr id="3" name="İçerik Yer Tutucusu 2">
            <a:extLst>
              <a:ext uri="{FF2B5EF4-FFF2-40B4-BE49-F238E27FC236}">
                <a16:creationId xmlns:a16="http://schemas.microsoft.com/office/drawing/2014/main" id="{7BE5601B-1213-1642-CBEC-76D5E1EEC46E}"/>
              </a:ext>
            </a:extLst>
          </p:cNvPr>
          <p:cNvSpPr>
            <a:spLocks noGrp="1"/>
          </p:cNvSpPr>
          <p:nvPr>
            <p:ph idx="1"/>
          </p:nvPr>
        </p:nvSpPr>
        <p:spPr/>
        <p:txBody>
          <a:bodyPr/>
          <a:lstStyle/>
          <a:p>
            <a:pPr marL="0" indent="0">
              <a:buNone/>
            </a:pPr>
            <a:r>
              <a:rPr lang="tr-TR" dirty="0"/>
              <a:t>6. </a:t>
            </a:r>
            <a:r>
              <a:rPr lang="tr-TR" b="1" dirty="0"/>
              <a:t>Döngüye Devam</a:t>
            </a:r>
            <a:r>
              <a:rPr lang="tr-TR" dirty="0"/>
              <a:t>: Ajan, yeni politika ile tekrar ortamda eylemler gerçekleştirir ve bu süreç tekrar başlar. Ajan, toplamda belirli sayıda iterasyon boyunca bu adımları tekrarlar.</a:t>
            </a:r>
          </a:p>
          <a:p>
            <a:pPr marL="0" indent="0">
              <a:buNone/>
            </a:pPr>
            <a:r>
              <a:rPr lang="tr-TR" dirty="0"/>
              <a:t>7. </a:t>
            </a:r>
            <a:r>
              <a:rPr lang="tr-TR" b="1" dirty="0"/>
              <a:t>Sonuçların Değerlendirilmesi</a:t>
            </a:r>
            <a:r>
              <a:rPr lang="tr-TR" dirty="0"/>
              <a:t>: Öğrenme süreci boyunca elde edilen sonuçlar analiz edilir ve ajanın performansı değerlendirilir. Bu, öğrenme sürecinin etkinliğini anlamak için önemlidir.</a:t>
            </a:r>
          </a:p>
          <a:p>
            <a:pPr marL="0" indent="0">
              <a:buNone/>
            </a:pPr>
            <a:endParaRPr lang="tr-TR" dirty="0"/>
          </a:p>
          <a:p>
            <a:pPr marL="0" indent="0">
              <a:buNone/>
            </a:pPr>
            <a:r>
              <a:rPr lang="tr-TR" dirty="0" err="1"/>
              <a:t>PPO</a:t>
            </a:r>
            <a:r>
              <a:rPr lang="tr-TR" dirty="0"/>
              <a:t>, bu adımları takip ederek, stabil ve etkili bir politika öğrenimi sağlar ve ajanların sürekli olarak değişen ortamlarla başa çıkabilme yeteneğini geliştirir.</a:t>
            </a:r>
          </a:p>
        </p:txBody>
      </p:sp>
      <p:sp>
        <p:nvSpPr>
          <p:cNvPr id="4" name="Veri Yer Tutucusu 3">
            <a:extLst>
              <a:ext uri="{FF2B5EF4-FFF2-40B4-BE49-F238E27FC236}">
                <a16:creationId xmlns:a16="http://schemas.microsoft.com/office/drawing/2014/main" id="{1AEC2DBE-2C10-E40D-D080-D403C03E24DC}"/>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FF365492-6D8E-D72D-A79C-C319562F9C4C}"/>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039572C5-9641-6975-36AB-6E765E9DA60A}"/>
              </a:ext>
            </a:extLst>
          </p:cNvPr>
          <p:cNvSpPr>
            <a:spLocks noGrp="1"/>
          </p:cNvSpPr>
          <p:nvPr>
            <p:ph type="sldNum" sz="quarter" idx="12"/>
          </p:nvPr>
        </p:nvSpPr>
        <p:spPr/>
        <p:txBody>
          <a:bodyPr/>
          <a:lstStyle/>
          <a:p>
            <a:fld id="{6E91CC32-6A6B-4E2E-BBA1-6864F305DA26}" type="slidenum">
              <a:rPr lang="en-US" smtClean="0"/>
              <a:t>10</a:t>
            </a:fld>
            <a:endParaRPr lang="en-US"/>
          </a:p>
        </p:txBody>
      </p:sp>
    </p:spTree>
    <p:extLst>
      <p:ext uri="{BB962C8B-B14F-4D97-AF65-F5344CB8AC3E}">
        <p14:creationId xmlns:p14="http://schemas.microsoft.com/office/powerpoint/2010/main" val="170015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73F166-CBFA-C564-1F89-6104DCB991AF}"/>
              </a:ext>
            </a:extLst>
          </p:cNvPr>
          <p:cNvSpPr>
            <a:spLocks noGrp="1"/>
          </p:cNvSpPr>
          <p:nvPr>
            <p:ph type="title"/>
          </p:nvPr>
        </p:nvSpPr>
        <p:spPr>
          <a:xfrm>
            <a:off x="334961" y="857299"/>
            <a:ext cx="9956747" cy="750444"/>
          </a:xfrm>
        </p:spPr>
        <p:txBody>
          <a:bodyPr/>
          <a:lstStyle/>
          <a:p>
            <a:r>
              <a:rPr lang="tr-TR" dirty="0" err="1"/>
              <a:t>PPO</a:t>
            </a:r>
            <a:r>
              <a:rPr lang="tr-TR" dirty="0"/>
              <a:t> </a:t>
            </a:r>
            <a:r>
              <a:rPr lang="tr-TR" dirty="0" err="1"/>
              <a:t>Pseudocode</a:t>
            </a:r>
            <a:endParaRPr lang="tr-TR" dirty="0"/>
          </a:p>
        </p:txBody>
      </p:sp>
      <p:sp>
        <p:nvSpPr>
          <p:cNvPr id="4" name="Veri Yer Tutucusu 3">
            <a:extLst>
              <a:ext uri="{FF2B5EF4-FFF2-40B4-BE49-F238E27FC236}">
                <a16:creationId xmlns:a16="http://schemas.microsoft.com/office/drawing/2014/main" id="{64FDA0EA-28EF-ADA2-CEBE-4A54929C1435}"/>
              </a:ext>
            </a:extLst>
          </p:cNvPr>
          <p:cNvSpPr>
            <a:spLocks noGrp="1"/>
          </p:cNvSpPr>
          <p:nvPr>
            <p:ph type="dt" sz="half" idx="10"/>
          </p:nvPr>
        </p:nvSpPr>
        <p:spPr/>
        <p:txBody>
          <a:bodyPr/>
          <a:lstStyle/>
          <a:p>
            <a:endParaRPr lang="en-US" dirty="0"/>
          </a:p>
        </p:txBody>
      </p:sp>
      <p:sp>
        <p:nvSpPr>
          <p:cNvPr id="6" name="Slayt Numarası Yer Tutucusu 5">
            <a:extLst>
              <a:ext uri="{FF2B5EF4-FFF2-40B4-BE49-F238E27FC236}">
                <a16:creationId xmlns:a16="http://schemas.microsoft.com/office/drawing/2014/main" id="{74A7C7C3-E0BD-2B63-0FFA-40EEE48CD402}"/>
              </a:ext>
            </a:extLst>
          </p:cNvPr>
          <p:cNvSpPr>
            <a:spLocks noGrp="1"/>
          </p:cNvSpPr>
          <p:nvPr>
            <p:ph type="sldNum" sz="quarter" idx="12"/>
          </p:nvPr>
        </p:nvSpPr>
        <p:spPr/>
        <p:txBody>
          <a:bodyPr/>
          <a:lstStyle/>
          <a:p>
            <a:fld id="{6E91CC32-6A6B-4E2E-BBA1-6864F305DA26}" type="slidenum">
              <a:rPr lang="en-US" smtClean="0"/>
              <a:t>11</a:t>
            </a:fld>
            <a:endParaRPr lang="en-US"/>
          </a:p>
        </p:txBody>
      </p:sp>
      <p:sp>
        <p:nvSpPr>
          <p:cNvPr id="9" name="Rectangle 3">
            <a:extLst>
              <a:ext uri="{FF2B5EF4-FFF2-40B4-BE49-F238E27FC236}">
                <a16:creationId xmlns:a16="http://schemas.microsoft.com/office/drawing/2014/main" id="{B6DEA405-E9C3-45A9-D8FF-F88DE50C5B1E}"/>
              </a:ext>
            </a:extLst>
          </p:cNvPr>
          <p:cNvSpPr>
            <a:spLocks noGrp="1" noChangeArrowheads="1"/>
          </p:cNvSpPr>
          <p:nvPr>
            <p:ph idx="1"/>
          </p:nvPr>
        </p:nvSpPr>
        <p:spPr bwMode="auto">
          <a:xfrm>
            <a:off x="334961" y="1441229"/>
            <a:ext cx="995629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chemeClr val="tx1"/>
                </a:solidFill>
                <a:effectLst/>
                <a:latin typeface="Arial" panose="020B0604020202020204" pitchFamily="34" charset="0"/>
              </a:rPr>
              <a:t>Politika parametrelerini ve değer fonksiyonu parametrelerini başlat: θ ve 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err="1">
                <a:ln>
                  <a:noFill/>
                </a:ln>
                <a:solidFill>
                  <a:schemeClr val="tx1"/>
                </a:solidFill>
                <a:effectLst/>
                <a:latin typeface="Arial" panose="020B0604020202020204" pitchFamily="34" charset="0"/>
              </a:rPr>
              <a:t>Hiperparametreleri</a:t>
            </a:r>
            <a:r>
              <a:rPr kumimoji="0" lang="tr-TR" altLang="tr-TR" b="0" i="0" u="none" strike="noStrike" cap="none" normalizeH="0" baseline="0" dirty="0">
                <a:ln>
                  <a:noFill/>
                </a:ln>
                <a:solidFill>
                  <a:schemeClr val="tx1"/>
                </a:solidFill>
                <a:effectLst/>
                <a:latin typeface="Arial" panose="020B0604020202020204" pitchFamily="34" charset="0"/>
              </a:rPr>
              <a:t> ayarla: </a:t>
            </a:r>
            <a:r>
              <a:rPr kumimoji="0" lang="tr-TR" altLang="tr-TR"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b="0" i="0" u="none" strike="noStrike" cap="none" normalizeH="0" baseline="0" dirty="0">
                <a:ln>
                  <a:noFill/>
                </a:ln>
                <a:solidFill>
                  <a:schemeClr val="tx1"/>
                </a:solidFill>
                <a:effectLst/>
                <a:latin typeface="Arial" panose="020B0604020202020204" pitchFamily="34" charset="0"/>
              </a:rPr>
              <a:t> (örneğin: 4000) ve her yinelemede güncelleme sayısı (örneğin: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b="0" i="0" u="none" strike="noStrike" cap="none" normalizeH="0" baseline="0" dirty="0">
                <a:ln>
                  <a:noFill/>
                </a:ln>
                <a:solidFill>
                  <a:schemeClr val="tx1"/>
                </a:solidFill>
                <a:effectLst/>
                <a:latin typeface="Arial" panose="020B0604020202020204" pitchFamily="34" charset="0"/>
              </a:rPr>
              <a:t> bitene kadar döngü başlat:</a:t>
            </a:r>
          </a:p>
          <a:p>
            <a:pPr marL="228600" lvl="1"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Politika π</a:t>
            </a:r>
            <a:r>
              <a:rPr kumimoji="0" lang="tr-TR" altLang="tr-TR" sz="1800" b="0" i="0" u="none" strike="noStrike" cap="none" normalizeH="0" baseline="0" dirty="0" err="1">
                <a:ln>
                  <a:noFill/>
                </a:ln>
                <a:solidFill>
                  <a:schemeClr val="tx1"/>
                </a:solidFill>
                <a:effectLst/>
                <a:latin typeface="Arial" panose="020B0604020202020204" pitchFamily="34" charset="0"/>
              </a:rPr>
              <a:t>θold</a:t>
            </a:r>
            <a:r>
              <a:rPr kumimoji="0" lang="tr-TR" altLang="tr-TR" sz="1800" b="0" i="0" u="none" strike="noStrike" cap="none" normalizeH="0" baseline="0" dirty="0">
                <a:ln>
                  <a:noFill/>
                </a:ln>
                <a:solidFill>
                  <a:schemeClr val="tx1"/>
                </a:solidFill>
                <a:effectLst/>
                <a:latin typeface="Arial" panose="020B0604020202020204" pitchFamily="34" charset="0"/>
              </a:rPr>
              <a:t> kullanılarak aktörü çalıştırarak durumu, eylemi, önceki log olasılıklarını ve ödülleri toplamak için bir dizi oluştur.</a:t>
            </a:r>
          </a:p>
          <a:p>
            <a:pPr marL="228600" lvl="1"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Avantaj değerini tahmin et: Ak.</a:t>
            </a:r>
          </a:p>
          <a:p>
            <a:pPr marL="228600" lvl="1"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Her güncelleme yinelemesi için döngü başlat (</a:t>
            </a:r>
            <a:r>
              <a:rPr kumimoji="0" lang="tr-TR" altLang="tr-TR" sz="1800" b="0" i="0" u="none" strike="noStrike" cap="none" normalizeH="0" baseline="0" dirty="0" err="1">
                <a:ln>
                  <a:noFill/>
                </a:ln>
                <a:solidFill>
                  <a:schemeClr val="tx1"/>
                </a:solidFill>
                <a:effectLst/>
                <a:latin typeface="Arial" panose="020B0604020202020204" pitchFamily="34" charset="0"/>
              </a:rPr>
              <a:t>n_update_per_iteration</a:t>
            </a:r>
            <a:r>
              <a:rPr kumimoji="0" lang="tr-TR" altLang="tr-TR" sz="1800" b="0" i="0" u="none" strike="noStrike" cap="none" normalizeH="0" baseline="0" dirty="0">
                <a:ln>
                  <a:noFill/>
                </a:ln>
                <a:solidFill>
                  <a:schemeClr val="tx1"/>
                </a:solidFill>
                <a:effectLst/>
                <a:latin typeface="Arial" panose="020B0604020202020204" pitchFamily="34" charset="0"/>
              </a:rPr>
              <a:t> kadar):</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Yeni politika πθ ile, önceki adımlardan alınan durum ve eylem kümesi kullanılarak </a:t>
            </a:r>
            <a:r>
              <a:rPr kumimoji="0" lang="tr-TR" altLang="tr-TR" sz="1800" b="0" i="0" u="none" strike="noStrike" cap="none" normalizeH="0" baseline="0" dirty="0" err="1">
                <a:ln>
                  <a:noFill/>
                </a:ln>
                <a:solidFill>
                  <a:schemeClr val="tx1"/>
                </a:solidFill>
                <a:effectLst/>
                <a:latin typeface="Arial" panose="020B0604020202020204" pitchFamily="34" charset="0"/>
              </a:rPr>
              <a:t>current_log_probability'yi</a:t>
            </a:r>
            <a:r>
              <a:rPr kumimoji="0" lang="tr-TR" altLang="tr-TR" sz="1800" b="0" i="0" u="none" strike="noStrike" cap="none" normalizeH="0" baseline="0" dirty="0">
                <a:ln>
                  <a:noFill/>
                </a:ln>
                <a:solidFill>
                  <a:schemeClr val="tx1"/>
                </a:solidFill>
                <a:effectLst/>
                <a:latin typeface="Arial" panose="020B0604020202020204" pitchFamily="34" charset="0"/>
              </a:rPr>
              <a:t> bul. (Not: İlk yinelemede her zaman πθ = π</a:t>
            </a:r>
            <a:r>
              <a:rPr kumimoji="0" lang="tr-TR" altLang="tr-TR" sz="1800" b="0" i="0" u="none" strike="noStrike" cap="none" normalizeH="0" baseline="0" dirty="0" err="1">
                <a:ln>
                  <a:noFill/>
                </a:ln>
                <a:solidFill>
                  <a:schemeClr val="tx1"/>
                </a:solidFill>
                <a:effectLst/>
                <a:latin typeface="Arial" panose="020B0604020202020204" pitchFamily="34" charset="0"/>
              </a:rPr>
              <a:t>θold</a:t>
            </a:r>
            <a:r>
              <a:rPr kumimoji="0" lang="tr-TR" altLang="tr-TR" sz="1800" b="0" i="0" u="none" strike="noStrike" cap="none" normalizeH="0" baseline="0" dirty="0">
                <a:ln>
                  <a:noFill/>
                </a:ln>
                <a:solidFill>
                  <a:schemeClr val="tx1"/>
                </a:solidFill>
                <a:effectLst/>
                <a:latin typeface="Arial" panose="020B0604020202020204" pitchFamily="34" charset="0"/>
              </a:rPr>
              <a:t> olacaktır.)</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Önem oranını hesapla: r(θ) = </a:t>
            </a:r>
            <a:r>
              <a:rPr kumimoji="0" lang="tr-TR" altLang="tr-TR" sz="1800" b="0" i="0" u="none" strike="noStrike" cap="none" normalizeH="0" baseline="0" dirty="0" err="1">
                <a:ln>
                  <a:noFill/>
                </a:ln>
                <a:solidFill>
                  <a:schemeClr val="tx1"/>
                </a:solidFill>
                <a:effectLst/>
                <a:latin typeface="Arial" panose="020B0604020202020204" pitchFamily="34" charset="0"/>
              </a:rPr>
              <a:t>current_log_probability</a:t>
            </a:r>
            <a:r>
              <a:rPr kumimoji="0" lang="tr-TR" altLang="tr-TR" sz="1800" b="0" i="0" u="none" strike="noStrike" cap="none" normalizeH="0" baseline="0" dirty="0">
                <a:ln>
                  <a:noFill/>
                </a:ln>
                <a:solidFill>
                  <a:schemeClr val="tx1"/>
                </a:solidFill>
                <a:effectLst/>
                <a:latin typeface="Arial" panose="020B0604020202020204" pitchFamily="34" charset="0"/>
              </a:rPr>
              <a:t> - </a:t>
            </a:r>
            <a:r>
              <a:rPr kumimoji="0" lang="tr-TR" altLang="tr-TR" sz="1800" b="0" i="0" u="none" strike="noStrike" cap="none" normalizeH="0" baseline="0" dirty="0" err="1">
                <a:ln>
                  <a:noFill/>
                </a:ln>
                <a:solidFill>
                  <a:schemeClr val="tx1"/>
                </a:solidFill>
                <a:effectLst/>
                <a:latin typeface="Arial" panose="020B0604020202020204" pitchFamily="34" charset="0"/>
              </a:rPr>
              <a:t>prev_log_probs</a:t>
            </a:r>
            <a:r>
              <a:rPr kumimoji="0" lang="tr-TR" altLang="tr-TR" sz="1800" b="0" i="0" u="none" strike="noStrike" cap="none" normalizeH="0" baseline="0" dirty="0">
                <a:ln>
                  <a:noFill/>
                </a:ln>
                <a:solidFill>
                  <a:schemeClr val="tx1"/>
                </a:solidFill>
                <a:effectLst/>
                <a:latin typeface="Arial" panose="020B0604020202020204" pitchFamily="34" charset="0"/>
              </a:rPr>
              <a:t>. (Burada, bölme işlemi olarak görünse de, log ekleyerek bunu çıkarma işlemi olarak değiştirebiliriz.)</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r(θ) * Ak ve kliplenecek oranı hesapla.</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Kliplenmiş hedef ile aktör kaybını hesapla.</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Aktörü eğit.</a:t>
            </a:r>
          </a:p>
          <a:p>
            <a:pPr marL="457200" lvl="2" indent="0" eaLnBrk="0" fontAlgn="base" hangingPunct="0">
              <a:lnSpc>
                <a:spcPct val="100000"/>
              </a:lnSpc>
              <a:spcBef>
                <a:spcPct val="0"/>
              </a:spcBef>
              <a:spcAft>
                <a:spcPct val="0"/>
              </a:spcAft>
              <a:buFontTx/>
              <a:buChar char="•"/>
            </a:pPr>
            <a:r>
              <a:rPr kumimoji="0" lang="tr-TR" altLang="tr-TR" sz="1800" b="0" i="0" u="none" strike="noStrike" cap="none" normalizeH="0" baseline="0" dirty="0">
                <a:ln>
                  <a:noFill/>
                </a:ln>
                <a:solidFill>
                  <a:schemeClr val="tx1"/>
                </a:solidFill>
                <a:effectLst/>
                <a:latin typeface="Arial" panose="020B0604020202020204" pitchFamily="34" charset="0"/>
              </a:rPr>
              <a:t>Aktörün politika parametreleri, θ güncellenir; böylece yeni politika πθ elde edilir.</a:t>
            </a:r>
          </a:p>
        </p:txBody>
      </p:sp>
    </p:spTree>
    <p:extLst>
      <p:ext uri="{BB962C8B-B14F-4D97-AF65-F5344CB8AC3E}">
        <p14:creationId xmlns:p14="http://schemas.microsoft.com/office/powerpoint/2010/main" val="349513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DC25BA-7E81-FA82-5063-67650D97F487}"/>
              </a:ext>
            </a:extLst>
          </p:cNvPr>
          <p:cNvSpPr>
            <a:spLocks noGrp="1"/>
          </p:cNvSpPr>
          <p:nvPr>
            <p:ph type="title"/>
          </p:nvPr>
        </p:nvSpPr>
        <p:spPr>
          <a:xfrm>
            <a:off x="308387" y="494676"/>
            <a:ext cx="9956747" cy="799808"/>
          </a:xfrm>
        </p:spPr>
        <p:txBody>
          <a:bodyPr/>
          <a:lstStyle/>
          <a:p>
            <a:r>
              <a:rPr lang="tr-TR" dirty="0" err="1"/>
              <a:t>PPO</a:t>
            </a:r>
            <a:r>
              <a:rPr lang="tr-TR" dirty="0"/>
              <a:t> Akış Şeması</a:t>
            </a:r>
          </a:p>
        </p:txBody>
      </p:sp>
      <p:sp>
        <p:nvSpPr>
          <p:cNvPr id="4" name="Veri Yer Tutucusu 3">
            <a:extLst>
              <a:ext uri="{FF2B5EF4-FFF2-40B4-BE49-F238E27FC236}">
                <a16:creationId xmlns:a16="http://schemas.microsoft.com/office/drawing/2014/main" id="{9564A9ED-BF87-C003-45D1-070FE5B7081F}"/>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4C6A6B81-F110-D4DA-B26A-272DCB92FE1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99C9781-B149-639E-C354-B9BB3D1D235F}"/>
              </a:ext>
            </a:extLst>
          </p:cNvPr>
          <p:cNvSpPr>
            <a:spLocks noGrp="1"/>
          </p:cNvSpPr>
          <p:nvPr>
            <p:ph type="sldNum" sz="quarter" idx="12"/>
          </p:nvPr>
        </p:nvSpPr>
        <p:spPr/>
        <p:txBody>
          <a:bodyPr/>
          <a:lstStyle/>
          <a:p>
            <a:fld id="{6E91CC32-6A6B-4E2E-BBA1-6864F305DA26}" type="slidenum">
              <a:rPr lang="en-US" smtClean="0"/>
              <a:t>12</a:t>
            </a:fld>
            <a:endParaRPr lang="en-US"/>
          </a:p>
        </p:txBody>
      </p:sp>
      <p:pic>
        <p:nvPicPr>
          <p:cNvPr id="12" name="İçerik Yer Tutucusu 11" descr="diyagram, plan, teknik çizim, şematik içeren bir resim&#10;&#10;Açıklama otomatik olarak oluşturuldu">
            <a:extLst>
              <a:ext uri="{FF2B5EF4-FFF2-40B4-BE49-F238E27FC236}">
                <a16:creationId xmlns:a16="http://schemas.microsoft.com/office/drawing/2014/main" id="{91393531-E901-DB7B-C4DA-FAE5B2E923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712" y="1407737"/>
            <a:ext cx="9142448" cy="4708583"/>
          </a:xfrm>
        </p:spPr>
      </p:pic>
    </p:spTree>
    <p:extLst>
      <p:ext uri="{BB962C8B-B14F-4D97-AF65-F5344CB8AC3E}">
        <p14:creationId xmlns:p14="http://schemas.microsoft.com/office/powerpoint/2010/main" val="59417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FBF226-DEB9-DF73-4335-1A0A89509959}"/>
              </a:ext>
            </a:extLst>
          </p:cNvPr>
          <p:cNvSpPr>
            <a:spLocks noGrp="1"/>
          </p:cNvSpPr>
          <p:nvPr>
            <p:ph type="title"/>
          </p:nvPr>
        </p:nvSpPr>
        <p:spPr>
          <a:xfrm>
            <a:off x="308387" y="681038"/>
            <a:ext cx="9956747" cy="769828"/>
          </a:xfrm>
        </p:spPr>
        <p:txBody>
          <a:bodyPr/>
          <a:lstStyle/>
          <a:p>
            <a:r>
              <a:rPr lang="tr-TR" dirty="0" err="1"/>
              <a:t>DQL</a:t>
            </a:r>
            <a:r>
              <a:rPr lang="tr-TR" dirty="0"/>
              <a:t> Çalışma Mantığı</a:t>
            </a:r>
          </a:p>
        </p:txBody>
      </p:sp>
      <p:sp>
        <p:nvSpPr>
          <p:cNvPr id="3" name="İçerik Yer Tutucusu 2">
            <a:extLst>
              <a:ext uri="{FF2B5EF4-FFF2-40B4-BE49-F238E27FC236}">
                <a16:creationId xmlns:a16="http://schemas.microsoft.com/office/drawing/2014/main" id="{59CDCA5A-0351-DDA0-4CC2-A7EC047CA1F7}"/>
              </a:ext>
            </a:extLst>
          </p:cNvPr>
          <p:cNvSpPr>
            <a:spLocks noGrp="1"/>
          </p:cNvSpPr>
          <p:nvPr>
            <p:ph idx="1"/>
          </p:nvPr>
        </p:nvSpPr>
        <p:spPr>
          <a:xfrm>
            <a:off x="335467" y="1750481"/>
            <a:ext cx="9956747" cy="4673225"/>
          </a:xfrm>
        </p:spPr>
        <p:txBody>
          <a:bodyPr>
            <a:normAutofit/>
          </a:bodyPr>
          <a:lstStyle/>
          <a:p>
            <a:pPr marL="342900" indent="-342900">
              <a:buAutoNum type="arabicPeriod"/>
            </a:pPr>
            <a:r>
              <a:rPr lang="tr-TR" b="1" dirty="0"/>
              <a:t>Ortamın Başlatılması</a:t>
            </a:r>
            <a:r>
              <a:rPr lang="tr-TR" dirty="0"/>
              <a:t>: Ajan, belirli bir ortamda (örneğin, </a:t>
            </a:r>
            <a:r>
              <a:rPr lang="tr-TR" dirty="0" err="1"/>
              <a:t>Mountain</a:t>
            </a:r>
            <a:r>
              <a:rPr lang="tr-TR" dirty="0"/>
              <a:t> Car) başlangıç durumunu alarak çalışmaya başlar.</a:t>
            </a:r>
          </a:p>
          <a:p>
            <a:pPr marL="342900" indent="-342900">
              <a:buAutoNum type="arabicPeriod"/>
            </a:pPr>
            <a:r>
              <a:rPr lang="tr-TR" b="1" dirty="0"/>
              <a:t>Ağı Değişkenlerinin Başlatılması</a:t>
            </a:r>
            <a:r>
              <a:rPr lang="tr-TR" dirty="0"/>
              <a:t>: Ajan, Q-değerlerini tahmin etmek için bir derin sinir ağı (</a:t>
            </a:r>
            <a:r>
              <a:rPr lang="tr-TR" dirty="0" err="1"/>
              <a:t>DNN</a:t>
            </a:r>
            <a:r>
              <a:rPr lang="tr-TR" dirty="0"/>
              <a:t>) kullanır ve bu ağın parametreleri (ağırlıklar) rastgele olarak başlatılır.</a:t>
            </a:r>
          </a:p>
          <a:p>
            <a:pPr marL="342900" indent="-342900">
              <a:buAutoNum type="arabicPeriod"/>
            </a:pPr>
            <a:r>
              <a:rPr lang="tr-TR" b="1" dirty="0"/>
              <a:t>Deneyim Hafızası Oluşturma</a:t>
            </a:r>
            <a:r>
              <a:rPr lang="tr-TR" dirty="0"/>
              <a:t>: Ajan, eylemleri deneyimleyerek ve sonuçlarını saklayarak bir deneyim hafızası (</a:t>
            </a:r>
            <a:r>
              <a:rPr lang="tr-TR" dirty="0" err="1"/>
              <a:t>replay</a:t>
            </a:r>
            <a:r>
              <a:rPr lang="tr-TR" dirty="0"/>
              <a:t> </a:t>
            </a:r>
            <a:r>
              <a:rPr lang="tr-TR" dirty="0" err="1"/>
              <a:t>buffer</a:t>
            </a:r>
            <a:r>
              <a:rPr lang="tr-TR" dirty="0"/>
              <a:t>) oluşturur. Bu hafıza, geçmiş durum, eylem, ödül ve sonraki durum çiftlerinden oluşur.</a:t>
            </a:r>
          </a:p>
          <a:p>
            <a:pPr marL="342900" indent="-342900">
              <a:buAutoNum type="arabicPeriod"/>
            </a:pPr>
            <a:r>
              <a:rPr lang="tr-TR" b="1" dirty="0"/>
              <a:t>Eylem Seçimi</a:t>
            </a:r>
            <a:r>
              <a:rPr lang="tr-TR" dirty="0"/>
              <a:t>: Ajan, epsilon-</a:t>
            </a:r>
            <a:r>
              <a:rPr lang="tr-TR" dirty="0" err="1"/>
              <a:t>greedy</a:t>
            </a:r>
            <a:r>
              <a:rPr lang="tr-TR" dirty="0"/>
              <a:t> stratejisi kullanarak bir eylem seçer. Belirli bir olasılıkla (epsilon) rastgele bir eylem seçerken, diğer durumlarda en yüksek Q-değerine sahip eylemi (</a:t>
            </a:r>
            <a:r>
              <a:rPr lang="tr-TR" dirty="0" err="1"/>
              <a:t>greedy</a:t>
            </a:r>
            <a:r>
              <a:rPr lang="tr-TR" dirty="0"/>
              <a:t>) tercih eder.</a:t>
            </a:r>
          </a:p>
          <a:p>
            <a:pPr marL="342900" indent="-342900">
              <a:buAutoNum type="arabicPeriod"/>
            </a:pPr>
            <a:r>
              <a:rPr lang="tr-TR" b="1" dirty="0"/>
              <a:t>Eylemi Uygulama</a:t>
            </a:r>
            <a:r>
              <a:rPr lang="tr-TR" dirty="0"/>
              <a:t>: Seçilen eylem ortamda uygulanır ve yeni durum, ödül ve bitiş durumu elde edilir.</a:t>
            </a:r>
          </a:p>
        </p:txBody>
      </p:sp>
      <p:sp>
        <p:nvSpPr>
          <p:cNvPr id="4" name="Veri Yer Tutucusu 3">
            <a:extLst>
              <a:ext uri="{FF2B5EF4-FFF2-40B4-BE49-F238E27FC236}">
                <a16:creationId xmlns:a16="http://schemas.microsoft.com/office/drawing/2014/main" id="{608D9BCB-1CC3-E948-4424-C81594CB047D}"/>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FA3458B4-07B3-6D73-1DDB-202AAA88879B}"/>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403D0DBD-9CA8-3445-D6DC-B51FF44030B8}"/>
              </a:ext>
            </a:extLst>
          </p:cNvPr>
          <p:cNvSpPr>
            <a:spLocks noGrp="1"/>
          </p:cNvSpPr>
          <p:nvPr>
            <p:ph type="sldNum" sz="quarter" idx="12"/>
          </p:nvPr>
        </p:nvSpPr>
        <p:spPr/>
        <p:txBody>
          <a:bodyPr/>
          <a:lstStyle/>
          <a:p>
            <a:fld id="{6E91CC32-6A6B-4E2E-BBA1-6864F305DA26}" type="slidenum">
              <a:rPr lang="en-US" smtClean="0"/>
              <a:t>13</a:t>
            </a:fld>
            <a:endParaRPr lang="en-US"/>
          </a:p>
        </p:txBody>
      </p:sp>
    </p:spTree>
    <p:extLst>
      <p:ext uri="{BB962C8B-B14F-4D97-AF65-F5344CB8AC3E}">
        <p14:creationId xmlns:p14="http://schemas.microsoft.com/office/powerpoint/2010/main" val="3629253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AC6730-B2B7-65B0-1080-F75E5B27F876}"/>
              </a:ext>
            </a:extLst>
          </p:cNvPr>
          <p:cNvSpPr>
            <a:spLocks noGrp="1"/>
          </p:cNvSpPr>
          <p:nvPr>
            <p:ph type="title"/>
          </p:nvPr>
        </p:nvSpPr>
        <p:spPr>
          <a:xfrm>
            <a:off x="335467" y="629222"/>
            <a:ext cx="9956747" cy="739848"/>
          </a:xfrm>
        </p:spPr>
        <p:txBody>
          <a:bodyPr/>
          <a:lstStyle/>
          <a:p>
            <a:r>
              <a:rPr lang="tr-TR" dirty="0" err="1"/>
              <a:t>DQL</a:t>
            </a:r>
            <a:r>
              <a:rPr lang="tr-TR" dirty="0"/>
              <a:t> Çalışma Mantığı</a:t>
            </a:r>
          </a:p>
        </p:txBody>
      </p:sp>
      <p:sp>
        <p:nvSpPr>
          <p:cNvPr id="3" name="İçerik Yer Tutucusu 2">
            <a:extLst>
              <a:ext uri="{FF2B5EF4-FFF2-40B4-BE49-F238E27FC236}">
                <a16:creationId xmlns:a16="http://schemas.microsoft.com/office/drawing/2014/main" id="{0B96BECF-EB07-429A-7716-519B4CC93A71}"/>
              </a:ext>
            </a:extLst>
          </p:cNvPr>
          <p:cNvSpPr>
            <a:spLocks noGrp="1"/>
          </p:cNvSpPr>
          <p:nvPr>
            <p:ph idx="1"/>
          </p:nvPr>
        </p:nvSpPr>
        <p:spPr>
          <a:xfrm>
            <a:off x="335467" y="1426962"/>
            <a:ext cx="9956747" cy="5138730"/>
          </a:xfrm>
        </p:spPr>
        <p:txBody>
          <a:bodyPr>
            <a:normAutofit lnSpcReduction="10000"/>
          </a:bodyPr>
          <a:lstStyle/>
          <a:p>
            <a:pPr marL="0" indent="0">
              <a:buNone/>
            </a:pPr>
            <a:r>
              <a:rPr lang="tr-TR" dirty="0"/>
              <a:t>6. </a:t>
            </a:r>
            <a:r>
              <a:rPr lang="tr-TR" b="1" dirty="0"/>
              <a:t>Deneyimlerin Kaydedilmesi</a:t>
            </a:r>
            <a:r>
              <a:rPr lang="tr-TR" dirty="0"/>
              <a:t>: Elde edilen geçiş (durum, eylem, ödül, yeni durum) deneyim hafızasına kaydedilir.</a:t>
            </a:r>
          </a:p>
          <a:p>
            <a:pPr marL="0" indent="0">
              <a:buNone/>
            </a:pPr>
            <a:r>
              <a:rPr lang="tr-TR" dirty="0"/>
              <a:t>7. </a:t>
            </a:r>
            <a:r>
              <a:rPr lang="tr-TR" b="1" dirty="0"/>
              <a:t>Öğrenme Süreci</a:t>
            </a:r>
            <a:r>
              <a:rPr lang="tr-TR" dirty="0"/>
              <a:t>:</a:t>
            </a:r>
          </a:p>
          <a:p>
            <a:pPr>
              <a:buFont typeface="Arial" panose="020B0604020202020204" pitchFamily="34" charset="0"/>
              <a:buChar char="•"/>
            </a:pPr>
            <a:r>
              <a:rPr lang="tr-TR" dirty="0"/>
              <a:t>Belirli bir sıklıkta, deneyim hafızasından rastgele bir mini-</a:t>
            </a:r>
            <a:r>
              <a:rPr lang="tr-TR" dirty="0" err="1"/>
              <a:t>batch</a:t>
            </a:r>
            <a:r>
              <a:rPr lang="tr-TR" dirty="0"/>
              <a:t> alınır.</a:t>
            </a:r>
          </a:p>
          <a:p>
            <a:pPr>
              <a:buFont typeface="Arial" panose="020B0604020202020204" pitchFamily="34" charset="0"/>
              <a:buChar char="•"/>
            </a:pPr>
            <a:r>
              <a:rPr lang="tr-TR" dirty="0"/>
              <a:t>Bu mini-</a:t>
            </a:r>
            <a:r>
              <a:rPr lang="tr-TR" dirty="0" err="1"/>
              <a:t>batch</a:t>
            </a:r>
            <a:r>
              <a:rPr lang="tr-TR" dirty="0"/>
              <a:t> kullanılarak Q-değerleri güncellenir. Güncelleme işlemi, aşağıdaki şekilde gerçekleştirilir:</a:t>
            </a:r>
          </a:p>
          <a:p>
            <a:pPr marL="742950" lvl="1" indent="-285750">
              <a:buFont typeface="Arial" panose="020B0604020202020204" pitchFamily="34" charset="0"/>
              <a:buChar char="•"/>
            </a:pPr>
            <a:r>
              <a:rPr lang="tr-TR" dirty="0"/>
              <a:t>Hedef Q-değerleri hesaplanır.</a:t>
            </a:r>
          </a:p>
          <a:p>
            <a:pPr marL="0" indent="0">
              <a:buNone/>
            </a:pPr>
            <a:r>
              <a:rPr lang="tr-TR" dirty="0"/>
              <a:t>• Güncellenmiş Q-değerleri ile tahmin edilen Q-değerleri arasındaki hata (kayıp) hesaplanır.</a:t>
            </a:r>
          </a:p>
          <a:p>
            <a:pPr marL="0" indent="0">
              <a:buNone/>
            </a:pPr>
            <a:r>
              <a:rPr lang="tr-TR" dirty="0"/>
              <a:t>• Bu kayıp fonksiyonu minimize edilerek ağın parametreleri (ağırlıkları) güncellenir.</a:t>
            </a:r>
          </a:p>
          <a:p>
            <a:pPr marL="0" indent="0">
              <a:buNone/>
            </a:pPr>
            <a:r>
              <a:rPr lang="tr-TR" dirty="0"/>
              <a:t>8. </a:t>
            </a:r>
            <a:r>
              <a:rPr lang="tr-TR" b="1" dirty="0"/>
              <a:t>Döngüyü Tamamlama</a:t>
            </a:r>
            <a:r>
              <a:rPr lang="tr-TR" dirty="0"/>
              <a:t>: Ajan, yukarıdaki adımları belirli bir toplam adım sayısına ulaşana kadar tekrarlar.</a:t>
            </a:r>
          </a:p>
          <a:p>
            <a:pPr marL="0" indent="0">
              <a:buNone/>
            </a:pPr>
            <a:r>
              <a:rPr lang="tr-TR" dirty="0"/>
              <a:t>9. </a:t>
            </a:r>
            <a:r>
              <a:rPr lang="tr-TR" b="1" dirty="0"/>
              <a:t>Sonuçların Değerlendirilmesi</a:t>
            </a:r>
            <a:r>
              <a:rPr lang="tr-TR" dirty="0"/>
              <a:t>: Öğrenme süreci tamamlandığında, ajanın performansı değerlendirilir ve optimal politika analiz edilir.</a:t>
            </a:r>
          </a:p>
        </p:txBody>
      </p:sp>
      <p:sp>
        <p:nvSpPr>
          <p:cNvPr id="4" name="Veri Yer Tutucusu 3">
            <a:extLst>
              <a:ext uri="{FF2B5EF4-FFF2-40B4-BE49-F238E27FC236}">
                <a16:creationId xmlns:a16="http://schemas.microsoft.com/office/drawing/2014/main" id="{4BE53407-1052-8C03-35FD-735740A64E17}"/>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0054D459-DEFD-D527-6880-44CAD2A3F07A}"/>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64DF8BD-18A2-1D93-8E82-05359AADADCB}"/>
              </a:ext>
            </a:extLst>
          </p:cNvPr>
          <p:cNvSpPr>
            <a:spLocks noGrp="1"/>
          </p:cNvSpPr>
          <p:nvPr>
            <p:ph type="sldNum" sz="quarter" idx="12"/>
          </p:nvPr>
        </p:nvSpPr>
        <p:spPr/>
        <p:txBody>
          <a:bodyPr/>
          <a:lstStyle/>
          <a:p>
            <a:fld id="{6E91CC32-6A6B-4E2E-BBA1-6864F305DA26}" type="slidenum">
              <a:rPr lang="en-US" smtClean="0"/>
              <a:t>14</a:t>
            </a:fld>
            <a:endParaRPr lang="en-US"/>
          </a:p>
        </p:txBody>
      </p:sp>
    </p:spTree>
    <p:extLst>
      <p:ext uri="{BB962C8B-B14F-4D97-AF65-F5344CB8AC3E}">
        <p14:creationId xmlns:p14="http://schemas.microsoft.com/office/powerpoint/2010/main" val="252670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A13F77-5345-36C6-23EB-D45E9BA58FC2}"/>
              </a:ext>
            </a:extLst>
          </p:cNvPr>
          <p:cNvSpPr>
            <a:spLocks noGrp="1"/>
          </p:cNvSpPr>
          <p:nvPr>
            <p:ph type="title"/>
          </p:nvPr>
        </p:nvSpPr>
        <p:spPr>
          <a:xfrm>
            <a:off x="335466" y="484332"/>
            <a:ext cx="9956747" cy="859769"/>
          </a:xfrm>
        </p:spPr>
        <p:txBody>
          <a:bodyPr/>
          <a:lstStyle/>
          <a:p>
            <a:r>
              <a:rPr lang="tr-TR" dirty="0" err="1"/>
              <a:t>DQL</a:t>
            </a:r>
            <a:r>
              <a:rPr lang="tr-TR" dirty="0"/>
              <a:t> </a:t>
            </a:r>
            <a:r>
              <a:rPr lang="tr-TR" dirty="0" err="1"/>
              <a:t>Pseudocode</a:t>
            </a:r>
            <a:endParaRPr lang="tr-TR" dirty="0"/>
          </a:p>
        </p:txBody>
      </p:sp>
      <p:sp>
        <p:nvSpPr>
          <p:cNvPr id="4" name="Veri Yer Tutucusu 3">
            <a:extLst>
              <a:ext uri="{FF2B5EF4-FFF2-40B4-BE49-F238E27FC236}">
                <a16:creationId xmlns:a16="http://schemas.microsoft.com/office/drawing/2014/main" id="{3EC9C322-76C0-2C3C-660E-8C6131B0F751}"/>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B67861BB-D33C-F8A3-9552-6ACD9C8A279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09BD530-3987-6699-B9AD-D1038F0C3D2E}"/>
              </a:ext>
            </a:extLst>
          </p:cNvPr>
          <p:cNvSpPr>
            <a:spLocks noGrp="1"/>
          </p:cNvSpPr>
          <p:nvPr>
            <p:ph type="sldNum" sz="quarter" idx="12"/>
          </p:nvPr>
        </p:nvSpPr>
        <p:spPr/>
        <p:txBody>
          <a:bodyPr/>
          <a:lstStyle/>
          <a:p>
            <a:fld id="{6E91CC32-6A6B-4E2E-BBA1-6864F305DA26}" type="slidenum">
              <a:rPr lang="en-US" smtClean="0"/>
              <a:t>15</a:t>
            </a:fld>
            <a:endParaRPr lang="en-US"/>
          </a:p>
        </p:txBody>
      </p:sp>
      <p:sp>
        <p:nvSpPr>
          <p:cNvPr id="7" name="Rectangle 1">
            <a:extLst>
              <a:ext uri="{FF2B5EF4-FFF2-40B4-BE49-F238E27FC236}">
                <a16:creationId xmlns:a16="http://schemas.microsoft.com/office/drawing/2014/main" id="{218E4A07-AD9A-28D7-B742-A32C67049280}"/>
              </a:ext>
            </a:extLst>
          </p:cNvPr>
          <p:cNvSpPr>
            <a:spLocks noGrp="1" noChangeArrowheads="1"/>
          </p:cNvSpPr>
          <p:nvPr>
            <p:ph idx="1"/>
          </p:nvPr>
        </p:nvSpPr>
        <p:spPr bwMode="auto">
          <a:xfrm>
            <a:off x="334963" y="1227595"/>
            <a:ext cx="1063922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Q-değerlerini tahmin etmek için derin sinir ağı parametrelerini başlat: θ.</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Deneyim hafızasını (</a:t>
            </a:r>
            <a:r>
              <a:rPr kumimoji="0" lang="tr-TR" altLang="tr-TR" sz="1800" b="0" i="0" u="none" strike="noStrike" cap="none" normalizeH="0" baseline="0" dirty="0" err="1">
                <a:ln>
                  <a:noFill/>
                </a:ln>
                <a:solidFill>
                  <a:schemeClr val="tx1"/>
                </a:solidFill>
                <a:effectLst/>
                <a:latin typeface="Arial" panose="020B0604020202020204" pitchFamily="34" charset="0"/>
              </a:rPr>
              <a:t>replay</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buffer</a:t>
            </a:r>
            <a:r>
              <a:rPr kumimoji="0" lang="tr-TR" altLang="tr-TR" sz="1800" b="0" i="0" u="none" strike="noStrike" cap="none" normalizeH="0" baseline="0" dirty="0">
                <a:ln>
                  <a:noFill/>
                </a:ln>
                <a:solidFill>
                  <a:schemeClr val="tx1"/>
                </a:solidFill>
                <a:effectLst/>
                <a:latin typeface="Arial" panose="020B0604020202020204" pitchFamily="34" charset="0"/>
              </a:rPr>
              <a:t>)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Hiperparametreleri</a:t>
            </a:r>
            <a:r>
              <a:rPr kumimoji="0" lang="tr-TR" altLang="tr-TR" sz="1800" b="0" i="0" u="none" strike="noStrike" cap="none" normalizeH="0" baseline="0" dirty="0">
                <a:ln>
                  <a:noFill/>
                </a:ln>
                <a:solidFill>
                  <a:schemeClr val="tx1"/>
                </a:solidFill>
                <a:effectLst/>
                <a:latin typeface="Arial" panose="020B0604020202020204" pitchFamily="34" charset="0"/>
              </a:rPr>
              <a:t> ayarla: </a:t>
            </a: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(örneğin: 4000), öğrenme oranı (örneğin: 0.001), 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boyutu (örneğin: 32), ve indirim faktörü (örneğin: 0.99).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bitene kadar döngü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Ortamı başlat ve başlangıç durumunu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Her adım için döngü başlat: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Epsilon-</a:t>
            </a:r>
            <a:r>
              <a:rPr kumimoji="0" lang="tr-TR" altLang="tr-TR" sz="1800" b="0" i="0" u="none" strike="noStrike" cap="none" normalizeH="0" baseline="0" dirty="0" err="1">
                <a:ln>
                  <a:noFill/>
                </a:ln>
                <a:solidFill>
                  <a:schemeClr val="tx1"/>
                </a:solidFill>
                <a:effectLst/>
                <a:latin typeface="Arial" panose="020B0604020202020204" pitchFamily="34" charset="0"/>
              </a:rPr>
              <a:t>greedy</a:t>
            </a:r>
            <a:r>
              <a:rPr kumimoji="0" lang="tr-TR" altLang="tr-TR" sz="1800" b="0" i="0" u="none" strike="noStrike" cap="none" normalizeH="0" baseline="0" dirty="0">
                <a:ln>
                  <a:noFill/>
                </a:ln>
                <a:solidFill>
                  <a:schemeClr val="tx1"/>
                </a:solidFill>
                <a:effectLst/>
                <a:latin typeface="Arial" panose="020B0604020202020204" pitchFamily="34" charset="0"/>
              </a:rPr>
              <a:t> stratejisi ile eylem seç:</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Belirli bir olasılıkla rastgele eylem seç; aksi takdirde en yüksek Q-değerine sahip eylemi seç.</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Seçilen eylemi ortamda uygula ve yeni durum, ödül ve bitiş durumu elde 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Elde edilen geçişi (durum, eylem, ödül, yeni durum) deneyim hafızasına kaydet.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Belirli bir sıklıkta öğrenme sürecini başlat: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olarak deneyim hafızasından rastgele bir örnek al.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Hedef Q-değerlerini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minimize etmek için ağı güncelle.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Sonuçları değerlendir ve ajanın performansını analiz 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14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F59318-42E4-0603-3690-3A053524459A}"/>
              </a:ext>
            </a:extLst>
          </p:cNvPr>
          <p:cNvSpPr>
            <a:spLocks noGrp="1"/>
          </p:cNvSpPr>
          <p:nvPr>
            <p:ph type="title"/>
          </p:nvPr>
        </p:nvSpPr>
        <p:spPr>
          <a:xfrm>
            <a:off x="340137" y="629221"/>
            <a:ext cx="9956747" cy="768662"/>
          </a:xfrm>
        </p:spPr>
        <p:txBody>
          <a:bodyPr/>
          <a:lstStyle/>
          <a:p>
            <a:r>
              <a:rPr lang="tr-TR" dirty="0" err="1"/>
              <a:t>DQL</a:t>
            </a:r>
            <a:r>
              <a:rPr lang="tr-TR" dirty="0"/>
              <a:t> Akış Şeması</a:t>
            </a:r>
          </a:p>
        </p:txBody>
      </p:sp>
      <p:pic>
        <p:nvPicPr>
          <p:cNvPr id="8" name="İçerik Yer Tutucusu 7" descr="metin, diyagram, çizgi, plan içeren bir resim&#10;&#10;Açıklama otomatik olarak oluşturuldu">
            <a:extLst>
              <a:ext uri="{FF2B5EF4-FFF2-40B4-BE49-F238E27FC236}">
                <a16:creationId xmlns:a16="http://schemas.microsoft.com/office/drawing/2014/main" id="{21EC1621-DD53-49CB-D38D-125060CC0D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9416" y="1645681"/>
            <a:ext cx="9956747" cy="4212584"/>
          </a:xfrm>
        </p:spPr>
      </p:pic>
      <p:sp>
        <p:nvSpPr>
          <p:cNvPr id="4" name="Veri Yer Tutucusu 3">
            <a:extLst>
              <a:ext uri="{FF2B5EF4-FFF2-40B4-BE49-F238E27FC236}">
                <a16:creationId xmlns:a16="http://schemas.microsoft.com/office/drawing/2014/main" id="{08545EFA-21DD-2982-89E0-6EEDE530A185}"/>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9DFD7B6F-FE68-9CD5-F86F-0BA78A776432}"/>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AC1F4AC7-43C4-B0CB-C286-4CC582DEF72B}"/>
              </a:ext>
            </a:extLst>
          </p:cNvPr>
          <p:cNvSpPr>
            <a:spLocks noGrp="1"/>
          </p:cNvSpPr>
          <p:nvPr>
            <p:ph type="sldNum" sz="quarter" idx="12"/>
          </p:nvPr>
        </p:nvSpPr>
        <p:spPr/>
        <p:txBody>
          <a:bodyPr/>
          <a:lstStyle/>
          <a:p>
            <a:fld id="{6E91CC32-6A6B-4E2E-BBA1-6864F305DA26}" type="slidenum">
              <a:rPr lang="en-US" smtClean="0"/>
              <a:t>16</a:t>
            </a:fld>
            <a:endParaRPr lang="en-US"/>
          </a:p>
        </p:txBody>
      </p:sp>
    </p:spTree>
    <p:extLst>
      <p:ext uri="{BB962C8B-B14F-4D97-AF65-F5344CB8AC3E}">
        <p14:creationId xmlns:p14="http://schemas.microsoft.com/office/powerpoint/2010/main" val="97119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DF132E-B6F6-5092-B45B-5FE6908E70B6}"/>
              </a:ext>
            </a:extLst>
          </p:cNvPr>
          <p:cNvSpPr>
            <a:spLocks noGrp="1"/>
          </p:cNvSpPr>
          <p:nvPr>
            <p:ph type="title"/>
          </p:nvPr>
        </p:nvSpPr>
        <p:spPr>
          <a:xfrm>
            <a:off x="308387" y="629222"/>
            <a:ext cx="9956747" cy="769828"/>
          </a:xfrm>
        </p:spPr>
        <p:txBody>
          <a:bodyPr/>
          <a:lstStyle/>
          <a:p>
            <a:r>
              <a:rPr lang="tr-TR" dirty="0" err="1"/>
              <a:t>DDPG</a:t>
            </a:r>
            <a:r>
              <a:rPr lang="tr-TR" dirty="0"/>
              <a:t> Çalışma Mantığı</a:t>
            </a:r>
          </a:p>
        </p:txBody>
      </p:sp>
      <p:sp>
        <p:nvSpPr>
          <p:cNvPr id="3" name="İçerik Yer Tutucusu 2">
            <a:extLst>
              <a:ext uri="{FF2B5EF4-FFF2-40B4-BE49-F238E27FC236}">
                <a16:creationId xmlns:a16="http://schemas.microsoft.com/office/drawing/2014/main" id="{5082F620-6EAE-3F49-098E-D4BFAAEFBBBC}"/>
              </a:ext>
            </a:extLst>
          </p:cNvPr>
          <p:cNvSpPr>
            <a:spLocks noGrp="1"/>
          </p:cNvSpPr>
          <p:nvPr>
            <p:ph idx="1"/>
          </p:nvPr>
        </p:nvSpPr>
        <p:spPr>
          <a:xfrm>
            <a:off x="308386" y="1646849"/>
            <a:ext cx="9956747" cy="4454148"/>
          </a:xfrm>
        </p:spPr>
        <p:txBody>
          <a:bodyPr>
            <a:normAutofit/>
          </a:bodyPr>
          <a:lstStyle/>
          <a:p>
            <a:pPr marL="342900" indent="-342900">
              <a:buAutoNum type="arabicPeriod"/>
            </a:pPr>
            <a:r>
              <a:rPr lang="tr-TR" b="1" dirty="0"/>
              <a:t>Ortamın Başlatılması</a:t>
            </a:r>
            <a:r>
              <a:rPr lang="tr-TR" dirty="0"/>
              <a:t>: Ajan, sürekli eylem uzayına sahip bir ortamda (örneğin, </a:t>
            </a:r>
            <a:r>
              <a:rPr lang="tr-TR" dirty="0" err="1"/>
              <a:t>Acrobot</a:t>
            </a:r>
            <a:r>
              <a:rPr lang="tr-TR" dirty="0"/>
              <a:t>) başlangıç durumunu alarak çalışmaya başlar.</a:t>
            </a:r>
          </a:p>
          <a:p>
            <a:pPr marL="342900" indent="-342900">
              <a:buAutoNum type="arabicPeriod"/>
            </a:pPr>
            <a:r>
              <a:rPr lang="tr-TR" b="1" dirty="0"/>
              <a:t>Ağların Başlatılması</a:t>
            </a:r>
            <a:r>
              <a:rPr lang="tr-TR" dirty="0"/>
              <a:t>: </a:t>
            </a:r>
            <a:r>
              <a:rPr lang="tr-TR" dirty="0" err="1"/>
              <a:t>DDPG</a:t>
            </a:r>
            <a:r>
              <a:rPr lang="tr-TR" dirty="0"/>
              <a:t>, iki ayrı derin sinir ağı kullanır: </a:t>
            </a:r>
            <a:r>
              <a:rPr lang="tr-TR" b="1" dirty="0" err="1"/>
              <a:t>aktor</a:t>
            </a:r>
            <a:r>
              <a:rPr lang="tr-TR" dirty="0"/>
              <a:t> (politika ağı) ve </a:t>
            </a:r>
            <a:r>
              <a:rPr lang="tr-TR" b="1" dirty="0"/>
              <a:t>kritik</a:t>
            </a:r>
            <a:r>
              <a:rPr lang="tr-TR" dirty="0"/>
              <a:t> (değer ağı). Ağırlıkları rastgele olarak başlatılır.</a:t>
            </a:r>
          </a:p>
          <a:p>
            <a:pPr marL="342900" indent="-342900">
              <a:buAutoNum type="arabicPeriod"/>
            </a:pPr>
            <a:r>
              <a:rPr lang="tr-TR" b="1" dirty="0"/>
              <a:t>Deneyim Hafızası Oluşturma</a:t>
            </a:r>
            <a:r>
              <a:rPr lang="tr-TR" dirty="0"/>
              <a:t>: Ajan, etkileşimleri sonucunda durum, eylem, ödül ve yeni durumu saklayarak bir deneyim hafızası (</a:t>
            </a:r>
            <a:r>
              <a:rPr lang="tr-TR" dirty="0" err="1"/>
              <a:t>replay</a:t>
            </a:r>
            <a:r>
              <a:rPr lang="tr-TR" dirty="0"/>
              <a:t> </a:t>
            </a:r>
            <a:r>
              <a:rPr lang="tr-TR" dirty="0" err="1"/>
              <a:t>buffer</a:t>
            </a:r>
            <a:r>
              <a:rPr lang="tr-TR" dirty="0"/>
              <a:t>) oluşturur.</a:t>
            </a:r>
          </a:p>
          <a:p>
            <a:pPr marL="342900" indent="-342900">
              <a:buAutoNum type="arabicPeriod"/>
            </a:pPr>
            <a:r>
              <a:rPr lang="tr-TR" b="1" dirty="0"/>
              <a:t>Eylem Seçimi</a:t>
            </a:r>
            <a:r>
              <a:rPr lang="tr-TR" dirty="0"/>
              <a:t>: Ajan, aktör ağı kullanarak mevcut duruma göre bir eylem seçer. Eylemler genellikle bir keşif (</a:t>
            </a:r>
            <a:r>
              <a:rPr lang="tr-TR" dirty="0" err="1"/>
              <a:t>exploration</a:t>
            </a:r>
            <a:r>
              <a:rPr lang="tr-TR" dirty="0"/>
              <a:t>) stratejisi (örneğin, gürültü eklenmiş deterministik eylemler) ile çeşitlendirilir.</a:t>
            </a:r>
          </a:p>
          <a:p>
            <a:pPr marL="342900" indent="-342900">
              <a:buAutoNum type="arabicPeriod"/>
            </a:pPr>
            <a:r>
              <a:rPr lang="tr-TR" b="1" dirty="0"/>
              <a:t>Eylemi Uygulama</a:t>
            </a:r>
            <a:r>
              <a:rPr lang="tr-TR" dirty="0"/>
              <a:t>: Seçilen eylem ortamda uygulanır ve yeni durum, ödül ve bitiş durumu elde edilir.</a:t>
            </a:r>
          </a:p>
        </p:txBody>
      </p:sp>
      <p:sp>
        <p:nvSpPr>
          <p:cNvPr id="4" name="Veri Yer Tutucusu 3">
            <a:extLst>
              <a:ext uri="{FF2B5EF4-FFF2-40B4-BE49-F238E27FC236}">
                <a16:creationId xmlns:a16="http://schemas.microsoft.com/office/drawing/2014/main" id="{683EBCAF-8525-8191-16D8-5D8FADBC4341}"/>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2D4DF059-6ADB-F691-8492-8493A2D1C11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6201579-2BD9-0FFF-C39D-C3EC65379FA4}"/>
              </a:ext>
            </a:extLst>
          </p:cNvPr>
          <p:cNvSpPr>
            <a:spLocks noGrp="1"/>
          </p:cNvSpPr>
          <p:nvPr>
            <p:ph type="sldNum" sz="quarter" idx="12"/>
          </p:nvPr>
        </p:nvSpPr>
        <p:spPr/>
        <p:txBody>
          <a:bodyPr/>
          <a:lstStyle/>
          <a:p>
            <a:fld id="{6E91CC32-6A6B-4E2E-BBA1-6864F305DA26}" type="slidenum">
              <a:rPr lang="en-US" smtClean="0"/>
              <a:t>17</a:t>
            </a:fld>
            <a:endParaRPr lang="en-US"/>
          </a:p>
        </p:txBody>
      </p:sp>
    </p:spTree>
    <p:extLst>
      <p:ext uri="{BB962C8B-B14F-4D97-AF65-F5344CB8AC3E}">
        <p14:creationId xmlns:p14="http://schemas.microsoft.com/office/powerpoint/2010/main" val="69233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E8470E-7038-135E-59F1-6B3E103285C1}"/>
              </a:ext>
            </a:extLst>
          </p:cNvPr>
          <p:cNvSpPr>
            <a:spLocks noGrp="1"/>
          </p:cNvSpPr>
          <p:nvPr>
            <p:ph type="title"/>
          </p:nvPr>
        </p:nvSpPr>
        <p:spPr>
          <a:xfrm>
            <a:off x="335467" y="629222"/>
            <a:ext cx="9956747" cy="754837"/>
          </a:xfrm>
        </p:spPr>
        <p:txBody>
          <a:bodyPr>
            <a:normAutofit/>
          </a:bodyPr>
          <a:lstStyle/>
          <a:p>
            <a:r>
              <a:rPr lang="tr-TR" dirty="0" err="1"/>
              <a:t>DDPG</a:t>
            </a:r>
            <a:r>
              <a:rPr lang="tr-TR" dirty="0"/>
              <a:t> Çalışma Mantığı</a:t>
            </a:r>
          </a:p>
        </p:txBody>
      </p:sp>
      <p:sp>
        <p:nvSpPr>
          <p:cNvPr id="3" name="İçerik Yer Tutucusu 2">
            <a:extLst>
              <a:ext uri="{FF2B5EF4-FFF2-40B4-BE49-F238E27FC236}">
                <a16:creationId xmlns:a16="http://schemas.microsoft.com/office/drawing/2014/main" id="{C2DB45BF-6AE2-2E23-2820-5DAFABBC01E3}"/>
              </a:ext>
            </a:extLst>
          </p:cNvPr>
          <p:cNvSpPr>
            <a:spLocks noGrp="1"/>
          </p:cNvSpPr>
          <p:nvPr>
            <p:ph idx="1"/>
          </p:nvPr>
        </p:nvSpPr>
        <p:spPr>
          <a:xfrm>
            <a:off x="335467" y="1493909"/>
            <a:ext cx="9956747" cy="4734869"/>
          </a:xfrm>
        </p:spPr>
        <p:txBody>
          <a:bodyPr>
            <a:noAutofit/>
          </a:bodyPr>
          <a:lstStyle/>
          <a:p>
            <a:pPr marL="0" indent="0">
              <a:buNone/>
            </a:pPr>
            <a:r>
              <a:rPr lang="tr-TR" dirty="0"/>
              <a:t>6. </a:t>
            </a:r>
            <a:r>
              <a:rPr lang="tr-TR" b="1" dirty="0"/>
              <a:t>Deneyimlerin Kaydedilmesi</a:t>
            </a:r>
            <a:r>
              <a:rPr lang="tr-TR" dirty="0"/>
              <a:t>: Elde edilen geçiş (durum, eylem, ödül, yeni durum) deneyim hafızasına kaydedilir.</a:t>
            </a:r>
          </a:p>
          <a:p>
            <a:pPr marL="0" indent="0">
              <a:buNone/>
            </a:pPr>
            <a:r>
              <a:rPr lang="tr-TR" dirty="0"/>
              <a:t>7. </a:t>
            </a:r>
            <a:r>
              <a:rPr lang="tr-TR" b="1" dirty="0"/>
              <a:t>Öğrenme Süreci</a:t>
            </a:r>
            <a:r>
              <a:rPr lang="tr-TR" dirty="0"/>
              <a:t>:</a:t>
            </a:r>
          </a:p>
          <a:p>
            <a:pPr>
              <a:buFont typeface="Arial" panose="020B0604020202020204" pitchFamily="34" charset="0"/>
              <a:buChar char="•"/>
            </a:pPr>
            <a:r>
              <a:rPr lang="tr-TR" dirty="0"/>
              <a:t>Belirli bir sıklıkta, deneyim hafızasından rastgele bir mini-</a:t>
            </a:r>
            <a:r>
              <a:rPr lang="tr-TR" dirty="0" err="1"/>
              <a:t>batch</a:t>
            </a:r>
            <a:r>
              <a:rPr lang="tr-TR" dirty="0"/>
              <a:t> alınır.</a:t>
            </a:r>
          </a:p>
          <a:p>
            <a:pPr>
              <a:buFont typeface="Arial" panose="020B0604020202020204" pitchFamily="34" charset="0"/>
              <a:buChar char="•"/>
            </a:pPr>
            <a:r>
              <a:rPr lang="tr-TR" dirty="0"/>
              <a:t>Bu mini-</a:t>
            </a:r>
            <a:r>
              <a:rPr lang="tr-TR" dirty="0" err="1"/>
              <a:t>batch</a:t>
            </a:r>
            <a:r>
              <a:rPr lang="tr-TR" dirty="0"/>
              <a:t> kullanılarak, kritik ağı güncelleme işlemi yapılır:</a:t>
            </a:r>
          </a:p>
          <a:p>
            <a:pPr marL="742950" lvl="1" indent="-285750">
              <a:buFont typeface="Arial" panose="020B0604020202020204" pitchFamily="34" charset="0"/>
              <a:buChar char="•"/>
            </a:pPr>
            <a:r>
              <a:rPr lang="tr-TR" dirty="0"/>
              <a:t>Hedef Q-değerleri hesaplanır, burada kritik ağ kullanılarak yeni durum için Q-değeri tahmin edilir.</a:t>
            </a:r>
          </a:p>
          <a:p>
            <a:pPr marL="742950" lvl="1" indent="-285750">
              <a:buFont typeface="Arial" panose="020B0604020202020204" pitchFamily="34" charset="0"/>
              <a:buChar char="•"/>
            </a:pPr>
            <a:r>
              <a:rPr lang="tr-TR" dirty="0"/>
              <a:t>Kayıp fonksiyonu, hedef Q-değerleri ile tahmin edilen Q-değerleri arasındaki farkı minimize edecek şekilde hesaplanır.</a:t>
            </a:r>
          </a:p>
          <a:p>
            <a:pPr>
              <a:buFont typeface="Arial" panose="020B0604020202020204" pitchFamily="34" charset="0"/>
              <a:buChar char="•"/>
            </a:pPr>
            <a:r>
              <a:rPr lang="tr-TR" dirty="0"/>
              <a:t>Kritik ağı güncelleyerek kayıp fonksiyonu minimize edilir.</a:t>
            </a:r>
          </a:p>
          <a:p>
            <a:pPr>
              <a:buFont typeface="Arial" panose="020B0604020202020204" pitchFamily="34" charset="0"/>
              <a:buChar char="•"/>
            </a:pPr>
            <a:r>
              <a:rPr lang="tr-TR" dirty="0"/>
              <a:t>Aktör ağı da güncellenir, bu süreçte aktör ağı, kritik ağdan elde edilen Q-değerlerini maksimize edecek şekilde güncellenir.</a:t>
            </a:r>
          </a:p>
        </p:txBody>
      </p:sp>
      <p:sp>
        <p:nvSpPr>
          <p:cNvPr id="4" name="Veri Yer Tutucusu 3">
            <a:extLst>
              <a:ext uri="{FF2B5EF4-FFF2-40B4-BE49-F238E27FC236}">
                <a16:creationId xmlns:a16="http://schemas.microsoft.com/office/drawing/2014/main" id="{7B82A6A4-FB0B-69A1-923E-27AC8FA846EF}"/>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C75295E3-F9CE-78A1-AC42-B0A4984D7B7C}"/>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92AF00EC-8D08-871A-0FE8-D2362ECFFCB2}"/>
              </a:ext>
            </a:extLst>
          </p:cNvPr>
          <p:cNvSpPr>
            <a:spLocks noGrp="1"/>
          </p:cNvSpPr>
          <p:nvPr>
            <p:ph type="sldNum" sz="quarter" idx="12"/>
          </p:nvPr>
        </p:nvSpPr>
        <p:spPr/>
        <p:txBody>
          <a:bodyPr/>
          <a:lstStyle/>
          <a:p>
            <a:fld id="{6E91CC32-6A6B-4E2E-BBA1-6864F305DA26}" type="slidenum">
              <a:rPr lang="en-US" smtClean="0"/>
              <a:t>18</a:t>
            </a:fld>
            <a:endParaRPr lang="en-US"/>
          </a:p>
        </p:txBody>
      </p:sp>
    </p:spTree>
    <p:extLst>
      <p:ext uri="{BB962C8B-B14F-4D97-AF65-F5344CB8AC3E}">
        <p14:creationId xmlns:p14="http://schemas.microsoft.com/office/powerpoint/2010/main" val="257719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888D6-CD7F-B099-9545-3C2B2DDBCF05}"/>
              </a:ext>
            </a:extLst>
          </p:cNvPr>
          <p:cNvSpPr>
            <a:spLocks noGrp="1"/>
          </p:cNvSpPr>
          <p:nvPr>
            <p:ph type="title"/>
          </p:nvPr>
        </p:nvSpPr>
        <p:spPr>
          <a:xfrm>
            <a:off x="335467" y="381423"/>
            <a:ext cx="9956747" cy="784818"/>
          </a:xfrm>
        </p:spPr>
        <p:txBody>
          <a:bodyPr/>
          <a:lstStyle/>
          <a:p>
            <a:r>
              <a:rPr lang="tr-TR" dirty="0" err="1"/>
              <a:t>DDPG</a:t>
            </a:r>
            <a:r>
              <a:rPr lang="tr-TR" dirty="0"/>
              <a:t> Çalışma Mantığı</a:t>
            </a:r>
          </a:p>
        </p:txBody>
      </p:sp>
      <p:sp>
        <p:nvSpPr>
          <p:cNvPr id="3" name="İçerik Yer Tutucusu 2">
            <a:extLst>
              <a:ext uri="{FF2B5EF4-FFF2-40B4-BE49-F238E27FC236}">
                <a16:creationId xmlns:a16="http://schemas.microsoft.com/office/drawing/2014/main" id="{07203B95-FA00-0D2B-3ED8-1EF55360C91B}"/>
              </a:ext>
            </a:extLst>
          </p:cNvPr>
          <p:cNvSpPr>
            <a:spLocks noGrp="1"/>
          </p:cNvSpPr>
          <p:nvPr>
            <p:ph idx="1"/>
          </p:nvPr>
        </p:nvSpPr>
        <p:spPr>
          <a:xfrm>
            <a:off x="335466" y="1484462"/>
            <a:ext cx="9956747" cy="4676495"/>
          </a:xfrm>
        </p:spPr>
        <p:txBody>
          <a:bodyPr/>
          <a:lstStyle/>
          <a:p>
            <a:pPr marL="0" indent="0">
              <a:buNone/>
            </a:pPr>
            <a:r>
              <a:rPr lang="tr-TR" dirty="0"/>
              <a:t>8. </a:t>
            </a:r>
            <a:r>
              <a:rPr lang="tr-TR" b="1" dirty="0"/>
              <a:t>Hedef Ağ Güncellemeleri</a:t>
            </a:r>
            <a:r>
              <a:rPr lang="tr-TR" dirty="0"/>
              <a:t>: </a:t>
            </a:r>
            <a:r>
              <a:rPr lang="tr-TR" dirty="0" err="1"/>
              <a:t>DDPG</a:t>
            </a:r>
            <a:r>
              <a:rPr lang="tr-TR" dirty="0"/>
              <a:t>, iki ayrı hedef ağı kullanır. Aktör ve kritik ağlar için hedef ağı güncellemeleri, yumuşak kopyalamalar (</a:t>
            </a:r>
            <a:r>
              <a:rPr lang="tr-TR" dirty="0" err="1"/>
              <a:t>soft</a:t>
            </a:r>
            <a:r>
              <a:rPr lang="tr-TR" dirty="0"/>
              <a:t> </a:t>
            </a:r>
            <a:r>
              <a:rPr lang="tr-TR" dirty="0" err="1"/>
              <a:t>updates</a:t>
            </a:r>
            <a:r>
              <a:rPr lang="tr-TR" dirty="0"/>
              <a:t>) ile gerçekleştirilir. Bu, öğrenme sürecinde kararlılığı artırır.</a:t>
            </a:r>
          </a:p>
          <a:p>
            <a:pPr marL="0" indent="0">
              <a:buNone/>
            </a:pPr>
            <a:r>
              <a:rPr lang="tr-TR" dirty="0"/>
              <a:t>9 .</a:t>
            </a:r>
            <a:r>
              <a:rPr lang="tr-TR" b="1" dirty="0"/>
              <a:t> Döngüyü Tamamlama</a:t>
            </a:r>
            <a:r>
              <a:rPr lang="tr-TR" dirty="0"/>
              <a:t>: Ajan, yukarıdaki adımları belirli bir toplam adım sayısına ulaşana kadar tekrarlar.</a:t>
            </a:r>
          </a:p>
          <a:p>
            <a:pPr marL="0" indent="0">
              <a:buNone/>
            </a:pPr>
            <a:r>
              <a:rPr lang="tr-TR" dirty="0"/>
              <a:t>10. </a:t>
            </a:r>
            <a:r>
              <a:rPr lang="tr-TR" b="1" dirty="0"/>
              <a:t>Sonuçların Değerlendirilmesi</a:t>
            </a:r>
            <a:r>
              <a:rPr lang="tr-TR" dirty="0"/>
              <a:t>: Öğrenme süreci tamamlandığında, ajanın performansı değerlendirilir ve optimal politika analiz edilir.</a:t>
            </a:r>
          </a:p>
          <a:p>
            <a:pPr marL="0" indent="0">
              <a:buNone/>
            </a:pPr>
            <a:endParaRPr lang="tr-TR" dirty="0"/>
          </a:p>
          <a:p>
            <a:pPr marL="0" indent="0">
              <a:buNone/>
            </a:pPr>
            <a:r>
              <a:rPr lang="tr-TR" dirty="0" err="1"/>
              <a:t>DDPG</a:t>
            </a:r>
            <a:r>
              <a:rPr lang="tr-TR" dirty="0"/>
              <a:t>, sürekli eylem alanlarında politika öğrenimi sağlarken, aktör-kritik yapısı sayesinde etkili bir şekilde öğrenmeyi gerçekleştirir ve karmaşık dinamiklere sahip ortamlarda başarılı sonuçlar verir.</a:t>
            </a:r>
          </a:p>
        </p:txBody>
      </p:sp>
      <p:sp>
        <p:nvSpPr>
          <p:cNvPr id="4" name="Veri Yer Tutucusu 3">
            <a:extLst>
              <a:ext uri="{FF2B5EF4-FFF2-40B4-BE49-F238E27FC236}">
                <a16:creationId xmlns:a16="http://schemas.microsoft.com/office/drawing/2014/main" id="{A17C91E7-3FD0-42BB-643B-A3E87AF8DA2A}"/>
              </a:ext>
            </a:extLst>
          </p:cNvPr>
          <p:cNvSpPr>
            <a:spLocks noGrp="1"/>
          </p:cNvSpPr>
          <p:nvPr>
            <p:ph type="dt" sz="half" idx="10"/>
          </p:nvPr>
        </p:nvSpPr>
        <p:spPr/>
        <p:txBody>
          <a:bodyPr/>
          <a:lstStyle/>
          <a:p>
            <a:fld id="{0F996519-E62D-4F8C-AE1E-36928EC7D15C}" type="datetime1">
              <a:rPr lang="en-US" smtClean="0"/>
              <a:t>11/8/2024</a:t>
            </a:fld>
            <a:endParaRPr lang="en-US"/>
          </a:p>
        </p:txBody>
      </p:sp>
      <p:sp>
        <p:nvSpPr>
          <p:cNvPr id="5" name="Alt Bilgi Yer Tutucusu 4">
            <a:extLst>
              <a:ext uri="{FF2B5EF4-FFF2-40B4-BE49-F238E27FC236}">
                <a16:creationId xmlns:a16="http://schemas.microsoft.com/office/drawing/2014/main" id="{A8754236-49B8-3425-7858-E0873DE00422}"/>
              </a:ext>
            </a:extLst>
          </p:cNvPr>
          <p:cNvSpPr>
            <a:spLocks noGrp="1"/>
          </p:cNvSpPr>
          <p:nvPr>
            <p:ph type="ftr" sz="quarter" idx="11"/>
          </p:nvPr>
        </p:nvSpPr>
        <p:spPr/>
        <p:txBody>
          <a:bodyPr/>
          <a:lstStyle/>
          <a:p>
            <a:r>
              <a:rPr lang="en-US"/>
              <a:t>Sample Footer Text</a:t>
            </a:r>
          </a:p>
        </p:txBody>
      </p:sp>
      <p:sp>
        <p:nvSpPr>
          <p:cNvPr id="6" name="Slayt Numarası Yer Tutucusu 5">
            <a:extLst>
              <a:ext uri="{FF2B5EF4-FFF2-40B4-BE49-F238E27FC236}">
                <a16:creationId xmlns:a16="http://schemas.microsoft.com/office/drawing/2014/main" id="{998C1F34-9A84-754B-9D80-E474385C71AA}"/>
              </a:ext>
            </a:extLst>
          </p:cNvPr>
          <p:cNvSpPr>
            <a:spLocks noGrp="1"/>
          </p:cNvSpPr>
          <p:nvPr>
            <p:ph type="sldNum" sz="quarter" idx="12"/>
          </p:nvPr>
        </p:nvSpPr>
        <p:spPr/>
        <p:txBody>
          <a:bodyPr/>
          <a:lstStyle/>
          <a:p>
            <a:fld id="{6E91CC32-6A6B-4E2E-BBA1-6864F305DA26}" type="slidenum">
              <a:rPr lang="en-US" smtClean="0"/>
              <a:t>19</a:t>
            </a:fld>
            <a:endParaRPr lang="en-US"/>
          </a:p>
        </p:txBody>
      </p:sp>
    </p:spTree>
    <p:extLst>
      <p:ext uri="{BB962C8B-B14F-4D97-AF65-F5344CB8AC3E}">
        <p14:creationId xmlns:p14="http://schemas.microsoft.com/office/powerpoint/2010/main" val="2926453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A721A6-7FEF-1057-756F-111BF3E2A1CE}"/>
              </a:ext>
            </a:extLst>
          </p:cNvPr>
          <p:cNvSpPr>
            <a:spLocks noGrp="1"/>
          </p:cNvSpPr>
          <p:nvPr>
            <p:ph type="title"/>
          </p:nvPr>
        </p:nvSpPr>
        <p:spPr>
          <a:xfrm>
            <a:off x="308387" y="904467"/>
            <a:ext cx="9956747" cy="736368"/>
          </a:xfrm>
        </p:spPr>
        <p:txBody>
          <a:bodyPr/>
          <a:lstStyle/>
          <a:p>
            <a:pPr algn="ctr"/>
            <a:r>
              <a:rPr lang="tr-TR" dirty="0" err="1"/>
              <a:t>Reinforcement</a:t>
            </a:r>
            <a:r>
              <a:rPr lang="tr-TR" dirty="0"/>
              <a:t> Learning</a:t>
            </a:r>
          </a:p>
        </p:txBody>
      </p:sp>
      <p:sp>
        <p:nvSpPr>
          <p:cNvPr id="3" name="İçerik Yer Tutucusu 2">
            <a:extLst>
              <a:ext uri="{FF2B5EF4-FFF2-40B4-BE49-F238E27FC236}">
                <a16:creationId xmlns:a16="http://schemas.microsoft.com/office/drawing/2014/main" id="{D53C0E4E-8033-2FD8-1985-6A8B107BB131}"/>
              </a:ext>
            </a:extLst>
          </p:cNvPr>
          <p:cNvSpPr>
            <a:spLocks noGrp="1"/>
          </p:cNvSpPr>
          <p:nvPr>
            <p:ph idx="1"/>
          </p:nvPr>
        </p:nvSpPr>
        <p:spPr/>
        <p:txBody>
          <a:bodyPr>
            <a:noAutofit/>
          </a:bodyPr>
          <a:lstStyle/>
          <a:p>
            <a:pPr marL="0" indent="0">
              <a:buNone/>
            </a:pPr>
            <a:r>
              <a:rPr lang="tr-TR" sz="2400" dirty="0"/>
              <a:t>Takviye öğrenme (</a:t>
            </a:r>
            <a:r>
              <a:rPr lang="tr-TR" sz="2400" dirty="0" err="1"/>
              <a:t>Reinforcement</a:t>
            </a:r>
            <a:r>
              <a:rPr lang="tr-TR" sz="2400" dirty="0"/>
              <a:t> Learning - </a:t>
            </a:r>
            <a:r>
              <a:rPr lang="tr-TR" sz="2400" dirty="0" err="1"/>
              <a:t>RL</a:t>
            </a:r>
            <a:r>
              <a:rPr lang="tr-TR" sz="2400" dirty="0"/>
              <a:t>) algoritmaları, bir ajanı ödül sinyallerine dayanarak kendi kendine öğrenen bir yapıya kavuşturmak için kullanılır. Ajan, bir ortamda eylemler gerçekleştirerek ödüller alır ve bu süreçte bir hedefe ulaşmak için optimal stratejiyi (politika) öğrenir. </a:t>
            </a:r>
            <a:r>
              <a:rPr lang="tr-TR" sz="2400" dirty="0" err="1"/>
              <a:t>RL</a:t>
            </a:r>
            <a:r>
              <a:rPr lang="tr-TR" sz="2400" dirty="0"/>
              <a:t> algoritmaları, özellikle doğrusal olmayan ve karmaşık dinamik yapıya sahip sistemlerde başarılı sonuçlar elde etmiştir. Politikaya dayalı algoritmalar (</a:t>
            </a:r>
            <a:r>
              <a:rPr lang="tr-TR" sz="2400" dirty="0" err="1"/>
              <a:t>policy-based</a:t>
            </a:r>
            <a:r>
              <a:rPr lang="tr-TR" sz="2400" dirty="0"/>
              <a:t>), değer-temelli algoritmalar (</a:t>
            </a:r>
            <a:r>
              <a:rPr lang="tr-TR" sz="2400" dirty="0" err="1"/>
              <a:t>value-based</a:t>
            </a:r>
            <a:r>
              <a:rPr lang="tr-TR" sz="2400" dirty="0"/>
              <a:t>), ve hibrit yapılı algoritmalar farklı </a:t>
            </a:r>
            <a:r>
              <a:rPr lang="tr-TR" sz="2400" dirty="0" err="1"/>
              <a:t>RL</a:t>
            </a:r>
            <a:r>
              <a:rPr lang="tr-TR" sz="2400" dirty="0"/>
              <a:t> türleri arasında yer alır.</a:t>
            </a:r>
          </a:p>
        </p:txBody>
      </p:sp>
      <p:sp>
        <p:nvSpPr>
          <p:cNvPr id="4" name="Veri Yer Tutucusu 3">
            <a:extLst>
              <a:ext uri="{FF2B5EF4-FFF2-40B4-BE49-F238E27FC236}">
                <a16:creationId xmlns:a16="http://schemas.microsoft.com/office/drawing/2014/main" id="{FF346E93-066B-9C8D-FDB8-A374146F04B2}"/>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58CE3E83-3936-330C-CE45-A51B4E1C5C00}"/>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A1779C70-DA26-942E-0978-C2829D04FDF1}"/>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1842846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4268D4-0EA8-B75D-61F3-8FA62C2432A4}"/>
              </a:ext>
            </a:extLst>
          </p:cNvPr>
          <p:cNvSpPr>
            <a:spLocks noGrp="1"/>
          </p:cNvSpPr>
          <p:nvPr>
            <p:ph type="title"/>
          </p:nvPr>
        </p:nvSpPr>
        <p:spPr>
          <a:xfrm>
            <a:off x="334962" y="381423"/>
            <a:ext cx="9956747" cy="754838"/>
          </a:xfrm>
        </p:spPr>
        <p:txBody>
          <a:bodyPr/>
          <a:lstStyle/>
          <a:p>
            <a:r>
              <a:rPr lang="tr-TR" dirty="0" err="1"/>
              <a:t>DDPG</a:t>
            </a:r>
            <a:r>
              <a:rPr lang="tr-TR" dirty="0"/>
              <a:t> </a:t>
            </a:r>
            <a:r>
              <a:rPr lang="tr-TR" dirty="0" err="1"/>
              <a:t>Pseudocode</a:t>
            </a:r>
            <a:endParaRPr lang="tr-TR" dirty="0"/>
          </a:p>
        </p:txBody>
      </p:sp>
      <p:sp>
        <p:nvSpPr>
          <p:cNvPr id="4" name="Veri Yer Tutucusu 3">
            <a:extLst>
              <a:ext uri="{FF2B5EF4-FFF2-40B4-BE49-F238E27FC236}">
                <a16:creationId xmlns:a16="http://schemas.microsoft.com/office/drawing/2014/main" id="{8787EE36-65A6-8C8C-93F9-206E4F58A3F3}"/>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A0666E31-4EBA-2631-43CB-E45CE8D7486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A5C8603-BA71-78AC-2664-14F88938616D}"/>
              </a:ext>
            </a:extLst>
          </p:cNvPr>
          <p:cNvSpPr>
            <a:spLocks noGrp="1"/>
          </p:cNvSpPr>
          <p:nvPr>
            <p:ph type="sldNum" sz="quarter" idx="12"/>
          </p:nvPr>
        </p:nvSpPr>
        <p:spPr/>
        <p:txBody>
          <a:bodyPr/>
          <a:lstStyle/>
          <a:p>
            <a:fld id="{6E91CC32-6A6B-4E2E-BBA1-6864F305DA26}" type="slidenum">
              <a:rPr lang="en-US" smtClean="0"/>
              <a:t>20</a:t>
            </a:fld>
            <a:endParaRPr lang="en-US"/>
          </a:p>
        </p:txBody>
      </p:sp>
      <p:sp>
        <p:nvSpPr>
          <p:cNvPr id="7" name="Rectangle 1">
            <a:extLst>
              <a:ext uri="{FF2B5EF4-FFF2-40B4-BE49-F238E27FC236}">
                <a16:creationId xmlns:a16="http://schemas.microsoft.com/office/drawing/2014/main" id="{A6374295-8B00-D013-376B-12274337753D}"/>
              </a:ext>
            </a:extLst>
          </p:cNvPr>
          <p:cNvSpPr>
            <a:spLocks noGrp="1" noChangeArrowheads="1"/>
          </p:cNvSpPr>
          <p:nvPr>
            <p:ph idx="1"/>
          </p:nvPr>
        </p:nvSpPr>
        <p:spPr bwMode="auto">
          <a:xfrm>
            <a:off x="334963" y="1006641"/>
            <a:ext cx="110689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Politika (aktör) ve değer (kritik) fonksiyonunu tahmin etmek için iki derin sinir ağı parametrelerini başlat: θ (aktör) ve ϕ (kritik).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Deneyim hafızasını (</a:t>
            </a:r>
            <a:r>
              <a:rPr kumimoji="0" lang="tr-TR" altLang="tr-TR" sz="1800" b="0" i="0" u="none" strike="noStrike" cap="none" normalizeH="0" baseline="0" dirty="0" err="1">
                <a:ln>
                  <a:noFill/>
                </a:ln>
                <a:solidFill>
                  <a:schemeClr val="tx1"/>
                </a:solidFill>
                <a:effectLst/>
                <a:latin typeface="Arial" panose="020B0604020202020204" pitchFamily="34" charset="0"/>
              </a:rPr>
              <a:t>replay</a:t>
            </a:r>
            <a:r>
              <a:rPr kumimoji="0" lang="tr-TR" altLang="tr-TR" sz="1800" b="0" i="0" u="none" strike="noStrike" cap="none" normalizeH="0" baseline="0" dirty="0">
                <a:ln>
                  <a:noFill/>
                </a:ln>
                <a:solidFill>
                  <a:schemeClr val="tx1"/>
                </a:solidFill>
                <a:effectLst/>
                <a:latin typeface="Arial" panose="020B0604020202020204" pitchFamily="34" charset="0"/>
              </a:rPr>
              <a:t> </a:t>
            </a:r>
            <a:r>
              <a:rPr kumimoji="0" lang="tr-TR" altLang="tr-TR" sz="1800" b="0" i="0" u="none" strike="noStrike" cap="none" normalizeH="0" baseline="0" dirty="0" err="1">
                <a:ln>
                  <a:noFill/>
                </a:ln>
                <a:solidFill>
                  <a:schemeClr val="tx1"/>
                </a:solidFill>
                <a:effectLst/>
                <a:latin typeface="Arial" panose="020B0604020202020204" pitchFamily="34" charset="0"/>
              </a:rPr>
              <a:t>buffer</a:t>
            </a:r>
            <a:r>
              <a:rPr kumimoji="0" lang="tr-TR" altLang="tr-TR" sz="1800" b="0" i="0" u="none" strike="noStrike" cap="none" normalizeH="0" baseline="0" dirty="0">
                <a:ln>
                  <a:noFill/>
                </a:ln>
                <a:solidFill>
                  <a:schemeClr val="tx1"/>
                </a:solidFill>
                <a:effectLst/>
                <a:latin typeface="Arial" panose="020B0604020202020204" pitchFamily="34" charset="0"/>
              </a:rPr>
              <a:t>)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Hiperparametreleri</a:t>
            </a:r>
            <a:r>
              <a:rPr kumimoji="0" lang="tr-TR" altLang="tr-TR" sz="1800" b="0" i="0" u="none" strike="noStrike" cap="none" normalizeH="0" baseline="0" dirty="0">
                <a:ln>
                  <a:noFill/>
                </a:ln>
                <a:solidFill>
                  <a:schemeClr val="tx1"/>
                </a:solidFill>
                <a:effectLst/>
                <a:latin typeface="Arial" panose="020B0604020202020204" pitchFamily="34" charset="0"/>
              </a:rPr>
              <a:t> ayarla: </a:t>
            </a: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(örneğin: 4000), öğrenme oranı (örneğin: 0.001), 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boyutu (örneğin: 32), ve indirim faktörü (örneğin: 0.99).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latin typeface="Arial" panose="020B0604020202020204" pitchFamily="34" charset="0"/>
              </a:rPr>
              <a:t>Toplam_zaman_adımları</a:t>
            </a:r>
            <a:r>
              <a:rPr kumimoji="0" lang="tr-TR" altLang="tr-TR" sz="1800" b="0" i="0" u="none" strike="noStrike" cap="none" normalizeH="0" baseline="0" dirty="0">
                <a:ln>
                  <a:noFill/>
                </a:ln>
                <a:solidFill>
                  <a:schemeClr val="tx1"/>
                </a:solidFill>
                <a:effectLst/>
                <a:latin typeface="Arial" panose="020B0604020202020204" pitchFamily="34" charset="0"/>
              </a:rPr>
              <a:t> bitene kadar döngü başlat: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Ortamı başlat ve başlangıç durumunu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Her adım için döngü başlat: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Eylem seçimi için aktör ağı kullanarak durumdan eylem üret.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Seçilen eylemi ortamda uygula ve yeni durum, ödül ve bitiş durumu elde 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Elde edilen geçişi (durum, eylem, ödül, yeni durum) deneyim hafızasına kaydet.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Belirli bir sıklıkta öğrenme sürecini başlat: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Mini-</a:t>
            </a:r>
            <a:r>
              <a:rPr kumimoji="0" lang="tr-TR" altLang="tr-TR" sz="1800" b="0" i="0" u="none" strike="noStrike" cap="none" normalizeH="0" baseline="0" dirty="0" err="1">
                <a:ln>
                  <a:noFill/>
                </a:ln>
                <a:solidFill>
                  <a:schemeClr val="tx1"/>
                </a:solidFill>
                <a:effectLst/>
                <a:latin typeface="Arial" panose="020B0604020202020204" pitchFamily="34" charset="0"/>
              </a:rPr>
              <a:t>batch</a:t>
            </a:r>
            <a:r>
              <a:rPr kumimoji="0" lang="tr-TR" altLang="tr-TR" sz="1800" b="0" i="0" u="none" strike="noStrike" cap="none" normalizeH="0" baseline="0" dirty="0">
                <a:ln>
                  <a:noFill/>
                </a:ln>
                <a:solidFill>
                  <a:schemeClr val="tx1"/>
                </a:solidFill>
                <a:effectLst/>
                <a:latin typeface="Arial" panose="020B0604020202020204" pitchFamily="34" charset="0"/>
              </a:rPr>
              <a:t> olarak deneyim hafızasından rastgele bir örnek al.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Hedef Q-değerlerini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hesapla.</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Kayıp fonksiyonunu minimize etmek için kritik ağı güncelle.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Aktör ağını güncellemek için kritik ağdan elde edilen değerleri kullan.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Hedef ağları için yumuşak güncellemeler yap.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Sonuçları değerlendir ve ajanın performansını analiz et. </a:t>
            </a:r>
          </a:p>
        </p:txBody>
      </p:sp>
    </p:spTree>
    <p:extLst>
      <p:ext uri="{BB962C8B-B14F-4D97-AF65-F5344CB8AC3E}">
        <p14:creationId xmlns:p14="http://schemas.microsoft.com/office/powerpoint/2010/main" val="611362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E18DA8-E7B8-5736-D04E-93D811FE0517}"/>
              </a:ext>
            </a:extLst>
          </p:cNvPr>
          <p:cNvSpPr>
            <a:spLocks noGrp="1"/>
          </p:cNvSpPr>
          <p:nvPr>
            <p:ph type="title"/>
          </p:nvPr>
        </p:nvSpPr>
        <p:spPr>
          <a:xfrm>
            <a:off x="308387" y="629222"/>
            <a:ext cx="9956747" cy="784818"/>
          </a:xfrm>
        </p:spPr>
        <p:txBody>
          <a:bodyPr/>
          <a:lstStyle/>
          <a:p>
            <a:r>
              <a:rPr lang="tr-TR" dirty="0" err="1"/>
              <a:t>DDPG</a:t>
            </a:r>
            <a:r>
              <a:rPr lang="tr-TR" dirty="0"/>
              <a:t> Akış Şeması</a:t>
            </a:r>
          </a:p>
        </p:txBody>
      </p:sp>
      <p:sp>
        <p:nvSpPr>
          <p:cNvPr id="4" name="Veri Yer Tutucusu 3">
            <a:extLst>
              <a:ext uri="{FF2B5EF4-FFF2-40B4-BE49-F238E27FC236}">
                <a16:creationId xmlns:a16="http://schemas.microsoft.com/office/drawing/2014/main" id="{70E64DC2-F1FC-2AC4-0946-C988199D3274}"/>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78DA1C97-68D7-71A4-4B55-DE615A856C3C}"/>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8F5AEC6-85EB-3CF2-E7B6-77D66037E6A3}"/>
              </a:ext>
            </a:extLst>
          </p:cNvPr>
          <p:cNvSpPr>
            <a:spLocks noGrp="1"/>
          </p:cNvSpPr>
          <p:nvPr>
            <p:ph type="sldNum" sz="quarter" idx="12"/>
          </p:nvPr>
        </p:nvSpPr>
        <p:spPr/>
        <p:txBody>
          <a:bodyPr/>
          <a:lstStyle/>
          <a:p>
            <a:fld id="{6E91CC32-6A6B-4E2E-BBA1-6864F305DA26}" type="slidenum">
              <a:rPr lang="en-US" smtClean="0"/>
              <a:t>21</a:t>
            </a:fld>
            <a:endParaRPr lang="en-US"/>
          </a:p>
        </p:txBody>
      </p:sp>
      <p:pic>
        <p:nvPicPr>
          <p:cNvPr id="8" name="İçerik Yer Tutucusu 7" descr="metin, diyagram, plan, teknik çizim içeren bir resim&#10;&#10;Açıklama otomatik olarak oluşturuldu">
            <a:extLst>
              <a:ext uri="{FF2B5EF4-FFF2-40B4-BE49-F238E27FC236}">
                <a16:creationId xmlns:a16="http://schemas.microsoft.com/office/drawing/2014/main" id="{5F9C2591-3D6A-0A71-5EE7-596C3E4DE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320" y="1661839"/>
            <a:ext cx="9011920" cy="4566939"/>
          </a:xfrm>
        </p:spPr>
      </p:pic>
    </p:spTree>
    <p:extLst>
      <p:ext uri="{BB962C8B-B14F-4D97-AF65-F5344CB8AC3E}">
        <p14:creationId xmlns:p14="http://schemas.microsoft.com/office/powerpoint/2010/main" val="298084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013FA3-CE3C-5656-B961-00422978F8DB}"/>
              </a:ext>
            </a:extLst>
          </p:cNvPr>
          <p:cNvSpPr>
            <a:spLocks noGrp="1"/>
          </p:cNvSpPr>
          <p:nvPr>
            <p:ph type="title"/>
          </p:nvPr>
        </p:nvSpPr>
        <p:spPr>
          <a:xfrm>
            <a:off x="308387" y="629222"/>
            <a:ext cx="9956747" cy="709867"/>
          </a:xfrm>
        </p:spPr>
        <p:txBody>
          <a:bodyPr/>
          <a:lstStyle/>
          <a:p>
            <a:r>
              <a:rPr lang="tr-TR" dirty="0" err="1"/>
              <a:t>Acrobot</a:t>
            </a:r>
            <a:endParaRPr lang="tr-TR" dirty="0"/>
          </a:p>
        </p:txBody>
      </p:sp>
      <p:sp>
        <p:nvSpPr>
          <p:cNvPr id="3" name="İçerik Yer Tutucusu 2">
            <a:extLst>
              <a:ext uri="{FF2B5EF4-FFF2-40B4-BE49-F238E27FC236}">
                <a16:creationId xmlns:a16="http://schemas.microsoft.com/office/drawing/2014/main" id="{B8E3B9D0-09EA-386A-5756-8C0511AA94D9}"/>
              </a:ext>
            </a:extLst>
          </p:cNvPr>
          <p:cNvSpPr>
            <a:spLocks noGrp="1"/>
          </p:cNvSpPr>
          <p:nvPr>
            <p:ph idx="1"/>
          </p:nvPr>
        </p:nvSpPr>
        <p:spPr>
          <a:xfrm>
            <a:off x="335467" y="1339089"/>
            <a:ext cx="9956747" cy="4837873"/>
          </a:xfrm>
        </p:spPr>
        <p:txBody>
          <a:bodyPr>
            <a:normAutofit lnSpcReduction="10000"/>
          </a:bodyPr>
          <a:lstStyle/>
          <a:p>
            <a:r>
              <a:rPr lang="tr-TR" b="1" dirty="0"/>
              <a:t>Problem Mantığı</a:t>
            </a:r>
            <a:r>
              <a:rPr lang="tr-TR" dirty="0"/>
              <a:t>:</a:t>
            </a:r>
            <a:br>
              <a:rPr lang="tr-TR" dirty="0"/>
            </a:br>
            <a:r>
              <a:rPr lang="tr-TR" dirty="0" err="1"/>
              <a:t>Acrobot</a:t>
            </a:r>
            <a:r>
              <a:rPr lang="tr-TR" dirty="0"/>
              <a:t> problemi, iki bağlantılı çubuk ve pivot etrafında dönen bir robot kolunu ifade eder. Amaç, çubuğun üst ucunu yukarı kaldırarak belirli bir dik konuma getirmektir. Ajan, başlangıç durumundan en iyi eylem dizisini öğrenerek bu hedefe ulaşmaya çalışır.</a:t>
            </a:r>
          </a:p>
          <a:p>
            <a:r>
              <a:rPr lang="tr-TR" b="1" dirty="0"/>
              <a:t>Problem Sınırları</a:t>
            </a:r>
            <a:r>
              <a:rPr lang="tr-TR" dirty="0"/>
              <a:t>:</a:t>
            </a:r>
          </a:p>
          <a:p>
            <a:pPr lvl="1">
              <a:buFont typeface="Arial" panose="020B0604020202020204" pitchFamily="34" charset="0"/>
              <a:buChar char="•"/>
            </a:pPr>
            <a:r>
              <a:rPr lang="tr-TR" b="1" dirty="0"/>
              <a:t>Eylem Sınırları</a:t>
            </a:r>
            <a:r>
              <a:rPr lang="tr-TR" dirty="0"/>
              <a:t>: Ajanın uygulayabileceği tork miktarı gibi fiziksel sınırlamalar vardır.</a:t>
            </a:r>
          </a:p>
          <a:p>
            <a:pPr lvl="1">
              <a:buFont typeface="Arial" panose="020B0604020202020204" pitchFamily="34" charset="0"/>
              <a:buChar char="•"/>
            </a:pPr>
            <a:r>
              <a:rPr lang="tr-TR" b="1" dirty="0"/>
              <a:t>Durum Sınırları</a:t>
            </a:r>
            <a:r>
              <a:rPr lang="tr-TR" dirty="0"/>
              <a:t>: Çubukların açısı ve açısal hızı belirli bir aralıkla sınırlıdır.</a:t>
            </a:r>
          </a:p>
          <a:p>
            <a:pPr lvl="1">
              <a:buFont typeface="Arial" panose="020B0604020202020204" pitchFamily="34" charset="0"/>
              <a:buChar char="•"/>
            </a:pPr>
            <a:r>
              <a:rPr lang="tr-TR" b="1" dirty="0"/>
              <a:t>Başarı Kriteri</a:t>
            </a:r>
            <a:r>
              <a:rPr lang="tr-TR" dirty="0"/>
              <a:t>: Çubuğun üst ucunun belirli bir açıya getirilmesi gibi ölçütler kullanılır.</a:t>
            </a:r>
          </a:p>
          <a:p>
            <a:r>
              <a:rPr lang="tr-TR" b="1" dirty="0"/>
              <a:t>Problem Ayrık mı Sürekli mi?</a:t>
            </a:r>
            <a:br>
              <a:rPr lang="tr-TR" dirty="0"/>
            </a:br>
            <a:r>
              <a:rPr lang="tr-TR" dirty="0" err="1"/>
              <a:t>Acrobot</a:t>
            </a:r>
            <a:r>
              <a:rPr lang="tr-TR" dirty="0"/>
              <a:t> ortamı, ayrık bir ortamdır. İki eklemli bir robot kolu içerir ve belirli yönlerdeki hareketler (genellikle saat yönünde veya saat yönünün tersine tork uygulama) gibi ayrık eylemler alabilir. Durum uzayı da genellikle bağlantıların açıları ve açısal hızları üzerinden ayrık bir şekilde temsil edilir. Temeldeki fiziksel süreç sürekli olabilir ancak, </a:t>
            </a:r>
            <a:r>
              <a:rPr lang="tr-TR" dirty="0" err="1"/>
              <a:t>Acrobot</a:t>
            </a:r>
            <a:r>
              <a:rPr lang="tr-TR" dirty="0"/>
              <a:t> ortamında kullanılan eylem ve durum temsilleri ayrık yapıya sahiptir.</a:t>
            </a:r>
          </a:p>
        </p:txBody>
      </p:sp>
      <p:sp>
        <p:nvSpPr>
          <p:cNvPr id="4" name="Veri Yer Tutucusu 3">
            <a:extLst>
              <a:ext uri="{FF2B5EF4-FFF2-40B4-BE49-F238E27FC236}">
                <a16:creationId xmlns:a16="http://schemas.microsoft.com/office/drawing/2014/main" id="{22E9CC5A-94B8-4D97-8989-533B09E5C0BA}"/>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0646628E-9238-3EB0-2E98-DCEB908ECBB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832CB2B8-8101-0CE2-D82B-8B712A165B1E}"/>
              </a:ext>
            </a:extLst>
          </p:cNvPr>
          <p:cNvSpPr>
            <a:spLocks noGrp="1"/>
          </p:cNvSpPr>
          <p:nvPr>
            <p:ph type="sldNum" sz="quarter" idx="12"/>
          </p:nvPr>
        </p:nvSpPr>
        <p:spPr/>
        <p:txBody>
          <a:bodyPr/>
          <a:lstStyle/>
          <a:p>
            <a:fld id="{6E91CC32-6A6B-4E2E-BBA1-6864F305DA26}" type="slidenum">
              <a:rPr lang="en-US" smtClean="0"/>
              <a:t>22</a:t>
            </a:fld>
            <a:endParaRPr lang="en-US"/>
          </a:p>
        </p:txBody>
      </p:sp>
    </p:spTree>
    <p:extLst>
      <p:ext uri="{BB962C8B-B14F-4D97-AF65-F5344CB8AC3E}">
        <p14:creationId xmlns:p14="http://schemas.microsoft.com/office/powerpoint/2010/main" val="58752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96A66E-37A4-8A11-FCD4-1680FD70B1EA}"/>
              </a:ext>
            </a:extLst>
          </p:cNvPr>
          <p:cNvSpPr>
            <a:spLocks noGrp="1"/>
          </p:cNvSpPr>
          <p:nvPr>
            <p:ph type="title"/>
          </p:nvPr>
        </p:nvSpPr>
        <p:spPr>
          <a:xfrm>
            <a:off x="335467" y="629222"/>
            <a:ext cx="9956747" cy="754838"/>
          </a:xfrm>
        </p:spPr>
        <p:txBody>
          <a:bodyPr/>
          <a:lstStyle/>
          <a:p>
            <a:r>
              <a:rPr lang="tr-TR" dirty="0" err="1"/>
              <a:t>Mountain</a:t>
            </a:r>
            <a:r>
              <a:rPr lang="tr-TR" dirty="0"/>
              <a:t> Car</a:t>
            </a:r>
          </a:p>
        </p:txBody>
      </p:sp>
      <p:sp>
        <p:nvSpPr>
          <p:cNvPr id="3" name="İçerik Yer Tutucusu 2">
            <a:extLst>
              <a:ext uri="{FF2B5EF4-FFF2-40B4-BE49-F238E27FC236}">
                <a16:creationId xmlns:a16="http://schemas.microsoft.com/office/drawing/2014/main" id="{846068AA-10AC-3234-5FCE-8616FB8E43C1}"/>
              </a:ext>
            </a:extLst>
          </p:cNvPr>
          <p:cNvSpPr>
            <a:spLocks noGrp="1"/>
          </p:cNvSpPr>
          <p:nvPr>
            <p:ph idx="1"/>
          </p:nvPr>
        </p:nvSpPr>
        <p:spPr>
          <a:xfrm>
            <a:off x="335467" y="1384061"/>
            <a:ext cx="9956747" cy="5211612"/>
          </a:xfrm>
        </p:spPr>
        <p:txBody>
          <a:bodyPr>
            <a:normAutofit fontScale="92500" lnSpcReduction="10000"/>
          </a:bodyPr>
          <a:lstStyle/>
          <a:p>
            <a:r>
              <a:rPr lang="tr-TR" b="1" dirty="0"/>
              <a:t>Problem Mantığı</a:t>
            </a:r>
            <a:r>
              <a:rPr lang="tr-TR" dirty="0"/>
              <a:t>:</a:t>
            </a:r>
            <a:br>
              <a:rPr lang="tr-TR" dirty="0"/>
            </a:br>
            <a:r>
              <a:rPr lang="tr-TR" dirty="0" err="1"/>
              <a:t>Mountain</a:t>
            </a:r>
            <a:r>
              <a:rPr lang="tr-TR" dirty="0"/>
              <a:t> Car problemi, bir vadinin ortasında sıkışmış bir aracın, yokuş yukarı tırmanarak belirli bir hedef noktaya ulaşmaya çalıştığı bir ortamdır. Aracın motoru hedefe ulaşmak için yeterli güce sahip olmadığından, ajan, salınım hareketini kullanarak aracın momentumunu artırarak yukarı tırmanmayı öğrenmelidir. Amaç, belirli bir sayıda hamlede aracın hedef konumuna ulaşmasıdır.</a:t>
            </a:r>
          </a:p>
          <a:p>
            <a:r>
              <a:rPr lang="tr-TR" b="1" dirty="0"/>
              <a:t>Problem Sınırları</a:t>
            </a:r>
            <a:r>
              <a:rPr lang="tr-TR" dirty="0"/>
              <a:t>:</a:t>
            </a:r>
          </a:p>
          <a:p>
            <a:pPr>
              <a:buFont typeface="Arial" panose="020B0604020202020204" pitchFamily="34" charset="0"/>
              <a:buChar char="•"/>
            </a:pPr>
            <a:r>
              <a:rPr lang="tr-TR" b="1" dirty="0"/>
              <a:t>Eylem Sınırları</a:t>
            </a:r>
            <a:r>
              <a:rPr lang="tr-TR" dirty="0"/>
              <a:t>: Aracın ileri veya geri hareket etmek için sınırlı seçenekleri vardır (genelde iki yön).</a:t>
            </a:r>
          </a:p>
          <a:p>
            <a:pPr>
              <a:buFont typeface="Arial" panose="020B0604020202020204" pitchFamily="34" charset="0"/>
              <a:buChar char="•"/>
            </a:pPr>
            <a:r>
              <a:rPr lang="tr-TR" b="1" dirty="0"/>
              <a:t>Durum Sınırları</a:t>
            </a:r>
            <a:r>
              <a:rPr lang="tr-TR" dirty="0"/>
              <a:t>: Aracın pozisyonu ve hızı belirli aralıklarla sınırlıdır.</a:t>
            </a:r>
          </a:p>
          <a:p>
            <a:pPr>
              <a:buFont typeface="Arial" panose="020B0604020202020204" pitchFamily="34" charset="0"/>
              <a:buChar char="•"/>
            </a:pPr>
            <a:r>
              <a:rPr lang="tr-TR" b="1" dirty="0"/>
              <a:t>Başarı Kriteri</a:t>
            </a:r>
            <a:r>
              <a:rPr lang="tr-TR" dirty="0"/>
              <a:t>: Aracın hedef noktaya ulaşması başarı olarak kabul edilir.</a:t>
            </a:r>
          </a:p>
          <a:p>
            <a:r>
              <a:rPr lang="tr-TR" b="1" dirty="0"/>
              <a:t>Problem Ayrık mı Sürekli mi?</a:t>
            </a:r>
            <a:br>
              <a:rPr lang="tr-TR" dirty="0"/>
            </a:br>
            <a:r>
              <a:rPr lang="tr-TR" dirty="0" err="1"/>
              <a:t>Mountain</a:t>
            </a:r>
            <a:r>
              <a:rPr lang="tr-TR" dirty="0"/>
              <a:t> Car, ayrık bir eylem alanına sahip bir problemdir. Ajan, sadece sınırlı sayıda eylem (genelde ileri, geri, veya hareket yok) arasından seçim yapabilir. Bu ayrık yapı, özellikle Q-</a:t>
            </a:r>
            <a:r>
              <a:rPr lang="tr-TR" dirty="0" err="1"/>
              <a:t>learning</a:t>
            </a:r>
            <a:r>
              <a:rPr lang="tr-TR" dirty="0"/>
              <a:t> gibi değer tabanlı algoritmalar için uygun bir ortam sağlar.</a:t>
            </a:r>
          </a:p>
          <a:p>
            <a:pPr marL="0" indent="0">
              <a:buNone/>
            </a:pPr>
            <a:endParaRPr lang="tr-TR" dirty="0"/>
          </a:p>
        </p:txBody>
      </p:sp>
      <p:sp>
        <p:nvSpPr>
          <p:cNvPr id="4" name="Veri Yer Tutucusu 3">
            <a:extLst>
              <a:ext uri="{FF2B5EF4-FFF2-40B4-BE49-F238E27FC236}">
                <a16:creationId xmlns:a16="http://schemas.microsoft.com/office/drawing/2014/main" id="{77EB4ED2-5F81-C438-AC44-69D18D35E8AD}"/>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EB88C5BB-5A2F-1E26-6B0E-C53DCFE1607A}"/>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5653893-3312-57E6-C421-CA83E14C7505}"/>
              </a:ext>
            </a:extLst>
          </p:cNvPr>
          <p:cNvSpPr>
            <a:spLocks noGrp="1"/>
          </p:cNvSpPr>
          <p:nvPr>
            <p:ph type="sldNum" sz="quarter" idx="12"/>
          </p:nvPr>
        </p:nvSpPr>
        <p:spPr/>
        <p:txBody>
          <a:bodyPr/>
          <a:lstStyle/>
          <a:p>
            <a:fld id="{6E91CC32-6A6B-4E2E-BBA1-6864F305DA26}" type="slidenum">
              <a:rPr lang="en-US" smtClean="0"/>
              <a:t>23</a:t>
            </a:fld>
            <a:endParaRPr lang="en-US"/>
          </a:p>
        </p:txBody>
      </p:sp>
    </p:spTree>
    <p:extLst>
      <p:ext uri="{BB962C8B-B14F-4D97-AF65-F5344CB8AC3E}">
        <p14:creationId xmlns:p14="http://schemas.microsoft.com/office/powerpoint/2010/main" val="150825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2039F3-DCD7-C0E6-6B16-66A295ADDACF}"/>
              </a:ext>
            </a:extLst>
          </p:cNvPr>
          <p:cNvSpPr>
            <a:spLocks noGrp="1"/>
          </p:cNvSpPr>
          <p:nvPr>
            <p:ph type="title"/>
          </p:nvPr>
        </p:nvSpPr>
        <p:spPr>
          <a:xfrm>
            <a:off x="335466" y="800099"/>
            <a:ext cx="9956747" cy="834339"/>
          </a:xfrm>
        </p:spPr>
        <p:txBody>
          <a:bodyPr/>
          <a:lstStyle/>
          <a:p>
            <a:r>
              <a:rPr lang="tr-TR" dirty="0" err="1"/>
              <a:t>PPO</a:t>
            </a:r>
            <a:r>
              <a:rPr lang="tr-TR" dirty="0"/>
              <a:t> (</a:t>
            </a:r>
            <a:r>
              <a:rPr lang="tr-TR" dirty="0" err="1"/>
              <a:t>Proximal</a:t>
            </a:r>
            <a:r>
              <a:rPr lang="tr-TR" dirty="0"/>
              <a:t> </a:t>
            </a:r>
            <a:r>
              <a:rPr lang="tr-TR" dirty="0" err="1"/>
              <a:t>Policy</a:t>
            </a:r>
            <a:r>
              <a:rPr lang="tr-TR" dirty="0"/>
              <a:t> </a:t>
            </a:r>
            <a:r>
              <a:rPr lang="tr-TR" dirty="0" err="1"/>
              <a:t>Optimization</a:t>
            </a:r>
            <a:r>
              <a:rPr lang="tr-TR" dirty="0"/>
              <a:t>)</a:t>
            </a:r>
          </a:p>
        </p:txBody>
      </p:sp>
      <p:sp>
        <p:nvSpPr>
          <p:cNvPr id="3" name="İçerik Yer Tutucusu 2">
            <a:extLst>
              <a:ext uri="{FF2B5EF4-FFF2-40B4-BE49-F238E27FC236}">
                <a16:creationId xmlns:a16="http://schemas.microsoft.com/office/drawing/2014/main" id="{049EB733-6729-B826-D906-90BCE90259E6}"/>
              </a:ext>
            </a:extLst>
          </p:cNvPr>
          <p:cNvSpPr>
            <a:spLocks noGrp="1"/>
          </p:cNvSpPr>
          <p:nvPr>
            <p:ph idx="1"/>
          </p:nvPr>
        </p:nvSpPr>
        <p:spPr/>
        <p:txBody>
          <a:bodyPr>
            <a:normAutofit fontScale="92500"/>
          </a:bodyPr>
          <a:lstStyle/>
          <a:p>
            <a:pPr marL="0" indent="0">
              <a:buNone/>
            </a:pPr>
            <a:r>
              <a:rPr lang="tr-TR" dirty="0" err="1"/>
              <a:t>PPO</a:t>
            </a:r>
            <a:r>
              <a:rPr lang="tr-TR" dirty="0"/>
              <a:t> (</a:t>
            </a:r>
            <a:r>
              <a:rPr lang="tr-TR" dirty="0" err="1"/>
              <a:t>Proximal</a:t>
            </a:r>
            <a:r>
              <a:rPr lang="tr-TR" dirty="0"/>
              <a:t> </a:t>
            </a:r>
            <a:r>
              <a:rPr lang="tr-TR" dirty="0" err="1"/>
              <a:t>Policy</a:t>
            </a:r>
            <a:r>
              <a:rPr lang="tr-TR" dirty="0"/>
              <a:t> </a:t>
            </a:r>
            <a:r>
              <a:rPr lang="tr-TR" dirty="0" err="1"/>
              <a:t>Optimization</a:t>
            </a:r>
            <a:r>
              <a:rPr lang="tr-TR" dirty="0"/>
              <a:t>) algoritması, ajan güncellemelerini "proksimal" yani sınırlı bir aralıkta gerçekleştirerek, öğrenme sürecinde daha güvenli, kararlı ve dengeli güncellemeler yapmasını sağlar. </a:t>
            </a:r>
            <a:r>
              <a:rPr lang="tr-TR" dirty="0" err="1"/>
              <a:t>PPO'nun</a:t>
            </a:r>
            <a:r>
              <a:rPr lang="tr-TR" dirty="0"/>
              <a:t> temel amacı, politika iyileştirmesi sürecinde ortaya çıkabilecek ani ve kontrolsüz değişikliklerin önüne geçmektir. Bu amaç doğrultusunda, algoritma, politika güncellemelerini bir güvenli sınır içinde yaparak mevcut politika ile güncel politika arasındaki değişimin aşırı olmasını engeller. Bu sınırlandırma işlemi, </a:t>
            </a:r>
            <a:r>
              <a:rPr lang="tr-TR" dirty="0" err="1"/>
              <a:t>PPO’nun</a:t>
            </a:r>
            <a:r>
              <a:rPr lang="tr-TR" dirty="0"/>
              <a:t> avantaj fonksiyonunu kullanarak güncellenen politikayı optimize etmesi ve iyileştirme adımlarını sınırlı bir boyutta tutması sayesinde gerçekleşir. </a:t>
            </a:r>
            <a:r>
              <a:rPr lang="tr-TR" dirty="0" err="1"/>
              <a:t>PPO</a:t>
            </a:r>
            <a:r>
              <a:rPr lang="tr-TR" dirty="0"/>
              <a:t>, hem politika temelli hem de avantaj fonksiyonuna dayalı bir yapı sunduğundan, öğrenme sürecinde dengeyi korumakta ve aşırı uyum sorunlarının önüne geçmektedir. Bu özellikleri, </a:t>
            </a:r>
            <a:r>
              <a:rPr lang="tr-TR" dirty="0" err="1"/>
              <a:t>PPO'nun</a:t>
            </a:r>
            <a:r>
              <a:rPr lang="tr-TR" dirty="0"/>
              <a:t> daha büyük ölçekli veya karmaşık problemler için güvenilir bir seçenek haline gelmesini sağlar; bu nedenle, derin öğrenme tabanlı takviye öğrenme algoritmaları arasında stabil ve güvenilir sonuçlar sunmasıyla geniş bir kullanım alanı bulur.</a:t>
            </a:r>
          </a:p>
        </p:txBody>
      </p:sp>
      <p:sp>
        <p:nvSpPr>
          <p:cNvPr id="4" name="Veri Yer Tutucusu 3">
            <a:extLst>
              <a:ext uri="{FF2B5EF4-FFF2-40B4-BE49-F238E27FC236}">
                <a16:creationId xmlns:a16="http://schemas.microsoft.com/office/drawing/2014/main" id="{065E040D-2F43-ACEC-E6B8-DB2C00403157}"/>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C3B2C38D-4734-8171-5415-C76825492908}"/>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43F55F7-E1DF-8E58-5CCD-0FAB86CD9878}"/>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14129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F24B66-BD27-CAF2-E6F4-90A1FF39372B}"/>
              </a:ext>
            </a:extLst>
          </p:cNvPr>
          <p:cNvSpPr>
            <a:spLocks noGrp="1"/>
          </p:cNvSpPr>
          <p:nvPr>
            <p:ph type="title"/>
          </p:nvPr>
        </p:nvSpPr>
        <p:spPr>
          <a:xfrm>
            <a:off x="335467" y="895981"/>
            <a:ext cx="9956747" cy="844779"/>
          </a:xfrm>
        </p:spPr>
        <p:txBody>
          <a:bodyPr/>
          <a:lstStyle/>
          <a:p>
            <a:r>
              <a:rPr lang="tr-TR" dirty="0" err="1"/>
              <a:t>DQL</a:t>
            </a:r>
            <a:r>
              <a:rPr lang="tr-TR" dirty="0"/>
              <a:t> (</a:t>
            </a:r>
            <a:r>
              <a:rPr lang="tr-TR" dirty="0" err="1"/>
              <a:t>Deep</a:t>
            </a:r>
            <a:r>
              <a:rPr lang="tr-TR" dirty="0"/>
              <a:t> Q Learning)</a:t>
            </a:r>
          </a:p>
        </p:txBody>
      </p:sp>
      <p:sp>
        <p:nvSpPr>
          <p:cNvPr id="3" name="İçerik Yer Tutucusu 2">
            <a:extLst>
              <a:ext uri="{FF2B5EF4-FFF2-40B4-BE49-F238E27FC236}">
                <a16:creationId xmlns:a16="http://schemas.microsoft.com/office/drawing/2014/main" id="{09B13091-E04D-E3E8-A474-51E8A5A8C411}"/>
              </a:ext>
            </a:extLst>
          </p:cNvPr>
          <p:cNvSpPr>
            <a:spLocks noGrp="1"/>
          </p:cNvSpPr>
          <p:nvPr>
            <p:ph idx="1"/>
          </p:nvPr>
        </p:nvSpPr>
        <p:spPr/>
        <p:txBody>
          <a:bodyPr>
            <a:normAutofit lnSpcReduction="10000"/>
          </a:bodyPr>
          <a:lstStyle/>
          <a:p>
            <a:pPr marL="0" indent="0">
              <a:buNone/>
            </a:pPr>
            <a:r>
              <a:rPr lang="tr-TR" dirty="0" err="1"/>
              <a:t>Deep</a:t>
            </a:r>
            <a:r>
              <a:rPr lang="tr-TR" dirty="0"/>
              <a:t> Q-Learning (</a:t>
            </a:r>
            <a:r>
              <a:rPr lang="tr-TR" dirty="0" err="1"/>
              <a:t>DQL</a:t>
            </a:r>
            <a:r>
              <a:rPr lang="tr-TR" dirty="0"/>
              <a:t>), takviye öğrenme algoritmaları arasında değer-temelli bir yaklaşımı benimser ve özellikle ayrık eylem alanlarına sahip problemlerde başarılı bir strateji öğrenme süreci sunar. </a:t>
            </a:r>
            <a:r>
              <a:rPr lang="tr-TR" dirty="0" err="1"/>
              <a:t>DQL</a:t>
            </a:r>
            <a:r>
              <a:rPr lang="tr-TR" dirty="0"/>
              <a:t>, her durum-eylem çiftine bir Q-değeri atayarak, ajan için en yüksek ödülleri sağlayacak hareketleri seçmesine yardımcı olur. Q-değerleri, her bir eylemin o durumdaki "değerini" temsil eder ve ajan, bu değerleri kullanarak hangi hareketlerin en kârlı olduğunu öğrenir. Derin sinir ağları kullanılarak tahmin edilen bu Q-değerleri, </a:t>
            </a:r>
            <a:r>
              <a:rPr lang="tr-TR" dirty="0" err="1"/>
              <a:t>DQL'in</a:t>
            </a:r>
            <a:r>
              <a:rPr lang="tr-TR" dirty="0"/>
              <a:t> karmaşık yapılarda dahi etkin bir şekilde çalışmasını sağlar. </a:t>
            </a:r>
            <a:r>
              <a:rPr lang="tr-TR" dirty="0" err="1"/>
              <a:t>DQL</a:t>
            </a:r>
            <a:r>
              <a:rPr lang="tr-TR" dirty="0"/>
              <a:t> algoritması, özellikle yüksek boyutlu durum uzaylarında klasik Q-öğrenme algoritmasının zorlandığı durumlarda devreye girer ve güçlü öğrenme kapasitesiyle ajanların daha etkili bir strateji geliştirmesine olanak tanır. Bu yapısıyla </a:t>
            </a:r>
            <a:r>
              <a:rPr lang="tr-TR" dirty="0" err="1"/>
              <a:t>DQL</a:t>
            </a:r>
            <a:r>
              <a:rPr lang="tr-TR" dirty="0"/>
              <a:t>, özellikle ayrık eylem alanlarında optimal stratejiye ulaşmayı hızlandırır ve öğrenme sürecinde elde edilen ödülleri maksimize ederek ajan için güvenilir bir politika oluşturur.</a:t>
            </a:r>
          </a:p>
        </p:txBody>
      </p:sp>
      <p:sp>
        <p:nvSpPr>
          <p:cNvPr id="4" name="Veri Yer Tutucusu 3">
            <a:extLst>
              <a:ext uri="{FF2B5EF4-FFF2-40B4-BE49-F238E27FC236}">
                <a16:creationId xmlns:a16="http://schemas.microsoft.com/office/drawing/2014/main" id="{FFFB8848-389F-60F0-7EB3-A21103123E8F}"/>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8DED077A-1BDA-19E6-3CE6-0FF28A0CF584}"/>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0F1F0B9-AD3D-7A3F-C17D-FEF148ADDC39}"/>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186137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8498C8-F870-36BA-61F6-803B0C0E252C}"/>
              </a:ext>
            </a:extLst>
          </p:cNvPr>
          <p:cNvSpPr>
            <a:spLocks noGrp="1"/>
          </p:cNvSpPr>
          <p:nvPr>
            <p:ph type="title"/>
          </p:nvPr>
        </p:nvSpPr>
        <p:spPr>
          <a:xfrm>
            <a:off x="308387" y="854440"/>
            <a:ext cx="9956747" cy="1204542"/>
          </a:xfrm>
        </p:spPr>
        <p:txBody>
          <a:bodyPr>
            <a:normAutofit fontScale="90000"/>
          </a:bodyPr>
          <a:lstStyle/>
          <a:p>
            <a:r>
              <a:rPr lang="tr-TR" dirty="0" err="1"/>
              <a:t>DDPG</a:t>
            </a:r>
            <a:r>
              <a:rPr lang="tr-TR" dirty="0"/>
              <a:t> (</a:t>
            </a:r>
            <a:r>
              <a:rPr lang="tr-TR" dirty="0" err="1"/>
              <a:t>Deep</a:t>
            </a:r>
            <a:r>
              <a:rPr lang="tr-TR" dirty="0"/>
              <a:t> </a:t>
            </a:r>
            <a:r>
              <a:rPr lang="tr-TR" dirty="0" err="1"/>
              <a:t>Deterministic</a:t>
            </a:r>
            <a:r>
              <a:rPr lang="tr-TR" dirty="0"/>
              <a:t> </a:t>
            </a:r>
            <a:r>
              <a:rPr lang="tr-TR" dirty="0" err="1"/>
              <a:t>Policy</a:t>
            </a:r>
            <a:r>
              <a:rPr lang="tr-TR" dirty="0"/>
              <a:t> </a:t>
            </a:r>
            <a:r>
              <a:rPr lang="tr-TR" dirty="0" err="1"/>
              <a:t>Gradient</a:t>
            </a:r>
            <a:r>
              <a:rPr lang="tr-TR" dirty="0"/>
              <a:t>)</a:t>
            </a:r>
          </a:p>
        </p:txBody>
      </p:sp>
      <p:sp>
        <p:nvSpPr>
          <p:cNvPr id="3" name="İçerik Yer Tutucusu 2">
            <a:extLst>
              <a:ext uri="{FF2B5EF4-FFF2-40B4-BE49-F238E27FC236}">
                <a16:creationId xmlns:a16="http://schemas.microsoft.com/office/drawing/2014/main" id="{7E03A53A-AB42-293D-CDC0-8CDD8E93E8E6}"/>
              </a:ext>
            </a:extLst>
          </p:cNvPr>
          <p:cNvSpPr>
            <a:spLocks noGrp="1"/>
          </p:cNvSpPr>
          <p:nvPr>
            <p:ph idx="1"/>
          </p:nvPr>
        </p:nvSpPr>
        <p:spPr/>
        <p:txBody>
          <a:bodyPr>
            <a:normAutofit/>
          </a:bodyPr>
          <a:lstStyle/>
          <a:p>
            <a:pPr marL="0" indent="0">
              <a:buNone/>
            </a:pPr>
            <a:r>
              <a:rPr lang="tr-TR" sz="2000" dirty="0" err="1"/>
              <a:t>Deep</a:t>
            </a:r>
            <a:r>
              <a:rPr lang="tr-TR" sz="2000" dirty="0"/>
              <a:t> </a:t>
            </a:r>
            <a:r>
              <a:rPr lang="tr-TR" sz="2000" dirty="0" err="1"/>
              <a:t>Deterministic</a:t>
            </a:r>
            <a:r>
              <a:rPr lang="tr-TR" sz="2000" dirty="0"/>
              <a:t> </a:t>
            </a:r>
            <a:r>
              <a:rPr lang="tr-TR" sz="2000" dirty="0" err="1"/>
              <a:t>Policy</a:t>
            </a:r>
            <a:r>
              <a:rPr lang="tr-TR" sz="2000" dirty="0"/>
              <a:t> </a:t>
            </a:r>
            <a:r>
              <a:rPr lang="tr-TR" sz="2000" dirty="0" err="1"/>
              <a:t>Gradient</a:t>
            </a:r>
            <a:r>
              <a:rPr lang="tr-TR" sz="2000" dirty="0"/>
              <a:t> (</a:t>
            </a:r>
            <a:r>
              <a:rPr lang="tr-TR" sz="2000" dirty="0" err="1"/>
              <a:t>DDPG</a:t>
            </a:r>
            <a:r>
              <a:rPr lang="tr-TR" sz="2000" dirty="0"/>
              <a:t>), sürekli eylem uzayında politika öğrenimi sağlayan bir aktör-kritik algoritmasıdır. Bu algoritma, hem politika tabanlı hem de değer tabanlı yaklaşımları birleştirerek, bir durum için en uygun eylemi belirlemede etkilidir. </a:t>
            </a:r>
            <a:r>
              <a:rPr lang="tr-TR" sz="2000" dirty="0" err="1"/>
              <a:t>DDPG</a:t>
            </a:r>
            <a:r>
              <a:rPr lang="tr-TR" sz="2000" dirty="0"/>
              <a:t>, iki ana bileşenden oluşur: aktör, duruma göre eylem önerirken; kritik, bu eylemin ne kadar iyi olduğunu değerlendirir. Sürekli eylem alanlarında, özellikle karmaşık dinamiklere sahip ortamlarda etkili sonuçlar verir. Örneğin, </a:t>
            </a:r>
            <a:r>
              <a:rPr lang="tr-TR" sz="2000" dirty="0" err="1"/>
              <a:t>Acrobot</a:t>
            </a:r>
            <a:r>
              <a:rPr lang="tr-TR" sz="2000" dirty="0"/>
              <a:t> ortamında </a:t>
            </a:r>
            <a:r>
              <a:rPr lang="tr-TR" sz="2000" dirty="0" err="1"/>
              <a:t>DDPG</a:t>
            </a:r>
            <a:r>
              <a:rPr lang="tr-TR" sz="2000" dirty="0"/>
              <a:t>, ajanın hareketlerini optimize ederek hedef yüksekliğe ulaşmasını sağlama konusunda güçlü bir performans sergiler. Bu özellikleri sayesinde, </a:t>
            </a:r>
            <a:r>
              <a:rPr lang="tr-TR" sz="2000" dirty="0" err="1"/>
              <a:t>DDPG</a:t>
            </a:r>
            <a:r>
              <a:rPr lang="tr-TR" sz="2000" dirty="0"/>
              <a:t>, sürekli kontrol problemlerinde esnek ve verimli bir öğrenme aracı olarak öne çıkar.</a:t>
            </a:r>
          </a:p>
        </p:txBody>
      </p:sp>
      <p:sp>
        <p:nvSpPr>
          <p:cNvPr id="4" name="Veri Yer Tutucusu 3">
            <a:extLst>
              <a:ext uri="{FF2B5EF4-FFF2-40B4-BE49-F238E27FC236}">
                <a16:creationId xmlns:a16="http://schemas.microsoft.com/office/drawing/2014/main" id="{7961EDB2-9669-A514-B569-5FBA7DEB9B4B}"/>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5589BD21-1A43-23DF-9E4A-0B3AD69BFD66}"/>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EC362071-2C12-AF5D-4AEA-234E8EDC7625}"/>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208659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D0708F-39B5-B52E-AEA4-DC237B779986}"/>
              </a:ext>
            </a:extLst>
          </p:cNvPr>
          <p:cNvSpPr>
            <a:spLocks noGrp="1"/>
          </p:cNvSpPr>
          <p:nvPr>
            <p:ph type="title"/>
          </p:nvPr>
        </p:nvSpPr>
        <p:spPr>
          <a:xfrm>
            <a:off x="335467" y="944198"/>
            <a:ext cx="9956747" cy="799808"/>
          </a:xfrm>
        </p:spPr>
        <p:txBody>
          <a:bodyPr/>
          <a:lstStyle/>
          <a:p>
            <a:r>
              <a:rPr lang="tr-TR" dirty="0" err="1"/>
              <a:t>Acrobot</a:t>
            </a:r>
            <a:endParaRPr lang="tr-TR" dirty="0"/>
          </a:p>
        </p:txBody>
      </p:sp>
      <p:sp>
        <p:nvSpPr>
          <p:cNvPr id="3" name="İçerik Yer Tutucusu 2">
            <a:extLst>
              <a:ext uri="{FF2B5EF4-FFF2-40B4-BE49-F238E27FC236}">
                <a16:creationId xmlns:a16="http://schemas.microsoft.com/office/drawing/2014/main" id="{D97EAFFD-3614-61BD-306E-FC3EEFBACCBA}"/>
              </a:ext>
            </a:extLst>
          </p:cNvPr>
          <p:cNvSpPr>
            <a:spLocks noGrp="1"/>
          </p:cNvSpPr>
          <p:nvPr>
            <p:ph idx="1"/>
          </p:nvPr>
        </p:nvSpPr>
        <p:spPr>
          <a:xfrm>
            <a:off x="335467" y="2306781"/>
            <a:ext cx="7339497" cy="3870181"/>
          </a:xfrm>
        </p:spPr>
        <p:txBody>
          <a:bodyPr/>
          <a:lstStyle/>
          <a:p>
            <a:r>
              <a:rPr lang="tr-TR" dirty="0" err="1"/>
              <a:t>Acrobot</a:t>
            </a:r>
            <a:r>
              <a:rPr lang="tr-TR" dirty="0"/>
              <a:t>, iki çubuklu bir robotu simüle eden bir kontrol ortamıdır ve takviye öğrenme algoritmalarının test edilmesi için sıkça kullanılır. Bu ortamda, alt çubuk aracılığıyla üst çubuğun belirli bir yüksekliğe ulaşması hedeflenir. Ajan, üst çubuğu yukarı kaldırmak için doğru salınım hareketlerini öğrenmelidir.</a:t>
            </a:r>
          </a:p>
          <a:p>
            <a:r>
              <a:rPr lang="tr-TR" dirty="0" err="1"/>
              <a:t>Acrobot</a:t>
            </a:r>
            <a:r>
              <a:rPr lang="tr-TR" dirty="0"/>
              <a:t>, sürekli eylem uzayına sahip takviye öğrenme algoritmaları için uygundur ve </a:t>
            </a:r>
            <a:r>
              <a:rPr lang="tr-TR" dirty="0" err="1"/>
              <a:t>DDPG</a:t>
            </a:r>
            <a:r>
              <a:rPr lang="tr-TR" dirty="0"/>
              <a:t> veya </a:t>
            </a:r>
            <a:r>
              <a:rPr lang="tr-TR" dirty="0" err="1"/>
              <a:t>PPO</a:t>
            </a:r>
            <a:r>
              <a:rPr lang="tr-TR" dirty="0"/>
              <a:t> gibi yöntemler bu ortamda etkili sonuçlar elde eder. Ajan, küçük değişikliklerle (sağa veya sola itme gibi) optimum hareketi öğrenir. Bu karmaşık dinamikler, ajanın adaptasyon yeteneğini test etme fırsatı sunarak, takviye öğrenme araştırmalarında önemli bir rol oynar.</a:t>
            </a:r>
          </a:p>
          <a:p>
            <a:pPr marL="0" indent="0">
              <a:buNone/>
            </a:pPr>
            <a:endParaRPr lang="tr-TR" dirty="0"/>
          </a:p>
        </p:txBody>
      </p:sp>
      <p:sp>
        <p:nvSpPr>
          <p:cNvPr id="4" name="Veri Yer Tutucusu 3">
            <a:extLst>
              <a:ext uri="{FF2B5EF4-FFF2-40B4-BE49-F238E27FC236}">
                <a16:creationId xmlns:a16="http://schemas.microsoft.com/office/drawing/2014/main" id="{DFE90E80-7E70-82DB-B0FC-DED26A492319}"/>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6D6F1D12-1F16-F52A-918F-76CBA51E213D}"/>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7246200E-2A38-8693-7150-CEF952FDDC1D}"/>
              </a:ext>
            </a:extLst>
          </p:cNvPr>
          <p:cNvSpPr>
            <a:spLocks noGrp="1"/>
          </p:cNvSpPr>
          <p:nvPr>
            <p:ph type="sldNum" sz="quarter" idx="12"/>
          </p:nvPr>
        </p:nvSpPr>
        <p:spPr/>
        <p:txBody>
          <a:bodyPr/>
          <a:lstStyle/>
          <a:p>
            <a:fld id="{6E91CC32-6A6B-4E2E-BBA1-6864F305DA26}" type="slidenum">
              <a:rPr lang="en-US" smtClean="0"/>
              <a:t>6</a:t>
            </a:fld>
            <a:endParaRPr lang="en-US"/>
          </a:p>
        </p:txBody>
      </p:sp>
      <p:pic>
        <p:nvPicPr>
          <p:cNvPr id="1026" name="Picture 2">
            <a:extLst>
              <a:ext uri="{FF2B5EF4-FFF2-40B4-BE49-F238E27FC236}">
                <a16:creationId xmlns:a16="http://schemas.microsoft.com/office/drawing/2014/main" id="{D1DD3AA0-743F-C064-E722-1DE180BBE74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8"/>
          <a:stretch/>
        </p:blipFill>
        <p:spPr bwMode="auto">
          <a:xfrm>
            <a:off x="8870614" y="1744006"/>
            <a:ext cx="2533337" cy="360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69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AC2F6D-CB66-2840-521D-67A6BA25FF8B}"/>
              </a:ext>
            </a:extLst>
          </p:cNvPr>
          <p:cNvSpPr>
            <a:spLocks noGrp="1"/>
          </p:cNvSpPr>
          <p:nvPr>
            <p:ph type="title"/>
          </p:nvPr>
        </p:nvSpPr>
        <p:spPr/>
        <p:txBody>
          <a:bodyPr/>
          <a:lstStyle/>
          <a:p>
            <a:r>
              <a:rPr lang="tr-TR" dirty="0" err="1"/>
              <a:t>Mountain</a:t>
            </a:r>
            <a:r>
              <a:rPr lang="tr-TR" dirty="0"/>
              <a:t> Car</a:t>
            </a:r>
          </a:p>
        </p:txBody>
      </p:sp>
      <p:sp>
        <p:nvSpPr>
          <p:cNvPr id="3" name="İçerik Yer Tutucusu 2">
            <a:extLst>
              <a:ext uri="{FF2B5EF4-FFF2-40B4-BE49-F238E27FC236}">
                <a16:creationId xmlns:a16="http://schemas.microsoft.com/office/drawing/2014/main" id="{1DBEF560-36F0-3C6C-A145-426C16A3B65E}"/>
              </a:ext>
            </a:extLst>
          </p:cNvPr>
          <p:cNvSpPr>
            <a:spLocks noGrp="1"/>
          </p:cNvSpPr>
          <p:nvPr>
            <p:ph idx="1"/>
          </p:nvPr>
        </p:nvSpPr>
        <p:spPr>
          <a:xfrm>
            <a:off x="335467" y="2306781"/>
            <a:ext cx="7008549" cy="3870181"/>
          </a:xfrm>
        </p:spPr>
        <p:txBody>
          <a:bodyPr/>
          <a:lstStyle/>
          <a:p>
            <a:r>
              <a:rPr lang="tr-TR" dirty="0" err="1"/>
              <a:t>Mountain</a:t>
            </a:r>
            <a:r>
              <a:rPr lang="tr-TR" dirty="0"/>
              <a:t> Car, takviye öğrenme alanında sıkça kullanılan bir kontrol ortamıdır. Bu ortamda, düşük enerji seviyesine sahip bir araç, iki tepe arasında salınarak daha yüksek bir noktaya ulaşmak zorundadır. Ajan, salınım yaparak enerji toplamalı ve doğru eylemi (sağa veya sola itme) seçerek hedefe ulaşmalıdır.</a:t>
            </a:r>
          </a:p>
          <a:p>
            <a:r>
              <a:rPr lang="tr-TR" dirty="0"/>
              <a:t>Ayrık eylem alanı sayesinde, </a:t>
            </a:r>
            <a:r>
              <a:rPr lang="tr-TR" dirty="0" err="1"/>
              <a:t>DQL</a:t>
            </a:r>
            <a:r>
              <a:rPr lang="tr-TR" dirty="0"/>
              <a:t> gibi değer-temelli algoritmalar için ideal bir test alanı sunar. </a:t>
            </a:r>
            <a:r>
              <a:rPr lang="tr-TR" dirty="0" err="1"/>
              <a:t>Mountain</a:t>
            </a:r>
            <a:r>
              <a:rPr lang="tr-TR" dirty="0"/>
              <a:t> Car, basit yapısıyla takviye öğrenme algoritmalarının performansını değerlendirmeye olanak tanırken, ajanın stratejik düşünme ve planlama yeteneklerini geliştirmesi için önemli bir fırsat sağlar.</a:t>
            </a:r>
          </a:p>
          <a:p>
            <a:pPr marL="0" indent="0">
              <a:buNone/>
            </a:pPr>
            <a:endParaRPr lang="tr-TR" dirty="0"/>
          </a:p>
        </p:txBody>
      </p:sp>
      <p:sp>
        <p:nvSpPr>
          <p:cNvPr id="4" name="Veri Yer Tutucusu 3">
            <a:extLst>
              <a:ext uri="{FF2B5EF4-FFF2-40B4-BE49-F238E27FC236}">
                <a16:creationId xmlns:a16="http://schemas.microsoft.com/office/drawing/2014/main" id="{ABF529D1-1FF8-9B6A-CFA6-7A491455A5BD}"/>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CA695BF2-DAAE-E68F-60E7-4780CE343D37}"/>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90D1D3B-C0E0-531D-DBAA-F759CD99AB87}"/>
              </a:ext>
            </a:extLst>
          </p:cNvPr>
          <p:cNvSpPr>
            <a:spLocks noGrp="1"/>
          </p:cNvSpPr>
          <p:nvPr>
            <p:ph type="sldNum" sz="quarter" idx="12"/>
          </p:nvPr>
        </p:nvSpPr>
        <p:spPr/>
        <p:txBody>
          <a:bodyPr/>
          <a:lstStyle/>
          <a:p>
            <a:fld id="{6E91CC32-6A6B-4E2E-BBA1-6864F305DA26}" type="slidenum">
              <a:rPr lang="en-US" smtClean="0"/>
              <a:t>7</a:t>
            </a:fld>
            <a:endParaRPr lang="en-US"/>
          </a:p>
        </p:txBody>
      </p:sp>
      <p:pic>
        <p:nvPicPr>
          <p:cNvPr id="2050" name="Picture 2" descr="Mountain Car - Gymnasium Documentation">
            <a:extLst>
              <a:ext uri="{FF2B5EF4-FFF2-40B4-BE49-F238E27FC236}">
                <a16:creationId xmlns:a16="http://schemas.microsoft.com/office/drawing/2014/main" id="{693BC056-51AC-F4C9-28D3-4A97E0107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873" y="3032178"/>
            <a:ext cx="3629078" cy="241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2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9010C4-86E4-2391-D724-CEB39E22232D}"/>
              </a:ext>
            </a:extLst>
          </p:cNvPr>
          <p:cNvSpPr>
            <a:spLocks noGrp="1"/>
          </p:cNvSpPr>
          <p:nvPr>
            <p:ph type="title"/>
          </p:nvPr>
        </p:nvSpPr>
        <p:spPr/>
        <p:txBody>
          <a:bodyPr/>
          <a:lstStyle/>
          <a:p>
            <a:r>
              <a:rPr lang="tr-TR" dirty="0" err="1"/>
              <a:t>PPO</a:t>
            </a:r>
            <a:r>
              <a:rPr lang="tr-TR" dirty="0"/>
              <a:t> Adım Adım Çalışma Mantığı</a:t>
            </a:r>
          </a:p>
        </p:txBody>
      </p:sp>
      <p:sp>
        <p:nvSpPr>
          <p:cNvPr id="3" name="İçerik Yer Tutucusu 2">
            <a:extLst>
              <a:ext uri="{FF2B5EF4-FFF2-40B4-BE49-F238E27FC236}">
                <a16:creationId xmlns:a16="http://schemas.microsoft.com/office/drawing/2014/main" id="{4C0A8D6E-2F7D-9343-D0A3-37410C903216}"/>
              </a:ext>
            </a:extLst>
          </p:cNvPr>
          <p:cNvSpPr>
            <a:spLocks noGrp="1"/>
          </p:cNvSpPr>
          <p:nvPr>
            <p:ph idx="1"/>
          </p:nvPr>
        </p:nvSpPr>
        <p:spPr/>
        <p:txBody>
          <a:bodyPr/>
          <a:lstStyle/>
          <a:p>
            <a:pPr marL="342900" indent="-342900">
              <a:buAutoNum type="arabicPeriod"/>
            </a:pPr>
            <a:endParaRPr lang="tr-TR" b="1" dirty="0"/>
          </a:p>
          <a:p>
            <a:pPr marL="342900" indent="-342900">
              <a:buAutoNum type="arabicPeriod"/>
            </a:pPr>
            <a:r>
              <a:rPr lang="tr-TR" b="1" dirty="0"/>
              <a:t>Ortamın Başlatılması</a:t>
            </a:r>
            <a:r>
              <a:rPr lang="tr-TR" dirty="0"/>
              <a:t>: Ajan, başlangıç durumunu almak için ortamı başlatır.</a:t>
            </a:r>
          </a:p>
          <a:p>
            <a:pPr marL="342900" indent="-342900">
              <a:buAutoNum type="arabicPeriod"/>
            </a:pPr>
            <a:r>
              <a:rPr lang="tr-TR" b="1" dirty="0" err="1"/>
              <a:t>Rollout</a:t>
            </a:r>
            <a:r>
              <a:rPr lang="tr-TR" b="1" dirty="0"/>
              <a:t> (Eylem Çizelgeleme)</a:t>
            </a:r>
            <a:r>
              <a:rPr lang="tr-TR" dirty="0"/>
              <a:t>: Ajan, mevcut politika ile belirli sayıda adım boyunca ortamda eylemler gerçekleştirir. Her adımda, durum, eylem, ödül ve sonraki durum verileri kaydedilir. Bu süreç, deneyim toplamak amacıyla gerçekleştirilir.</a:t>
            </a:r>
          </a:p>
          <a:p>
            <a:pPr marL="342900" indent="-342900">
              <a:buAutoNum type="arabicPeriod"/>
            </a:pPr>
            <a:r>
              <a:rPr lang="tr-TR" b="1" dirty="0"/>
              <a:t>Avantaj Fonksiyonu Hesaplama</a:t>
            </a:r>
            <a:r>
              <a:rPr lang="tr-TR" dirty="0"/>
              <a:t>: Toplanan deneyimler kullanılarak, avantaj fonksiyonu (A) hesaplanır. Avantaj, belirli bir eylemin, beklenen ödülüne göre ne kadar daha iyi olduğunu gösterir. Genellikle </a:t>
            </a:r>
            <a:r>
              <a:rPr lang="tr-TR" dirty="0" err="1"/>
              <a:t>Generalized</a:t>
            </a:r>
            <a:r>
              <a:rPr lang="tr-TR" dirty="0"/>
              <a:t> Advantage </a:t>
            </a:r>
            <a:r>
              <a:rPr lang="tr-TR" dirty="0" err="1"/>
              <a:t>Estimation</a:t>
            </a:r>
            <a:r>
              <a:rPr lang="tr-TR" dirty="0"/>
              <a:t> (</a:t>
            </a:r>
            <a:r>
              <a:rPr lang="tr-TR" dirty="0" err="1"/>
              <a:t>GAE</a:t>
            </a:r>
            <a:r>
              <a:rPr lang="tr-TR" dirty="0"/>
              <a:t>) yöntemi ile hesaplanır.</a:t>
            </a:r>
          </a:p>
          <a:p>
            <a:pPr marL="342900" indent="-342900">
              <a:buAutoNum type="arabicPeriod"/>
            </a:pPr>
            <a:endParaRPr lang="tr-TR" dirty="0"/>
          </a:p>
        </p:txBody>
      </p:sp>
      <p:sp>
        <p:nvSpPr>
          <p:cNvPr id="4" name="Veri Yer Tutucusu 3">
            <a:extLst>
              <a:ext uri="{FF2B5EF4-FFF2-40B4-BE49-F238E27FC236}">
                <a16:creationId xmlns:a16="http://schemas.microsoft.com/office/drawing/2014/main" id="{D6744EA0-1529-734C-16F5-B5DCDD2642D0}"/>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FF152DF1-B26A-9B02-57CA-74B0B3DAA323}"/>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04C165B1-A914-5242-0978-BFAD403846E7}"/>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366235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1F13E9-FF3F-1F64-1937-0E6FDA56D535}"/>
              </a:ext>
            </a:extLst>
          </p:cNvPr>
          <p:cNvSpPr>
            <a:spLocks noGrp="1"/>
          </p:cNvSpPr>
          <p:nvPr>
            <p:ph type="title"/>
          </p:nvPr>
        </p:nvSpPr>
        <p:spPr/>
        <p:txBody>
          <a:bodyPr/>
          <a:lstStyle/>
          <a:p>
            <a:r>
              <a:rPr lang="tr-TR" dirty="0" err="1"/>
              <a:t>PPO</a:t>
            </a:r>
            <a:r>
              <a:rPr lang="tr-TR" dirty="0"/>
              <a:t> Adım Adım Çalışma Mantığı</a:t>
            </a:r>
          </a:p>
        </p:txBody>
      </p:sp>
      <p:sp>
        <p:nvSpPr>
          <p:cNvPr id="3" name="İçerik Yer Tutucusu 2">
            <a:extLst>
              <a:ext uri="{FF2B5EF4-FFF2-40B4-BE49-F238E27FC236}">
                <a16:creationId xmlns:a16="http://schemas.microsoft.com/office/drawing/2014/main" id="{FAE1D345-92B0-10F2-A8CE-FE1CC6516678}"/>
              </a:ext>
            </a:extLst>
          </p:cNvPr>
          <p:cNvSpPr>
            <a:spLocks noGrp="1"/>
          </p:cNvSpPr>
          <p:nvPr>
            <p:ph idx="1"/>
          </p:nvPr>
        </p:nvSpPr>
        <p:spPr>
          <a:xfrm>
            <a:off x="335467" y="2306781"/>
            <a:ext cx="9956747" cy="2789875"/>
          </a:xfrm>
        </p:spPr>
        <p:txBody>
          <a:bodyPr/>
          <a:lstStyle/>
          <a:p>
            <a:pPr marL="0" indent="0">
              <a:buNone/>
            </a:pPr>
            <a:r>
              <a:rPr lang="tr-TR" dirty="0"/>
              <a:t>4. </a:t>
            </a:r>
            <a:r>
              <a:rPr lang="tr-TR" b="1" dirty="0"/>
              <a:t>Politika Güncellemesi</a:t>
            </a:r>
            <a:r>
              <a:rPr lang="tr-TR" dirty="0"/>
              <a:t>:</a:t>
            </a:r>
          </a:p>
          <a:p>
            <a:pPr lvl="1">
              <a:buFont typeface="Arial" panose="020B0604020202020204" pitchFamily="34" charset="0"/>
              <a:buChar char="•"/>
            </a:pPr>
            <a:r>
              <a:rPr lang="tr-TR" b="1" dirty="0"/>
              <a:t>Kayıtların Hazırlanması</a:t>
            </a:r>
            <a:r>
              <a:rPr lang="tr-TR" dirty="0"/>
              <a:t>: Toplanan durum, eylem, ödül ve avantaj verileri kullanılarak güncellemeler için bir veri seti oluşturulur.</a:t>
            </a:r>
          </a:p>
          <a:p>
            <a:pPr lvl="1">
              <a:buFont typeface="Arial" panose="020B0604020202020204" pitchFamily="34" charset="0"/>
              <a:buChar char="•"/>
            </a:pPr>
            <a:r>
              <a:rPr lang="tr-TR" b="1" dirty="0"/>
              <a:t>Kayıp Fonksiyonu Hesaplama</a:t>
            </a:r>
            <a:r>
              <a:rPr lang="tr-TR" dirty="0"/>
              <a:t>: Politika kaybı, yeni politika ile eski politika arasındaki oran kullanılarak hesaplanır. </a:t>
            </a:r>
            <a:r>
              <a:rPr lang="tr-TR" dirty="0" err="1"/>
              <a:t>PPO</a:t>
            </a:r>
            <a:r>
              <a:rPr lang="tr-TR" dirty="0"/>
              <a:t>, bu oranı bir klip (</a:t>
            </a:r>
            <a:r>
              <a:rPr lang="tr-TR" dirty="0" err="1"/>
              <a:t>clip</a:t>
            </a:r>
            <a:r>
              <a:rPr lang="tr-TR" dirty="0"/>
              <a:t>) fonksiyonu ile sınırlayarak güncellemeleri kontrol altında tutar.</a:t>
            </a:r>
          </a:p>
          <a:p>
            <a:pPr lvl="1">
              <a:buFont typeface="Arial" panose="020B0604020202020204" pitchFamily="34" charset="0"/>
              <a:buChar char="•"/>
            </a:pPr>
            <a:r>
              <a:rPr lang="tr-TR" b="1" dirty="0" err="1"/>
              <a:t>Gradient</a:t>
            </a:r>
            <a:r>
              <a:rPr lang="tr-TR" b="1" dirty="0"/>
              <a:t> Hesaplama</a:t>
            </a:r>
            <a:r>
              <a:rPr lang="tr-TR" dirty="0"/>
              <a:t>: Kayıp fonksiyonu kullanılarak gradyanlar hesaplanır ve politikayı güncellemek için kullanılır.</a:t>
            </a:r>
          </a:p>
          <a:p>
            <a:pPr marL="0" indent="0">
              <a:buNone/>
            </a:pPr>
            <a:endParaRPr lang="tr-TR" dirty="0"/>
          </a:p>
        </p:txBody>
      </p:sp>
      <p:sp>
        <p:nvSpPr>
          <p:cNvPr id="4" name="Veri Yer Tutucusu 3">
            <a:extLst>
              <a:ext uri="{FF2B5EF4-FFF2-40B4-BE49-F238E27FC236}">
                <a16:creationId xmlns:a16="http://schemas.microsoft.com/office/drawing/2014/main" id="{FE6D6B18-1D8B-9E1D-BE55-42B8B6663E80}"/>
              </a:ext>
            </a:extLst>
          </p:cNvPr>
          <p:cNvSpPr>
            <a:spLocks noGrp="1"/>
          </p:cNvSpPr>
          <p:nvPr>
            <p:ph type="dt" sz="half" idx="10"/>
          </p:nvPr>
        </p:nvSpPr>
        <p:spPr/>
        <p:txBody>
          <a:bodyPr/>
          <a:lstStyle/>
          <a:p>
            <a:endParaRPr lang="en-US" dirty="0"/>
          </a:p>
        </p:txBody>
      </p:sp>
      <p:sp>
        <p:nvSpPr>
          <p:cNvPr id="5" name="Alt Bilgi Yer Tutucusu 4">
            <a:extLst>
              <a:ext uri="{FF2B5EF4-FFF2-40B4-BE49-F238E27FC236}">
                <a16:creationId xmlns:a16="http://schemas.microsoft.com/office/drawing/2014/main" id="{0198F05B-C291-3E77-9183-8166C886D5EB}"/>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C0371AE1-FE5A-B4A0-F735-A74D09B2CC08}"/>
              </a:ext>
            </a:extLst>
          </p:cNvPr>
          <p:cNvSpPr>
            <a:spLocks noGrp="1"/>
          </p:cNvSpPr>
          <p:nvPr>
            <p:ph type="sldNum" sz="quarter" idx="12"/>
          </p:nvPr>
        </p:nvSpPr>
        <p:spPr/>
        <p:txBody>
          <a:bodyPr/>
          <a:lstStyle/>
          <a:p>
            <a:fld id="{6E91CC32-6A6B-4E2E-BBA1-6864F305DA26}" type="slidenum">
              <a:rPr lang="en-US" smtClean="0"/>
              <a:t>9</a:t>
            </a:fld>
            <a:endParaRPr lang="en-US"/>
          </a:p>
        </p:txBody>
      </p:sp>
      <p:sp>
        <p:nvSpPr>
          <p:cNvPr id="7" name="Metin kutusu 6">
            <a:extLst>
              <a:ext uri="{FF2B5EF4-FFF2-40B4-BE49-F238E27FC236}">
                <a16:creationId xmlns:a16="http://schemas.microsoft.com/office/drawing/2014/main" id="{5F6057B4-F4A3-82CC-6275-7D3872453277}"/>
              </a:ext>
            </a:extLst>
          </p:cNvPr>
          <p:cNvSpPr txBox="1"/>
          <p:nvPr/>
        </p:nvSpPr>
        <p:spPr>
          <a:xfrm>
            <a:off x="308387" y="5096656"/>
            <a:ext cx="9956748" cy="923330"/>
          </a:xfrm>
          <a:prstGeom prst="rect">
            <a:avLst/>
          </a:prstGeom>
          <a:noFill/>
        </p:spPr>
        <p:txBody>
          <a:bodyPr wrap="square" rtlCol="0">
            <a:spAutoFit/>
          </a:bodyPr>
          <a:lstStyle/>
          <a:p>
            <a:r>
              <a:rPr lang="tr-TR" dirty="0"/>
              <a:t>5. </a:t>
            </a:r>
            <a:r>
              <a:rPr lang="tr-TR" b="1" dirty="0"/>
              <a:t>Kritik Değer Güncellemesi</a:t>
            </a:r>
            <a:r>
              <a:rPr lang="tr-TR" dirty="0"/>
              <a:t>: Politika güncellemeleri ile birlikte, kritik değer fonksiyonu (Q-değeri) da güncellenir. Bu, ajanın geçmiş deneyimlerinden öğrenerek daha doğru değer tahminleri yapmasına yardımcı olur.</a:t>
            </a:r>
          </a:p>
        </p:txBody>
      </p:sp>
    </p:spTree>
    <p:extLst>
      <p:ext uri="{BB962C8B-B14F-4D97-AF65-F5344CB8AC3E}">
        <p14:creationId xmlns:p14="http://schemas.microsoft.com/office/powerpoint/2010/main" val="2258083926"/>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299</TotalTime>
  <Words>2592</Words>
  <Application>Microsoft Office PowerPoint</Application>
  <PresentationFormat>Geniş ekran</PresentationFormat>
  <Paragraphs>164</Paragraphs>
  <Slides>23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23</vt:i4>
      </vt:variant>
    </vt:vector>
  </HeadingPairs>
  <TitlesOfParts>
    <vt:vector size="26" baseType="lpstr">
      <vt:lpstr>Arial</vt:lpstr>
      <vt:lpstr>Neue Haas Grotesk Text Pro</vt:lpstr>
      <vt:lpstr>DylanVTI</vt:lpstr>
      <vt:lpstr>Robot Tasarımı ve Uygulamaları Dönem Projesi</vt:lpstr>
      <vt:lpstr>Reinforcement Learning</vt:lpstr>
      <vt:lpstr>PPO (Proximal Policy Optimization)</vt:lpstr>
      <vt:lpstr>DQL (Deep Q Learning)</vt:lpstr>
      <vt:lpstr>DDPG (Deep Deterministic Policy Gradient)</vt:lpstr>
      <vt:lpstr>Acrobot</vt:lpstr>
      <vt:lpstr>Mountain Car</vt:lpstr>
      <vt:lpstr>PPO Adım Adım Çalışma Mantığı</vt:lpstr>
      <vt:lpstr>PPO Adım Adım Çalışma Mantığı</vt:lpstr>
      <vt:lpstr>PPO Adım Adım Çalışma Mantığı</vt:lpstr>
      <vt:lpstr>PPO Pseudocode</vt:lpstr>
      <vt:lpstr>PPO Akış Şeması</vt:lpstr>
      <vt:lpstr>DQL Çalışma Mantığı</vt:lpstr>
      <vt:lpstr>DQL Çalışma Mantığı</vt:lpstr>
      <vt:lpstr>DQL Pseudocode</vt:lpstr>
      <vt:lpstr>DQL Akış Şeması</vt:lpstr>
      <vt:lpstr>DDPG Çalışma Mantığı</vt:lpstr>
      <vt:lpstr>DDPG Çalışma Mantığı</vt:lpstr>
      <vt:lpstr>DDPG Çalışma Mantığı</vt:lpstr>
      <vt:lpstr>DDPG Pseudocode</vt:lpstr>
      <vt:lpstr>DDPG Akış Şeması</vt:lpstr>
      <vt:lpstr>Acrobot</vt:lpstr>
      <vt:lpstr>Mountain Car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Umut Can ORAL</dc:creator>
  <cp:lastModifiedBy>Umut Can ORAL</cp:lastModifiedBy>
  <cp:revision>2</cp:revision>
  <dcterms:created xsi:type="dcterms:W3CDTF">2024-11-05T08:35:25Z</dcterms:created>
  <dcterms:modified xsi:type="dcterms:W3CDTF">2024-11-08T16:15:09Z</dcterms:modified>
</cp:coreProperties>
</file>