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93" autoAdjust="0"/>
  </p:normalViewPr>
  <p:slideViewPr>
    <p:cSldViewPr snapToGrid="0">
      <p:cViewPr varScale="1">
        <p:scale>
          <a:sx n="63" d="100"/>
          <a:sy n="63" d="100"/>
        </p:scale>
        <p:origin x="1426" y="6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FFB5D-FF92-4BEF-AB9C-16E2DFFA62A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FD8FB32-0434-477D-84E9-1224A57D55C1}">
      <dgm:prSet/>
      <dgm:spPr/>
      <dgm:t>
        <a:bodyPr/>
        <a:lstStyle/>
        <a:p>
          <a:r>
            <a:rPr lang="tr-TR"/>
            <a:t>Müzik Bilgi Çıkarımı (Music Information Retrieval - MIR)</a:t>
          </a:r>
          <a:endParaRPr lang="en-US"/>
        </a:p>
      </dgm:t>
    </dgm:pt>
    <dgm:pt modelId="{4A46AE28-F952-46C3-8062-89F50A225298}" type="parTrans" cxnId="{CE29C699-D523-41E6-B9DA-266C5C8BE5C2}">
      <dgm:prSet/>
      <dgm:spPr/>
      <dgm:t>
        <a:bodyPr/>
        <a:lstStyle/>
        <a:p>
          <a:endParaRPr lang="en-US"/>
        </a:p>
      </dgm:t>
    </dgm:pt>
    <dgm:pt modelId="{7170BD4E-D4AE-43D5-A8ED-66CB1A28C716}" type="sibTrans" cxnId="{CE29C699-D523-41E6-B9DA-266C5C8BE5C2}">
      <dgm:prSet/>
      <dgm:spPr/>
      <dgm:t>
        <a:bodyPr/>
        <a:lstStyle/>
        <a:p>
          <a:endParaRPr lang="en-US"/>
        </a:p>
      </dgm:t>
    </dgm:pt>
    <dgm:pt modelId="{7B588123-BDB5-4976-8AEF-570E76FAA089}">
      <dgm:prSet/>
      <dgm:spPr/>
      <dgm:t>
        <a:bodyPr/>
        <a:lstStyle/>
        <a:p>
          <a:r>
            <a:rPr lang="tr-TR"/>
            <a:t>Ses sinyalinden elde edilen öznitelikler</a:t>
          </a:r>
          <a:endParaRPr lang="en-US"/>
        </a:p>
      </dgm:t>
    </dgm:pt>
    <dgm:pt modelId="{3FB0043A-0E76-4754-A943-F3157849D20D}" type="parTrans" cxnId="{094BA6F6-4460-40AD-86ED-EE114991CB1A}">
      <dgm:prSet/>
      <dgm:spPr/>
      <dgm:t>
        <a:bodyPr/>
        <a:lstStyle/>
        <a:p>
          <a:endParaRPr lang="en-US"/>
        </a:p>
      </dgm:t>
    </dgm:pt>
    <dgm:pt modelId="{8ADA0B1A-60B5-41CA-A8B8-8DABE429AFEF}" type="sibTrans" cxnId="{094BA6F6-4460-40AD-86ED-EE114991CB1A}">
      <dgm:prSet/>
      <dgm:spPr/>
      <dgm:t>
        <a:bodyPr/>
        <a:lstStyle/>
        <a:p>
          <a:endParaRPr lang="en-US"/>
        </a:p>
      </dgm:t>
    </dgm:pt>
    <dgm:pt modelId="{F490D58A-F931-41A7-9636-E90EB8DE11D9}">
      <dgm:prSet/>
      <dgm:spPr/>
      <dgm:t>
        <a:bodyPr/>
        <a:lstStyle/>
        <a:p>
          <a:r>
            <a:rPr lang="tr-TR"/>
            <a:t>MFCC</a:t>
          </a:r>
          <a:endParaRPr lang="en-US"/>
        </a:p>
      </dgm:t>
    </dgm:pt>
    <dgm:pt modelId="{44594427-91A8-4395-859F-F8463521BE4A}" type="parTrans" cxnId="{E74AA33C-5661-4360-BDBA-AF70B21D7C52}">
      <dgm:prSet/>
      <dgm:spPr/>
      <dgm:t>
        <a:bodyPr/>
        <a:lstStyle/>
        <a:p>
          <a:endParaRPr lang="en-US"/>
        </a:p>
      </dgm:t>
    </dgm:pt>
    <dgm:pt modelId="{B3D92921-4692-4DA4-B379-AB1DE58387E9}" type="sibTrans" cxnId="{E74AA33C-5661-4360-BDBA-AF70B21D7C52}">
      <dgm:prSet/>
      <dgm:spPr/>
      <dgm:t>
        <a:bodyPr/>
        <a:lstStyle/>
        <a:p>
          <a:endParaRPr lang="en-US"/>
        </a:p>
      </dgm:t>
    </dgm:pt>
    <dgm:pt modelId="{9E9E2FB5-2E95-48E2-AEB9-F0F0F3CF6236}">
      <dgm:prSet/>
      <dgm:spPr/>
      <dgm:t>
        <a:bodyPr/>
        <a:lstStyle/>
        <a:p>
          <a:r>
            <a:rPr lang="tr-TR"/>
            <a:t>Chroma</a:t>
          </a:r>
          <a:endParaRPr lang="en-US"/>
        </a:p>
      </dgm:t>
    </dgm:pt>
    <dgm:pt modelId="{847F8526-FC12-42DE-A8B7-6AFBBC7B68E6}" type="parTrans" cxnId="{A5B8393A-9027-4CB9-8EE0-8047ACC9DE1A}">
      <dgm:prSet/>
      <dgm:spPr/>
      <dgm:t>
        <a:bodyPr/>
        <a:lstStyle/>
        <a:p>
          <a:endParaRPr lang="en-US"/>
        </a:p>
      </dgm:t>
    </dgm:pt>
    <dgm:pt modelId="{5F65CBF8-200A-433C-8492-2041592C8BFA}" type="sibTrans" cxnId="{A5B8393A-9027-4CB9-8EE0-8047ACC9DE1A}">
      <dgm:prSet/>
      <dgm:spPr/>
      <dgm:t>
        <a:bodyPr/>
        <a:lstStyle/>
        <a:p>
          <a:endParaRPr lang="en-US"/>
        </a:p>
      </dgm:t>
    </dgm:pt>
    <dgm:pt modelId="{683E87BC-C720-45CC-BE0D-8473CDCB94A1}" type="pres">
      <dgm:prSet presAssocID="{E79FFB5D-FF92-4BEF-AB9C-16E2DFFA62A7}" presName="hierChild1" presStyleCnt="0">
        <dgm:presLayoutVars>
          <dgm:chPref val="1"/>
          <dgm:dir/>
          <dgm:animOne val="branch"/>
          <dgm:animLvl val="lvl"/>
          <dgm:resizeHandles/>
        </dgm:presLayoutVars>
      </dgm:prSet>
      <dgm:spPr/>
    </dgm:pt>
    <dgm:pt modelId="{45E23AF8-0B4E-4239-A412-AD52381F417B}" type="pres">
      <dgm:prSet presAssocID="{0FD8FB32-0434-477D-84E9-1224A57D55C1}" presName="hierRoot1" presStyleCnt="0"/>
      <dgm:spPr/>
    </dgm:pt>
    <dgm:pt modelId="{A5AB56C3-3CDC-4A05-BAB8-734B746589BD}" type="pres">
      <dgm:prSet presAssocID="{0FD8FB32-0434-477D-84E9-1224A57D55C1}" presName="composite" presStyleCnt="0"/>
      <dgm:spPr/>
    </dgm:pt>
    <dgm:pt modelId="{E34F33D3-4722-474C-8ED0-5922DF12625A}" type="pres">
      <dgm:prSet presAssocID="{0FD8FB32-0434-477D-84E9-1224A57D55C1}" presName="background" presStyleLbl="node0" presStyleIdx="0" presStyleCnt="4"/>
      <dgm:spPr/>
    </dgm:pt>
    <dgm:pt modelId="{6F882D78-0852-4613-A852-4C0B5BDE0D13}" type="pres">
      <dgm:prSet presAssocID="{0FD8FB32-0434-477D-84E9-1224A57D55C1}" presName="text" presStyleLbl="fgAcc0" presStyleIdx="0" presStyleCnt="4">
        <dgm:presLayoutVars>
          <dgm:chPref val="3"/>
        </dgm:presLayoutVars>
      </dgm:prSet>
      <dgm:spPr/>
    </dgm:pt>
    <dgm:pt modelId="{60C5C967-166C-4E98-A98C-3BBD4B37BB0B}" type="pres">
      <dgm:prSet presAssocID="{0FD8FB32-0434-477D-84E9-1224A57D55C1}" presName="hierChild2" presStyleCnt="0"/>
      <dgm:spPr/>
    </dgm:pt>
    <dgm:pt modelId="{F7165237-5AA5-4C85-A6FF-CA08D9B1519C}" type="pres">
      <dgm:prSet presAssocID="{7B588123-BDB5-4976-8AEF-570E76FAA089}" presName="hierRoot1" presStyleCnt="0"/>
      <dgm:spPr/>
    </dgm:pt>
    <dgm:pt modelId="{27F8DBEB-BD3B-4206-950C-6E3E82517202}" type="pres">
      <dgm:prSet presAssocID="{7B588123-BDB5-4976-8AEF-570E76FAA089}" presName="composite" presStyleCnt="0"/>
      <dgm:spPr/>
    </dgm:pt>
    <dgm:pt modelId="{367C42AC-6BD5-483F-8FB3-910373706383}" type="pres">
      <dgm:prSet presAssocID="{7B588123-BDB5-4976-8AEF-570E76FAA089}" presName="background" presStyleLbl="node0" presStyleIdx="1" presStyleCnt="4"/>
      <dgm:spPr/>
    </dgm:pt>
    <dgm:pt modelId="{A31BDB2A-C171-4D3F-9D93-19820576CAED}" type="pres">
      <dgm:prSet presAssocID="{7B588123-BDB5-4976-8AEF-570E76FAA089}" presName="text" presStyleLbl="fgAcc0" presStyleIdx="1" presStyleCnt="4">
        <dgm:presLayoutVars>
          <dgm:chPref val="3"/>
        </dgm:presLayoutVars>
      </dgm:prSet>
      <dgm:spPr/>
    </dgm:pt>
    <dgm:pt modelId="{B7DCC5BB-3713-4ED5-A029-C837D264F327}" type="pres">
      <dgm:prSet presAssocID="{7B588123-BDB5-4976-8AEF-570E76FAA089}" presName="hierChild2" presStyleCnt="0"/>
      <dgm:spPr/>
    </dgm:pt>
    <dgm:pt modelId="{58EBEC1F-7D21-45CB-A9E9-6CE56CFF2BC9}" type="pres">
      <dgm:prSet presAssocID="{F490D58A-F931-41A7-9636-E90EB8DE11D9}" presName="hierRoot1" presStyleCnt="0"/>
      <dgm:spPr/>
    </dgm:pt>
    <dgm:pt modelId="{DE4B9A03-8608-4A82-B176-1D0E29B6DA54}" type="pres">
      <dgm:prSet presAssocID="{F490D58A-F931-41A7-9636-E90EB8DE11D9}" presName="composite" presStyleCnt="0"/>
      <dgm:spPr/>
    </dgm:pt>
    <dgm:pt modelId="{116ACEBD-D562-4A3E-BF1B-C69586E83C0A}" type="pres">
      <dgm:prSet presAssocID="{F490D58A-F931-41A7-9636-E90EB8DE11D9}" presName="background" presStyleLbl="node0" presStyleIdx="2" presStyleCnt="4"/>
      <dgm:spPr/>
    </dgm:pt>
    <dgm:pt modelId="{E3F1D988-8F56-4536-91F5-F079CFD01A81}" type="pres">
      <dgm:prSet presAssocID="{F490D58A-F931-41A7-9636-E90EB8DE11D9}" presName="text" presStyleLbl="fgAcc0" presStyleIdx="2" presStyleCnt="4">
        <dgm:presLayoutVars>
          <dgm:chPref val="3"/>
        </dgm:presLayoutVars>
      </dgm:prSet>
      <dgm:spPr/>
    </dgm:pt>
    <dgm:pt modelId="{1DE944A2-7DC3-4F0B-97E4-BFFA6D3C6F08}" type="pres">
      <dgm:prSet presAssocID="{F490D58A-F931-41A7-9636-E90EB8DE11D9}" presName="hierChild2" presStyleCnt="0"/>
      <dgm:spPr/>
    </dgm:pt>
    <dgm:pt modelId="{F681B962-4DBE-461B-8BEA-9FA5C67112C1}" type="pres">
      <dgm:prSet presAssocID="{9E9E2FB5-2E95-48E2-AEB9-F0F0F3CF6236}" presName="hierRoot1" presStyleCnt="0"/>
      <dgm:spPr/>
    </dgm:pt>
    <dgm:pt modelId="{71AF2A83-AA1A-4CC4-8F4F-1CFA2F15A595}" type="pres">
      <dgm:prSet presAssocID="{9E9E2FB5-2E95-48E2-AEB9-F0F0F3CF6236}" presName="composite" presStyleCnt="0"/>
      <dgm:spPr/>
    </dgm:pt>
    <dgm:pt modelId="{FCFA3FB1-047D-4432-96FB-88739E8C023F}" type="pres">
      <dgm:prSet presAssocID="{9E9E2FB5-2E95-48E2-AEB9-F0F0F3CF6236}" presName="background" presStyleLbl="node0" presStyleIdx="3" presStyleCnt="4"/>
      <dgm:spPr/>
    </dgm:pt>
    <dgm:pt modelId="{396BFBF9-BD64-4135-942B-C5C6B64D4E75}" type="pres">
      <dgm:prSet presAssocID="{9E9E2FB5-2E95-48E2-AEB9-F0F0F3CF6236}" presName="text" presStyleLbl="fgAcc0" presStyleIdx="3" presStyleCnt="4">
        <dgm:presLayoutVars>
          <dgm:chPref val="3"/>
        </dgm:presLayoutVars>
      </dgm:prSet>
      <dgm:spPr/>
    </dgm:pt>
    <dgm:pt modelId="{E746750F-2E7C-4151-AA0B-00E483FA8F7A}" type="pres">
      <dgm:prSet presAssocID="{9E9E2FB5-2E95-48E2-AEB9-F0F0F3CF6236}" presName="hierChild2" presStyleCnt="0"/>
      <dgm:spPr/>
    </dgm:pt>
  </dgm:ptLst>
  <dgm:cxnLst>
    <dgm:cxn modelId="{71346808-6225-440A-975F-5CD118A357E7}" type="presOf" srcId="{0FD8FB32-0434-477D-84E9-1224A57D55C1}" destId="{6F882D78-0852-4613-A852-4C0B5BDE0D13}" srcOrd="0" destOrd="0" presId="urn:microsoft.com/office/officeart/2005/8/layout/hierarchy1"/>
    <dgm:cxn modelId="{00711419-92A3-4CEA-8973-3A857785C469}" type="presOf" srcId="{7B588123-BDB5-4976-8AEF-570E76FAA089}" destId="{A31BDB2A-C171-4D3F-9D93-19820576CAED}" srcOrd="0" destOrd="0" presId="urn:microsoft.com/office/officeart/2005/8/layout/hierarchy1"/>
    <dgm:cxn modelId="{A5B8393A-9027-4CB9-8EE0-8047ACC9DE1A}" srcId="{E79FFB5D-FF92-4BEF-AB9C-16E2DFFA62A7}" destId="{9E9E2FB5-2E95-48E2-AEB9-F0F0F3CF6236}" srcOrd="3" destOrd="0" parTransId="{847F8526-FC12-42DE-A8B7-6AFBBC7B68E6}" sibTransId="{5F65CBF8-200A-433C-8492-2041592C8BFA}"/>
    <dgm:cxn modelId="{E74AA33C-5661-4360-BDBA-AF70B21D7C52}" srcId="{E79FFB5D-FF92-4BEF-AB9C-16E2DFFA62A7}" destId="{F490D58A-F931-41A7-9636-E90EB8DE11D9}" srcOrd="2" destOrd="0" parTransId="{44594427-91A8-4395-859F-F8463521BE4A}" sibTransId="{B3D92921-4692-4DA4-B379-AB1DE58387E9}"/>
    <dgm:cxn modelId="{18DFFB4D-D5D0-4CF8-A551-CD37F36643D4}" type="presOf" srcId="{9E9E2FB5-2E95-48E2-AEB9-F0F0F3CF6236}" destId="{396BFBF9-BD64-4135-942B-C5C6B64D4E75}" srcOrd="0" destOrd="0" presId="urn:microsoft.com/office/officeart/2005/8/layout/hierarchy1"/>
    <dgm:cxn modelId="{95BF195A-B290-40EE-8798-5D1C4EB52F7D}" type="presOf" srcId="{F490D58A-F931-41A7-9636-E90EB8DE11D9}" destId="{E3F1D988-8F56-4536-91F5-F079CFD01A81}" srcOrd="0" destOrd="0" presId="urn:microsoft.com/office/officeart/2005/8/layout/hierarchy1"/>
    <dgm:cxn modelId="{CE29C699-D523-41E6-B9DA-266C5C8BE5C2}" srcId="{E79FFB5D-FF92-4BEF-AB9C-16E2DFFA62A7}" destId="{0FD8FB32-0434-477D-84E9-1224A57D55C1}" srcOrd="0" destOrd="0" parTransId="{4A46AE28-F952-46C3-8062-89F50A225298}" sibTransId="{7170BD4E-D4AE-43D5-A8ED-66CB1A28C716}"/>
    <dgm:cxn modelId="{855339A1-4A98-4ABC-8AF3-0FF680B764F3}" type="presOf" srcId="{E79FFB5D-FF92-4BEF-AB9C-16E2DFFA62A7}" destId="{683E87BC-C720-45CC-BE0D-8473CDCB94A1}" srcOrd="0" destOrd="0" presId="urn:microsoft.com/office/officeart/2005/8/layout/hierarchy1"/>
    <dgm:cxn modelId="{094BA6F6-4460-40AD-86ED-EE114991CB1A}" srcId="{E79FFB5D-FF92-4BEF-AB9C-16E2DFFA62A7}" destId="{7B588123-BDB5-4976-8AEF-570E76FAA089}" srcOrd="1" destOrd="0" parTransId="{3FB0043A-0E76-4754-A943-F3157849D20D}" sibTransId="{8ADA0B1A-60B5-41CA-A8B8-8DABE429AFEF}"/>
    <dgm:cxn modelId="{5025F8A1-147D-4BB1-80E4-BF7227483454}" type="presParOf" srcId="{683E87BC-C720-45CC-BE0D-8473CDCB94A1}" destId="{45E23AF8-0B4E-4239-A412-AD52381F417B}" srcOrd="0" destOrd="0" presId="urn:microsoft.com/office/officeart/2005/8/layout/hierarchy1"/>
    <dgm:cxn modelId="{D947E818-C636-4A75-9373-89FC1B3F30BC}" type="presParOf" srcId="{45E23AF8-0B4E-4239-A412-AD52381F417B}" destId="{A5AB56C3-3CDC-4A05-BAB8-734B746589BD}" srcOrd="0" destOrd="0" presId="urn:microsoft.com/office/officeart/2005/8/layout/hierarchy1"/>
    <dgm:cxn modelId="{386DEB53-49B1-48C7-81B6-32697BDC1522}" type="presParOf" srcId="{A5AB56C3-3CDC-4A05-BAB8-734B746589BD}" destId="{E34F33D3-4722-474C-8ED0-5922DF12625A}" srcOrd="0" destOrd="0" presId="urn:microsoft.com/office/officeart/2005/8/layout/hierarchy1"/>
    <dgm:cxn modelId="{D23A2308-3CEE-4F50-95A7-01ED845F2221}" type="presParOf" srcId="{A5AB56C3-3CDC-4A05-BAB8-734B746589BD}" destId="{6F882D78-0852-4613-A852-4C0B5BDE0D13}" srcOrd="1" destOrd="0" presId="urn:microsoft.com/office/officeart/2005/8/layout/hierarchy1"/>
    <dgm:cxn modelId="{BCCBCFDC-CF90-4A3A-A7EF-5BC6A96A40D0}" type="presParOf" srcId="{45E23AF8-0B4E-4239-A412-AD52381F417B}" destId="{60C5C967-166C-4E98-A98C-3BBD4B37BB0B}" srcOrd="1" destOrd="0" presId="urn:microsoft.com/office/officeart/2005/8/layout/hierarchy1"/>
    <dgm:cxn modelId="{6E750954-F8A6-4B9E-968B-97C752573F7A}" type="presParOf" srcId="{683E87BC-C720-45CC-BE0D-8473CDCB94A1}" destId="{F7165237-5AA5-4C85-A6FF-CA08D9B1519C}" srcOrd="1" destOrd="0" presId="urn:microsoft.com/office/officeart/2005/8/layout/hierarchy1"/>
    <dgm:cxn modelId="{79A82CC6-FC50-4A61-8597-96479EEDEA00}" type="presParOf" srcId="{F7165237-5AA5-4C85-A6FF-CA08D9B1519C}" destId="{27F8DBEB-BD3B-4206-950C-6E3E82517202}" srcOrd="0" destOrd="0" presId="urn:microsoft.com/office/officeart/2005/8/layout/hierarchy1"/>
    <dgm:cxn modelId="{64795399-A6E8-4039-90B4-745C2F79C56D}" type="presParOf" srcId="{27F8DBEB-BD3B-4206-950C-6E3E82517202}" destId="{367C42AC-6BD5-483F-8FB3-910373706383}" srcOrd="0" destOrd="0" presId="urn:microsoft.com/office/officeart/2005/8/layout/hierarchy1"/>
    <dgm:cxn modelId="{A9EE8FB3-BDC7-4D06-BA81-3FA6E1D4938A}" type="presParOf" srcId="{27F8DBEB-BD3B-4206-950C-6E3E82517202}" destId="{A31BDB2A-C171-4D3F-9D93-19820576CAED}" srcOrd="1" destOrd="0" presId="urn:microsoft.com/office/officeart/2005/8/layout/hierarchy1"/>
    <dgm:cxn modelId="{2C9D0885-63EB-460E-BB95-ABB238640713}" type="presParOf" srcId="{F7165237-5AA5-4C85-A6FF-CA08D9B1519C}" destId="{B7DCC5BB-3713-4ED5-A029-C837D264F327}" srcOrd="1" destOrd="0" presId="urn:microsoft.com/office/officeart/2005/8/layout/hierarchy1"/>
    <dgm:cxn modelId="{16D7038A-7D4F-4313-B78F-ABCC18EA93FA}" type="presParOf" srcId="{683E87BC-C720-45CC-BE0D-8473CDCB94A1}" destId="{58EBEC1F-7D21-45CB-A9E9-6CE56CFF2BC9}" srcOrd="2" destOrd="0" presId="urn:microsoft.com/office/officeart/2005/8/layout/hierarchy1"/>
    <dgm:cxn modelId="{6395C1FC-50C5-42C1-AE80-1E3C4493454D}" type="presParOf" srcId="{58EBEC1F-7D21-45CB-A9E9-6CE56CFF2BC9}" destId="{DE4B9A03-8608-4A82-B176-1D0E29B6DA54}" srcOrd="0" destOrd="0" presId="urn:microsoft.com/office/officeart/2005/8/layout/hierarchy1"/>
    <dgm:cxn modelId="{7F604486-A157-434C-9528-D8398CD80DCC}" type="presParOf" srcId="{DE4B9A03-8608-4A82-B176-1D0E29B6DA54}" destId="{116ACEBD-D562-4A3E-BF1B-C69586E83C0A}" srcOrd="0" destOrd="0" presId="urn:microsoft.com/office/officeart/2005/8/layout/hierarchy1"/>
    <dgm:cxn modelId="{BDD05A3B-AF4C-483D-9B5E-D5FF0A489D02}" type="presParOf" srcId="{DE4B9A03-8608-4A82-B176-1D0E29B6DA54}" destId="{E3F1D988-8F56-4536-91F5-F079CFD01A81}" srcOrd="1" destOrd="0" presId="urn:microsoft.com/office/officeart/2005/8/layout/hierarchy1"/>
    <dgm:cxn modelId="{06CBE503-3DC0-45C3-8C5F-68A58199E69C}" type="presParOf" srcId="{58EBEC1F-7D21-45CB-A9E9-6CE56CFF2BC9}" destId="{1DE944A2-7DC3-4F0B-97E4-BFFA6D3C6F08}" srcOrd="1" destOrd="0" presId="urn:microsoft.com/office/officeart/2005/8/layout/hierarchy1"/>
    <dgm:cxn modelId="{D62F2BAE-4DD6-4CDD-918E-0070A3106E45}" type="presParOf" srcId="{683E87BC-C720-45CC-BE0D-8473CDCB94A1}" destId="{F681B962-4DBE-461B-8BEA-9FA5C67112C1}" srcOrd="3" destOrd="0" presId="urn:microsoft.com/office/officeart/2005/8/layout/hierarchy1"/>
    <dgm:cxn modelId="{1FDA05EC-EF37-431B-A060-A8DA7509CA32}" type="presParOf" srcId="{F681B962-4DBE-461B-8BEA-9FA5C67112C1}" destId="{71AF2A83-AA1A-4CC4-8F4F-1CFA2F15A595}" srcOrd="0" destOrd="0" presId="urn:microsoft.com/office/officeart/2005/8/layout/hierarchy1"/>
    <dgm:cxn modelId="{3A2587F1-3546-4DD0-BBFE-85CAAA020FD1}" type="presParOf" srcId="{71AF2A83-AA1A-4CC4-8F4F-1CFA2F15A595}" destId="{FCFA3FB1-047D-4432-96FB-88739E8C023F}" srcOrd="0" destOrd="0" presId="urn:microsoft.com/office/officeart/2005/8/layout/hierarchy1"/>
    <dgm:cxn modelId="{49DAAEE0-4617-4DB1-ABD6-551F229DD885}" type="presParOf" srcId="{71AF2A83-AA1A-4CC4-8F4F-1CFA2F15A595}" destId="{396BFBF9-BD64-4135-942B-C5C6B64D4E75}" srcOrd="1" destOrd="0" presId="urn:microsoft.com/office/officeart/2005/8/layout/hierarchy1"/>
    <dgm:cxn modelId="{8381E427-2730-47D7-9DE4-0518AD93F853}" type="presParOf" srcId="{F681B962-4DBE-461B-8BEA-9FA5C67112C1}" destId="{E746750F-2E7C-4151-AA0B-00E483FA8F7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20878-B5BE-4E27-B78F-25E0BE61AF9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201E12F-8724-4C57-97A6-3B2991D1350B}">
      <dgm:prSet/>
      <dgm:spPr/>
      <dgm:t>
        <a:bodyPr/>
        <a:lstStyle/>
        <a:p>
          <a:r>
            <a:rPr lang="tr-TR"/>
            <a:t>Hiyerarşik klasör </a:t>
          </a:r>
          <a:endParaRPr lang="en-US"/>
        </a:p>
      </dgm:t>
    </dgm:pt>
    <dgm:pt modelId="{A9E3F115-72B1-42EE-B4DB-9FE37BE6904A}" type="parTrans" cxnId="{666A7DF6-8B02-4B5F-87D1-B30847A3F60F}">
      <dgm:prSet/>
      <dgm:spPr/>
      <dgm:t>
        <a:bodyPr/>
        <a:lstStyle/>
        <a:p>
          <a:endParaRPr lang="en-US"/>
        </a:p>
      </dgm:t>
    </dgm:pt>
    <dgm:pt modelId="{AA60EC96-C885-46F3-97EB-62C997BB0739}" type="sibTrans" cxnId="{666A7DF6-8B02-4B5F-87D1-B30847A3F60F}">
      <dgm:prSet/>
      <dgm:spPr/>
      <dgm:t>
        <a:bodyPr/>
        <a:lstStyle/>
        <a:p>
          <a:endParaRPr lang="en-US"/>
        </a:p>
      </dgm:t>
    </dgm:pt>
    <dgm:pt modelId="{81A4985C-A7F8-4F52-9F46-B26D69E03798}">
      <dgm:prSet/>
      <dgm:spPr/>
      <dgm:t>
        <a:bodyPr/>
        <a:lstStyle/>
        <a:p>
          <a:r>
            <a:rPr lang="tr-TR"/>
            <a:t>Save_mfcc fonksiyonunda os.walk yöntemi </a:t>
          </a:r>
          <a:endParaRPr lang="en-US"/>
        </a:p>
      </dgm:t>
    </dgm:pt>
    <dgm:pt modelId="{FE005818-C110-4774-887B-C43CEDEA0470}" type="parTrans" cxnId="{82262187-2D41-488C-92AD-65C11CD12F22}">
      <dgm:prSet/>
      <dgm:spPr/>
      <dgm:t>
        <a:bodyPr/>
        <a:lstStyle/>
        <a:p>
          <a:endParaRPr lang="en-US"/>
        </a:p>
      </dgm:t>
    </dgm:pt>
    <dgm:pt modelId="{EDBB90B6-005B-4791-9782-5873AAD727CC}" type="sibTrans" cxnId="{82262187-2D41-488C-92AD-65C11CD12F22}">
      <dgm:prSet/>
      <dgm:spPr/>
      <dgm:t>
        <a:bodyPr/>
        <a:lstStyle/>
        <a:p>
          <a:endParaRPr lang="en-US"/>
        </a:p>
      </dgm:t>
    </dgm:pt>
    <dgm:pt modelId="{5410244A-D989-43A6-8337-868E2F1FE56F}" type="pres">
      <dgm:prSet presAssocID="{2EB20878-B5BE-4E27-B78F-25E0BE61AF9D}" presName="hierChild1" presStyleCnt="0">
        <dgm:presLayoutVars>
          <dgm:chPref val="1"/>
          <dgm:dir/>
          <dgm:animOne val="branch"/>
          <dgm:animLvl val="lvl"/>
          <dgm:resizeHandles/>
        </dgm:presLayoutVars>
      </dgm:prSet>
      <dgm:spPr/>
    </dgm:pt>
    <dgm:pt modelId="{B78D8873-87B3-411E-9624-62034531694A}" type="pres">
      <dgm:prSet presAssocID="{6201E12F-8724-4C57-97A6-3B2991D1350B}" presName="hierRoot1" presStyleCnt="0"/>
      <dgm:spPr/>
    </dgm:pt>
    <dgm:pt modelId="{105C785C-1F36-4BED-A61F-FE8EFC208509}" type="pres">
      <dgm:prSet presAssocID="{6201E12F-8724-4C57-97A6-3B2991D1350B}" presName="composite" presStyleCnt="0"/>
      <dgm:spPr/>
    </dgm:pt>
    <dgm:pt modelId="{8477589D-09D4-445E-B9C8-E13D1A57A462}" type="pres">
      <dgm:prSet presAssocID="{6201E12F-8724-4C57-97A6-3B2991D1350B}" presName="background" presStyleLbl="node0" presStyleIdx="0" presStyleCnt="2"/>
      <dgm:spPr/>
    </dgm:pt>
    <dgm:pt modelId="{D4BE4864-A4FD-43EA-975D-0F18D4D7A99C}" type="pres">
      <dgm:prSet presAssocID="{6201E12F-8724-4C57-97A6-3B2991D1350B}" presName="text" presStyleLbl="fgAcc0" presStyleIdx="0" presStyleCnt="2">
        <dgm:presLayoutVars>
          <dgm:chPref val="3"/>
        </dgm:presLayoutVars>
      </dgm:prSet>
      <dgm:spPr/>
    </dgm:pt>
    <dgm:pt modelId="{FF4932BB-7D81-4A3F-AD68-EB24F3E5A4F5}" type="pres">
      <dgm:prSet presAssocID="{6201E12F-8724-4C57-97A6-3B2991D1350B}" presName="hierChild2" presStyleCnt="0"/>
      <dgm:spPr/>
    </dgm:pt>
    <dgm:pt modelId="{1BBD4B3B-5646-4818-BFF3-7CF7A459ED41}" type="pres">
      <dgm:prSet presAssocID="{81A4985C-A7F8-4F52-9F46-B26D69E03798}" presName="hierRoot1" presStyleCnt="0"/>
      <dgm:spPr/>
    </dgm:pt>
    <dgm:pt modelId="{7C2DE797-2B07-487A-BCF5-0A8A085C3D3F}" type="pres">
      <dgm:prSet presAssocID="{81A4985C-A7F8-4F52-9F46-B26D69E03798}" presName="composite" presStyleCnt="0"/>
      <dgm:spPr/>
    </dgm:pt>
    <dgm:pt modelId="{B8B07F2C-71C1-4BCE-8909-37CB55427B2E}" type="pres">
      <dgm:prSet presAssocID="{81A4985C-A7F8-4F52-9F46-B26D69E03798}" presName="background" presStyleLbl="node0" presStyleIdx="1" presStyleCnt="2"/>
      <dgm:spPr/>
    </dgm:pt>
    <dgm:pt modelId="{66FD8C9A-FBCF-430E-803C-00B5A952D39A}" type="pres">
      <dgm:prSet presAssocID="{81A4985C-A7F8-4F52-9F46-B26D69E03798}" presName="text" presStyleLbl="fgAcc0" presStyleIdx="1" presStyleCnt="2">
        <dgm:presLayoutVars>
          <dgm:chPref val="3"/>
        </dgm:presLayoutVars>
      </dgm:prSet>
      <dgm:spPr/>
    </dgm:pt>
    <dgm:pt modelId="{EA8DCAB3-0FA9-4851-A7A4-80F420724911}" type="pres">
      <dgm:prSet presAssocID="{81A4985C-A7F8-4F52-9F46-B26D69E03798}" presName="hierChild2" presStyleCnt="0"/>
      <dgm:spPr/>
    </dgm:pt>
  </dgm:ptLst>
  <dgm:cxnLst>
    <dgm:cxn modelId="{EF563007-46E4-4687-B03F-F878056CEA73}" type="presOf" srcId="{2EB20878-B5BE-4E27-B78F-25E0BE61AF9D}" destId="{5410244A-D989-43A6-8337-868E2F1FE56F}" srcOrd="0" destOrd="0" presId="urn:microsoft.com/office/officeart/2005/8/layout/hierarchy1"/>
    <dgm:cxn modelId="{39D76275-DE2D-41A1-B65F-ED610951EDC1}" type="presOf" srcId="{81A4985C-A7F8-4F52-9F46-B26D69E03798}" destId="{66FD8C9A-FBCF-430E-803C-00B5A952D39A}" srcOrd="0" destOrd="0" presId="urn:microsoft.com/office/officeart/2005/8/layout/hierarchy1"/>
    <dgm:cxn modelId="{82262187-2D41-488C-92AD-65C11CD12F22}" srcId="{2EB20878-B5BE-4E27-B78F-25E0BE61AF9D}" destId="{81A4985C-A7F8-4F52-9F46-B26D69E03798}" srcOrd="1" destOrd="0" parTransId="{FE005818-C110-4774-887B-C43CEDEA0470}" sibTransId="{EDBB90B6-005B-4791-9782-5873AAD727CC}"/>
    <dgm:cxn modelId="{666A7DF6-8B02-4B5F-87D1-B30847A3F60F}" srcId="{2EB20878-B5BE-4E27-B78F-25E0BE61AF9D}" destId="{6201E12F-8724-4C57-97A6-3B2991D1350B}" srcOrd="0" destOrd="0" parTransId="{A9E3F115-72B1-42EE-B4DB-9FE37BE6904A}" sibTransId="{AA60EC96-C885-46F3-97EB-62C997BB0739}"/>
    <dgm:cxn modelId="{33B454FC-A40B-424B-8020-B2345FC40F2D}" type="presOf" srcId="{6201E12F-8724-4C57-97A6-3B2991D1350B}" destId="{D4BE4864-A4FD-43EA-975D-0F18D4D7A99C}" srcOrd="0" destOrd="0" presId="urn:microsoft.com/office/officeart/2005/8/layout/hierarchy1"/>
    <dgm:cxn modelId="{890A9BBC-84BA-4784-A33E-5AB7CBBADED7}" type="presParOf" srcId="{5410244A-D989-43A6-8337-868E2F1FE56F}" destId="{B78D8873-87B3-411E-9624-62034531694A}" srcOrd="0" destOrd="0" presId="urn:microsoft.com/office/officeart/2005/8/layout/hierarchy1"/>
    <dgm:cxn modelId="{1D8C86FD-8DFA-470D-8C86-96497E0E1C94}" type="presParOf" srcId="{B78D8873-87B3-411E-9624-62034531694A}" destId="{105C785C-1F36-4BED-A61F-FE8EFC208509}" srcOrd="0" destOrd="0" presId="urn:microsoft.com/office/officeart/2005/8/layout/hierarchy1"/>
    <dgm:cxn modelId="{129805CC-8DBB-4C92-A869-1B2FA5744F5C}" type="presParOf" srcId="{105C785C-1F36-4BED-A61F-FE8EFC208509}" destId="{8477589D-09D4-445E-B9C8-E13D1A57A462}" srcOrd="0" destOrd="0" presId="urn:microsoft.com/office/officeart/2005/8/layout/hierarchy1"/>
    <dgm:cxn modelId="{993873CE-C06E-4F37-A1AF-E5A2844DB3CB}" type="presParOf" srcId="{105C785C-1F36-4BED-A61F-FE8EFC208509}" destId="{D4BE4864-A4FD-43EA-975D-0F18D4D7A99C}" srcOrd="1" destOrd="0" presId="urn:microsoft.com/office/officeart/2005/8/layout/hierarchy1"/>
    <dgm:cxn modelId="{85E1BCCF-6A82-40C3-BC7D-C5D89CD09B50}" type="presParOf" srcId="{B78D8873-87B3-411E-9624-62034531694A}" destId="{FF4932BB-7D81-4A3F-AD68-EB24F3E5A4F5}" srcOrd="1" destOrd="0" presId="urn:microsoft.com/office/officeart/2005/8/layout/hierarchy1"/>
    <dgm:cxn modelId="{0A594A8D-D661-4D8C-A314-FAB2014D380F}" type="presParOf" srcId="{5410244A-D989-43A6-8337-868E2F1FE56F}" destId="{1BBD4B3B-5646-4818-BFF3-7CF7A459ED41}" srcOrd="1" destOrd="0" presId="urn:microsoft.com/office/officeart/2005/8/layout/hierarchy1"/>
    <dgm:cxn modelId="{9726F4CD-F888-4E02-B6C4-8C349D9F8930}" type="presParOf" srcId="{1BBD4B3B-5646-4818-BFF3-7CF7A459ED41}" destId="{7C2DE797-2B07-487A-BCF5-0A8A085C3D3F}" srcOrd="0" destOrd="0" presId="urn:microsoft.com/office/officeart/2005/8/layout/hierarchy1"/>
    <dgm:cxn modelId="{EB42AC59-97FF-4FE3-A3A6-6BB64F415934}" type="presParOf" srcId="{7C2DE797-2B07-487A-BCF5-0A8A085C3D3F}" destId="{B8B07F2C-71C1-4BCE-8909-37CB55427B2E}" srcOrd="0" destOrd="0" presId="urn:microsoft.com/office/officeart/2005/8/layout/hierarchy1"/>
    <dgm:cxn modelId="{DE7DCA78-23FD-4E55-A4B0-4AC621D5BADC}" type="presParOf" srcId="{7C2DE797-2B07-487A-BCF5-0A8A085C3D3F}" destId="{66FD8C9A-FBCF-430E-803C-00B5A952D39A}" srcOrd="1" destOrd="0" presId="urn:microsoft.com/office/officeart/2005/8/layout/hierarchy1"/>
    <dgm:cxn modelId="{FFA7774B-5E4F-4CCA-A635-F31967C45A76}" type="presParOf" srcId="{1BBD4B3B-5646-4818-BFF3-7CF7A459ED41}" destId="{EA8DCAB3-0FA9-4851-A7A4-80F4207249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ABF419-4E38-45A0-8F8F-3945B0A7D33B}"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BB01322-0D2D-43E7-BE1A-26C766CE505A}">
      <dgm:prSet/>
      <dgm:spPr/>
      <dgm:t>
        <a:bodyPr/>
        <a:lstStyle/>
        <a:p>
          <a:r>
            <a:rPr lang="tr-TR"/>
            <a:t>Eğitim örnek sayısını arttırmak ve ses dosyasında yerel çeşitlilik sağlamak</a:t>
          </a:r>
          <a:endParaRPr lang="en-US"/>
        </a:p>
      </dgm:t>
    </dgm:pt>
    <dgm:pt modelId="{1C0840F2-B365-4188-BA65-42981966CF5C}" type="parTrans" cxnId="{64087EE8-E29E-43E2-AD4A-65D5A5A1D0A4}">
      <dgm:prSet/>
      <dgm:spPr/>
      <dgm:t>
        <a:bodyPr/>
        <a:lstStyle/>
        <a:p>
          <a:endParaRPr lang="en-US"/>
        </a:p>
      </dgm:t>
    </dgm:pt>
    <dgm:pt modelId="{4D3B206E-19A1-44AE-947F-C69EC145EEE5}" type="sibTrans" cxnId="{64087EE8-E29E-43E2-AD4A-65D5A5A1D0A4}">
      <dgm:prSet/>
      <dgm:spPr/>
      <dgm:t>
        <a:bodyPr/>
        <a:lstStyle/>
        <a:p>
          <a:endParaRPr lang="en-US"/>
        </a:p>
      </dgm:t>
    </dgm:pt>
    <dgm:pt modelId="{AD8FFEBE-4D56-4CDF-8531-9DB8C227E8D3}">
      <dgm:prSet/>
      <dgm:spPr/>
      <dgm:t>
        <a:bodyPr/>
        <a:lstStyle/>
        <a:p>
          <a:r>
            <a:rPr lang="tr-TR"/>
            <a:t>10 segment</a:t>
          </a:r>
          <a:endParaRPr lang="en-US"/>
        </a:p>
      </dgm:t>
    </dgm:pt>
    <dgm:pt modelId="{A77AB54B-F323-4943-BDD3-2B80CD734C9F}" type="parTrans" cxnId="{632004EB-3CBC-4B8D-A6CB-23406F6FD38C}">
      <dgm:prSet/>
      <dgm:spPr/>
      <dgm:t>
        <a:bodyPr/>
        <a:lstStyle/>
        <a:p>
          <a:endParaRPr lang="en-US"/>
        </a:p>
      </dgm:t>
    </dgm:pt>
    <dgm:pt modelId="{B84828BA-0CA1-431B-BD68-A638B38BC070}" type="sibTrans" cxnId="{632004EB-3CBC-4B8D-A6CB-23406F6FD38C}">
      <dgm:prSet/>
      <dgm:spPr/>
      <dgm:t>
        <a:bodyPr/>
        <a:lstStyle/>
        <a:p>
          <a:endParaRPr lang="en-US"/>
        </a:p>
      </dgm:t>
    </dgm:pt>
    <dgm:pt modelId="{4474220F-5DB5-430C-9E1C-6DD87A6697F5}">
      <dgm:prSet/>
      <dgm:spPr/>
      <dgm:t>
        <a:bodyPr/>
        <a:lstStyle/>
        <a:p>
          <a:r>
            <a:rPr lang="tr-TR"/>
            <a:t>Öznitelik vektörlerinin boyutlarında tutarlılık sağlayarak derin öğrenme modellerinin eğitimini kolaylaştırır.</a:t>
          </a:r>
          <a:endParaRPr lang="en-US"/>
        </a:p>
      </dgm:t>
    </dgm:pt>
    <dgm:pt modelId="{66FB853A-D6BC-4749-9D89-527AF074D523}" type="parTrans" cxnId="{780CEA14-D8E0-4C12-B8DC-AA16734E995E}">
      <dgm:prSet/>
      <dgm:spPr/>
      <dgm:t>
        <a:bodyPr/>
        <a:lstStyle/>
        <a:p>
          <a:endParaRPr lang="en-US"/>
        </a:p>
      </dgm:t>
    </dgm:pt>
    <dgm:pt modelId="{563DC9D6-0D94-481B-A083-8CCB911EC834}" type="sibTrans" cxnId="{780CEA14-D8E0-4C12-B8DC-AA16734E995E}">
      <dgm:prSet/>
      <dgm:spPr/>
      <dgm:t>
        <a:bodyPr/>
        <a:lstStyle/>
        <a:p>
          <a:endParaRPr lang="en-US"/>
        </a:p>
      </dgm:t>
    </dgm:pt>
    <dgm:pt modelId="{4E0A9494-1D83-49E9-BDBC-AFBA75BF4EE5}" type="pres">
      <dgm:prSet presAssocID="{7CABF419-4E38-45A0-8F8F-3945B0A7D33B}" presName="hierChild1" presStyleCnt="0">
        <dgm:presLayoutVars>
          <dgm:chPref val="1"/>
          <dgm:dir/>
          <dgm:animOne val="branch"/>
          <dgm:animLvl val="lvl"/>
          <dgm:resizeHandles/>
        </dgm:presLayoutVars>
      </dgm:prSet>
      <dgm:spPr/>
    </dgm:pt>
    <dgm:pt modelId="{60456AF9-2F86-4A50-B13F-CCCA4475F1BE}" type="pres">
      <dgm:prSet presAssocID="{7BB01322-0D2D-43E7-BE1A-26C766CE505A}" presName="hierRoot1" presStyleCnt="0"/>
      <dgm:spPr/>
    </dgm:pt>
    <dgm:pt modelId="{62F4DB07-0479-48D3-AA43-7B90A0C8A96E}" type="pres">
      <dgm:prSet presAssocID="{7BB01322-0D2D-43E7-BE1A-26C766CE505A}" presName="composite" presStyleCnt="0"/>
      <dgm:spPr/>
    </dgm:pt>
    <dgm:pt modelId="{0EFC2DAB-8DD7-43CC-AA46-F75CC62BD08F}" type="pres">
      <dgm:prSet presAssocID="{7BB01322-0D2D-43E7-BE1A-26C766CE505A}" presName="background" presStyleLbl="node0" presStyleIdx="0" presStyleCnt="3"/>
      <dgm:spPr/>
    </dgm:pt>
    <dgm:pt modelId="{CB87A3F9-1382-46C0-8658-E9BBC0DBE4E9}" type="pres">
      <dgm:prSet presAssocID="{7BB01322-0D2D-43E7-BE1A-26C766CE505A}" presName="text" presStyleLbl="fgAcc0" presStyleIdx="0" presStyleCnt="3">
        <dgm:presLayoutVars>
          <dgm:chPref val="3"/>
        </dgm:presLayoutVars>
      </dgm:prSet>
      <dgm:spPr/>
    </dgm:pt>
    <dgm:pt modelId="{33CF42FB-9CC1-4603-AE69-5595A5887D8D}" type="pres">
      <dgm:prSet presAssocID="{7BB01322-0D2D-43E7-BE1A-26C766CE505A}" presName="hierChild2" presStyleCnt="0"/>
      <dgm:spPr/>
    </dgm:pt>
    <dgm:pt modelId="{77933DFF-828D-4C4F-86EB-2B209E0F4248}" type="pres">
      <dgm:prSet presAssocID="{AD8FFEBE-4D56-4CDF-8531-9DB8C227E8D3}" presName="hierRoot1" presStyleCnt="0"/>
      <dgm:spPr/>
    </dgm:pt>
    <dgm:pt modelId="{EFFD61CF-1979-4FC0-A1AF-F0C561956A84}" type="pres">
      <dgm:prSet presAssocID="{AD8FFEBE-4D56-4CDF-8531-9DB8C227E8D3}" presName="composite" presStyleCnt="0"/>
      <dgm:spPr/>
    </dgm:pt>
    <dgm:pt modelId="{37B49A19-B476-4C48-BBDD-BB87834D6AA1}" type="pres">
      <dgm:prSet presAssocID="{AD8FFEBE-4D56-4CDF-8531-9DB8C227E8D3}" presName="background" presStyleLbl="node0" presStyleIdx="1" presStyleCnt="3"/>
      <dgm:spPr/>
    </dgm:pt>
    <dgm:pt modelId="{543222D4-A9A2-4332-93CD-92C2E4F33479}" type="pres">
      <dgm:prSet presAssocID="{AD8FFEBE-4D56-4CDF-8531-9DB8C227E8D3}" presName="text" presStyleLbl="fgAcc0" presStyleIdx="1" presStyleCnt="3">
        <dgm:presLayoutVars>
          <dgm:chPref val="3"/>
        </dgm:presLayoutVars>
      </dgm:prSet>
      <dgm:spPr/>
    </dgm:pt>
    <dgm:pt modelId="{87D71620-C8ED-458E-94AB-AB7A04B70A56}" type="pres">
      <dgm:prSet presAssocID="{AD8FFEBE-4D56-4CDF-8531-9DB8C227E8D3}" presName="hierChild2" presStyleCnt="0"/>
      <dgm:spPr/>
    </dgm:pt>
    <dgm:pt modelId="{54FCD7BF-535B-4C0E-A7F5-F6FE032CAB6A}" type="pres">
      <dgm:prSet presAssocID="{4474220F-5DB5-430C-9E1C-6DD87A6697F5}" presName="hierRoot1" presStyleCnt="0"/>
      <dgm:spPr/>
    </dgm:pt>
    <dgm:pt modelId="{9A55F2B8-61BA-4981-A882-F237FC813551}" type="pres">
      <dgm:prSet presAssocID="{4474220F-5DB5-430C-9E1C-6DD87A6697F5}" presName="composite" presStyleCnt="0"/>
      <dgm:spPr/>
    </dgm:pt>
    <dgm:pt modelId="{65977C50-E78C-4624-BE6F-08B1C0124065}" type="pres">
      <dgm:prSet presAssocID="{4474220F-5DB5-430C-9E1C-6DD87A6697F5}" presName="background" presStyleLbl="node0" presStyleIdx="2" presStyleCnt="3"/>
      <dgm:spPr/>
    </dgm:pt>
    <dgm:pt modelId="{000F8550-C3D6-4C2F-9D84-2C9521A8B38B}" type="pres">
      <dgm:prSet presAssocID="{4474220F-5DB5-430C-9E1C-6DD87A6697F5}" presName="text" presStyleLbl="fgAcc0" presStyleIdx="2" presStyleCnt="3">
        <dgm:presLayoutVars>
          <dgm:chPref val="3"/>
        </dgm:presLayoutVars>
      </dgm:prSet>
      <dgm:spPr/>
    </dgm:pt>
    <dgm:pt modelId="{0A3322F1-0173-4C54-AC1C-47B06A743952}" type="pres">
      <dgm:prSet presAssocID="{4474220F-5DB5-430C-9E1C-6DD87A6697F5}" presName="hierChild2" presStyleCnt="0"/>
      <dgm:spPr/>
    </dgm:pt>
  </dgm:ptLst>
  <dgm:cxnLst>
    <dgm:cxn modelId="{780CEA14-D8E0-4C12-B8DC-AA16734E995E}" srcId="{7CABF419-4E38-45A0-8F8F-3945B0A7D33B}" destId="{4474220F-5DB5-430C-9E1C-6DD87A6697F5}" srcOrd="2" destOrd="0" parTransId="{66FB853A-D6BC-4749-9D89-527AF074D523}" sibTransId="{563DC9D6-0D94-481B-A083-8CCB911EC834}"/>
    <dgm:cxn modelId="{4840A021-C9C7-4E99-AD8F-DBFF4FF73861}" type="presOf" srcId="{7CABF419-4E38-45A0-8F8F-3945B0A7D33B}" destId="{4E0A9494-1D83-49E9-BDBC-AFBA75BF4EE5}" srcOrd="0" destOrd="0" presId="urn:microsoft.com/office/officeart/2005/8/layout/hierarchy1"/>
    <dgm:cxn modelId="{4748E482-9293-4C08-BB80-266E7E3A1E42}" type="presOf" srcId="{4474220F-5DB5-430C-9E1C-6DD87A6697F5}" destId="{000F8550-C3D6-4C2F-9D84-2C9521A8B38B}" srcOrd="0" destOrd="0" presId="urn:microsoft.com/office/officeart/2005/8/layout/hierarchy1"/>
    <dgm:cxn modelId="{08D3FA8F-7EE6-4619-945E-1225C056CBFA}" type="presOf" srcId="{AD8FFEBE-4D56-4CDF-8531-9DB8C227E8D3}" destId="{543222D4-A9A2-4332-93CD-92C2E4F33479}" srcOrd="0" destOrd="0" presId="urn:microsoft.com/office/officeart/2005/8/layout/hierarchy1"/>
    <dgm:cxn modelId="{AE2D5BB9-986F-4B04-8308-6770FCEFB368}" type="presOf" srcId="{7BB01322-0D2D-43E7-BE1A-26C766CE505A}" destId="{CB87A3F9-1382-46C0-8658-E9BBC0DBE4E9}" srcOrd="0" destOrd="0" presId="urn:microsoft.com/office/officeart/2005/8/layout/hierarchy1"/>
    <dgm:cxn modelId="{64087EE8-E29E-43E2-AD4A-65D5A5A1D0A4}" srcId="{7CABF419-4E38-45A0-8F8F-3945B0A7D33B}" destId="{7BB01322-0D2D-43E7-BE1A-26C766CE505A}" srcOrd="0" destOrd="0" parTransId="{1C0840F2-B365-4188-BA65-42981966CF5C}" sibTransId="{4D3B206E-19A1-44AE-947F-C69EC145EEE5}"/>
    <dgm:cxn modelId="{632004EB-3CBC-4B8D-A6CB-23406F6FD38C}" srcId="{7CABF419-4E38-45A0-8F8F-3945B0A7D33B}" destId="{AD8FFEBE-4D56-4CDF-8531-9DB8C227E8D3}" srcOrd="1" destOrd="0" parTransId="{A77AB54B-F323-4943-BDD3-2B80CD734C9F}" sibTransId="{B84828BA-0CA1-431B-BD68-A638B38BC070}"/>
    <dgm:cxn modelId="{49EEB94B-6F0E-4858-B660-B5207AB34573}" type="presParOf" srcId="{4E0A9494-1D83-49E9-BDBC-AFBA75BF4EE5}" destId="{60456AF9-2F86-4A50-B13F-CCCA4475F1BE}" srcOrd="0" destOrd="0" presId="urn:microsoft.com/office/officeart/2005/8/layout/hierarchy1"/>
    <dgm:cxn modelId="{79156818-671B-408C-A6A9-F654F18C2A7E}" type="presParOf" srcId="{60456AF9-2F86-4A50-B13F-CCCA4475F1BE}" destId="{62F4DB07-0479-48D3-AA43-7B90A0C8A96E}" srcOrd="0" destOrd="0" presId="urn:microsoft.com/office/officeart/2005/8/layout/hierarchy1"/>
    <dgm:cxn modelId="{0EB81D98-A3AC-40A9-B3B1-52D5F2EDA20D}" type="presParOf" srcId="{62F4DB07-0479-48D3-AA43-7B90A0C8A96E}" destId="{0EFC2DAB-8DD7-43CC-AA46-F75CC62BD08F}" srcOrd="0" destOrd="0" presId="urn:microsoft.com/office/officeart/2005/8/layout/hierarchy1"/>
    <dgm:cxn modelId="{553A9C9F-F4C2-49EC-AE15-CBE043004A1C}" type="presParOf" srcId="{62F4DB07-0479-48D3-AA43-7B90A0C8A96E}" destId="{CB87A3F9-1382-46C0-8658-E9BBC0DBE4E9}" srcOrd="1" destOrd="0" presId="urn:microsoft.com/office/officeart/2005/8/layout/hierarchy1"/>
    <dgm:cxn modelId="{E643984E-68C8-4EE9-921E-0BB43D6BA2B7}" type="presParOf" srcId="{60456AF9-2F86-4A50-B13F-CCCA4475F1BE}" destId="{33CF42FB-9CC1-4603-AE69-5595A5887D8D}" srcOrd="1" destOrd="0" presId="urn:microsoft.com/office/officeart/2005/8/layout/hierarchy1"/>
    <dgm:cxn modelId="{8D20CAD0-1771-4F35-A561-678F737D0DDF}" type="presParOf" srcId="{4E0A9494-1D83-49E9-BDBC-AFBA75BF4EE5}" destId="{77933DFF-828D-4C4F-86EB-2B209E0F4248}" srcOrd="1" destOrd="0" presId="urn:microsoft.com/office/officeart/2005/8/layout/hierarchy1"/>
    <dgm:cxn modelId="{A73951E9-DC88-43C7-A682-D64AC0783A74}" type="presParOf" srcId="{77933DFF-828D-4C4F-86EB-2B209E0F4248}" destId="{EFFD61CF-1979-4FC0-A1AF-F0C561956A84}" srcOrd="0" destOrd="0" presId="urn:microsoft.com/office/officeart/2005/8/layout/hierarchy1"/>
    <dgm:cxn modelId="{E7CC223C-4931-48A5-826C-E6DF03191083}" type="presParOf" srcId="{EFFD61CF-1979-4FC0-A1AF-F0C561956A84}" destId="{37B49A19-B476-4C48-BBDD-BB87834D6AA1}" srcOrd="0" destOrd="0" presId="urn:microsoft.com/office/officeart/2005/8/layout/hierarchy1"/>
    <dgm:cxn modelId="{995BBF62-391A-4499-A581-1C3347E88F69}" type="presParOf" srcId="{EFFD61CF-1979-4FC0-A1AF-F0C561956A84}" destId="{543222D4-A9A2-4332-93CD-92C2E4F33479}" srcOrd="1" destOrd="0" presId="urn:microsoft.com/office/officeart/2005/8/layout/hierarchy1"/>
    <dgm:cxn modelId="{8433B5B4-D136-4261-8E0F-4F83124409C8}" type="presParOf" srcId="{77933DFF-828D-4C4F-86EB-2B209E0F4248}" destId="{87D71620-C8ED-458E-94AB-AB7A04B70A56}" srcOrd="1" destOrd="0" presId="urn:microsoft.com/office/officeart/2005/8/layout/hierarchy1"/>
    <dgm:cxn modelId="{B0828EBD-7D8A-4781-92C0-E940C453C93C}" type="presParOf" srcId="{4E0A9494-1D83-49E9-BDBC-AFBA75BF4EE5}" destId="{54FCD7BF-535B-4C0E-A7F5-F6FE032CAB6A}" srcOrd="2" destOrd="0" presId="urn:microsoft.com/office/officeart/2005/8/layout/hierarchy1"/>
    <dgm:cxn modelId="{8EA3AB5A-2C52-406D-BEDC-8DD198C6B036}" type="presParOf" srcId="{54FCD7BF-535B-4C0E-A7F5-F6FE032CAB6A}" destId="{9A55F2B8-61BA-4981-A882-F237FC813551}" srcOrd="0" destOrd="0" presId="urn:microsoft.com/office/officeart/2005/8/layout/hierarchy1"/>
    <dgm:cxn modelId="{96CCE83C-3084-4748-8B83-8341DF206689}" type="presParOf" srcId="{9A55F2B8-61BA-4981-A882-F237FC813551}" destId="{65977C50-E78C-4624-BE6F-08B1C0124065}" srcOrd="0" destOrd="0" presId="urn:microsoft.com/office/officeart/2005/8/layout/hierarchy1"/>
    <dgm:cxn modelId="{677EBEF4-50C7-475D-8D0D-9114A2CB4151}" type="presParOf" srcId="{9A55F2B8-61BA-4981-A882-F237FC813551}" destId="{000F8550-C3D6-4C2F-9D84-2C9521A8B38B}" srcOrd="1" destOrd="0" presId="urn:microsoft.com/office/officeart/2005/8/layout/hierarchy1"/>
    <dgm:cxn modelId="{74B435B2-43E2-45A8-802C-4861AD183BD4}" type="presParOf" srcId="{54FCD7BF-535B-4C0E-A7F5-F6FE032CAB6A}" destId="{0A3322F1-0173-4C54-AC1C-47B06A74395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F33D3-4722-474C-8ED0-5922DF12625A}">
      <dsp:nvSpPr>
        <dsp:cNvPr id="0" name=""/>
        <dsp:cNvSpPr/>
      </dsp:nvSpPr>
      <dsp:spPr>
        <a:xfrm>
          <a:off x="3201" y="12499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882D78-0852-4613-A852-4C0B5BDE0D13}">
      <dsp:nvSpPr>
        <dsp:cNvPr id="0" name=""/>
        <dsp:cNvSpPr/>
      </dsp:nvSpPr>
      <dsp:spPr>
        <a:xfrm>
          <a:off x="257188" y="14912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Müzik Bilgi Çıkarımı (Music Information Retrieval - MIR)</a:t>
          </a:r>
          <a:endParaRPr lang="en-US" sz="2100" kern="1200"/>
        </a:p>
      </dsp:txBody>
      <dsp:txXfrm>
        <a:off x="299702" y="1533793"/>
        <a:ext cx="2200851" cy="1366505"/>
      </dsp:txXfrm>
    </dsp:sp>
    <dsp:sp modelId="{367C42AC-6BD5-483F-8FB3-910373706383}">
      <dsp:nvSpPr>
        <dsp:cNvPr id="0" name=""/>
        <dsp:cNvSpPr/>
      </dsp:nvSpPr>
      <dsp:spPr>
        <a:xfrm>
          <a:off x="2797054" y="12499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1BDB2A-C171-4D3F-9D93-19820576CAED}">
      <dsp:nvSpPr>
        <dsp:cNvPr id="0" name=""/>
        <dsp:cNvSpPr/>
      </dsp:nvSpPr>
      <dsp:spPr>
        <a:xfrm>
          <a:off x="3051041" y="14912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Ses sinyalinden elde edilen öznitelikler</a:t>
          </a:r>
          <a:endParaRPr lang="en-US" sz="2100" kern="1200"/>
        </a:p>
      </dsp:txBody>
      <dsp:txXfrm>
        <a:off x="3093555" y="1533793"/>
        <a:ext cx="2200851" cy="1366505"/>
      </dsp:txXfrm>
    </dsp:sp>
    <dsp:sp modelId="{116ACEBD-D562-4A3E-BF1B-C69586E83C0A}">
      <dsp:nvSpPr>
        <dsp:cNvPr id="0" name=""/>
        <dsp:cNvSpPr/>
      </dsp:nvSpPr>
      <dsp:spPr>
        <a:xfrm>
          <a:off x="5590907" y="12499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F1D988-8F56-4536-91F5-F079CFD01A81}">
      <dsp:nvSpPr>
        <dsp:cNvPr id="0" name=""/>
        <dsp:cNvSpPr/>
      </dsp:nvSpPr>
      <dsp:spPr>
        <a:xfrm>
          <a:off x="5844894" y="14912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MFCC</a:t>
          </a:r>
          <a:endParaRPr lang="en-US" sz="2100" kern="1200"/>
        </a:p>
      </dsp:txBody>
      <dsp:txXfrm>
        <a:off x="5887408" y="1533793"/>
        <a:ext cx="2200851" cy="1366505"/>
      </dsp:txXfrm>
    </dsp:sp>
    <dsp:sp modelId="{FCFA3FB1-047D-4432-96FB-88739E8C023F}">
      <dsp:nvSpPr>
        <dsp:cNvPr id="0" name=""/>
        <dsp:cNvSpPr/>
      </dsp:nvSpPr>
      <dsp:spPr>
        <a:xfrm>
          <a:off x="8384760" y="12499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6BFBF9-BD64-4135-942B-C5C6B64D4E75}">
      <dsp:nvSpPr>
        <dsp:cNvPr id="0" name=""/>
        <dsp:cNvSpPr/>
      </dsp:nvSpPr>
      <dsp:spPr>
        <a:xfrm>
          <a:off x="8638747" y="14912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Chroma</a:t>
          </a:r>
          <a:endParaRPr lang="en-US" sz="2100" kern="1200"/>
        </a:p>
      </dsp:txBody>
      <dsp:txXfrm>
        <a:off x="8681261" y="1533793"/>
        <a:ext cx="2200851" cy="1366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7589D-09D4-445E-B9C8-E13D1A57A462}">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E4864-A4FD-43EA-975D-0F18D4D7A99C}">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tr-TR" sz="4300" kern="1200"/>
            <a:t>Hiyerarşik klasör </a:t>
          </a:r>
          <a:endParaRPr lang="en-US" sz="4300" kern="1200"/>
        </a:p>
      </dsp:txBody>
      <dsp:txXfrm>
        <a:off x="696297" y="538547"/>
        <a:ext cx="4171627" cy="2590157"/>
      </dsp:txXfrm>
    </dsp:sp>
    <dsp:sp modelId="{B8B07F2C-71C1-4BCE-8909-37CB55427B2E}">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FD8C9A-FBCF-430E-803C-00B5A952D39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tr-TR" sz="4300" kern="1200"/>
            <a:t>Save_mfcc fonksiyonunda os.walk yöntemi </a:t>
          </a:r>
          <a:endParaRPr lang="en-US" sz="4300" kern="1200"/>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C2DAB-8DD7-43CC-AA46-F75CC62BD08F}">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87A3F9-1382-46C0-8658-E9BBC0DBE4E9}">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Eğitim örnek sayısını arttırmak ve ses dosyasında yerel çeşitlilik sağlamak</a:t>
          </a:r>
          <a:endParaRPr lang="en-US" sz="2100" kern="1200"/>
        </a:p>
      </dsp:txBody>
      <dsp:txXfrm>
        <a:off x="378614" y="886531"/>
        <a:ext cx="2810360" cy="1744948"/>
      </dsp:txXfrm>
    </dsp:sp>
    <dsp:sp modelId="{37B49A19-B476-4C48-BBDD-BB87834D6AA1}">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222D4-A9A2-4332-93CD-92C2E4F33479}">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10 segment</a:t>
          </a:r>
          <a:endParaRPr lang="en-US" sz="2100" kern="1200"/>
        </a:p>
      </dsp:txBody>
      <dsp:txXfrm>
        <a:off x="3946203" y="886531"/>
        <a:ext cx="2810360" cy="1744948"/>
      </dsp:txXfrm>
    </dsp:sp>
    <dsp:sp modelId="{65977C50-E78C-4624-BE6F-08B1C0124065}">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0F8550-C3D6-4C2F-9D84-2C9521A8B38B}">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Öznitelik vektörlerinin boyutlarında tutarlılık sağlayarak derin öğrenme modellerinin eğitimini kolaylaştırır.</a:t>
          </a:r>
          <a:endParaRPr lang="en-US" sz="21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BBC96-C004-457F-8E46-F79C7AA8F6C1}" type="datetimeFigureOut">
              <a:rPr lang="tr-TR" smtClean="0"/>
              <a:t>16.06.2025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43C13-DB76-46C0-AAAE-BB1C9CFF9369}" type="slidenum">
              <a:rPr lang="tr-TR" smtClean="0"/>
              <a:t>‹#›</a:t>
            </a:fld>
            <a:endParaRPr lang="tr-TR"/>
          </a:p>
        </p:txBody>
      </p:sp>
    </p:spTree>
    <p:extLst>
      <p:ext uri="{BB962C8B-B14F-4D97-AF65-F5344CB8AC3E}">
        <p14:creationId xmlns:p14="http://schemas.microsoft.com/office/powerpoint/2010/main" val="3625681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1</a:t>
            </a:fld>
            <a:endParaRPr lang="tr-TR"/>
          </a:p>
        </p:txBody>
      </p:sp>
    </p:spTree>
    <p:extLst>
      <p:ext uri="{BB962C8B-B14F-4D97-AF65-F5344CB8AC3E}">
        <p14:creationId xmlns:p14="http://schemas.microsoft.com/office/powerpoint/2010/main" val="3844576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Her ses segmenti için </a:t>
            </a:r>
            <a:r>
              <a:rPr lang="tr-TR" dirty="0" err="1"/>
              <a:t>MFCC’ler</a:t>
            </a:r>
            <a:r>
              <a:rPr lang="tr-TR" dirty="0"/>
              <a:t> </a:t>
            </a:r>
            <a:r>
              <a:rPr lang="tr-TR" dirty="0" err="1"/>
              <a:t>Librosa</a:t>
            </a:r>
            <a:r>
              <a:rPr lang="tr-TR" dirty="0"/>
              <a:t> kütüphanesi kullanılarak hesaplanır. </a:t>
            </a:r>
            <a:r>
              <a:rPr lang="tr-TR" dirty="0" err="1"/>
              <a:t>MFCC’ler</a:t>
            </a:r>
            <a:r>
              <a:rPr lang="tr-TR" dirty="0"/>
              <a:t>, </a:t>
            </a:r>
            <a:r>
              <a:rPr lang="tr-TR" dirty="0" err="1"/>
              <a:t>sesinalgısal</a:t>
            </a:r>
            <a:r>
              <a:rPr lang="tr-TR" dirty="0"/>
              <a:t> ve spektral özelliklerini yansıttığı için sınıflandırmada temel özellik olarak kullanılır. Kullanılan parametreler şunlardır: </a:t>
            </a:r>
          </a:p>
          <a:p>
            <a:r>
              <a:rPr lang="tr-TR" dirty="0"/>
              <a:t>MFCC sayısı: 13</a:t>
            </a:r>
          </a:p>
          <a:p>
            <a:r>
              <a:rPr lang="tr-TR" dirty="0"/>
              <a:t>FFT pencere boyutu: 2048</a:t>
            </a:r>
          </a:p>
          <a:p>
            <a:r>
              <a:rPr lang="tr-TR" dirty="0"/>
              <a:t>Hop </a:t>
            </a:r>
            <a:r>
              <a:rPr lang="tr-TR" dirty="0" err="1"/>
              <a:t>length</a:t>
            </a:r>
            <a:r>
              <a:rPr lang="tr-TR" dirty="0"/>
              <a:t>: 512</a:t>
            </a:r>
          </a:p>
          <a:p>
            <a:r>
              <a:rPr lang="tr-TR" dirty="0"/>
              <a:t>Her segment, kısa zamanlı Fourier dönüşümüne tabi tutulur, ardından </a:t>
            </a:r>
            <a:r>
              <a:rPr lang="tr-TR" dirty="0" err="1"/>
              <a:t>mel</a:t>
            </a:r>
            <a:r>
              <a:rPr lang="tr-TR" dirty="0"/>
              <a:t> ölçekli filtreleme ve logaritmik sıkıştırma uygulanır. Elde edilen MFCC matrisi, zaman adımlarını ilk eksende gösterecek şekilde transpoze edilir; bu, veriyi </a:t>
            </a:r>
            <a:r>
              <a:rPr lang="tr-TR" dirty="0" err="1"/>
              <a:t>konvolüsyonel</a:t>
            </a:r>
            <a:r>
              <a:rPr lang="tr-TR" dirty="0"/>
              <a:t> veya tekrarlayan sinir ağları gibi sıralı modellerle uyumlu hale getirir. Veri tutarlılığını sağlamak için, yalnızca beklenen zaman çerçevesi sayısını karşılayan MFCC segmentleri saklanır. Bu sayede, ses süresindeki farklılıklardan kaynaklanan boyut uyuşmazlıkları önlenmiş olur.</a:t>
            </a:r>
          </a:p>
          <a:p>
            <a:endParaRPr lang="tr-TR" dirty="0"/>
          </a:p>
          <a:p>
            <a:r>
              <a:rPr lang="tr-TR" dirty="0"/>
              <a:t>Ses sinyali analizinde </a:t>
            </a:r>
            <a:r>
              <a:rPr lang="tr-TR" b="1" dirty="0"/>
              <a:t>"pencere (</a:t>
            </a:r>
            <a:r>
              <a:rPr lang="tr-TR" b="1" dirty="0" err="1"/>
              <a:t>window</a:t>
            </a:r>
            <a:r>
              <a:rPr lang="tr-TR" b="1" dirty="0"/>
              <a:t>)"</a:t>
            </a:r>
            <a:r>
              <a:rPr lang="tr-TR" dirty="0"/>
              <a:t>, uzun bir ses sinyalini </a:t>
            </a:r>
            <a:r>
              <a:rPr lang="tr-TR" b="1" dirty="0"/>
              <a:t>kısa parçalara bölerek</a:t>
            </a:r>
            <a:r>
              <a:rPr lang="tr-TR" dirty="0"/>
              <a:t> bu parçaları ayrı ayrı incelemek anlamına gelir.</a:t>
            </a:r>
          </a:p>
          <a:p>
            <a:r>
              <a:rPr lang="tr-TR" dirty="0"/>
              <a:t>Bir ses sinyali zaman içinde değişkenlik gösterir. Bu yüzden sinyalin tümünü tek seferde analiz etmek yerine:</a:t>
            </a:r>
          </a:p>
          <a:p>
            <a:r>
              <a:rPr lang="tr-TR" dirty="0"/>
              <a:t>Küçük parçalara bölüp</a:t>
            </a:r>
          </a:p>
          <a:p>
            <a:r>
              <a:rPr lang="tr-TR" dirty="0"/>
              <a:t>Her bir parçayı (pencereyi) ayrı ayrı analiz ederiz.</a:t>
            </a:r>
          </a:p>
          <a:p>
            <a:r>
              <a:rPr lang="tr-TR" dirty="0"/>
              <a:t>Bu küçük parçalara işte </a:t>
            </a:r>
            <a:r>
              <a:rPr lang="tr-TR" b="1" dirty="0"/>
              <a:t>"pencere"</a:t>
            </a:r>
            <a:r>
              <a:rPr lang="tr-TR" dirty="0"/>
              <a:t> denir.</a:t>
            </a:r>
          </a:p>
          <a:p>
            <a:endParaRPr lang="tr-TR" dirty="0"/>
          </a:p>
          <a:p>
            <a:endParaRPr lang="tr-TR" dirty="0"/>
          </a:p>
          <a:p>
            <a:r>
              <a:rPr lang="tr-TR" b="1" dirty="0"/>
              <a:t>Hop </a:t>
            </a:r>
            <a:r>
              <a:rPr lang="tr-TR" b="1" dirty="0" err="1"/>
              <a:t>length</a:t>
            </a:r>
            <a:r>
              <a:rPr lang="tr-TR" dirty="0"/>
              <a:t>, kısa zaman pencereleri arasındaki mesafeyi (örnek/</a:t>
            </a:r>
            <a:r>
              <a:rPr lang="tr-TR" dirty="0" err="1"/>
              <a:t>sample</a:t>
            </a:r>
            <a:r>
              <a:rPr lang="tr-TR" dirty="0"/>
              <a:t> cinsinden) belirler.</a:t>
            </a:r>
          </a:p>
          <a:p>
            <a:r>
              <a:rPr lang="tr-TR" dirty="0"/>
              <a:t>Yani bir ses sinyali </a:t>
            </a:r>
            <a:r>
              <a:rPr lang="tr-TR" dirty="0" err="1"/>
              <a:t>STFT’ye</a:t>
            </a:r>
            <a:r>
              <a:rPr lang="tr-TR" dirty="0"/>
              <a:t> bölünürken, her bir analiz penceresi kaç örnek sonra yeniden başlatılacak, bunu belirler.</a:t>
            </a:r>
          </a:p>
          <a:p>
            <a:endParaRPr lang="tr-TR" dirty="0"/>
          </a:p>
          <a:p>
            <a:endParaRPr lang="tr-TR" dirty="0"/>
          </a:p>
          <a:p>
            <a:r>
              <a:rPr lang="tr-TR" b="1" dirty="0"/>
              <a:t>Hop </a:t>
            </a:r>
            <a:r>
              <a:rPr lang="tr-TR" b="1" dirty="0" err="1"/>
              <a:t>length</a:t>
            </a:r>
            <a:r>
              <a:rPr lang="tr-TR" b="1" dirty="0"/>
              <a:t> küçülürse</a:t>
            </a:r>
            <a:r>
              <a:rPr lang="tr-TR" dirty="0"/>
              <a:t>, pencereler </a:t>
            </a:r>
            <a:r>
              <a:rPr lang="tr-TR" b="1" dirty="0"/>
              <a:t>daha sık aralıklarla</a:t>
            </a:r>
            <a:r>
              <a:rPr lang="tr-TR" dirty="0"/>
              <a:t> ilerler.</a:t>
            </a:r>
          </a:p>
          <a:p>
            <a:r>
              <a:rPr lang="tr-TR" dirty="0"/>
              <a:t>Bu da demek oluyor ki, sinyalin her bir bölgesi </a:t>
            </a:r>
            <a:r>
              <a:rPr lang="tr-TR" b="1" dirty="0"/>
              <a:t>daha fazla örtüşme ile</a:t>
            </a:r>
            <a:r>
              <a:rPr lang="tr-TR" dirty="0"/>
              <a:t> analiz edilir.</a:t>
            </a:r>
          </a:p>
          <a:p>
            <a:r>
              <a:rPr lang="tr-TR" dirty="0"/>
              <a:t>Sonuç olarak, aynı sinyalin </a:t>
            </a:r>
            <a:r>
              <a:rPr lang="tr-TR" b="1" dirty="0"/>
              <a:t>daha ayrıntılı bir frekans-zaman çözümlemesi</a:t>
            </a:r>
            <a:r>
              <a:rPr lang="tr-TR" dirty="0"/>
              <a:t> elde edilir.</a:t>
            </a:r>
          </a:p>
          <a:p>
            <a:r>
              <a:rPr lang="tr-TR" dirty="0"/>
              <a:t>Ancak bu, işlem maliyetini de artırır (daha fazla hesaplama gerekir).</a:t>
            </a:r>
          </a:p>
          <a:p>
            <a:endParaRPr lang="tr-TR" dirty="0"/>
          </a:p>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10</a:t>
            </a:fld>
            <a:endParaRPr lang="tr-TR"/>
          </a:p>
        </p:txBody>
      </p:sp>
    </p:spTree>
    <p:extLst>
      <p:ext uri="{BB962C8B-B14F-4D97-AF65-F5344CB8AC3E}">
        <p14:creationId xmlns:p14="http://schemas.microsoft.com/office/powerpoint/2010/main" val="563402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Geçerli her MFCC segmenti, bir Python sözlüğü içinde yer alan "</a:t>
            </a:r>
            <a:r>
              <a:rPr lang="tr-TR" dirty="0" err="1"/>
              <a:t>mfcc</a:t>
            </a:r>
            <a:r>
              <a:rPr lang="tr-TR" dirty="0"/>
              <a:t>" listesine eklenir. Buna karşılık gelen sınıf indeksi (yani müzik türü etiketi) ise "</a:t>
            </a:r>
            <a:r>
              <a:rPr lang="tr-TR" dirty="0" err="1"/>
              <a:t>labels</a:t>
            </a:r>
            <a:r>
              <a:rPr lang="tr-TR" dirty="0"/>
              <a:t>" listesinde saklanır. Tür isimleri, tahmin edilen etiketlerin anlamlandırılabilmesi için "</a:t>
            </a:r>
            <a:r>
              <a:rPr lang="tr-TR" dirty="0" err="1"/>
              <a:t>mapping</a:t>
            </a:r>
            <a:r>
              <a:rPr lang="tr-TR" dirty="0"/>
              <a:t>" listesine kaydedilir.</a:t>
            </a:r>
          </a:p>
          <a:p>
            <a:r>
              <a:rPr lang="tr-TR" dirty="0"/>
              <a:t>Son olarak, MFCC özelliklerini, etiketleri ve sınıf eşlemelerini içeren tüm veri kümesi JSON formatında serileştirilip kaydedilir. Bu yapı, modelin eğitim ve değerlendirme aşamalarında verilerin verimli bir şekilde yüklenmesini ve işlenmesini sağlar.</a:t>
            </a:r>
          </a:p>
          <a:p>
            <a:r>
              <a:rPr lang="tr-TR" dirty="0"/>
              <a:t>Ortaya çıkan JSON dosyası şu yapıyı izler:</a:t>
            </a:r>
          </a:p>
          <a:p>
            <a:r>
              <a:rPr lang="en-US" dirty="0"/>
              <a:t>{</a:t>
            </a:r>
          </a:p>
          <a:p>
            <a:r>
              <a:rPr lang="en-US" dirty="0"/>
              <a:t>  "mapping": ["classical", "rock", "jazz", ...],</a:t>
            </a:r>
          </a:p>
          <a:p>
            <a:r>
              <a:rPr lang="en-US" dirty="0"/>
              <a:t>  "labels": [0, 1, 0, ...],</a:t>
            </a:r>
          </a:p>
          <a:p>
            <a:r>
              <a:rPr lang="en-US" dirty="0"/>
              <a:t>  "</a:t>
            </a:r>
            <a:r>
              <a:rPr lang="en-US" dirty="0" err="1"/>
              <a:t>mfcc</a:t>
            </a:r>
            <a:r>
              <a:rPr lang="en-US" dirty="0"/>
              <a:t>": [[[...], [...],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br>
              <a:rPr lang="tr-TR" dirty="0"/>
            </a:br>
            <a:br>
              <a:rPr lang="tr-TR" dirty="0"/>
            </a:br>
            <a:r>
              <a:rPr lang="tr-TR" dirty="0"/>
              <a:t>Bu yöntem, müzik türü sınıflandırmasında denetimli öğrenme modelleri için yüksek kaliteli özellik çıkarımı ve tutarlı veri temsili sağlayan standart ve ölçeklenebilir bir ön işleme süreci sunar.</a:t>
            </a:r>
          </a:p>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11</a:t>
            </a:fld>
            <a:endParaRPr lang="tr-TR"/>
          </a:p>
        </p:txBody>
      </p:sp>
    </p:spTree>
    <p:extLst>
      <p:ext uri="{BB962C8B-B14F-4D97-AF65-F5344CB8AC3E}">
        <p14:creationId xmlns:p14="http://schemas.microsoft.com/office/powerpoint/2010/main" val="3795594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kern="1200" dirty="0">
                <a:solidFill>
                  <a:schemeClr val="tx1"/>
                </a:solidFill>
                <a:effectLst/>
                <a:latin typeface="+mn-lt"/>
                <a:ea typeface="+mn-ea"/>
                <a:cs typeface="+mn-cs"/>
              </a:rPr>
              <a:t>"</a:t>
            </a:r>
            <a:r>
              <a:rPr lang="tr-TR" sz="1200" b="0" kern="1200" dirty="0" err="1">
                <a:solidFill>
                  <a:schemeClr val="tx1"/>
                </a:solidFill>
                <a:effectLst/>
                <a:latin typeface="+mn-lt"/>
                <a:ea typeface="+mn-ea"/>
                <a:cs typeface="+mn-cs"/>
              </a:rPr>
              <a:t>rock</a:t>
            </a:r>
            <a:r>
              <a:rPr lang="tr-TR" sz="1200" b="0" kern="1200" dirty="0">
                <a:solidFill>
                  <a:schemeClr val="tx1"/>
                </a:solidFill>
                <a:effectLst/>
                <a:latin typeface="+mn-lt"/>
                <a:ea typeface="+mn-ea"/>
                <a:cs typeface="+mn-cs"/>
              </a:rPr>
              <a:t>» &gt; 9</a:t>
            </a:r>
          </a:p>
          <a:p>
            <a:r>
              <a:rPr lang="tr-TR" b="1" dirty="0"/>
              <a:t>MFCC (</a:t>
            </a:r>
            <a:r>
              <a:rPr lang="tr-TR" b="1" dirty="0" err="1"/>
              <a:t>Mel-Frequency</a:t>
            </a:r>
            <a:r>
              <a:rPr lang="tr-TR" b="1" dirty="0"/>
              <a:t> </a:t>
            </a:r>
            <a:r>
              <a:rPr lang="tr-TR" b="1" dirty="0" err="1"/>
              <a:t>Cepstral</a:t>
            </a:r>
            <a:r>
              <a:rPr lang="tr-TR" b="1" dirty="0"/>
              <a:t> </a:t>
            </a:r>
            <a:r>
              <a:rPr lang="tr-TR" b="1" dirty="0" err="1"/>
              <a:t>Coefficients</a:t>
            </a:r>
            <a:r>
              <a:rPr lang="tr-TR" b="1" dirty="0"/>
              <a:t>)</a:t>
            </a:r>
            <a:r>
              <a:rPr lang="tr-TR" dirty="0"/>
              <a:t>: İnsan kulağının duyduğu frekanslara göre, </a:t>
            </a:r>
            <a:r>
              <a:rPr lang="tr-TR" b="1" dirty="0"/>
              <a:t>zarf (</a:t>
            </a:r>
            <a:r>
              <a:rPr lang="tr-TR" b="1" dirty="0" err="1"/>
              <a:t>envelope</a:t>
            </a:r>
            <a:r>
              <a:rPr lang="tr-TR" b="1" dirty="0"/>
              <a:t>)</a:t>
            </a:r>
            <a:r>
              <a:rPr lang="tr-TR" dirty="0"/>
              <a:t> ve </a:t>
            </a:r>
            <a:r>
              <a:rPr lang="tr-TR" b="1" dirty="0"/>
              <a:t>tını</a:t>
            </a:r>
            <a:r>
              <a:rPr lang="tr-TR" dirty="0"/>
              <a:t> özelliklerini yakalar. Daha çok </a:t>
            </a:r>
            <a:r>
              <a:rPr lang="tr-TR" b="1" dirty="0"/>
              <a:t>konuşma ve vokal ağırlıklı sesler için</a:t>
            </a:r>
            <a:r>
              <a:rPr lang="tr-TR" dirty="0"/>
              <a:t> uygundur.</a:t>
            </a:r>
          </a:p>
          <a:p>
            <a:r>
              <a:rPr lang="tr-TR" b="1" dirty="0" err="1"/>
              <a:t>Chroma</a:t>
            </a:r>
            <a:r>
              <a:rPr lang="tr-TR" dirty="0"/>
              <a:t>: Müzikteki </a:t>
            </a:r>
            <a:r>
              <a:rPr lang="tr-TR" b="1" dirty="0"/>
              <a:t>notaları ve akorları</a:t>
            </a:r>
            <a:r>
              <a:rPr lang="tr-TR" dirty="0"/>
              <a:t> temsil eder. Yani sesin “ne notaya denk geldiği” hakkında bilgi verir. Özellikle </a:t>
            </a:r>
            <a:r>
              <a:rPr lang="tr-TR" b="1" dirty="0"/>
              <a:t>harmonik yapı</a:t>
            </a:r>
            <a:r>
              <a:rPr lang="tr-TR" dirty="0"/>
              <a:t> (akorlar, tonalite) için önemlidir.</a:t>
            </a:r>
          </a:p>
          <a:p>
            <a:endParaRPr lang="tr-TR" dirty="0"/>
          </a:p>
          <a:p>
            <a:r>
              <a:rPr lang="tr-TR" b="1" dirty="0" err="1"/>
              <a:t>Rock</a:t>
            </a:r>
            <a:r>
              <a:rPr lang="tr-TR" b="1" dirty="0"/>
              <a:t> müzik</a:t>
            </a:r>
            <a:r>
              <a:rPr lang="tr-TR" dirty="0"/>
              <a:t>, genellikle:</a:t>
            </a:r>
          </a:p>
          <a:p>
            <a:r>
              <a:rPr lang="tr-TR" b="1" dirty="0"/>
              <a:t>Belirgin akor yapıları</a:t>
            </a:r>
            <a:r>
              <a:rPr lang="tr-TR" dirty="0"/>
              <a:t>,</a:t>
            </a:r>
          </a:p>
          <a:p>
            <a:r>
              <a:rPr lang="tr-TR" b="1" dirty="0"/>
              <a:t>Yoğun gitar kullanımı</a:t>
            </a:r>
            <a:r>
              <a:rPr lang="tr-TR" dirty="0"/>
              <a:t>,</a:t>
            </a:r>
          </a:p>
          <a:p>
            <a:r>
              <a:rPr lang="tr-TR" b="1" dirty="0"/>
              <a:t>Daha sabit tonlar</a:t>
            </a:r>
            <a:r>
              <a:rPr lang="tr-TR" dirty="0"/>
              <a:t> ve armonik diziler içerir.</a:t>
            </a:r>
          </a:p>
          <a:p>
            <a:r>
              <a:rPr lang="tr-TR" dirty="0"/>
              <a:t>Bu yüzden:</a:t>
            </a:r>
          </a:p>
          <a:p>
            <a:r>
              <a:rPr lang="tr-TR" dirty="0"/>
              <a:t>MFCC bazı davul ya da gitar distorsiyonu gibi gürültülü yapıların frekans bilgisini yakalarken yetersiz kalabilir.</a:t>
            </a:r>
          </a:p>
          <a:p>
            <a:r>
              <a:rPr lang="tr-TR" dirty="0"/>
              <a:t>Ancak </a:t>
            </a:r>
            <a:r>
              <a:rPr lang="tr-TR" b="1" dirty="0" err="1"/>
              <a:t>Chroma</a:t>
            </a:r>
            <a:r>
              <a:rPr lang="tr-TR" dirty="0"/>
              <a:t>, bu sabit akor ve ton yapılarındaki örüntüleri yakalayarak </a:t>
            </a:r>
            <a:r>
              <a:rPr lang="tr-TR" b="1" dirty="0"/>
              <a:t>daha iyi ayrım gücü</a:t>
            </a:r>
            <a:r>
              <a:rPr lang="tr-TR" dirty="0"/>
              <a:t> sağlar.</a:t>
            </a:r>
          </a:p>
          <a:p>
            <a:endParaRPr lang="tr-TR" dirty="0"/>
          </a:p>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12</a:t>
            </a:fld>
            <a:endParaRPr lang="tr-TR"/>
          </a:p>
        </p:txBody>
      </p:sp>
    </p:spTree>
    <p:extLst>
      <p:ext uri="{BB962C8B-B14F-4D97-AF65-F5344CB8AC3E}">
        <p14:creationId xmlns:p14="http://schemas.microsoft.com/office/powerpoint/2010/main" val="250778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13</a:t>
            </a:fld>
            <a:endParaRPr lang="tr-TR"/>
          </a:p>
        </p:txBody>
      </p:sp>
    </p:spTree>
    <p:extLst>
      <p:ext uri="{BB962C8B-B14F-4D97-AF65-F5344CB8AC3E}">
        <p14:creationId xmlns:p14="http://schemas.microsoft.com/office/powerpoint/2010/main" val="4186037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dirty="0"/>
              <a:t>LSTM (</a:t>
            </a:r>
            <a:r>
              <a:rPr lang="tr-TR" b="1" dirty="0" err="1"/>
              <a:t>Long</a:t>
            </a:r>
            <a:r>
              <a:rPr lang="tr-TR" b="1" dirty="0"/>
              <a:t> </a:t>
            </a:r>
            <a:r>
              <a:rPr lang="tr-TR" b="1" dirty="0" err="1"/>
              <a:t>Short-Term</a:t>
            </a:r>
            <a:r>
              <a:rPr lang="tr-TR" b="1" dirty="0"/>
              <a:t> Memory)</a:t>
            </a:r>
            <a:r>
              <a:rPr lang="tr-TR" dirty="0"/>
              <a:t>, zaman içindeki örüntüleri, geçici ilişkileri ve ardışık bilgiyi işler:</a:t>
            </a:r>
          </a:p>
          <a:p>
            <a:r>
              <a:rPr lang="tr-TR" b="1" dirty="0"/>
              <a:t>MFCC + </a:t>
            </a:r>
            <a:r>
              <a:rPr lang="tr-TR" b="1" dirty="0" err="1"/>
              <a:t>Chroma</a:t>
            </a:r>
            <a:r>
              <a:rPr lang="tr-TR" dirty="0"/>
              <a:t> birleştiğinde, LSTM bu birleşik özniteliklerin </a:t>
            </a:r>
            <a:r>
              <a:rPr lang="tr-TR" b="1" dirty="0"/>
              <a:t>zamansal değişimini</a:t>
            </a:r>
            <a:r>
              <a:rPr lang="tr-TR" dirty="0"/>
              <a:t> (örneğin bir akor progresyonunun zaman içindeki evrimini) </a:t>
            </a:r>
            <a:r>
              <a:rPr lang="tr-TR" b="1" dirty="0"/>
              <a:t>doğrudan öğrenebilir</a:t>
            </a:r>
            <a:r>
              <a:rPr lang="tr-TR" dirty="0"/>
              <a:t>.</a:t>
            </a:r>
          </a:p>
          <a:p>
            <a:r>
              <a:rPr lang="tr-TR" dirty="0"/>
              <a:t>Bu, özellikle müzik gibi zamanla evrilen yapılar için </a:t>
            </a:r>
            <a:r>
              <a:rPr lang="tr-TR" b="1" dirty="0"/>
              <a:t>çok etkili</a:t>
            </a:r>
            <a:r>
              <a:rPr lang="tr-TR" dirty="0"/>
              <a:t> olur.</a:t>
            </a:r>
          </a:p>
          <a:p>
            <a:endParaRPr lang="tr-TR" dirty="0"/>
          </a:p>
          <a:p>
            <a:r>
              <a:rPr lang="tr-TR" b="1" dirty="0"/>
              <a:t>CNN ise</a:t>
            </a:r>
            <a:r>
              <a:rPr lang="tr-TR" dirty="0"/>
              <a:t>, zaman ekseni boyunca </a:t>
            </a:r>
            <a:r>
              <a:rPr lang="tr-TR" b="1" dirty="0"/>
              <a:t>sabit uzunluklu pencerelerde örüntü</a:t>
            </a:r>
            <a:r>
              <a:rPr lang="tr-TR" dirty="0"/>
              <a:t> tanımaya çalışır. Ancak CNN’ler:</a:t>
            </a:r>
          </a:p>
          <a:p>
            <a:r>
              <a:rPr lang="tr-TR" dirty="0"/>
              <a:t>Zaman boyutundaki uzun vadeli ilişkileri </a:t>
            </a:r>
            <a:r>
              <a:rPr lang="tr-TR" b="1" dirty="0"/>
              <a:t>doğrudan modelleyemez</a:t>
            </a:r>
            <a:r>
              <a:rPr lang="tr-TR" dirty="0"/>
              <a:t>.</a:t>
            </a:r>
          </a:p>
          <a:p>
            <a:r>
              <a:rPr lang="tr-TR" dirty="0"/>
              <a:t>Bu yüzden, </a:t>
            </a:r>
            <a:r>
              <a:rPr lang="tr-TR" b="1" dirty="0" err="1"/>
              <a:t>Chroma</a:t>
            </a:r>
            <a:r>
              <a:rPr lang="tr-TR" b="1" dirty="0"/>
              <a:t> gibi harmonik bilgilerdeki geçici örüntüleri kaçırabilir</a:t>
            </a:r>
            <a:r>
              <a:rPr lang="tr-TR" dirty="0"/>
              <a:t>.</a:t>
            </a:r>
          </a:p>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14</a:t>
            </a:fld>
            <a:endParaRPr lang="tr-TR"/>
          </a:p>
        </p:txBody>
      </p:sp>
    </p:spTree>
    <p:extLst>
      <p:ext uri="{BB962C8B-B14F-4D97-AF65-F5344CB8AC3E}">
        <p14:creationId xmlns:p14="http://schemas.microsoft.com/office/powerpoint/2010/main" val="339323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buNone/>
            </a:pPr>
            <a:r>
              <a:rPr lang="tr-TR" sz="1400" dirty="0"/>
              <a:t>Bu çalışma, dijital müzik arşivlerinin hızla büyümesiyle artan otomatik sınıflandırma ve analiz ihtiyacına yönelik olarak, müzik bilgi çıkarımı (Music Information </a:t>
            </a:r>
            <a:r>
              <a:rPr lang="tr-TR" sz="1400" dirty="0" err="1"/>
              <a:t>Retrieval</a:t>
            </a:r>
            <a:r>
              <a:rPr lang="tr-TR" sz="1400" dirty="0"/>
              <a:t> - MIR) alanında gerçekleştirilen müzik türü sınıflandırmasına odaklanmaktadır.</a:t>
            </a:r>
          </a:p>
          <a:p>
            <a:pPr>
              <a:buNone/>
            </a:pPr>
            <a:r>
              <a:rPr lang="tr-TR" sz="1400" dirty="0"/>
              <a:t> </a:t>
            </a:r>
          </a:p>
          <a:p>
            <a:pPr>
              <a:buNone/>
            </a:pPr>
            <a:r>
              <a:rPr lang="tr-TR" sz="1400" dirty="0"/>
              <a:t>Müzik türü sınıflandırması, bir ses kaydının müzikal yapısına göre türünün belirlenmesini amaçlar ve içerik yönetimi, öneri sistemleri ile kullanıcı deneyiminin kişiselleştirilmesi gibi alanlara katkı sağlar.</a:t>
            </a:r>
          </a:p>
          <a:p>
            <a:pPr>
              <a:buNone/>
            </a:pPr>
            <a:endParaRPr lang="tr-TR" sz="1400" dirty="0"/>
          </a:p>
          <a:p>
            <a:pPr>
              <a:buNone/>
            </a:pPr>
            <a:r>
              <a:rPr lang="tr-TR" sz="1400" dirty="0"/>
              <a:t>Çalışmada, ses sinyalinden elde edilen özniteliklerin (</a:t>
            </a:r>
            <a:r>
              <a:rPr lang="tr-TR" sz="1400" dirty="0" err="1"/>
              <a:t>feature'ların</a:t>
            </a:r>
            <a:r>
              <a:rPr lang="tr-TR" sz="1400" dirty="0"/>
              <a:t>) sınıflandırma başarısındaki etkisi incelenmiştir. İnsan işitme sistemini modelleyen MFCC (</a:t>
            </a:r>
            <a:r>
              <a:rPr lang="tr-TR" sz="1400" dirty="0" err="1"/>
              <a:t>Mel</a:t>
            </a:r>
            <a:r>
              <a:rPr lang="tr-TR" sz="1400" dirty="0"/>
              <a:t>-Frekans </a:t>
            </a:r>
            <a:r>
              <a:rPr lang="tr-TR" sz="1400" dirty="0" err="1"/>
              <a:t>Kepstrum</a:t>
            </a:r>
            <a:r>
              <a:rPr lang="tr-TR" sz="1400" dirty="0"/>
              <a:t> Katsayıları) öznitelikleri yaygın olarak kullanılırken, sesin tonal yapısını </a:t>
            </a:r>
            <a:r>
              <a:rPr lang="tr-TR" sz="1200" dirty="0"/>
              <a:t>yansıtan</a:t>
            </a:r>
            <a:r>
              <a:rPr lang="tr-TR" sz="1400" dirty="0"/>
              <a:t> </a:t>
            </a:r>
            <a:r>
              <a:rPr lang="tr-TR" sz="1400" dirty="0" err="1"/>
              <a:t>Chroma</a:t>
            </a:r>
            <a:r>
              <a:rPr lang="tr-TR" sz="1400" dirty="0"/>
              <a:t> öznitelikleri ise özellikle armonik analizlerde tamamlayıcı bilgiler sunmaktadır. Bu özniteliklerin derin öğrenme yöntemleriyle birlikte kullanımı, sınıflandırma performansını artırabilmektedir.</a:t>
            </a:r>
          </a:p>
          <a:p>
            <a:pPr>
              <a:buNone/>
            </a:pPr>
            <a:endParaRPr lang="tr-TR" sz="1400" dirty="0"/>
          </a:p>
        </p:txBody>
      </p:sp>
      <p:sp>
        <p:nvSpPr>
          <p:cNvPr id="4" name="Slayt Numarası Yer Tutucusu 3"/>
          <p:cNvSpPr>
            <a:spLocks noGrp="1"/>
          </p:cNvSpPr>
          <p:nvPr>
            <p:ph type="sldNum" sz="quarter" idx="5"/>
          </p:nvPr>
        </p:nvSpPr>
        <p:spPr/>
        <p:txBody>
          <a:bodyPr/>
          <a:lstStyle/>
          <a:p>
            <a:fld id="{A9E43C13-DB76-46C0-AAAE-BB1C9CFF9369}" type="slidenum">
              <a:rPr lang="tr-TR" smtClean="0"/>
              <a:t>2</a:t>
            </a:fld>
            <a:endParaRPr lang="tr-TR"/>
          </a:p>
        </p:txBody>
      </p:sp>
    </p:spTree>
    <p:extLst>
      <p:ext uri="{BB962C8B-B14F-4D97-AF65-F5344CB8AC3E}">
        <p14:creationId xmlns:p14="http://schemas.microsoft.com/office/powerpoint/2010/main" val="139079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buNone/>
            </a:pPr>
            <a:endParaRPr lang="tr-TR" sz="1200" dirty="0"/>
          </a:p>
          <a:p>
            <a:pPr>
              <a:buNone/>
            </a:pPr>
            <a:r>
              <a:rPr lang="tr-TR" sz="1200" dirty="0"/>
              <a:t>Araştırmada MFCC ve </a:t>
            </a:r>
            <a:r>
              <a:rPr lang="tr-TR" sz="1200" dirty="0" err="1"/>
              <a:t>Chroma</a:t>
            </a:r>
            <a:r>
              <a:rPr lang="tr-TR" sz="1200" dirty="0"/>
              <a:t> öznitelikleri, CNN (</a:t>
            </a:r>
            <a:r>
              <a:rPr lang="tr-TR" sz="1200" dirty="0" err="1"/>
              <a:t>Convolutional</a:t>
            </a:r>
            <a:r>
              <a:rPr lang="tr-TR" sz="1200" dirty="0"/>
              <a:t> </a:t>
            </a:r>
            <a:r>
              <a:rPr lang="tr-TR" sz="1200" dirty="0" err="1"/>
              <a:t>Neural</a:t>
            </a:r>
            <a:r>
              <a:rPr lang="tr-TR" sz="1200" dirty="0"/>
              <a:t> Network) ve LSTM (</a:t>
            </a:r>
            <a:r>
              <a:rPr lang="tr-TR" sz="1200" dirty="0" err="1"/>
              <a:t>Long</a:t>
            </a:r>
            <a:r>
              <a:rPr lang="tr-TR" sz="1200" dirty="0"/>
              <a:t> </a:t>
            </a:r>
            <a:r>
              <a:rPr lang="tr-TR" sz="1200" dirty="0" err="1"/>
              <a:t>Short-Term</a:t>
            </a:r>
            <a:r>
              <a:rPr lang="tr-TR" sz="1200" dirty="0"/>
              <a:t> Memory) mimarileriyle birlikte kullanılarak dört farklı model oluşturulmuştur: MFCC-CNN, </a:t>
            </a:r>
            <a:r>
              <a:rPr lang="tr-TR" sz="1200" dirty="0" err="1"/>
              <a:t>MFCC+Chroma-CNN</a:t>
            </a:r>
            <a:r>
              <a:rPr lang="tr-TR" sz="1200" dirty="0"/>
              <a:t>, MFCC-LSTM ve </a:t>
            </a:r>
            <a:r>
              <a:rPr lang="tr-TR" sz="1200" dirty="0" err="1"/>
              <a:t>MFCC+Chroma-LSTM</a:t>
            </a:r>
            <a:r>
              <a:rPr lang="tr-TR" sz="1200" dirty="0"/>
              <a:t>. Değerlendirmeler için alanda yaygın kullanılan GTZAN </a:t>
            </a:r>
            <a:r>
              <a:rPr lang="tr-TR" sz="1200" dirty="0" err="1"/>
              <a:t>Genre</a:t>
            </a:r>
            <a:r>
              <a:rPr lang="tr-TR" sz="1200" dirty="0"/>
              <a:t> Collection veri seti tercih edilmiştir.</a:t>
            </a:r>
          </a:p>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3</a:t>
            </a:fld>
            <a:endParaRPr lang="tr-TR"/>
          </a:p>
        </p:txBody>
      </p:sp>
    </p:spTree>
    <p:extLst>
      <p:ext uri="{BB962C8B-B14F-4D97-AF65-F5344CB8AC3E}">
        <p14:creationId xmlns:p14="http://schemas.microsoft.com/office/powerpoint/2010/main" val="2640259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buNone/>
            </a:pPr>
            <a:r>
              <a:rPr lang="tr-TR" sz="1200" dirty="0"/>
              <a:t>Çalışmanın literatüre katkıları şu şekilde özetlenebilir:</a:t>
            </a:r>
          </a:p>
          <a:p>
            <a:pPr>
              <a:buFont typeface="Arial" panose="020B0604020202020204" pitchFamily="34" charset="0"/>
              <a:buChar char="•"/>
            </a:pPr>
            <a:r>
              <a:rPr lang="tr-TR" sz="1200" dirty="0"/>
              <a:t>MFCC ve </a:t>
            </a:r>
            <a:r>
              <a:rPr lang="tr-TR" sz="1200" dirty="0" err="1"/>
              <a:t>Chroma</a:t>
            </a:r>
            <a:r>
              <a:rPr lang="tr-TR" sz="1200" dirty="0"/>
              <a:t> özniteliklerinin tekil ve birlikte kullanımının sınıflandırma başarısına etkisi deneysel olarak karşılaştırılmıştır.</a:t>
            </a:r>
          </a:p>
          <a:p>
            <a:pPr>
              <a:buFont typeface="Arial" panose="020B0604020202020204" pitchFamily="34" charset="0"/>
              <a:buChar char="•"/>
            </a:pPr>
            <a:r>
              <a:rPr lang="tr-TR" sz="1200" dirty="0"/>
              <a:t>CNN ve LSTM gibi farklı derin öğrenme mimarilerinin ses öznitelikleriyle etkileşimi analiz edilmiştir.</a:t>
            </a:r>
          </a:p>
          <a:p>
            <a:pPr>
              <a:buFont typeface="Arial" panose="020B0604020202020204" pitchFamily="34" charset="0"/>
              <a:buChar char="•"/>
            </a:pPr>
            <a:r>
              <a:rPr lang="tr-TR" sz="1200" dirty="0"/>
              <a:t>Dört farklı yapılandırmanın doğruluk oranları GTZAN veri seti üzerinde değerlendirilmiştir.</a:t>
            </a:r>
          </a:p>
          <a:p>
            <a:pPr>
              <a:buFont typeface="Arial" panose="020B0604020202020204" pitchFamily="34" charset="0"/>
              <a:buChar char="•"/>
            </a:pPr>
            <a:r>
              <a:rPr lang="tr-TR" sz="1200" dirty="0"/>
              <a:t>En yüksek başarıyı sağlayan model-öznitelik kombinasyonu belirlenmiş ve müzik türü sınıflandırması için öneriler sunulmuştur.</a:t>
            </a:r>
          </a:p>
          <a:p>
            <a:r>
              <a:rPr lang="tr-TR" sz="1200" dirty="0"/>
              <a:t>Sonuçlar, öznitelik seçimi ile model mimarisi arasındaki ilişkinin sınıflandırma performansında belirleyici bir rol oynadığını ortaya koymaktadır.</a:t>
            </a:r>
          </a:p>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4</a:t>
            </a:fld>
            <a:endParaRPr lang="tr-TR"/>
          </a:p>
        </p:txBody>
      </p:sp>
    </p:spTree>
    <p:extLst>
      <p:ext uri="{BB962C8B-B14F-4D97-AF65-F5344CB8AC3E}">
        <p14:creationId xmlns:p14="http://schemas.microsoft.com/office/powerpoint/2010/main" val="2623459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5</a:t>
            </a:fld>
            <a:endParaRPr lang="tr-TR"/>
          </a:p>
        </p:txBody>
      </p:sp>
    </p:spTree>
    <p:extLst>
      <p:ext uri="{BB962C8B-B14F-4D97-AF65-F5344CB8AC3E}">
        <p14:creationId xmlns:p14="http://schemas.microsoft.com/office/powerpoint/2010/main" val="391932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Derin öğrenme modellerini eğitebilmemiz için veri setini ön işlemeye tabi tutmamız gerekir.</a:t>
            </a:r>
          </a:p>
        </p:txBody>
      </p:sp>
      <p:sp>
        <p:nvSpPr>
          <p:cNvPr id="4" name="Slayt Numarası Yer Tutucusu 3"/>
          <p:cNvSpPr>
            <a:spLocks noGrp="1"/>
          </p:cNvSpPr>
          <p:nvPr>
            <p:ph type="sldNum" sz="quarter" idx="5"/>
          </p:nvPr>
        </p:nvSpPr>
        <p:spPr/>
        <p:txBody>
          <a:bodyPr/>
          <a:lstStyle/>
          <a:p>
            <a:fld id="{A9E43C13-DB76-46C0-AAAE-BB1C9CFF9369}" type="slidenum">
              <a:rPr lang="tr-TR" smtClean="0"/>
              <a:t>6</a:t>
            </a:fld>
            <a:endParaRPr lang="tr-TR"/>
          </a:p>
        </p:txBody>
      </p:sp>
    </p:spTree>
    <p:extLst>
      <p:ext uri="{BB962C8B-B14F-4D97-AF65-F5344CB8AC3E}">
        <p14:creationId xmlns:p14="http://schemas.microsoft.com/office/powerpoint/2010/main" val="83997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Ses veri kümesi, her bir alt klasörün farklı bir müzik türünü temsil ettiği hiyerarşik bir klasör yapısında düzenlenmiştir. </a:t>
            </a:r>
            <a:r>
              <a:rPr lang="tr-TR" dirty="0" err="1"/>
              <a:t>save_mfcc</a:t>
            </a:r>
            <a:r>
              <a:rPr lang="tr-TR" dirty="0"/>
              <a:t>() fonksiyonu, </a:t>
            </a:r>
            <a:r>
              <a:rPr lang="tr-TR" dirty="0" err="1"/>
              <a:t>os.walk</a:t>
            </a:r>
            <a:r>
              <a:rPr lang="tr-TR" dirty="0"/>
              <a:t>() yöntemiyle bu yapıyı sistemli bir şekilde dolaşarak dosyaları türlerine göre gruplar ve etiketler. Her müzik türüne anlamsal bir etiket atanır ve bu etiketler, sınıf eşleşmesini korumak amacıyla bir eşleme listesine eklenir.</a:t>
            </a:r>
          </a:p>
        </p:txBody>
      </p:sp>
      <p:sp>
        <p:nvSpPr>
          <p:cNvPr id="4" name="Slayt Numarası Yer Tutucusu 3"/>
          <p:cNvSpPr>
            <a:spLocks noGrp="1"/>
          </p:cNvSpPr>
          <p:nvPr>
            <p:ph type="sldNum" sz="quarter" idx="5"/>
          </p:nvPr>
        </p:nvSpPr>
        <p:spPr/>
        <p:txBody>
          <a:bodyPr/>
          <a:lstStyle/>
          <a:p>
            <a:fld id="{A9E43C13-DB76-46C0-AAAE-BB1C9CFF9369}" type="slidenum">
              <a:rPr lang="tr-TR" smtClean="0"/>
              <a:t>7</a:t>
            </a:fld>
            <a:endParaRPr lang="tr-TR"/>
          </a:p>
        </p:txBody>
      </p:sp>
    </p:spTree>
    <p:extLst>
      <p:ext uri="{BB962C8B-B14F-4D97-AF65-F5344CB8AC3E}">
        <p14:creationId xmlns:p14="http://schemas.microsoft.com/office/powerpoint/2010/main" val="1561831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Eğitim örneklerinin sayısını artırmak ve her ses dosyasında yerel çeşitlilik sağlamak amacıyla sabit segmentasyon stratejisi uygulanmıştır. Her ses parçası, eşit uzunlukta 10 segmente (</a:t>
            </a:r>
            <a:r>
              <a:rPr lang="tr-TR" dirty="0" err="1"/>
              <a:t>num_segments</a:t>
            </a:r>
            <a:r>
              <a:rPr lang="tr-TR" dirty="0"/>
              <a:t> = 10) bölünür. Segment başına düşen örnek sayısı, toplam örnek sayısının segment sayısına bölünmesiyle hesaplanır. Bu segmentasyon, eğitim verisinin çeşitliliğini artırırken, öznitelik vektörlerinin boyutlarında tutarlılık sağlayarak derin öğrenme modellerinin eğitimini kolaylaştırır.</a:t>
            </a:r>
          </a:p>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8</a:t>
            </a:fld>
            <a:endParaRPr lang="tr-TR"/>
          </a:p>
        </p:txBody>
      </p:sp>
    </p:spTree>
    <p:extLst>
      <p:ext uri="{BB962C8B-B14F-4D97-AF65-F5344CB8AC3E}">
        <p14:creationId xmlns:p14="http://schemas.microsoft.com/office/powerpoint/2010/main" val="977398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Orijinal veri kümesiyle yapılan ilk eğitimlerde modelin başarımı düşüktü ve aşırı öğrenme gözlemlendi. Bu sorunu azaltmak için veri artırma teknikleri kullanılarak eğitim verisinin çeşitliliği artırıldı. Böylece modelin genelleme yeteneği ve dayanıklılığı geliştirildi.</a:t>
            </a:r>
          </a:p>
          <a:p>
            <a:endParaRPr lang="tr-TR" dirty="0"/>
          </a:p>
        </p:txBody>
      </p:sp>
      <p:sp>
        <p:nvSpPr>
          <p:cNvPr id="4" name="Slayt Numarası Yer Tutucusu 3"/>
          <p:cNvSpPr>
            <a:spLocks noGrp="1"/>
          </p:cNvSpPr>
          <p:nvPr>
            <p:ph type="sldNum" sz="quarter" idx="5"/>
          </p:nvPr>
        </p:nvSpPr>
        <p:spPr/>
        <p:txBody>
          <a:bodyPr/>
          <a:lstStyle/>
          <a:p>
            <a:fld id="{A9E43C13-DB76-46C0-AAAE-BB1C9CFF9369}" type="slidenum">
              <a:rPr lang="tr-TR" smtClean="0"/>
              <a:t>9</a:t>
            </a:fld>
            <a:endParaRPr lang="tr-TR"/>
          </a:p>
        </p:txBody>
      </p:sp>
    </p:spTree>
    <p:extLst>
      <p:ext uri="{BB962C8B-B14F-4D97-AF65-F5344CB8AC3E}">
        <p14:creationId xmlns:p14="http://schemas.microsoft.com/office/powerpoint/2010/main" val="127164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8F66A-57DC-2125-5AFC-10F2D5246F8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6CA0455-D3EC-E31B-D3B7-D6560DCF8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B385C5C-2442-E4C3-7CA3-67E8903C0973}"/>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5" name="Alt Bilgi Yer Tutucusu 4">
            <a:extLst>
              <a:ext uri="{FF2B5EF4-FFF2-40B4-BE49-F238E27FC236}">
                <a16:creationId xmlns:a16="http://schemas.microsoft.com/office/drawing/2014/main" id="{98A43BC8-31AA-5C6B-C148-7C1F25D6EB6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DE5CEF4-65DD-8E4A-694D-E2ED4B9F574F}"/>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167083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BA8C93-5B75-611A-9B69-B3DF09681D7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B2B729A-B3F8-6B9F-0537-0F53A49501C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012B69C-6F3F-FB97-A64A-7C596A11E1D4}"/>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5" name="Alt Bilgi Yer Tutucusu 4">
            <a:extLst>
              <a:ext uri="{FF2B5EF4-FFF2-40B4-BE49-F238E27FC236}">
                <a16:creationId xmlns:a16="http://schemas.microsoft.com/office/drawing/2014/main" id="{F7AC9AFC-0F83-3E12-3AA6-DCA6D0DBDF0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F20C88C-5E9D-8439-FD09-B078348F0E44}"/>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262482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9EA86EB-6F83-8119-E198-5C79928ED0E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EE38822-BC95-5C84-7699-3F45D60EDD4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FEDB102-530E-DD4D-E7E2-D4DA2F7D0ADE}"/>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5" name="Alt Bilgi Yer Tutucusu 4">
            <a:extLst>
              <a:ext uri="{FF2B5EF4-FFF2-40B4-BE49-F238E27FC236}">
                <a16:creationId xmlns:a16="http://schemas.microsoft.com/office/drawing/2014/main" id="{BEF85567-DDBD-3B72-2223-21D55987325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6434E90-0DF8-4767-8308-7292EF7536EF}"/>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285800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D9CD3C-64C7-B6F2-B3AE-8CECA02B7AB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65D39E5-1630-98DC-AEED-559B85A248E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1C12E7-E20F-176B-9F1B-69DC2D179FFF}"/>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5" name="Alt Bilgi Yer Tutucusu 4">
            <a:extLst>
              <a:ext uri="{FF2B5EF4-FFF2-40B4-BE49-F238E27FC236}">
                <a16:creationId xmlns:a16="http://schemas.microsoft.com/office/drawing/2014/main" id="{ACFA9D5F-73A8-D5CE-A5C1-618CE13598F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C8512DB-285E-ED2A-C2B2-F783DB7D74AD}"/>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393937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22AAAC-E069-9078-7343-F5EAA63C9A2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7E667A6-C581-D649-1CAF-97318AE33E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DD94100-0A45-58F9-C6CE-BFB4EEE3B96D}"/>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5" name="Alt Bilgi Yer Tutucusu 4">
            <a:extLst>
              <a:ext uri="{FF2B5EF4-FFF2-40B4-BE49-F238E27FC236}">
                <a16:creationId xmlns:a16="http://schemas.microsoft.com/office/drawing/2014/main" id="{FC04D6F1-4B8C-B3FB-6080-A2514974F78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08395F2-91A1-2399-C618-F31F778B5D3A}"/>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85813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FD6DBC-53A2-CBFD-4C17-CEF8827FFE3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3888688-2592-19AF-A100-869CD72E762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2CC85E1-B8DA-1E03-0BEC-D40607C24D9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E3896D1-B752-858D-E925-6E9E341E05DC}"/>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6" name="Alt Bilgi Yer Tutucusu 5">
            <a:extLst>
              <a:ext uri="{FF2B5EF4-FFF2-40B4-BE49-F238E27FC236}">
                <a16:creationId xmlns:a16="http://schemas.microsoft.com/office/drawing/2014/main" id="{4DA9E29B-51A7-9BFD-1609-51AEB9EC4CD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C203E45-0A46-318A-8876-0687B280D588}"/>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390959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18E8A2-37D1-1765-DE86-AE48F9499ED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4B538E8-3387-9588-F0CA-83789D6A6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18C41D7-DD07-EE85-2853-58D33552F27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2A2E6E3-047F-1930-DE58-700D404586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45CDA43-7BEB-9DF4-D4E0-28DC7339462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EFEF73D-B1B3-6CB5-0003-91E19D4DF217}"/>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8" name="Alt Bilgi Yer Tutucusu 7">
            <a:extLst>
              <a:ext uri="{FF2B5EF4-FFF2-40B4-BE49-F238E27FC236}">
                <a16:creationId xmlns:a16="http://schemas.microsoft.com/office/drawing/2014/main" id="{C6EF85A3-8543-CCBA-700D-2F888B8C6BA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AC7EF2E-5359-F9E4-F706-EF427F72A3E0}"/>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208067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1581C3-EB2B-A392-BFEF-0E019AF6113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2B59D84-C46C-4AE8-E7C9-DBC77BD6232F}"/>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4" name="Alt Bilgi Yer Tutucusu 3">
            <a:extLst>
              <a:ext uri="{FF2B5EF4-FFF2-40B4-BE49-F238E27FC236}">
                <a16:creationId xmlns:a16="http://schemas.microsoft.com/office/drawing/2014/main" id="{0E611B86-2CBC-6835-2364-95F8D5F345B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70C17F9-7F54-1405-1EBC-7A6B372F3FE5}"/>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327439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C43B387-6516-6A5E-83E4-5206CCFFC6D0}"/>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3" name="Alt Bilgi Yer Tutucusu 2">
            <a:extLst>
              <a:ext uri="{FF2B5EF4-FFF2-40B4-BE49-F238E27FC236}">
                <a16:creationId xmlns:a16="http://schemas.microsoft.com/office/drawing/2014/main" id="{806034E1-7A31-A551-1BB2-2E526DFC75F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72E85E2-33E3-54BB-5C95-1EFED5A157F5}"/>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176982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BFE2E7-F7F8-7453-1F38-232CA75255E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7B369A0-7AC9-D88E-6743-29CAFA930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324DB8D-7F8D-3645-DDA9-44613BFB2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A014E83-D3DE-69E4-F318-F49CD40B7E60}"/>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6" name="Alt Bilgi Yer Tutucusu 5">
            <a:extLst>
              <a:ext uri="{FF2B5EF4-FFF2-40B4-BE49-F238E27FC236}">
                <a16:creationId xmlns:a16="http://schemas.microsoft.com/office/drawing/2014/main" id="{C7D029B6-24F3-B019-3229-F825D63AB87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1EB08B3-77CD-0590-A7A5-A8B032EBA4BD}"/>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93396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1B0741-8191-141B-2603-EF308D1F137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B4BD81B-5BBD-C031-4463-B75B072A02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155FFB7-9C57-404F-6EE8-BE40AC577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53BE0B9-0CA5-E215-B403-E6D33348A4D8}"/>
              </a:ext>
            </a:extLst>
          </p:cNvPr>
          <p:cNvSpPr>
            <a:spLocks noGrp="1"/>
          </p:cNvSpPr>
          <p:nvPr>
            <p:ph type="dt" sz="half" idx="10"/>
          </p:nvPr>
        </p:nvSpPr>
        <p:spPr/>
        <p:txBody>
          <a:bodyPr/>
          <a:lstStyle/>
          <a:p>
            <a:fld id="{B3579CB5-B893-4780-8187-006AF9EE4BDA}" type="datetimeFigureOut">
              <a:rPr lang="tr-TR" smtClean="0"/>
              <a:t>16.06.2025</a:t>
            </a:fld>
            <a:endParaRPr lang="tr-TR"/>
          </a:p>
        </p:txBody>
      </p:sp>
      <p:sp>
        <p:nvSpPr>
          <p:cNvPr id="6" name="Alt Bilgi Yer Tutucusu 5">
            <a:extLst>
              <a:ext uri="{FF2B5EF4-FFF2-40B4-BE49-F238E27FC236}">
                <a16:creationId xmlns:a16="http://schemas.microsoft.com/office/drawing/2014/main" id="{21E53CA4-4221-3E75-DAD1-8389AF62BBA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8396FA4-8ABD-D20B-F0DB-AD7B6F5F0284}"/>
              </a:ext>
            </a:extLst>
          </p:cNvPr>
          <p:cNvSpPr>
            <a:spLocks noGrp="1"/>
          </p:cNvSpPr>
          <p:nvPr>
            <p:ph type="sldNum" sz="quarter" idx="12"/>
          </p:nvPr>
        </p:nvSpPr>
        <p:spPr/>
        <p:txBody>
          <a:bodyPr/>
          <a:lstStyle/>
          <a:p>
            <a:fld id="{52F3F841-47C6-48C7-9C3F-9BFC61E872F4}" type="slidenum">
              <a:rPr lang="tr-TR" smtClean="0"/>
              <a:t>‹#›</a:t>
            </a:fld>
            <a:endParaRPr lang="tr-TR"/>
          </a:p>
        </p:txBody>
      </p:sp>
    </p:spTree>
    <p:extLst>
      <p:ext uri="{BB962C8B-B14F-4D97-AF65-F5344CB8AC3E}">
        <p14:creationId xmlns:p14="http://schemas.microsoft.com/office/powerpoint/2010/main" val="251688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209F1AC-685D-FD8E-F4ED-A90C5F7C4A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B0D7367-7532-1CEC-1BB0-DDF8035EC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9614EAD-C94C-9AC9-D434-1E1538E29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579CB5-B893-4780-8187-006AF9EE4BDA}" type="datetimeFigureOut">
              <a:rPr lang="tr-TR" smtClean="0"/>
              <a:t>16.06.2025</a:t>
            </a:fld>
            <a:endParaRPr lang="tr-TR"/>
          </a:p>
        </p:txBody>
      </p:sp>
      <p:sp>
        <p:nvSpPr>
          <p:cNvPr id="5" name="Alt Bilgi Yer Tutucusu 4">
            <a:extLst>
              <a:ext uri="{FF2B5EF4-FFF2-40B4-BE49-F238E27FC236}">
                <a16:creationId xmlns:a16="http://schemas.microsoft.com/office/drawing/2014/main" id="{F38D7212-B7D5-32E4-E355-CF8AD85F5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A7BA9CFD-BEE8-FB0D-23A7-833C2C67C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F3F841-47C6-48C7-9C3F-9BFC61E872F4}" type="slidenum">
              <a:rPr lang="tr-TR" smtClean="0"/>
              <a:t>‹#›</a:t>
            </a:fld>
            <a:endParaRPr lang="tr-TR"/>
          </a:p>
        </p:txBody>
      </p:sp>
    </p:spTree>
    <p:extLst>
      <p:ext uri="{BB962C8B-B14F-4D97-AF65-F5344CB8AC3E}">
        <p14:creationId xmlns:p14="http://schemas.microsoft.com/office/powerpoint/2010/main" val="233046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3A4CB4D4-1672-4E32-3FCB-B9E0FCE6CA2B}"/>
              </a:ext>
            </a:extLst>
          </p:cNvPr>
          <p:cNvSpPr>
            <a:spLocks noGrp="1"/>
          </p:cNvSpPr>
          <p:nvPr>
            <p:ph type="ctrTitle"/>
          </p:nvPr>
        </p:nvSpPr>
        <p:spPr>
          <a:xfrm>
            <a:off x="4162567" y="818984"/>
            <a:ext cx="6714699" cy="3178689"/>
          </a:xfrm>
        </p:spPr>
        <p:txBody>
          <a:bodyPr>
            <a:normAutofit/>
          </a:bodyPr>
          <a:lstStyle/>
          <a:p>
            <a:pPr algn="l"/>
            <a:r>
              <a:rPr lang="tr-TR" sz="4800">
                <a:solidFill>
                  <a:srgbClr val="FFFFFF"/>
                </a:solidFill>
              </a:rPr>
              <a:t>Ses Verilerini Kullanarak Şarkı Türü Tahmini Yapılması</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a:extLst>
              <a:ext uri="{FF2B5EF4-FFF2-40B4-BE49-F238E27FC236}">
                <a16:creationId xmlns:a16="http://schemas.microsoft.com/office/drawing/2014/main" id="{2B5BFF8B-7747-4D94-91E6-AF865A8D6B9D}"/>
              </a:ext>
            </a:extLst>
          </p:cNvPr>
          <p:cNvSpPr>
            <a:spLocks noGrp="1"/>
          </p:cNvSpPr>
          <p:nvPr>
            <p:ph type="subTitle" idx="1"/>
          </p:nvPr>
        </p:nvSpPr>
        <p:spPr>
          <a:xfrm>
            <a:off x="4285397" y="4960961"/>
            <a:ext cx="7055893" cy="1078054"/>
          </a:xfrm>
        </p:spPr>
        <p:txBody>
          <a:bodyPr>
            <a:normAutofit/>
          </a:bodyPr>
          <a:lstStyle/>
          <a:p>
            <a:pPr algn="l"/>
            <a:r>
              <a:rPr lang="tr-TR">
                <a:solidFill>
                  <a:srgbClr val="FFFFFF"/>
                </a:solidFill>
              </a:rPr>
              <a:t>Umut Eren Toraman</a:t>
            </a:r>
          </a:p>
          <a:p>
            <a:pPr algn="l"/>
            <a:r>
              <a:rPr lang="tr-TR">
                <a:solidFill>
                  <a:srgbClr val="FFFFFF"/>
                </a:solidFill>
              </a:rPr>
              <a:t>170421037</a:t>
            </a:r>
          </a:p>
        </p:txBody>
      </p:sp>
    </p:spTree>
    <p:extLst>
      <p:ext uri="{BB962C8B-B14F-4D97-AF65-F5344CB8AC3E}">
        <p14:creationId xmlns:p14="http://schemas.microsoft.com/office/powerpoint/2010/main" val="1580758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8E6CD22-75A2-2F83-3822-9C935A451068}"/>
              </a:ext>
            </a:extLst>
          </p:cNvPr>
          <p:cNvSpPr>
            <a:spLocks noGrp="1"/>
          </p:cNvSpPr>
          <p:nvPr>
            <p:ph type="title"/>
          </p:nvPr>
        </p:nvSpPr>
        <p:spPr>
          <a:xfrm>
            <a:off x="459346" y="336347"/>
            <a:ext cx="9895951" cy="1033669"/>
          </a:xfrm>
        </p:spPr>
        <p:txBody>
          <a:bodyPr>
            <a:normAutofit/>
          </a:bodyPr>
          <a:lstStyle/>
          <a:p>
            <a:r>
              <a:rPr lang="tr-TR" sz="4000" dirty="0">
                <a:solidFill>
                  <a:srgbClr val="FFFFFF"/>
                </a:solidFill>
              </a:rPr>
              <a:t>Öznitelik Çıkarımı</a:t>
            </a:r>
          </a:p>
        </p:txBody>
      </p:sp>
      <p:sp>
        <p:nvSpPr>
          <p:cNvPr id="3" name="İçerik Yer Tutucusu 2">
            <a:extLst>
              <a:ext uri="{FF2B5EF4-FFF2-40B4-BE49-F238E27FC236}">
                <a16:creationId xmlns:a16="http://schemas.microsoft.com/office/drawing/2014/main" id="{3D25D7F8-4E50-BDCA-FDC2-C6DC70E703E3}"/>
              </a:ext>
            </a:extLst>
          </p:cNvPr>
          <p:cNvSpPr>
            <a:spLocks noGrp="1"/>
          </p:cNvSpPr>
          <p:nvPr>
            <p:ph idx="1"/>
          </p:nvPr>
        </p:nvSpPr>
        <p:spPr>
          <a:xfrm>
            <a:off x="344778" y="1706363"/>
            <a:ext cx="5168918" cy="4572800"/>
          </a:xfrm>
        </p:spPr>
        <p:txBody>
          <a:bodyPr anchor="ctr">
            <a:normAutofit fontScale="92500" lnSpcReduction="10000"/>
          </a:bodyPr>
          <a:lstStyle/>
          <a:p>
            <a:r>
              <a:rPr lang="tr-TR" sz="3600" dirty="0"/>
              <a:t>MFCC sayısı: 13</a:t>
            </a:r>
          </a:p>
          <a:p>
            <a:r>
              <a:rPr lang="tr-TR" sz="3600" dirty="0"/>
              <a:t>FFT pencere boyutu: 2048</a:t>
            </a:r>
          </a:p>
          <a:p>
            <a:r>
              <a:rPr lang="tr-TR" sz="3600" dirty="0"/>
              <a:t>Hop </a:t>
            </a:r>
            <a:r>
              <a:rPr lang="tr-TR" sz="3600" dirty="0" err="1"/>
              <a:t>length</a:t>
            </a:r>
            <a:r>
              <a:rPr lang="tr-TR" sz="3600" dirty="0"/>
              <a:t>: 512</a:t>
            </a:r>
          </a:p>
          <a:p>
            <a:r>
              <a:rPr lang="tr-TR" sz="3600" dirty="0"/>
              <a:t>Her segment için algısal ve spektral özelliklerini temsil eden katsayılar hesaplanır.</a:t>
            </a:r>
          </a:p>
          <a:p>
            <a:r>
              <a:rPr lang="tr-TR" sz="3600" dirty="0" err="1"/>
              <a:t>Librosa</a:t>
            </a:r>
            <a:r>
              <a:rPr lang="tr-TR" sz="3600" dirty="0"/>
              <a:t> kütüphanesi kullanılır.</a:t>
            </a:r>
          </a:p>
        </p:txBody>
      </p:sp>
      <p:pic>
        <p:nvPicPr>
          <p:cNvPr id="5" name="Resim 4">
            <a:extLst>
              <a:ext uri="{FF2B5EF4-FFF2-40B4-BE49-F238E27FC236}">
                <a16:creationId xmlns:a16="http://schemas.microsoft.com/office/drawing/2014/main" id="{D006A681-BAF1-3E84-D436-2A9F9D8180E5}"/>
              </a:ext>
            </a:extLst>
          </p:cNvPr>
          <p:cNvPicPr>
            <a:picLocks noChangeAspect="1"/>
          </p:cNvPicPr>
          <p:nvPr/>
        </p:nvPicPr>
        <p:blipFill>
          <a:blip r:embed="rId3"/>
          <a:stretch>
            <a:fillRect/>
          </a:stretch>
        </p:blipFill>
        <p:spPr>
          <a:xfrm>
            <a:off x="5513696" y="1821983"/>
            <a:ext cx="6659873" cy="4572800"/>
          </a:xfrm>
          <a:prstGeom prst="rect">
            <a:avLst/>
          </a:prstGeom>
        </p:spPr>
      </p:pic>
    </p:spTree>
    <p:extLst>
      <p:ext uri="{BB962C8B-B14F-4D97-AF65-F5344CB8AC3E}">
        <p14:creationId xmlns:p14="http://schemas.microsoft.com/office/powerpoint/2010/main" val="112401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464295-C2D9-BDFA-9A75-F0CB9729FA88}"/>
              </a:ext>
            </a:extLst>
          </p:cNvPr>
          <p:cNvSpPr>
            <a:spLocks noGrp="1"/>
          </p:cNvSpPr>
          <p:nvPr>
            <p:ph type="title"/>
          </p:nvPr>
        </p:nvSpPr>
        <p:spPr>
          <a:xfrm>
            <a:off x="1371599" y="294538"/>
            <a:ext cx="9895951" cy="1033669"/>
          </a:xfrm>
        </p:spPr>
        <p:txBody>
          <a:bodyPr>
            <a:normAutofit/>
          </a:bodyPr>
          <a:lstStyle/>
          <a:p>
            <a:r>
              <a:rPr lang="tr-TR" sz="4000">
                <a:solidFill>
                  <a:srgbClr val="FFFFFF"/>
                </a:solidFill>
              </a:rPr>
              <a:t>Etiketleme</a:t>
            </a:r>
          </a:p>
        </p:txBody>
      </p:sp>
      <p:sp>
        <p:nvSpPr>
          <p:cNvPr id="3" name="İçerik Yer Tutucusu 2">
            <a:extLst>
              <a:ext uri="{FF2B5EF4-FFF2-40B4-BE49-F238E27FC236}">
                <a16:creationId xmlns:a16="http://schemas.microsoft.com/office/drawing/2014/main" id="{2994E135-72ED-2584-57C0-1B661813B40B}"/>
              </a:ext>
            </a:extLst>
          </p:cNvPr>
          <p:cNvSpPr>
            <a:spLocks noGrp="1"/>
          </p:cNvSpPr>
          <p:nvPr>
            <p:ph idx="1"/>
          </p:nvPr>
        </p:nvSpPr>
        <p:spPr>
          <a:xfrm>
            <a:off x="1371599" y="2318197"/>
            <a:ext cx="9724031" cy="3683358"/>
          </a:xfrm>
        </p:spPr>
        <p:txBody>
          <a:bodyPr anchor="ctr">
            <a:normAutofit fontScale="92500"/>
          </a:bodyPr>
          <a:lstStyle/>
          <a:p>
            <a:r>
              <a:rPr lang="tr-TR" sz="3200" dirty="0"/>
              <a:t>Tüm veri kümesi (MFCC öznitelikleri, etiketler ve sınıf eşlemeleri), JSON formatında serileştirilerek kaydedilir.</a:t>
            </a:r>
          </a:p>
          <a:p>
            <a:r>
              <a:rPr lang="en-US" sz="3200" dirty="0"/>
              <a:t>{</a:t>
            </a:r>
          </a:p>
          <a:p>
            <a:r>
              <a:rPr lang="en-US" sz="3200" dirty="0"/>
              <a:t>    "mapping": ["classical", "rock", "jazz", ...],</a:t>
            </a:r>
          </a:p>
          <a:p>
            <a:r>
              <a:rPr lang="en-US" sz="3200" dirty="0"/>
              <a:t>    "labels": [0, 1, </a:t>
            </a:r>
            <a:r>
              <a:rPr lang="tr-TR" sz="3200" dirty="0"/>
              <a:t>2</a:t>
            </a:r>
            <a:r>
              <a:rPr lang="en-US" sz="3200" dirty="0"/>
              <a:t>, ...],</a:t>
            </a:r>
          </a:p>
          <a:p>
            <a:r>
              <a:rPr lang="en-US" sz="3200" dirty="0"/>
              <a:t>    "</a:t>
            </a:r>
            <a:r>
              <a:rPr lang="en-US" sz="3200" dirty="0" err="1"/>
              <a:t>mfcc</a:t>
            </a:r>
            <a:r>
              <a:rPr lang="en-US" sz="3200" dirty="0"/>
              <a:t>": [[[...], [...], ...], ...]</a:t>
            </a:r>
          </a:p>
          <a:p>
            <a:r>
              <a:rPr lang="en-US" sz="3200" dirty="0"/>
              <a:t>}</a:t>
            </a:r>
            <a:endParaRPr lang="tr-TR" sz="3200" dirty="0"/>
          </a:p>
        </p:txBody>
      </p:sp>
    </p:spTree>
    <p:extLst>
      <p:ext uri="{BB962C8B-B14F-4D97-AF65-F5344CB8AC3E}">
        <p14:creationId xmlns:p14="http://schemas.microsoft.com/office/powerpoint/2010/main" val="115699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9F0556F-5E36-8EA0-0E66-758B0744F021}"/>
              </a:ext>
            </a:extLst>
          </p:cNvPr>
          <p:cNvSpPr>
            <a:spLocks noGrp="1"/>
          </p:cNvSpPr>
          <p:nvPr>
            <p:ph type="title"/>
          </p:nvPr>
        </p:nvSpPr>
        <p:spPr>
          <a:xfrm>
            <a:off x="459346" y="278535"/>
            <a:ext cx="9895951" cy="1033669"/>
          </a:xfrm>
        </p:spPr>
        <p:txBody>
          <a:bodyPr>
            <a:normAutofit/>
          </a:bodyPr>
          <a:lstStyle/>
          <a:p>
            <a:r>
              <a:rPr lang="tr-TR" sz="4000" dirty="0">
                <a:solidFill>
                  <a:srgbClr val="FFFFFF"/>
                </a:solidFill>
              </a:rPr>
              <a:t>Sonuçlar</a:t>
            </a:r>
          </a:p>
        </p:txBody>
      </p:sp>
      <p:sp>
        <p:nvSpPr>
          <p:cNvPr id="3" name="İçerik Yer Tutucusu 2">
            <a:extLst>
              <a:ext uri="{FF2B5EF4-FFF2-40B4-BE49-F238E27FC236}">
                <a16:creationId xmlns:a16="http://schemas.microsoft.com/office/drawing/2014/main" id="{E9FBD1F9-D973-D54A-D743-84F54271CB5D}"/>
              </a:ext>
            </a:extLst>
          </p:cNvPr>
          <p:cNvSpPr>
            <a:spLocks noGrp="1"/>
          </p:cNvSpPr>
          <p:nvPr>
            <p:ph idx="1"/>
          </p:nvPr>
        </p:nvSpPr>
        <p:spPr>
          <a:xfrm>
            <a:off x="236221" y="1781838"/>
            <a:ext cx="5859777" cy="4891756"/>
          </a:xfrm>
        </p:spPr>
        <p:txBody>
          <a:bodyPr anchor="ctr">
            <a:normAutofit fontScale="85000" lnSpcReduction="20000"/>
          </a:bodyPr>
          <a:lstStyle/>
          <a:p>
            <a:r>
              <a:rPr lang="tr-TR" b="1" dirty="0"/>
              <a:t>MFCC-LSTM</a:t>
            </a:r>
            <a:r>
              <a:rPr lang="tr-TR" dirty="0"/>
              <a:t> modeli %89,32 doğruluk elde ederken,</a:t>
            </a:r>
          </a:p>
          <a:p>
            <a:r>
              <a:rPr lang="tr-TR" b="1" dirty="0" err="1"/>
              <a:t>MFCC+Chroma-LSTM</a:t>
            </a:r>
            <a:r>
              <a:rPr lang="tr-TR" dirty="0"/>
              <a:t> modeli %95,94 doğrulukla daha yüksek başarı sağlamıştır.</a:t>
            </a:r>
          </a:p>
          <a:p>
            <a:r>
              <a:rPr lang="tr-TR" dirty="0" err="1"/>
              <a:t>Chroma</a:t>
            </a:r>
            <a:r>
              <a:rPr lang="tr-TR" dirty="0"/>
              <a:t> özniteliklerinin eklenmesi, özellikle </a:t>
            </a:r>
            <a:r>
              <a:rPr lang="tr-TR" dirty="0" err="1"/>
              <a:t>MFCC’nin</a:t>
            </a:r>
            <a:r>
              <a:rPr lang="tr-TR" dirty="0"/>
              <a:t> yetersiz kaldığı sınıflarda (örneğin sınıf 9'da F1-skorda %75,84’ten %90,48’e, </a:t>
            </a:r>
            <a:r>
              <a:rPr lang="tr-TR" dirty="0" err="1"/>
              <a:t>recall’da</a:t>
            </a:r>
            <a:r>
              <a:rPr lang="tr-TR" dirty="0"/>
              <a:t> %69,20’den %84,10’a) belirgin iyileşmeler sunmuştur.</a:t>
            </a:r>
          </a:p>
          <a:p>
            <a:r>
              <a:rPr lang="tr-TR" dirty="0" err="1"/>
              <a:t>Chroma'nın</a:t>
            </a:r>
            <a:r>
              <a:rPr lang="tr-TR" dirty="0"/>
              <a:t> sunduğu </a:t>
            </a:r>
            <a:r>
              <a:rPr lang="tr-TR" b="1" dirty="0"/>
              <a:t>harmonik bilgilerin</a:t>
            </a:r>
            <a:r>
              <a:rPr lang="tr-TR" dirty="0"/>
              <a:t>, </a:t>
            </a:r>
            <a:r>
              <a:rPr lang="tr-TR" dirty="0" err="1"/>
              <a:t>MFCC’nin</a:t>
            </a:r>
            <a:r>
              <a:rPr lang="tr-TR" dirty="0"/>
              <a:t> </a:t>
            </a:r>
            <a:r>
              <a:rPr lang="tr-TR" dirty="0" err="1"/>
              <a:t>tınısal</a:t>
            </a:r>
            <a:r>
              <a:rPr lang="tr-TR" dirty="0"/>
              <a:t> özelliklerini tamamlayarak LSTM gibi sıralı modellerin zamansal desenleri yakalamasına katkı sağladığını göstermektedir.</a:t>
            </a:r>
          </a:p>
        </p:txBody>
      </p:sp>
      <p:pic>
        <p:nvPicPr>
          <p:cNvPr id="5" name="Resim 4" descr="metin, ekran görüntüsü, diyagram, öykü gelişim çizgisi; kumpas; grafiğini çıkarma içeren bir resim&#10;&#10;Yapay zeka tarafından oluşturulmuş içerik yanlış olabilir.">
            <a:extLst>
              <a:ext uri="{FF2B5EF4-FFF2-40B4-BE49-F238E27FC236}">
                <a16:creationId xmlns:a16="http://schemas.microsoft.com/office/drawing/2014/main" id="{FF38D329-99BB-6407-F35B-0A356E0D6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219" y="1783379"/>
            <a:ext cx="5623560" cy="4709160"/>
          </a:xfrm>
          <a:prstGeom prst="rect">
            <a:avLst/>
          </a:prstGeom>
        </p:spPr>
      </p:pic>
    </p:spTree>
    <p:extLst>
      <p:ext uri="{BB962C8B-B14F-4D97-AF65-F5344CB8AC3E}">
        <p14:creationId xmlns:p14="http://schemas.microsoft.com/office/powerpoint/2010/main" val="6337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2033BB5-182D-85AC-4F7E-6BCF4BEB35F2}"/>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Sonuçlar</a:t>
            </a:r>
          </a:p>
        </p:txBody>
      </p:sp>
      <p:sp>
        <p:nvSpPr>
          <p:cNvPr id="3" name="İçerik Yer Tutucusu 2">
            <a:extLst>
              <a:ext uri="{FF2B5EF4-FFF2-40B4-BE49-F238E27FC236}">
                <a16:creationId xmlns:a16="http://schemas.microsoft.com/office/drawing/2014/main" id="{D9D9CFE8-B4F9-2240-F0BA-B3D0C142FC27}"/>
              </a:ext>
            </a:extLst>
          </p:cNvPr>
          <p:cNvSpPr>
            <a:spLocks noGrp="1"/>
          </p:cNvSpPr>
          <p:nvPr>
            <p:ph idx="1"/>
          </p:nvPr>
        </p:nvSpPr>
        <p:spPr>
          <a:xfrm>
            <a:off x="1371599" y="1885279"/>
            <a:ext cx="9724031" cy="4116276"/>
          </a:xfrm>
        </p:spPr>
        <p:txBody>
          <a:bodyPr anchor="ctr">
            <a:normAutofit/>
          </a:bodyPr>
          <a:lstStyle/>
          <a:p>
            <a:pPr>
              <a:buNone/>
            </a:pPr>
            <a:r>
              <a:rPr lang="tr-TR" sz="3200" dirty="0"/>
              <a:t>	Öte yandan, </a:t>
            </a:r>
            <a:r>
              <a:rPr lang="tr-TR" sz="3200" b="1" dirty="0"/>
              <a:t>CNN tabanlı modeller</a:t>
            </a:r>
            <a:r>
              <a:rPr lang="tr-TR" sz="3200" dirty="0"/>
              <a:t>, </a:t>
            </a:r>
            <a:r>
              <a:rPr lang="tr-TR" sz="3200" dirty="0" err="1"/>
              <a:t>Chroma</a:t>
            </a:r>
            <a:r>
              <a:rPr lang="tr-TR" sz="3200" dirty="0"/>
              <a:t> öznitelikleri olmadan da çok yüksek başarıya ulaşmıştır:</a:t>
            </a:r>
          </a:p>
          <a:p>
            <a:pPr>
              <a:buFont typeface="Arial" panose="020B0604020202020204" pitchFamily="34" charset="0"/>
              <a:buChar char="•"/>
            </a:pPr>
            <a:r>
              <a:rPr lang="tr-TR" sz="3200" b="1" dirty="0"/>
              <a:t>MFCC-CNN</a:t>
            </a:r>
            <a:r>
              <a:rPr lang="tr-TR" sz="3200" dirty="0"/>
              <a:t> modeli %98,38 doğruluk ile en iyi sonucu vermiştir.</a:t>
            </a:r>
          </a:p>
          <a:p>
            <a:pPr>
              <a:buFont typeface="Arial" panose="020B0604020202020204" pitchFamily="34" charset="0"/>
              <a:buChar char="•"/>
            </a:pPr>
            <a:r>
              <a:rPr lang="tr-TR" sz="3200" b="1" dirty="0" err="1"/>
              <a:t>MFCC+Chroma-CNN</a:t>
            </a:r>
            <a:r>
              <a:rPr lang="tr-TR" sz="3200" dirty="0"/>
              <a:t> modeli ise %98,02 doğrulukla onu takip etmiştir.</a:t>
            </a:r>
          </a:p>
          <a:p>
            <a:pPr>
              <a:buFont typeface="Arial" panose="020B0604020202020204" pitchFamily="34" charset="0"/>
              <a:buChar char="•"/>
            </a:pPr>
            <a:r>
              <a:rPr lang="tr-TR" sz="3200" dirty="0" err="1"/>
              <a:t>Chroma</a:t>
            </a:r>
            <a:r>
              <a:rPr lang="tr-TR" sz="3200" dirty="0"/>
              <a:t> katkısı sınırlı kalmıştır.</a:t>
            </a:r>
          </a:p>
          <a:p>
            <a:endParaRPr lang="tr-TR" sz="2000" dirty="0"/>
          </a:p>
        </p:txBody>
      </p:sp>
    </p:spTree>
    <p:extLst>
      <p:ext uri="{BB962C8B-B14F-4D97-AF65-F5344CB8AC3E}">
        <p14:creationId xmlns:p14="http://schemas.microsoft.com/office/powerpoint/2010/main" val="274014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A2AA4C-2055-F406-9750-7D69A575DCD8}"/>
              </a:ext>
            </a:extLst>
          </p:cNvPr>
          <p:cNvSpPr>
            <a:spLocks noGrp="1"/>
          </p:cNvSpPr>
          <p:nvPr>
            <p:ph type="title"/>
          </p:nvPr>
        </p:nvSpPr>
        <p:spPr>
          <a:xfrm>
            <a:off x="1371599" y="294538"/>
            <a:ext cx="9895951" cy="1033669"/>
          </a:xfrm>
        </p:spPr>
        <p:txBody>
          <a:bodyPr>
            <a:normAutofit/>
          </a:bodyPr>
          <a:lstStyle/>
          <a:p>
            <a:r>
              <a:rPr lang="tr-TR" sz="4000">
                <a:solidFill>
                  <a:srgbClr val="FFFFFF"/>
                </a:solidFill>
              </a:rPr>
              <a:t>Sonuçlar</a:t>
            </a:r>
          </a:p>
        </p:txBody>
      </p:sp>
      <p:sp>
        <p:nvSpPr>
          <p:cNvPr id="3" name="İçerik Yer Tutucusu 2">
            <a:extLst>
              <a:ext uri="{FF2B5EF4-FFF2-40B4-BE49-F238E27FC236}">
                <a16:creationId xmlns:a16="http://schemas.microsoft.com/office/drawing/2014/main" id="{8365FECE-E36A-4226-2DCE-AA70274541A5}"/>
              </a:ext>
            </a:extLst>
          </p:cNvPr>
          <p:cNvSpPr>
            <a:spLocks noGrp="1"/>
          </p:cNvSpPr>
          <p:nvPr>
            <p:ph idx="1"/>
          </p:nvPr>
        </p:nvSpPr>
        <p:spPr>
          <a:xfrm>
            <a:off x="1371599" y="2318197"/>
            <a:ext cx="9724031" cy="3683358"/>
          </a:xfrm>
        </p:spPr>
        <p:txBody>
          <a:bodyPr anchor="ctr">
            <a:normAutofit/>
          </a:bodyPr>
          <a:lstStyle/>
          <a:p>
            <a:r>
              <a:rPr lang="tr-TR" sz="3600" b="1" dirty="0"/>
              <a:t>LSTM gibi zamansal modeller için önemli performans artışı sağlarken</a:t>
            </a:r>
            <a:r>
              <a:rPr lang="tr-TR" sz="3600" dirty="0"/>
              <a:t>,</a:t>
            </a:r>
            <a:endParaRPr lang="tr-TR" sz="3600" b="1" dirty="0"/>
          </a:p>
          <a:p>
            <a:r>
              <a:rPr lang="tr-TR" sz="3600" b="1" dirty="0"/>
              <a:t>CNN gibi </a:t>
            </a:r>
            <a:r>
              <a:rPr lang="tr-TR" sz="3600" b="1" dirty="0" err="1"/>
              <a:t>konvolüsyonel</a:t>
            </a:r>
            <a:r>
              <a:rPr lang="tr-TR" sz="3600" b="1" dirty="0"/>
              <a:t> modellerde</a:t>
            </a:r>
            <a:r>
              <a:rPr lang="tr-TR" sz="3600" dirty="0"/>
              <a:t> </a:t>
            </a:r>
            <a:r>
              <a:rPr lang="tr-TR" sz="3600" b="1" dirty="0"/>
              <a:t>ek hesaplama yükünü haklı çıkaracak ölçüde iyileşme sağlamamaktadır.</a:t>
            </a:r>
          </a:p>
        </p:txBody>
      </p:sp>
    </p:spTree>
    <p:extLst>
      <p:ext uri="{BB962C8B-B14F-4D97-AF65-F5344CB8AC3E}">
        <p14:creationId xmlns:p14="http://schemas.microsoft.com/office/powerpoint/2010/main" val="8004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B53CFA41-24A9-1A09-C517-407AF849E9DA}"/>
              </a:ext>
            </a:extLst>
          </p:cNvPr>
          <p:cNvSpPr>
            <a:spLocks noGrp="1"/>
          </p:cNvSpPr>
          <p:nvPr>
            <p:ph type="title"/>
          </p:nvPr>
        </p:nvSpPr>
        <p:spPr>
          <a:xfrm>
            <a:off x="1371597" y="348865"/>
            <a:ext cx="10044023" cy="877729"/>
          </a:xfrm>
        </p:spPr>
        <p:txBody>
          <a:bodyPr anchor="ctr">
            <a:normAutofit/>
          </a:bodyPr>
          <a:lstStyle/>
          <a:p>
            <a:r>
              <a:rPr lang="tr-TR" sz="4000" dirty="0">
                <a:solidFill>
                  <a:srgbClr val="FFFFFF"/>
                </a:solidFill>
              </a:rPr>
              <a:t>Giriş</a:t>
            </a:r>
          </a:p>
        </p:txBody>
      </p:sp>
      <p:graphicFrame>
        <p:nvGraphicFramePr>
          <p:cNvPr id="12" name="İçerik Yer Tutucusu 2">
            <a:extLst>
              <a:ext uri="{FF2B5EF4-FFF2-40B4-BE49-F238E27FC236}">
                <a16:creationId xmlns:a16="http://schemas.microsoft.com/office/drawing/2014/main" id="{64F2A8CD-621D-E5EC-DFE8-3BC15FEDF95D}"/>
              </a:ext>
            </a:extLst>
          </p:cNvPr>
          <p:cNvGraphicFramePr>
            <a:graphicFrameLocks noGrp="1"/>
          </p:cNvGraphicFramePr>
          <p:nvPr>
            <p:ph idx="1"/>
            <p:extLst>
              <p:ext uri="{D42A27DB-BD31-4B8C-83A1-F6EECF244321}">
                <p14:modId xmlns:p14="http://schemas.microsoft.com/office/powerpoint/2010/main" val="31954374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777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C980897-045F-8A8A-483B-FB38C7BED303}"/>
              </a:ext>
            </a:extLst>
          </p:cNvPr>
          <p:cNvSpPr>
            <a:spLocks noGrp="1"/>
          </p:cNvSpPr>
          <p:nvPr>
            <p:ph type="title"/>
          </p:nvPr>
        </p:nvSpPr>
        <p:spPr>
          <a:xfrm>
            <a:off x="1219199" y="278535"/>
            <a:ext cx="9895951" cy="1033669"/>
          </a:xfrm>
        </p:spPr>
        <p:txBody>
          <a:bodyPr>
            <a:normAutofit/>
          </a:bodyPr>
          <a:lstStyle/>
          <a:p>
            <a:r>
              <a:rPr lang="tr-TR" sz="4000" dirty="0">
                <a:solidFill>
                  <a:srgbClr val="FFFFFF"/>
                </a:solidFill>
              </a:rPr>
              <a:t>Giriş</a:t>
            </a:r>
          </a:p>
        </p:txBody>
      </p:sp>
      <p:sp>
        <p:nvSpPr>
          <p:cNvPr id="3" name="İçerik Yer Tutucusu 2">
            <a:extLst>
              <a:ext uri="{FF2B5EF4-FFF2-40B4-BE49-F238E27FC236}">
                <a16:creationId xmlns:a16="http://schemas.microsoft.com/office/drawing/2014/main" id="{0F07ACAA-8D52-9066-1F65-87A2254903BC}"/>
              </a:ext>
            </a:extLst>
          </p:cNvPr>
          <p:cNvSpPr>
            <a:spLocks noGrp="1"/>
          </p:cNvSpPr>
          <p:nvPr>
            <p:ph idx="1"/>
          </p:nvPr>
        </p:nvSpPr>
        <p:spPr>
          <a:xfrm>
            <a:off x="1046479" y="2165797"/>
            <a:ext cx="9724031" cy="3683358"/>
          </a:xfrm>
        </p:spPr>
        <p:txBody>
          <a:bodyPr anchor="ctr">
            <a:normAutofit/>
          </a:bodyPr>
          <a:lstStyle/>
          <a:p>
            <a:r>
              <a:rPr lang="tr-TR" sz="3600" dirty="0"/>
              <a:t>Dört farklı model oluşturulmuştur.</a:t>
            </a:r>
          </a:p>
          <a:p>
            <a:r>
              <a:rPr lang="tr-TR" sz="3600" dirty="0"/>
              <a:t>MFCC-CNN,</a:t>
            </a:r>
          </a:p>
          <a:p>
            <a:r>
              <a:rPr lang="tr-TR" sz="3600" dirty="0" err="1"/>
              <a:t>MFCC+Chroma-CNN</a:t>
            </a:r>
            <a:r>
              <a:rPr lang="tr-TR" sz="3600" dirty="0"/>
              <a:t>,</a:t>
            </a:r>
          </a:p>
          <a:p>
            <a:r>
              <a:rPr lang="tr-TR" sz="3600" dirty="0"/>
              <a:t>MFCC-LSTM</a:t>
            </a:r>
          </a:p>
          <a:p>
            <a:r>
              <a:rPr lang="tr-TR" sz="3600" dirty="0" err="1"/>
              <a:t>MFCC+Chroma-LSTM</a:t>
            </a:r>
            <a:endParaRPr lang="tr-TR" sz="3600" dirty="0"/>
          </a:p>
        </p:txBody>
      </p:sp>
    </p:spTree>
    <p:extLst>
      <p:ext uri="{BB962C8B-B14F-4D97-AF65-F5344CB8AC3E}">
        <p14:creationId xmlns:p14="http://schemas.microsoft.com/office/powerpoint/2010/main" val="81416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D371A64-F5B4-0AED-AB49-5641557F7B71}"/>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Literatüre Katkıları</a:t>
            </a:r>
          </a:p>
        </p:txBody>
      </p:sp>
      <p:sp>
        <p:nvSpPr>
          <p:cNvPr id="3" name="İçerik Yer Tutucusu 2">
            <a:extLst>
              <a:ext uri="{FF2B5EF4-FFF2-40B4-BE49-F238E27FC236}">
                <a16:creationId xmlns:a16="http://schemas.microsoft.com/office/drawing/2014/main" id="{B57F9E34-1CFB-1398-6232-BAC2DE30E8AB}"/>
              </a:ext>
            </a:extLst>
          </p:cNvPr>
          <p:cNvSpPr>
            <a:spLocks noGrp="1"/>
          </p:cNvSpPr>
          <p:nvPr>
            <p:ph idx="1"/>
          </p:nvPr>
        </p:nvSpPr>
        <p:spPr>
          <a:xfrm>
            <a:off x="1371599" y="2318197"/>
            <a:ext cx="9724031" cy="3683358"/>
          </a:xfrm>
        </p:spPr>
        <p:txBody>
          <a:bodyPr anchor="ctr">
            <a:normAutofit/>
          </a:bodyPr>
          <a:lstStyle/>
          <a:p>
            <a:r>
              <a:rPr lang="tr-TR" dirty="0"/>
              <a:t>MFCC ve </a:t>
            </a:r>
            <a:r>
              <a:rPr lang="tr-TR" dirty="0" err="1"/>
              <a:t>Chroma</a:t>
            </a:r>
            <a:r>
              <a:rPr lang="tr-TR" dirty="0"/>
              <a:t> özniteliklerinin tekil ve birlikte kullanımını</a:t>
            </a:r>
          </a:p>
          <a:p>
            <a:r>
              <a:rPr lang="tr-TR" dirty="0"/>
              <a:t>Farklı derin öğrenme mimarilerinin ses öznitelikleriyle etkileşimi</a:t>
            </a:r>
          </a:p>
          <a:p>
            <a:r>
              <a:rPr lang="tr-TR" dirty="0"/>
              <a:t>Dört farklı yapılandırmanın doğruluk oranları GTZAN veri seti üzerinde değerlendirilmiştir.</a:t>
            </a:r>
          </a:p>
          <a:p>
            <a:r>
              <a:rPr lang="tr-TR" dirty="0"/>
              <a:t>En yüksek başarıyı sağlayan model-öznitelik kombinasyonu değerlendirilmiş ve müzik türü sınıflandırması için öneriler sunulmuştur.</a:t>
            </a:r>
          </a:p>
        </p:txBody>
      </p:sp>
    </p:spTree>
    <p:extLst>
      <p:ext uri="{BB962C8B-B14F-4D97-AF65-F5344CB8AC3E}">
        <p14:creationId xmlns:p14="http://schemas.microsoft.com/office/powerpoint/2010/main" val="220220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FFDEB50-669A-82A3-FC20-C31E9DD93A25}"/>
              </a:ext>
            </a:extLst>
          </p:cNvPr>
          <p:cNvSpPr>
            <a:spLocks noGrp="1"/>
          </p:cNvSpPr>
          <p:nvPr>
            <p:ph type="title"/>
          </p:nvPr>
        </p:nvSpPr>
        <p:spPr>
          <a:xfrm>
            <a:off x="1371599" y="294538"/>
            <a:ext cx="9895951" cy="1033669"/>
          </a:xfrm>
        </p:spPr>
        <p:txBody>
          <a:bodyPr>
            <a:normAutofit/>
          </a:bodyPr>
          <a:lstStyle/>
          <a:p>
            <a:r>
              <a:rPr lang="tr-TR" sz="4000">
                <a:solidFill>
                  <a:srgbClr val="FFFFFF"/>
                </a:solidFill>
              </a:rPr>
              <a:t>Veri Seti</a:t>
            </a:r>
          </a:p>
        </p:txBody>
      </p:sp>
      <p:sp>
        <p:nvSpPr>
          <p:cNvPr id="3" name="İçerik Yer Tutucusu 2">
            <a:extLst>
              <a:ext uri="{FF2B5EF4-FFF2-40B4-BE49-F238E27FC236}">
                <a16:creationId xmlns:a16="http://schemas.microsoft.com/office/drawing/2014/main" id="{3A87F67E-CB21-BA40-1504-D596CC1E29CF}"/>
              </a:ext>
            </a:extLst>
          </p:cNvPr>
          <p:cNvSpPr>
            <a:spLocks noGrp="1"/>
          </p:cNvSpPr>
          <p:nvPr>
            <p:ph idx="1"/>
          </p:nvPr>
        </p:nvSpPr>
        <p:spPr>
          <a:xfrm>
            <a:off x="1371599" y="2318197"/>
            <a:ext cx="9724031" cy="3683358"/>
          </a:xfrm>
        </p:spPr>
        <p:txBody>
          <a:bodyPr anchor="ctr">
            <a:normAutofit/>
          </a:bodyPr>
          <a:lstStyle/>
          <a:p>
            <a:r>
              <a:rPr lang="tr-TR" sz="3200" dirty="0"/>
              <a:t>GTZAN </a:t>
            </a:r>
            <a:r>
              <a:rPr lang="tr-TR" sz="3200" dirty="0" err="1"/>
              <a:t>Genre</a:t>
            </a:r>
            <a:r>
              <a:rPr lang="tr-TR" sz="3200" dirty="0"/>
              <a:t> Collection, müzik bilgi çıkarımı (MIR) alanında en yaygın kullanılan veri kümelerinden biridir. Bu standart haline gelmiştir.</a:t>
            </a:r>
          </a:p>
          <a:p>
            <a:r>
              <a:rPr lang="tr-TR" sz="3200" dirty="0"/>
              <a:t>30 saniye uzunluk, 10 şarkı türü, toplam 1000 ses örneği</a:t>
            </a:r>
          </a:p>
          <a:p>
            <a:r>
              <a:rPr lang="tr-TR" sz="3200" dirty="0"/>
              <a:t> </a:t>
            </a:r>
            <a:r>
              <a:rPr lang="tr-TR" sz="3200" dirty="0" err="1"/>
              <a:t>Blues</a:t>
            </a:r>
            <a:r>
              <a:rPr lang="tr-TR" sz="3200" dirty="0"/>
              <a:t>, </a:t>
            </a:r>
            <a:r>
              <a:rPr lang="tr-TR" sz="3200" dirty="0" err="1"/>
              <a:t>Jazz</a:t>
            </a:r>
            <a:r>
              <a:rPr lang="tr-TR" sz="3200" dirty="0"/>
              <a:t>, Country, Pop, </a:t>
            </a:r>
            <a:r>
              <a:rPr lang="tr-TR" sz="3200" dirty="0" err="1"/>
              <a:t>Rock</a:t>
            </a:r>
            <a:r>
              <a:rPr lang="tr-TR" sz="3200" dirty="0"/>
              <a:t>,..</a:t>
            </a:r>
          </a:p>
        </p:txBody>
      </p:sp>
    </p:spTree>
    <p:extLst>
      <p:ext uri="{BB962C8B-B14F-4D97-AF65-F5344CB8AC3E}">
        <p14:creationId xmlns:p14="http://schemas.microsoft.com/office/powerpoint/2010/main" val="415660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9078F7D-EAD5-F4A8-0036-4FF3E69226B6}"/>
              </a:ext>
            </a:extLst>
          </p:cNvPr>
          <p:cNvSpPr>
            <a:spLocks noGrp="1"/>
          </p:cNvSpPr>
          <p:nvPr>
            <p:ph type="title"/>
          </p:nvPr>
        </p:nvSpPr>
        <p:spPr>
          <a:xfrm>
            <a:off x="1371599" y="294538"/>
            <a:ext cx="9895951" cy="1033669"/>
          </a:xfrm>
        </p:spPr>
        <p:txBody>
          <a:bodyPr>
            <a:normAutofit/>
          </a:bodyPr>
          <a:lstStyle/>
          <a:p>
            <a:r>
              <a:rPr lang="tr-TR" sz="4000" dirty="0">
                <a:solidFill>
                  <a:srgbClr val="FFFFFF"/>
                </a:solidFill>
              </a:rPr>
              <a:t>Ön İşleme</a:t>
            </a:r>
          </a:p>
        </p:txBody>
      </p:sp>
      <p:sp>
        <p:nvSpPr>
          <p:cNvPr id="3" name="İçerik Yer Tutucusu 2">
            <a:extLst>
              <a:ext uri="{FF2B5EF4-FFF2-40B4-BE49-F238E27FC236}">
                <a16:creationId xmlns:a16="http://schemas.microsoft.com/office/drawing/2014/main" id="{0558B0E0-6A5B-E42F-7452-E8710641E34E}"/>
              </a:ext>
            </a:extLst>
          </p:cNvPr>
          <p:cNvSpPr>
            <a:spLocks noGrp="1"/>
          </p:cNvSpPr>
          <p:nvPr>
            <p:ph idx="1"/>
          </p:nvPr>
        </p:nvSpPr>
        <p:spPr>
          <a:xfrm>
            <a:off x="1233982" y="1891970"/>
            <a:ext cx="9817195" cy="4469642"/>
          </a:xfrm>
        </p:spPr>
        <p:txBody>
          <a:bodyPr anchor="ctr">
            <a:normAutofit/>
          </a:bodyPr>
          <a:lstStyle/>
          <a:p>
            <a:r>
              <a:rPr lang="tr-TR" sz="4000" dirty="0"/>
              <a:t>Veri kümesinin sistemli şekilde taranması</a:t>
            </a:r>
          </a:p>
          <a:p>
            <a:r>
              <a:rPr lang="tr-TR" sz="4000" dirty="0"/>
              <a:t>Ses sinyallerinin segmentlere ayrılması</a:t>
            </a:r>
          </a:p>
          <a:p>
            <a:r>
              <a:rPr lang="tr-TR" sz="4000" dirty="0"/>
              <a:t>Sesin </a:t>
            </a:r>
            <a:r>
              <a:rPr lang="tr-TR" sz="4000" dirty="0" err="1"/>
              <a:t>tınısal</a:t>
            </a:r>
            <a:r>
              <a:rPr lang="tr-TR" sz="4000" dirty="0"/>
              <a:t> yapısını etkili biçimde temsil eden </a:t>
            </a:r>
            <a:r>
              <a:rPr lang="tr-TR" sz="4000" dirty="0" err="1"/>
              <a:t>Mel</a:t>
            </a:r>
            <a:r>
              <a:rPr lang="tr-TR" sz="4000" dirty="0"/>
              <a:t>-Frekans </a:t>
            </a:r>
            <a:r>
              <a:rPr lang="tr-TR" sz="4000" dirty="0" err="1"/>
              <a:t>Kepstrum</a:t>
            </a:r>
            <a:r>
              <a:rPr lang="tr-TR" sz="4000" dirty="0"/>
              <a:t> Katsayılarının (MFCC) ve </a:t>
            </a:r>
            <a:r>
              <a:rPr lang="tr-TR" sz="4000" dirty="0" err="1"/>
              <a:t>Chroma</a:t>
            </a:r>
            <a:r>
              <a:rPr lang="tr-TR" sz="4000" dirty="0"/>
              <a:t> özniteliklerinin çıkarılması</a:t>
            </a:r>
          </a:p>
        </p:txBody>
      </p:sp>
    </p:spTree>
    <p:extLst>
      <p:ext uri="{BB962C8B-B14F-4D97-AF65-F5344CB8AC3E}">
        <p14:creationId xmlns:p14="http://schemas.microsoft.com/office/powerpoint/2010/main" val="359098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4CD2607-A90D-F842-3456-E520EE1BB798}"/>
              </a:ext>
            </a:extLst>
          </p:cNvPr>
          <p:cNvSpPr>
            <a:spLocks noGrp="1"/>
          </p:cNvSpPr>
          <p:nvPr>
            <p:ph type="title"/>
          </p:nvPr>
        </p:nvSpPr>
        <p:spPr>
          <a:xfrm>
            <a:off x="1043631" y="809898"/>
            <a:ext cx="10173010" cy="1554480"/>
          </a:xfrm>
        </p:spPr>
        <p:txBody>
          <a:bodyPr anchor="ctr">
            <a:normAutofit/>
          </a:bodyPr>
          <a:lstStyle/>
          <a:p>
            <a:r>
              <a:rPr lang="tr-TR" sz="4800"/>
              <a:t>Ses Kümesinin Taranması</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145CB913-4A35-6075-4008-5B7C819E23AE}"/>
              </a:ext>
            </a:extLst>
          </p:cNvPr>
          <p:cNvGraphicFramePr>
            <a:graphicFrameLocks noGrp="1"/>
          </p:cNvGraphicFramePr>
          <p:nvPr>
            <p:ph idx="1"/>
            <p:extLst>
              <p:ext uri="{D42A27DB-BD31-4B8C-83A1-F6EECF244321}">
                <p14:modId xmlns:p14="http://schemas.microsoft.com/office/powerpoint/2010/main" val="132187544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06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4132710-E1B7-8F5F-6619-C373E0015609}"/>
              </a:ext>
            </a:extLst>
          </p:cNvPr>
          <p:cNvSpPr>
            <a:spLocks noGrp="1"/>
          </p:cNvSpPr>
          <p:nvPr>
            <p:ph type="title"/>
          </p:nvPr>
        </p:nvSpPr>
        <p:spPr>
          <a:xfrm>
            <a:off x="1043631" y="809898"/>
            <a:ext cx="10173010" cy="1554480"/>
          </a:xfrm>
        </p:spPr>
        <p:txBody>
          <a:bodyPr anchor="ctr">
            <a:normAutofit/>
          </a:bodyPr>
          <a:lstStyle/>
          <a:p>
            <a:r>
              <a:rPr lang="tr-TR" sz="4800"/>
              <a:t>Segmentasyon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874A9D80-F093-D87B-890F-092D62BD3B01}"/>
              </a:ext>
            </a:extLst>
          </p:cNvPr>
          <p:cNvGraphicFramePr>
            <a:graphicFrameLocks noGrp="1"/>
          </p:cNvGraphicFramePr>
          <p:nvPr>
            <p:ph idx="1"/>
            <p:extLst>
              <p:ext uri="{D42A27DB-BD31-4B8C-83A1-F6EECF244321}">
                <p14:modId xmlns:p14="http://schemas.microsoft.com/office/powerpoint/2010/main" val="112014332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140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C39058-250F-E719-7EE2-6D08D29E2DCD}"/>
              </a:ext>
            </a:extLst>
          </p:cNvPr>
          <p:cNvSpPr>
            <a:spLocks noGrp="1"/>
          </p:cNvSpPr>
          <p:nvPr>
            <p:ph type="title"/>
          </p:nvPr>
        </p:nvSpPr>
        <p:spPr>
          <a:xfrm>
            <a:off x="1057025" y="922644"/>
            <a:ext cx="5040285" cy="1169585"/>
          </a:xfrm>
        </p:spPr>
        <p:txBody>
          <a:bodyPr anchor="b">
            <a:normAutofit/>
          </a:bodyPr>
          <a:lstStyle/>
          <a:p>
            <a:r>
              <a:rPr lang="tr-TR" sz="4000"/>
              <a:t>Veri Arttırma</a:t>
            </a:r>
          </a:p>
        </p:txBody>
      </p:sp>
      <p:sp>
        <p:nvSpPr>
          <p:cNvPr id="18" name="Rectangle 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ACF531E-E54F-7F64-FFBE-A41426FFDFC2}"/>
              </a:ext>
            </a:extLst>
          </p:cNvPr>
          <p:cNvSpPr>
            <a:spLocks noGrp="1"/>
          </p:cNvSpPr>
          <p:nvPr>
            <p:ph idx="1"/>
          </p:nvPr>
        </p:nvSpPr>
        <p:spPr>
          <a:xfrm>
            <a:off x="1055714" y="2461933"/>
            <a:ext cx="5040285" cy="3632493"/>
          </a:xfrm>
        </p:spPr>
        <p:txBody>
          <a:bodyPr anchor="ctr">
            <a:normAutofit fontScale="92500"/>
          </a:bodyPr>
          <a:lstStyle/>
          <a:p>
            <a:r>
              <a:rPr lang="tr-TR" dirty="0"/>
              <a:t>İlk eğitim </a:t>
            </a:r>
            <a:r>
              <a:rPr lang="tr-TR" dirty="0" err="1"/>
              <a:t>verilerilerinde</a:t>
            </a:r>
            <a:r>
              <a:rPr lang="tr-TR" dirty="0"/>
              <a:t> düşük performans </a:t>
            </a:r>
          </a:p>
          <a:p>
            <a:r>
              <a:rPr lang="tr-TR" dirty="0"/>
              <a:t>Bunun için veri arttırma yöntemi </a:t>
            </a:r>
          </a:p>
          <a:p>
            <a:r>
              <a:rPr lang="tr-TR" dirty="0"/>
              <a:t>Beyaz Gürültü Ekleme</a:t>
            </a:r>
          </a:p>
          <a:p>
            <a:r>
              <a:rPr lang="tr-TR" dirty="0"/>
              <a:t>Zaman Germe (Time </a:t>
            </a:r>
            <a:r>
              <a:rPr lang="tr-TR" dirty="0" err="1"/>
              <a:t>Stretching</a:t>
            </a:r>
            <a:r>
              <a:rPr lang="tr-TR" dirty="0"/>
              <a:t>)</a:t>
            </a:r>
          </a:p>
          <a:p>
            <a:r>
              <a:rPr lang="tr-TR" dirty="0"/>
              <a:t>Perde Kaydırma (Pitch </a:t>
            </a:r>
            <a:r>
              <a:rPr lang="tr-TR" dirty="0" err="1"/>
              <a:t>Shifting</a:t>
            </a:r>
            <a:r>
              <a:rPr lang="tr-TR" dirty="0"/>
              <a:t>)</a:t>
            </a:r>
          </a:p>
        </p:txBody>
      </p:sp>
      <p:pic>
        <p:nvPicPr>
          <p:cNvPr id="5" name="Resim 4" descr="metin, ekran görüntüsü, dikdörtgen içeren bir resim&#10;&#10;Yapay zeka tarafından oluşturulan içerik yanlış olabilir.">
            <a:extLst>
              <a:ext uri="{FF2B5EF4-FFF2-40B4-BE49-F238E27FC236}">
                <a16:creationId xmlns:a16="http://schemas.microsoft.com/office/drawing/2014/main" id="{BC71557E-A3B4-DDA1-6481-9413AB7C1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137875" y="3221343"/>
            <a:ext cx="3998410" cy="3118760"/>
          </a:xfrm>
          <a:prstGeom prst="rect">
            <a:avLst/>
          </a:prstGeom>
          <a:noFill/>
        </p:spPr>
      </p:pic>
      <p:pic>
        <p:nvPicPr>
          <p:cNvPr id="4" name="Resim 3" descr="metin, ekran görüntüsü, dikdörtgen içeren bir resim&#10;&#10;Yapay zeka tarafından oluşturulan içerik yanlış olabilir.">
            <a:extLst>
              <a:ext uri="{FF2B5EF4-FFF2-40B4-BE49-F238E27FC236}">
                <a16:creationId xmlns:a16="http://schemas.microsoft.com/office/drawing/2014/main" id="{0D17299C-2C59-4C62-7729-C8325F4E6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055325" y="125647"/>
            <a:ext cx="4163510" cy="3237130"/>
          </a:xfrm>
          <a:prstGeom prst="rect">
            <a:avLst/>
          </a:prstGeom>
          <a:noFill/>
        </p:spPr>
      </p:pic>
    </p:spTree>
    <p:extLst>
      <p:ext uri="{BB962C8B-B14F-4D97-AF65-F5344CB8AC3E}">
        <p14:creationId xmlns:p14="http://schemas.microsoft.com/office/powerpoint/2010/main" val="278871587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1037</TotalTime>
  <Words>1538</Words>
  <Application>Microsoft Office PowerPoint</Application>
  <PresentationFormat>Geniş ekran</PresentationFormat>
  <Paragraphs>144</Paragraphs>
  <Slides>14</Slides>
  <Notes>14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Aptos</vt:lpstr>
      <vt:lpstr>Aptos Display</vt:lpstr>
      <vt:lpstr>Arial</vt:lpstr>
      <vt:lpstr>Office Teması</vt:lpstr>
      <vt:lpstr>Ses Verilerini Kullanarak Şarkı Türü Tahmini Yapılması</vt:lpstr>
      <vt:lpstr>Giriş</vt:lpstr>
      <vt:lpstr>Giriş</vt:lpstr>
      <vt:lpstr>Literatüre Katkıları</vt:lpstr>
      <vt:lpstr>Veri Seti</vt:lpstr>
      <vt:lpstr>Ön İşleme</vt:lpstr>
      <vt:lpstr>Ses Kümesinin Taranması</vt:lpstr>
      <vt:lpstr>Segmentasyon</vt:lpstr>
      <vt:lpstr>Veri Arttırma</vt:lpstr>
      <vt:lpstr>Öznitelik Çıkarımı</vt:lpstr>
      <vt:lpstr>Etiketleme</vt:lpstr>
      <vt:lpstr>Sonuçlar</vt:lpstr>
      <vt:lpstr>Sonuçlar</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Umut Eren  Toraman</dc:creator>
  <cp:lastModifiedBy>Umut Eren  Toraman</cp:lastModifiedBy>
  <cp:revision>11</cp:revision>
  <dcterms:created xsi:type="dcterms:W3CDTF">2025-05-28T10:38:03Z</dcterms:created>
  <dcterms:modified xsi:type="dcterms:W3CDTF">2025-06-16T18:35:57Z</dcterms:modified>
</cp:coreProperties>
</file>