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3.xml" ContentType="application/inkml+xml"/>
  <Override PartName="/ppt/ink/ink14.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1" r:id="rId5"/>
    <p:sldId id="259" r:id="rId6"/>
    <p:sldId id="260" r:id="rId7"/>
    <p:sldId id="262" r:id="rId8"/>
    <p:sldId id="261" r:id="rId9"/>
    <p:sldId id="263" r:id="rId10"/>
    <p:sldId id="264" r:id="rId11"/>
    <p:sldId id="265" r:id="rId12"/>
    <p:sldId id="266" r:id="rId13"/>
    <p:sldId id="276" r:id="rId14"/>
    <p:sldId id="267" r:id="rId15"/>
    <p:sldId id="268" r:id="rId16"/>
    <p:sldId id="269" r:id="rId17"/>
    <p:sldId id="270"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D45"/>
    <a:srgbClr val="BF7A9B"/>
    <a:srgbClr val="5373C3"/>
    <a:srgbClr val="7075C0"/>
    <a:srgbClr val="56C7A5"/>
    <a:srgbClr val="07F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1734D2-90B8-4D0C-B624-4D191BAB19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AA1BCA9-C1D8-4932-9378-DA4D0D80B452}">
      <dgm:prSet/>
      <dgm:spPr/>
      <dgm:t>
        <a:bodyPr/>
        <a:lstStyle/>
        <a:p>
          <a:r>
            <a:rPr lang="tr-TR" b="1" dirty="0"/>
            <a:t>Değişken: </a:t>
          </a:r>
          <a:r>
            <a:rPr lang="tr-TR" dirty="0"/>
            <a:t>Bir bilgiyi barındıran ve daha sonra değerinde değişiklik yapabildiğimiz birime denir. </a:t>
          </a:r>
          <a:endParaRPr lang="en-US" dirty="0"/>
        </a:p>
      </dgm:t>
    </dgm:pt>
    <dgm:pt modelId="{9879EEE9-AE9E-43A9-BA78-4CE06119BA6E}" type="parTrans" cxnId="{27DFCAEB-80BF-4E4E-B653-BCE59A2A9CA4}">
      <dgm:prSet/>
      <dgm:spPr/>
      <dgm:t>
        <a:bodyPr/>
        <a:lstStyle/>
        <a:p>
          <a:endParaRPr lang="en-US"/>
        </a:p>
      </dgm:t>
    </dgm:pt>
    <dgm:pt modelId="{AE7D5933-453D-4679-909F-B91C7E41DEC8}" type="sibTrans" cxnId="{27DFCAEB-80BF-4E4E-B653-BCE59A2A9CA4}">
      <dgm:prSet/>
      <dgm:spPr/>
      <dgm:t>
        <a:bodyPr/>
        <a:lstStyle/>
        <a:p>
          <a:endParaRPr lang="en-US"/>
        </a:p>
      </dgm:t>
    </dgm:pt>
    <dgm:pt modelId="{C410AE59-7F85-45F1-B241-F665393F5000}">
      <dgm:prSet/>
      <dgm:spPr/>
      <dgm:t>
        <a:bodyPr/>
        <a:lstStyle/>
        <a:p>
          <a:r>
            <a:rPr lang="tr-TR"/>
            <a:t>C de değişken kullanabilmek için tanımlama yapmamız gerekir: değişken_tipi değişken_ismi;</a:t>
          </a:r>
          <a:endParaRPr lang="en-US"/>
        </a:p>
      </dgm:t>
    </dgm:pt>
    <dgm:pt modelId="{387CE1B0-F842-45A9-90D3-89B3EF2BFD1F}" type="parTrans" cxnId="{22DACFB4-F047-48D3-B9F4-025E16A697BD}">
      <dgm:prSet/>
      <dgm:spPr/>
      <dgm:t>
        <a:bodyPr/>
        <a:lstStyle/>
        <a:p>
          <a:endParaRPr lang="en-US"/>
        </a:p>
      </dgm:t>
    </dgm:pt>
    <dgm:pt modelId="{C2F1C46A-AF37-451C-91F5-30DC1AC813F2}" type="sibTrans" cxnId="{22DACFB4-F047-48D3-B9F4-025E16A697BD}">
      <dgm:prSet/>
      <dgm:spPr/>
      <dgm:t>
        <a:bodyPr/>
        <a:lstStyle/>
        <a:p>
          <a:endParaRPr lang="en-US"/>
        </a:p>
      </dgm:t>
    </dgm:pt>
    <dgm:pt modelId="{6E2F86A6-C636-4227-A638-EF82580A8D54}">
      <dgm:prSet/>
      <dgm:spPr/>
      <dgm:t>
        <a:bodyPr/>
        <a:lstStyle/>
        <a:p>
          <a:r>
            <a:rPr lang="tr-TR"/>
            <a:t>Aynı satırda birden fazla değişken tanımlanabilir.</a:t>
          </a:r>
          <a:endParaRPr lang="en-US"/>
        </a:p>
      </dgm:t>
    </dgm:pt>
    <dgm:pt modelId="{2FC3131A-7A0E-465E-928D-5FC2D936B673}" type="parTrans" cxnId="{22E64A92-2933-42D1-966C-D723D9E65349}">
      <dgm:prSet/>
      <dgm:spPr/>
      <dgm:t>
        <a:bodyPr/>
        <a:lstStyle/>
        <a:p>
          <a:endParaRPr lang="en-US"/>
        </a:p>
      </dgm:t>
    </dgm:pt>
    <dgm:pt modelId="{BB53B722-E802-499F-9EA3-2E0EDB4CB3E1}" type="sibTrans" cxnId="{22E64A92-2933-42D1-966C-D723D9E65349}">
      <dgm:prSet/>
      <dgm:spPr/>
      <dgm:t>
        <a:bodyPr/>
        <a:lstStyle/>
        <a:p>
          <a:endParaRPr lang="en-US"/>
        </a:p>
      </dgm:t>
    </dgm:pt>
    <dgm:pt modelId="{50A525F0-82EF-4CD4-B8FE-26EE7FC1E4AB}">
      <dgm:prSet/>
      <dgm:spPr/>
      <dgm:t>
        <a:bodyPr/>
        <a:lstStyle/>
        <a:p>
          <a:r>
            <a:rPr lang="tr-TR" dirty="0"/>
            <a:t>Tanımlanmış bir değişken başka bir tipte tekrar tanımlanamaz.</a:t>
          </a:r>
          <a:endParaRPr lang="en-US" dirty="0"/>
        </a:p>
      </dgm:t>
    </dgm:pt>
    <dgm:pt modelId="{8B03914A-8305-400A-B10E-946CBE7CA143}" type="parTrans" cxnId="{752E0B78-5AF6-4A13-8827-92A7B3685362}">
      <dgm:prSet/>
      <dgm:spPr/>
      <dgm:t>
        <a:bodyPr/>
        <a:lstStyle/>
        <a:p>
          <a:endParaRPr lang="en-US"/>
        </a:p>
      </dgm:t>
    </dgm:pt>
    <dgm:pt modelId="{373D1BD8-C5CA-414D-871A-1F67A5DA8E9C}" type="sibTrans" cxnId="{752E0B78-5AF6-4A13-8827-92A7B3685362}">
      <dgm:prSet/>
      <dgm:spPr/>
      <dgm:t>
        <a:bodyPr/>
        <a:lstStyle/>
        <a:p>
          <a:endParaRPr lang="en-US"/>
        </a:p>
      </dgm:t>
    </dgm:pt>
    <dgm:pt modelId="{A79ACC63-851B-4A7A-9D21-381EF919427E}" type="pres">
      <dgm:prSet presAssocID="{271734D2-90B8-4D0C-B624-4D191BAB197A}" presName="linear" presStyleCnt="0">
        <dgm:presLayoutVars>
          <dgm:animLvl val="lvl"/>
          <dgm:resizeHandles val="exact"/>
        </dgm:presLayoutVars>
      </dgm:prSet>
      <dgm:spPr/>
    </dgm:pt>
    <dgm:pt modelId="{A3FEFDFE-1473-4CB7-A236-D411B97C2B34}" type="pres">
      <dgm:prSet presAssocID="{2AA1BCA9-C1D8-4932-9378-DA4D0D80B452}" presName="parentText" presStyleLbl="node1" presStyleIdx="0" presStyleCnt="4">
        <dgm:presLayoutVars>
          <dgm:chMax val="0"/>
          <dgm:bulletEnabled val="1"/>
        </dgm:presLayoutVars>
      </dgm:prSet>
      <dgm:spPr/>
    </dgm:pt>
    <dgm:pt modelId="{A70440F0-E73E-43CE-AF7D-79E9D874F27C}" type="pres">
      <dgm:prSet presAssocID="{AE7D5933-453D-4679-909F-B91C7E41DEC8}" presName="spacer" presStyleCnt="0"/>
      <dgm:spPr/>
    </dgm:pt>
    <dgm:pt modelId="{8CED46A4-EE15-44B5-9C5A-CA6A127E4EF5}" type="pres">
      <dgm:prSet presAssocID="{C410AE59-7F85-45F1-B241-F665393F5000}" presName="parentText" presStyleLbl="node1" presStyleIdx="1" presStyleCnt="4">
        <dgm:presLayoutVars>
          <dgm:chMax val="0"/>
          <dgm:bulletEnabled val="1"/>
        </dgm:presLayoutVars>
      </dgm:prSet>
      <dgm:spPr/>
    </dgm:pt>
    <dgm:pt modelId="{2F1DD02A-4D3E-48A8-BBF3-6C858C354800}" type="pres">
      <dgm:prSet presAssocID="{C2F1C46A-AF37-451C-91F5-30DC1AC813F2}" presName="spacer" presStyleCnt="0"/>
      <dgm:spPr/>
    </dgm:pt>
    <dgm:pt modelId="{F38FDE1C-87EB-4505-8B96-03CEB220975A}" type="pres">
      <dgm:prSet presAssocID="{6E2F86A6-C636-4227-A638-EF82580A8D54}" presName="parentText" presStyleLbl="node1" presStyleIdx="2" presStyleCnt="4">
        <dgm:presLayoutVars>
          <dgm:chMax val="0"/>
          <dgm:bulletEnabled val="1"/>
        </dgm:presLayoutVars>
      </dgm:prSet>
      <dgm:spPr/>
    </dgm:pt>
    <dgm:pt modelId="{BF94A4FD-F0A4-4DFD-B033-6708C2FA4CC5}" type="pres">
      <dgm:prSet presAssocID="{BB53B722-E802-499F-9EA3-2E0EDB4CB3E1}" presName="spacer" presStyleCnt="0"/>
      <dgm:spPr/>
    </dgm:pt>
    <dgm:pt modelId="{780C75D8-60D4-47C6-97F5-E416547499EA}" type="pres">
      <dgm:prSet presAssocID="{50A525F0-82EF-4CD4-B8FE-26EE7FC1E4AB}" presName="parentText" presStyleLbl="node1" presStyleIdx="3" presStyleCnt="4">
        <dgm:presLayoutVars>
          <dgm:chMax val="0"/>
          <dgm:bulletEnabled val="1"/>
        </dgm:presLayoutVars>
      </dgm:prSet>
      <dgm:spPr/>
    </dgm:pt>
  </dgm:ptLst>
  <dgm:cxnLst>
    <dgm:cxn modelId="{99EE1231-106D-4F8F-BBDF-49BABD218BFB}" type="presOf" srcId="{271734D2-90B8-4D0C-B624-4D191BAB197A}" destId="{A79ACC63-851B-4A7A-9D21-381EF919427E}" srcOrd="0" destOrd="0" presId="urn:microsoft.com/office/officeart/2005/8/layout/vList2"/>
    <dgm:cxn modelId="{54F5F965-2F1A-4E47-8672-B731565C414F}" type="presOf" srcId="{6E2F86A6-C636-4227-A638-EF82580A8D54}" destId="{F38FDE1C-87EB-4505-8B96-03CEB220975A}" srcOrd="0" destOrd="0" presId="urn:microsoft.com/office/officeart/2005/8/layout/vList2"/>
    <dgm:cxn modelId="{752E0B78-5AF6-4A13-8827-92A7B3685362}" srcId="{271734D2-90B8-4D0C-B624-4D191BAB197A}" destId="{50A525F0-82EF-4CD4-B8FE-26EE7FC1E4AB}" srcOrd="3" destOrd="0" parTransId="{8B03914A-8305-400A-B10E-946CBE7CA143}" sibTransId="{373D1BD8-C5CA-414D-871A-1F67A5DA8E9C}"/>
    <dgm:cxn modelId="{FA3A4D58-6A6F-4A40-99D9-C2B539632A3A}" type="presOf" srcId="{C410AE59-7F85-45F1-B241-F665393F5000}" destId="{8CED46A4-EE15-44B5-9C5A-CA6A127E4EF5}" srcOrd="0" destOrd="0" presId="urn:microsoft.com/office/officeart/2005/8/layout/vList2"/>
    <dgm:cxn modelId="{279BC35A-55C5-4645-B4DC-F89F0DA85297}" type="presOf" srcId="{50A525F0-82EF-4CD4-B8FE-26EE7FC1E4AB}" destId="{780C75D8-60D4-47C6-97F5-E416547499EA}" srcOrd="0" destOrd="0" presId="urn:microsoft.com/office/officeart/2005/8/layout/vList2"/>
    <dgm:cxn modelId="{22E64A92-2933-42D1-966C-D723D9E65349}" srcId="{271734D2-90B8-4D0C-B624-4D191BAB197A}" destId="{6E2F86A6-C636-4227-A638-EF82580A8D54}" srcOrd="2" destOrd="0" parTransId="{2FC3131A-7A0E-465E-928D-5FC2D936B673}" sibTransId="{BB53B722-E802-499F-9EA3-2E0EDB4CB3E1}"/>
    <dgm:cxn modelId="{22DACFB4-F047-48D3-B9F4-025E16A697BD}" srcId="{271734D2-90B8-4D0C-B624-4D191BAB197A}" destId="{C410AE59-7F85-45F1-B241-F665393F5000}" srcOrd="1" destOrd="0" parTransId="{387CE1B0-F842-45A9-90D3-89B3EF2BFD1F}" sibTransId="{C2F1C46A-AF37-451C-91F5-30DC1AC813F2}"/>
    <dgm:cxn modelId="{27DFCAEB-80BF-4E4E-B653-BCE59A2A9CA4}" srcId="{271734D2-90B8-4D0C-B624-4D191BAB197A}" destId="{2AA1BCA9-C1D8-4932-9378-DA4D0D80B452}" srcOrd="0" destOrd="0" parTransId="{9879EEE9-AE9E-43A9-BA78-4CE06119BA6E}" sibTransId="{AE7D5933-453D-4679-909F-B91C7E41DEC8}"/>
    <dgm:cxn modelId="{45E878FC-3D11-4508-B19C-0D57DB09EC88}" type="presOf" srcId="{2AA1BCA9-C1D8-4932-9378-DA4D0D80B452}" destId="{A3FEFDFE-1473-4CB7-A236-D411B97C2B34}" srcOrd="0" destOrd="0" presId="urn:microsoft.com/office/officeart/2005/8/layout/vList2"/>
    <dgm:cxn modelId="{AD0D7F50-98B7-4327-AF15-FC4964F340C8}" type="presParOf" srcId="{A79ACC63-851B-4A7A-9D21-381EF919427E}" destId="{A3FEFDFE-1473-4CB7-A236-D411B97C2B34}" srcOrd="0" destOrd="0" presId="urn:microsoft.com/office/officeart/2005/8/layout/vList2"/>
    <dgm:cxn modelId="{710EA8C0-413B-4E97-8D8A-1F6BC1FEE51D}" type="presParOf" srcId="{A79ACC63-851B-4A7A-9D21-381EF919427E}" destId="{A70440F0-E73E-43CE-AF7D-79E9D874F27C}" srcOrd="1" destOrd="0" presId="urn:microsoft.com/office/officeart/2005/8/layout/vList2"/>
    <dgm:cxn modelId="{153022B3-C4D4-40E9-A707-F0D955E59975}" type="presParOf" srcId="{A79ACC63-851B-4A7A-9D21-381EF919427E}" destId="{8CED46A4-EE15-44B5-9C5A-CA6A127E4EF5}" srcOrd="2" destOrd="0" presId="urn:microsoft.com/office/officeart/2005/8/layout/vList2"/>
    <dgm:cxn modelId="{E798FEC8-958B-40CA-8189-79E1AC6640F6}" type="presParOf" srcId="{A79ACC63-851B-4A7A-9D21-381EF919427E}" destId="{2F1DD02A-4D3E-48A8-BBF3-6C858C354800}" srcOrd="3" destOrd="0" presId="urn:microsoft.com/office/officeart/2005/8/layout/vList2"/>
    <dgm:cxn modelId="{6EFD622B-CCE1-4E93-98B8-7AE01D4E4CC1}" type="presParOf" srcId="{A79ACC63-851B-4A7A-9D21-381EF919427E}" destId="{F38FDE1C-87EB-4505-8B96-03CEB220975A}" srcOrd="4" destOrd="0" presId="urn:microsoft.com/office/officeart/2005/8/layout/vList2"/>
    <dgm:cxn modelId="{FD5D5310-7A08-4989-99D8-B157249B95CC}" type="presParOf" srcId="{A79ACC63-851B-4A7A-9D21-381EF919427E}" destId="{BF94A4FD-F0A4-4DFD-B033-6708C2FA4CC5}" srcOrd="5" destOrd="0" presId="urn:microsoft.com/office/officeart/2005/8/layout/vList2"/>
    <dgm:cxn modelId="{EB687961-9515-437C-AFBD-4EDF8D388BDE}" type="presParOf" srcId="{A79ACC63-851B-4A7A-9D21-381EF919427E}" destId="{780C75D8-60D4-47C6-97F5-E416547499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612EA-8B68-44AD-863C-E936CDF6EB91}"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19DBF3DF-9C4D-4E2D-8AB9-9490C493AD1F}">
      <dgm:prSet/>
      <dgm:spPr/>
      <dgm:t>
        <a:bodyPr/>
        <a:lstStyle/>
        <a:p>
          <a:pPr>
            <a:lnSpc>
              <a:spcPct val="100000"/>
            </a:lnSpc>
          </a:pPr>
          <a:r>
            <a:rPr lang="tr-TR"/>
            <a:t>Değişkenin sadece tanımlama işlemi yapıldığı zaman bellekte gerekli alan o değişkene ayrılır fakat o esnada bellekte olan değer kullanılır. Bu sebeple ilklendirme yapılmayan ama tanımlanmış değişkenlerin kullanılması risklidir.</a:t>
          </a:r>
          <a:endParaRPr lang="en-US"/>
        </a:p>
      </dgm:t>
    </dgm:pt>
    <dgm:pt modelId="{55C92C6F-025F-4702-BB1E-7B930C5E83D0}" type="parTrans" cxnId="{8686C5C0-13E4-4C43-8E9B-BA34CFE13E99}">
      <dgm:prSet/>
      <dgm:spPr/>
      <dgm:t>
        <a:bodyPr/>
        <a:lstStyle/>
        <a:p>
          <a:endParaRPr lang="en-US"/>
        </a:p>
      </dgm:t>
    </dgm:pt>
    <dgm:pt modelId="{0091E42A-AE9A-438B-A851-4BA6662B5DEF}" type="sibTrans" cxnId="{8686C5C0-13E4-4C43-8E9B-BA34CFE13E99}">
      <dgm:prSet/>
      <dgm:spPr/>
      <dgm:t>
        <a:bodyPr/>
        <a:lstStyle/>
        <a:p>
          <a:endParaRPr lang="en-US"/>
        </a:p>
      </dgm:t>
    </dgm:pt>
    <dgm:pt modelId="{CD935903-5D63-4026-870F-75C49AD642CC}">
      <dgm:prSet/>
      <dgm:spPr/>
      <dgm:t>
        <a:bodyPr/>
        <a:lstStyle/>
        <a:p>
          <a:pPr>
            <a:lnSpc>
              <a:spcPct val="100000"/>
            </a:lnSpc>
          </a:pPr>
          <a:r>
            <a:rPr lang="tr-TR"/>
            <a:t>İlklendirme işlemi tanımlama işlemiyle birlikte de yapılabilir veya tanımlama işleminden sonra da değer ataması yapılabilir.</a:t>
          </a:r>
          <a:endParaRPr lang="en-US"/>
        </a:p>
      </dgm:t>
    </dgm:pt>
    <dgm:pt modelId="{A0FF99ED-8BB5-4994-A670-E5D3AA167F47}" type="parTrans" cxnId="{ED6B1B9D-D53D-4DE2-94CB-37DD08AAE071}">
      <dgm:prSet/>
      <dgm:spPr/>
      <dgm:t>
        <a:bodyPr/>
        <a:lstStyle/>
        <a:p>
          <a:endParaRPr lang="en-US"/>
        </a:p>
      </dgm:t>
    </dgm:pt>
    <dgm:pt modelId="{E633741E-8DC2-40AC-AD53-D61BF2FAD074}" type="sibTrans" cxnId="{ED6B1B9D-D53D-4DE2-94CB-37DD08AAE071}">
      <dgm:prSet/>
      <dgm:spPr/>
      <dgm:t>
        <a:bodyPr/>
        <a:lstStyle/>
        <a:p>
          <a:endParaRPr lang="en-US"/>
        </a:p>
      </dgm:t>
    </dgm:pt>
    <dgm:pt modelId="{D3ABE1F2-EEBE-4442-89CE-BDFA7D700811}">
      <dgm:prSet/>
      <dgm:spPr/>
      <dgm:t>
        <a:bodyPr/>
        <a:lstStyle/>
        <a:p>
          <a:pPr>
            <a:lnSpc>
              <a:spcPct val="100000"/>
            </a:lnSpc>
          </a:pPr>
          <a:r>
            <a:rPr lang="tr-TR" dirty="0" err="1"/>
            <a:t>int</a:t>
          </a:r>
          <a:r>
            <a:rPr lang="tr-TR" dirty="0"/>
            <a:t> A = 5;</a:t>
          </a:r>
        </a:p>
        <a:p>
          <a:endParaRPr lang="en-US" dirty="0"/>
        </a:p>
      </dgm:t>
    </dgm:pt>
    <dgm:pt modelId="{754E931A-AC9B-483E-9AD6-BA7B92879A7A}" type="parTrans" cxnId="{C6D2A3DE-0A8B-4B9B-890C-F94F468CF788}">
      <dgm:prSet/>
      <dgm:spPr/>
      <dgm:t>
        <a:bodyPr/>
        <a:lstStyle/>
        <a:p>
          <a:endParaRPr lang="en-US"/>
        </a:p>
      </dgm:t>
    </dgm:pt>
    <dgm:pt modelId="{3184F3BC-6522-4F59-8EF7-5E0E7CA7A6F6}" type="sibTrans" cxnId="{C6D2A3DE-0A8B-4B9B-890C-F94F468CF788}">
      <dgm:prSet/>
      <dgm:spPr/>
      <dgm:t>
        <a:bodyPr/>
        <a:lstStyle/>
        <a:p>
          <a:endParaRPr lang="en-US"/>
        </a:p>
      </dgm:t>
    </dgm:pt>
    <dgm:pt modelId="{0995EA1E-BDBF-4EA0-8E17-5C9A504D3953}">
      <dgm:prSet/>
      <dgm:spPr/>
      <dgm:t>
        <a:bodyPr/>
        <a:lstStyle/>
        <a:p>
          <a:pPr>
            <a:lnSpc>
              <a:spcPct val="100000"/>
            </a:lnSpc>
          </a:pPr>
          <a:r>
            <a:rPr lang="tr-TR" dirty="0" err="1"/>
            <a:t>int</a:t>
          </a:r>
          <a:r>
            <a:rPr lang="tr-TR" dirty="0"/>
            <a:t>  B;</a:t>
          </a:r>
          <a:endParaRPr lang="en-US" dirty="0"/>
        </a:p>
      </dgm:t>
    </dgm:pt>
    <dgm:pt modelId="{4DD78758-15AA-4ACF-B608-9B5A83B581AD}" type="parTrans" cxnId="{9BB8CADB-E35F-4B90-880F-D5802ED4B69F}">
      <dgm:prSet/>
      <dgm:spPr/>
      <dgm:t>
        <a:bodyPr/>
        <a:lstStyle/>
        <a:p>
          <a:endParaRPr lang="en-US"/>
        </a:p>
      </dgm:t>
    </dgm:pt>
    <dgm:pt modelId="{4A4E9FED-32B3-4D48-BD9B-8154984AC58F}" type="sibTrans" cxnId="{9BB8CADB-E35F-4B90-880F-D5802ED4B69F}">
      <dgm:prSet/>
      <dgm:spPr/>
      <dgm:t>
        <a:bodyPr/>
        <a:lstStyle/>
        <a:p>
          <a:endParaRPr lang="en-US"/>
        </a:p>
      </dgm:t>
    </dgm:pt>
    <dgm:pt modelId="{87EE8BFE-F152-401A-9182-1FECAD04B3D1}">
      <dgm:prSet/>
      <dgm:spPr/>
      <dgm:t>
        <a:bodyPr/>
        <a:lstStyle/>
        <a:p>
          <a:pPr>
            <a:lnSpc>
              <a:spcPct val="100000"/>
            </a:lnSpc>
          </a:pPr>
          <a:r>
            <a:rPr lang="tr-TR" dirty="0"/>
            <a:t>B = 3;</a:t>
          </a:r>
          <a:endParaRPr lang="en-US" dirty="0"/>
        </a:p>
      </dgm:t>
    </dgm:pt>
    <dgm:pt modelId="{6CD1B555-E982-44CD-AE31-89CA83868542}" type="parTrans" cxnId="{ED247742-6EA7-4C47-B336-D65FA12012B3}">
      <dgm:prSet/>
      <dgm:spPr/>
      <dgm:t>
        <a:bodyPr/>
        <a:lstStyle/>
        <a:p>
          <a:endParaRPr lang="en-US"/>
        </a:p>
      </dgm:t>
    </dgm:pt>
    <dgm:pt modelId="{365B92A7-FA7B-4BB2-A1BF-A1B685D8B9A4}" type="sibTrans" cxnId="{ED247742-6EA7-4C47-B336-D65FA12012B3}">
      <dgm:prSet/>
      <dgm:spPr/>
      <dgm:t>
        <a:bodyPr/>
        <a:lstStyle/>
        <a:p>
          <a:endParaRPr lang="en-US"/>
        </a:p>
      </dgm:t>
    </dgm:pt>
    <dgm:pt modelId="{588FF89A-DA25-47A6-A7D8-1896F105BF76}" type="pres">
      <dgm:prSet presAssocID="{850612EA-8B68-44AD-863C-E936CDF6EB91}" presName="root" presStyleCnt="0">
        <dgm:presLayoutVars>
          <dgm:dir/>
          <dgm:resizeHandles val="exact"/>
        </dgm:presLayoutVars>
      </dgm:prSet>
      <dgm:spPr/>
    </dgm:pt>
    <dgm:pt modelId="{C11B89AE-FB10-440A-ADB6-0C4749EA17C0}" type="pres">
      <dgm:prSet presAssocID="{19DBF3DF-9C4D-4E2D-8AB9-9490C493AD1F}" presName="compNode" presStyleCnt="0"/>
      <dgm:spPr/>
    </dgm:pt>
    <dgm:pt modelId="{98204C61-969E-467D-BE23-9188F3B7CECE}" type="pres">
      <dgm:prSet presAssocID="{19DBF3DF-9C4D-4E2D-8AB9-9490C493AD1F}" presName="bgRect" presStyleLbl="bgShp" presStyleIdx="0" presStyleCnt="2"/>
      <dgm:spPr/>
    </dgm:pt>
    <dgm:pt modelId="{B784F948-42B6-4576-B656-F873355DC23D}" type="pres">
      <dgm:prSet presAssocID="{19DBF3DF-9C4D-4E2D-8AB9-9490C493AD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B3450CD1-A00E-46F1-8AD1-0225B8358768}" type="pres">
      <dgm:prSet presAssocID="{19DBF3DF-9C4D-4E2D-8AB9-9490C493AD1F}" presName="spaceRect" presStyleCnt="0"/>
      <dgm:spPr/>
    </dgm:pt>
    <dgm:pt modelId="{CE3C9AB0-7F26-466C-BAF1-2E8011DCF23E}" type="pres">
      <dgm:prSet presAssocID="{19DBF3DF-9C4D-4E2D-8AB9-9490C493AD1F}" presName="parTx" presStyleLbl="revTx" presStyleIdx="0" presStyleCnt="3">
        <dgm:presLayoutVars>
          <dgm:chMax val="0"/>
          <dgm:chPref val="0"/>
        </dgm:presLayoutVars>
      </dgm:prSet>
      <dgm:spPr/>
    </dgm:pt>
    <dgm:pt modelId="{6F99B905-5E17-4C29-8F26-76CD29C1CF51}" type="pres">
      <dgm:prSet presAssocID="{0091E42A-AE9A-438B-A851-4BA6662B5DEF}" presName="sibTrans" presStyleCnt="0"/>
      <dgm:spPr/>
    </dgm:pt>
    <dgm:pt modelId="{7A718902-CFC4-4AC2-BA17-D629FB7E1679}" type="pres">
      <dgm:prSet presAssocID="{CD935903-5D63-4026-870F-75C49AD642CC}" presName="compNode" presStyleCnt="0"/>
      <dgm:spPr/>
    </dgm:pt>
    <dgm:pt modelId="{4C771CAB-0DC5-4192-9A14-447F5C4F79B1}" type="pres">
      <dgm:prSet presAssocID="{CD935903-5D63-4026-870F-75C49AD642CC}" presName="bgRect" presStyleLbl="bgShp" presStyleIdx="1" presStyleCnt="2"/>
      <dgm:spPr/>
    </dgm:pt>
    <dgm:pt modelId="{B1E77D6B-166A-4935-AB63-233387FA41AD}" type="pres">
      <dgm:prSet presAssocID="{CD935903-5D63-4026-870F-75C49AD642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rular"/>
        </a:ext>
      </dgm:extLst>
    </dgm:pt>
    <dgm:pt modelId="{70733D7D-E8B5-465E-8FA4-8C0A729932FD}" type="pres">
      <dgm:prSet presAssocID="{CD935903-5D63-4026-870F-75C49AD642CC}" presName="spaceRect" presStyleCnt="0"/>
      <dgm:spPr/>
    </dgm:pt>
    <dgm:pt modelId="{00802A45-356A-4D24-92B5-B3499A286B9E}" type="pres">
      <dgm:prSet presAssocID="{CD935903-5D63-4026-870F-75C49AD642CC}" presName="parTx" presStyleLbl="revTx" presStyleIdx="1" presStyleCnt="3">
        <dgm:presLayoutVars>
          <dgm:chMax val="0"/>
          <dgm:chPref val="0"/>
        </dgm:presLayoutVars>
      </dgm:prSet>
      <dgm:spPr/>
    </dgm:pt>
    <dgm:pt modelId="{415C11A4-43E1-4D53-BD97-CA27B65558FE}" type="pres">
      <dgm:prSet presAssocID="{CD935903-5D63-4026-870F-75C49AD642CC}" presName="desTx" presStyleLbl="revTx" presStyleIdx="2" presStyleCnt="3" custScaleX="54510" custLinFactNeighborX="-1803" custLinFactNeighborY="1807">
        <dgm:presLayoutVars/>
      </dgm:prSet>
      <dgm:spPr/>
    </dgm:pt>
  </dgm:ptLst>
  <dgm:cxnLst>
    <dgm:cxn modelId="{74CF9027-EFE7-42F7-BDCD-450F5FB8BEB8}" type="presOf" srcId="{CD935903-5D63-4026-870F-75C49AD642CC}" destId="{00802A45-356A-4D24-92B5-B3499A286B9E}" srcOrd="0" destOrd="0" presId="urn:microsoft.com/office/officeart/2018/2/layout/IconVerticalSolidList"/>
    <dgm:cxn modelId="{35BE472E-0282-46C0-B5FF-C6AD968A96A2}" type="presOf" srcId="{0995EA1E-BDBF-4EA0-8E17-5C9A504D3953}" destId="{415C11A4-43E1-4D53-BD97-CA27B65558FE}" srcOrd="0" destOrd="1" presId="urn:microsoft.com/office/officeart/2018/2/layout/IconVerticalSolidList"/>
    <dgm:cxn modelId="{ED247742-6EA7-4C47-B336-D65FA12012B3}" srcId="{CD935903-5D63-4026-870F-75C49AD642CC}" destId="{87EE8BFE-F152-401A-9182-1FECAD04B3D1}" srcOrd="2" destOrd="0" parTransId="{6CD1B555-E982-44CD-AE31-89CA83868542}" sibTransId="{365B92A7-FA7B-4BB2-A1BF-A1B685D8B9A4}"/>
    <dgm:cxn modelId="{64BD6D4B-C5A3-46E4-8A9F-0F2F99ADF295}" type="presOf" srcId="{87EE8BFE-F152-401A-9182-1FECAD04B3D1}" destId="{415C11A4-43E1-4D53-BD97-CA27B65558FE}" srcOrd="0" destOrd="2" presId="urn:microsoft.com/office/officeart/2018/2/layout/IconVerticalSolidList"/>
    <dgm:cxn modelId="{ED6B1B9D-D53D-4DE2-94CB-37DD08AAE071}" srcId="{850612EA-8B68-44AD-863C-E936CDF6EB91}" destId="{CD935903-5D63-4026-870F-75C49AD642CC}" srcOrd="1" destOrd="0" parTransId="{A0FF99ED-8BB5-4994-A670-E5D3AA167F47}" sibTransId="{E633741E-8DC2-40AC-AD53-D61BF2FAD074}"/>
    <dgm:cxn modelId="{56D579A6-7BCB-4887-A55D-26D72F806817}" type="presOf" srcId="{D3ABE1F2-EEBE-4442-89CE-BDFA7D700811}" destId="{415C11A4-43E1-4D53-BD97-CA27B65558FE}" srcOrd="0" destOrd="0" presId="urn:microsoft.com/office/officeart/2018/2/layout/IconVerticalSolidList"/>
    <dgm:cxn modelId="{8686C5C0-13E4-4C43-8E9B-BA34CFE13E99}" srcId="{850612EA-8B68-44AD-863C-E936CDF6EB91}" destId="{19DBF3DF-9C4D-4E2D-8AB9-9490C493AD1F}" srcOrd="0" destOrd="0" parTransId="{55C92C6F-025F-4702-BB1E-7B930C5E83D0}" sibTransId="{0091E42A-AE9A-438B-A851-4BA6662B5DEF}"/>
    <dgm:cxn modelId="{F26A36DB-F02D-4D16-B699-16727A7337CC}" type="presOf" srcId="{850612EA-8B68-44AD-863C-E936CDF6EB91}" destId="{588FF89A-DA25-47A6-A7D8-1896F105BF76}" srcOrd="0" destOrd="0" presId="urn:microsoft.com/office/officeart/2018/2/layout/IconVerticalSolidList"/>
    <dgm:cxn modelId="{9BB8CADB-E35F-4B90-880F-D5802ED4B69F}" srcId="{CD935903-5D63-4026-870F-75C49AD642CC}" destId="{0995EA1E-BDBF-4EA0-8E17-5C9A504D3953}" srcOrd="1" destOrd="0" parTransId="{4DD78758-15AA-4ACF-B608-9B5A83B581AD}" sibTransId="{4A4E9FED-32B3-4D48-BD9B-8154984AC58F}"/>
    <dgm:cxn modelId="{C6D2A3DE-0A8B-4B9B-890C-F94F468CF788}" srcId="{CD935903-5D63-4026-870F-75C49AD642CC}" destId="{D3ABE1F2-EEBE-4442-89CE-BDFA7D700811}" srcOrd="0" destOrd="0" parTransId="{754E931A-AC9B-483E-9AD6-BA7B92879A7A}" sibTransId="{3184F3BC-6522-4F59-8EF7-5E0E7CA7A6F6}"/>
    <dgm:cxn modelId="{B0771AFC-B779-4AB9-8718-A2328F37D9CE}" type="presOf" srcId="{19DBF3DF-9C4D-4E2D-8AB9-9490C493AD1F}" destId="{CE3C9AB0-7F26-466C-BAF1-2E8011DCF23E}" srcOrd="0" destOrd="0" presId="urn:microsoft.com/office/officeart/2018/2/layout/IconVerticalSolidList"/>
    <dgm:cxn modelId="{7BD97FA5-30AF-4F3A-A240-0D759557C21E}" type="presParOf" srcId="{588FF89A-DA25-47A6-A7D8-1896F105BF76}" destId="{C11B89AE-FB10-440A-ADB6-0C4749EA17C0}" srcOrd="0" destOrd="0" presId="urn:microsoft.com/office/officeart/2018/2/layout/IconVerticalSolidList"/>
    <dgm:cxn modelId="{B0ECCB6B-C431-4B76-9ECE-882FD4863BF5}" type="presParOf" srcId="{C11B89AE-FB10-440A-ADB6-0C4749EA17C0}" destId="{98204C61-969E-467D-BE23-9188F3B7CECE}" srcOrd="0" destOrd="0" presId="urn:microsoft.com/office/officeart/2018/2/layout/IconVerticalSolidList"/>
    <dgm:cxn modelId="{4B540D00-9281-4778-9F23-F48709F9BC03}" type="presParOf" srcId="{C11B89AE-FB10-440A-ADB6-0C4749EA17C0}" destId="{B784F948-42B6-4576-B656-F873355DC23D}" srcOrd="1" destOrd="0" presId="urn:microsoft.com/office/officeart/2018/2/layout/IconVerticalSolidList"/>
    <dgm:cxn modelId="{E096779C-6E3E-4BA9-86FF-F42EFC233F2B}" type="presParOf" srcId="{C11B89AE-FB10-440A-ADB6-0C4749EA17C0}" destId="{B3450CD1-A00E-46F1-8AD1-0225B8358768}" srcOrd="2" destOrd="0" presId="urn:microsoft.com/office/officeart/2018/2/layout/IconVerticalSolidList"/>
    <dgm:cxn modelId="{24A2D074-51A1-4999-94C6-A132646A9ACA}" type="presParOf" srcId="{C11B89AE-FB10-440A-ADB6-0C4749EA17C0}" destId="{CE3C9AB0-7F26-466C-BAF1-2E8011DCF23E}" srcOrd="3" destOrd="0" presId="urn:microsoft.com/office/officeart/2018/2/layout/IconVerticalSolidList"/>
    <dgm:cxn modelId="{3C11ACA8-5346-48A0-B688-03BD6DEEBC04}" type="presParOf" srcId="{588FF89A-DA25-47A6-A7D8-1896F105BF76}" destId="{6F99B905-5E17-4C29-8F26-76CD29C1CF51}" srcOrd="1" destOrd="0" presId="urn:microsoft.com/office/officeart/2018/2/layout/IconVerticalSolidList"/>
    <dgm:cxn modelId="{FB9E5C50-1E3A-4851-A7D8-779EEF64B3C1}" type="presParOf" srcId="{588FF89A-DA25-47A6-A7D8-1896F105BF76}" destId="{7A718902-CFC4-4AC2-BA17-D629FB7E1679}" srcOrd="2" destOrd="0" presId="urn:microsoft.com/office/officeart/2018/2/layout/IconVerticalSolidList"/>
    <dgm:cxn modelId="{1389793A-3E05-446C-840B-4BEB23B113CB}" type="presParOf" srcId="{7A718902-CFC4-4AC2-BA17-D629FB7E1679}" destId="{4C771CAB-0DC5-4192-9A14-447F5C4F79B1}" srcOrd="0" destOrd="0" presId="urn:microsoft.com/office/officeart/2018/2/layout/IconVerticalSolidList"/>
    <dgm:cxn modelId="{3AE87748-2496-4E47-8BC2-C94FFDEA18CE}" type="presParOf" srcId="{7A718902-CFC4-4AC2-BA17-D629FB7E1679}" destId="{B1E77D6B-166A-4935-AB63-233387FA41AD}" srcOrd="1" destOrd="0" presId="urn:microsoft.com/office/officeart/2018/2/layout/IconVerticalSolidList"/>
    <dgm:cxn modelId="{0B4C718F-0527-44B1-835E-DECB518E001F}" type="presParOf" srcId="{7A718902-CFC4-4AC2-BA17-D629FB7E1679}" destId="{70733D7D-E8B5-465E-8FA4-8C0A729932FD}" srcOrd="2" destOrd="0" presId="urn:microsoft.com/office/officeart/2018/2/layout/IconVerticalSolidList"/>
    <dgm:cxn modelId="{0D5C7C71-8B23-4EFB-97AB-F4D87E7E3DDF}" type="presParOf" srcId="{7A718902-CFC4-4AC2-BA17-D629FB7E1679}" destId="{00802A45-356A-4D24-92B5-B3499A286B9E}" srcOrd="3" destOrd="0" presId="urn:microsoft.com/office/officeart/2018/2/layout/IconVerticalSolidList"/>
    <dgm:cxn modelId="{A0321E2A-FF65-4641-B8B5-FADB9FD13890}" type="presParOf" srcId="{7A718902-CFC4-4AC2-BA17-D629FB7E1679}" destId="{415C11A4-43E1-4D53-BD97-CA27B65558F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BCE3B7-5398-4107-9BCE-A4F348BA2327}"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71B8DD7D-B968-42BB-A7B7-ADCDDB7DDDDC}">
      <dgm:prSet/>
      <dgm:spPr>
        <a:solidFill>
          <a:srgbClr val="5373C3"/>
        </a:solidFill>
      </dgm:spPr>
      <dgm:t>
        <a:bodyPr/>
        <a:lstStyle/>
        <a:p>
          <a:r>
            <a:rPr lang="tr-TR" dirty="0">
              <a:latin typeface="A-Space Demo" panose="02000500000000000000" pitchFamily="2" charset="-94"/>
            </a:rPr>
            <a:t>Break</a:t>
          </a:r>
          <a:endParaRPr lang="en-US" dirty="0">
            <a:latin typeface="A-Space Demo" panose="02000500000000000000" pitchFamily="2" charset="-94"/>
          </a:endParaRPr>
        </a:p>
      </dgm:t>
    </dgm:pt>
    <dgm:pt modelId="{E0EFEBE7-FEE0-47E2-A611-E812DC7DD88C}" type="parTrans" cxnId="{D17A9D96-B267-4DC3-BDEB-504317E71014}">
      <dgm:prSet/>
      <dgm:spPr/>
      <dgm:t>
        <a:bodyPr/>
        <a:lstStyle/>
        <a:p>
          <a:endParaRPr lang="en-US"/>
        </a:p>
      </dgm:t>
    </dgm:pt>
    <dgm:pt modelId="{7FB3700A-C75E-49F8-99FA-3E091A222C61}" type="sibTrans" cxnId="{D17A9D96-B267-4DC3-BDEB-504317E71014}">
      <dgm:prSet/>
      <dgm:spPr/>
      <dgm:t>
        <a:bodyPr/>
        <a:lstStyle/>
        <a:p>
          <a:endParaRPr lang="en-US"/>
        </a:p>
      </dgm:t>
    </dgm:pt>
    <dgm:pt modelId="{D3C630AF-1619-4F58-BC60-1CA364FDA9F5}">
      <dgm:prSet/>
      <dgm:spPr>
        <a:solidFill>
          <a:srgbClr val="5373C3"/>
        </a:solidFill>
      </dgm:spPr>
      <dgm:t>
        <a:bodyPr/>
        <a:lstStyle/>
        <a:p>
          <a:r>
            <a:rPr lang="tr-TR"/>
            <a:t>Switch bloğunda kullanılması zorunludur.</a:t>
          </a:r>
          <a:endParaRPr lang="en-US"/>
        </a:p>
      </dgm:t>
    </dgm:pt>
    <dgm:pt modelId="{D3AA0250-3CFA-4C7D-906D-E02577C2853C}" type="parTrans" cxnId="{F5800EDB-7914-4C98-AE0D-8B9FA5D2E2EF}">
      <dgm:prSet/>
      <dgm:spPr/>
      <dgm:t>
        <a:bodyPr/>
        <a:lstStyle/>
        <a:p>
          <a:endParaRPr lang="en-US"/>
        </a:p>
      </dgm:t>
    </dgm:pt>
    <dgm:pt modelId="{13B49DCF-228A-4FA4-9626-6758CCC0A992}" type="sibTrans" cxnId="{F5800EDB-7914-4C98-AE0D-8B9FA5D2E2EF}">
      <dgm:prSet/>
      <dgm:spPr/>
      <dgm:t>
        <a:bodyPr/>
        <a:lstStyle/>
        <a:p>
          <a:endParaRPr lang="en-US"/>
        </a:p>
      </dgm:t>
    </dgm:pt>
    <dgm:pt modelId="{728D69E0-CD43-4DAD-9620-1330E42B4B4C}">
      <dgm:prSet/>
      <dgm:spPr>
        <a:solidFill>
          <a:srgbClr val="5373C3"/>
        </a:solidFill>
      </dgm:spPr>
      <dgm:t>
        <a:bodyPr/>
        <a:lstStyle/>
        <a:p>
          <a:r>
            <a:rPr lang="tr-TR"/>
            <a:t>Döngü içerisinde kullanıldığı zaman döngünün bozulmasına sebep olur. Kullanılması mantıklı değildir.</a:t>
          </a:r>
          <a:endParaRPr lang="en-US"/>
        </a:p>
      </dgm:t>
    </dgm:pt>
    <dgm:pt modelId="{03B99F92-AF81-49BA-8B77-AAEA41EDBB05}" type="parTrans" cxnId="{83739C95-601F-459A-A77A-12CF072420D5}">
      <dgm:prSet/>
      <dgm:spPr/>
      <dgm:t>
        <a:bodyPr/>
        <a:lstStyle/>
        <a:p>
          <a:endParaRPr lang="en-US"/>
        </a:p>
      </dgm:t>
    </dgm:pt>
    <dgm:pt modelId="{CB4518BA-BED8-4499-AC4C-FF9FE62F4DC6}" type="sibTrans" cxnId="{83739C95-601F-459A-A77A-12CF072420D5}">
      <dgm:prSet/>
      <dgm:spPr/>
      <dgm:t>
        <a:bodyPr/>
        <a:lstStyle/>
        <a:p>
          <a:endParaRPr lang="en-US"/>
        </a:p>
      </dgm:t>
    </dgm:pt>
    <dgm:pt modelId="{899BA5E9-91FD-40D0-BECD-8B10751E521D}">
      <dgm:prSet/>
      <dgm:spPr>
        <a:solidFill>
          <a:srgbClr val="BF7A9B"/>
        </a:solidFill>
      </dgm:spPr>
      <dgm:t>
        <a:bodyPr/>
        <a:lstStyle/>
        <a:p>
          <a:r>
            <a:rPr lang="tr-TR" dirty="0" err="1">
              <a:latin typeface="A-Space Demo" panose="02000500000000000000" pitchFamily="2" charset="-94"/>
            </a:rPr>
            <a:t>Continue</a:t>
          </a:r>
          <a:endParaRPr lang="en-US" dirty="0">
            <a:latin typeface="A-Space Demo" panose="02000500000000000000" pitchFamily="2" charset="-94"/>
          </a:endParaRPr>
        </a:p>
      </dgm:t>
    </dgm:pt>
    <dgm:pt modelId="{9B9EE379-0854-4218-B97C-B8AE1BC8A7BB}" type="parTrans" cxnId="{3CC0DC6C-9B2E-4DFF-BD19-C56ABC690406}">
      <dgm:prSet/>
      <dgm:spPr/>
      <dgm:t>
        <a:bodyPr/>
        <a:lstStyle/>
        <a:p>
          <a:endParaRPr lang="en-US"/>
        </a:p>
      </dgm:t>
    </dgm:pt>
    <dgm:pt modelId="{2FB69BE4-8DCC-46E6-8805-B781F2A6AAD3}" type="sibTrans" cxnId="{3CC0DC6C-9B2E-4DFF-BD19-C56ABC690406}">
      <dgm:prSet/>
      <dgm:spPr/>
      <dgm:t>
        <a:bodyPr/>
        <a:lstStyle/>
        <a:p>
          <a:endParaRPr lang="en-US"/>
        </a:p>
      </dgm:t>
    </dgm:pt>
    <dgm:pt modelId="{42FDB95B-66B2-45FD-84C0-B9C2BF0D70D4}">
      <dgm:prSet/>
      <dgm:spPr>
        <a:solidFill>
          <a:srgbClr val="BF7A9B"/>
        </a:solidFill>
      </dgm:spPr>
      <dgm:t>
        <a:bodyPr/>
        <a:lstStyle/>
        <a:p>
          <a:r>
            <a:rPr lang="tr-TR"/>
            <a:t>Döngünün başına olması gerekenden erken dönmesine sebep olur. Bellekte ayrılan alanın boşa gitmesine sebep olduğu için kullanılması mantıklı değildir.</a:t>
          </a:r>
          <a:endParaRPr lang="en-US"/>
        </a:p>
      </dgm:t>
    </dgm:pt>
    <dgm:pt modelId="{A0F7884C-7F3D-48E2-ABC6-4849A20A13C2}" type="parTrans" cxnId="{863692A4-A4AF-4780-BAC4-D07F843D66A0}">
      <dgm:prSet/>
      <dgm:spPr/>
      <dgm:t>
        <a:bodyPr/>
        <a:lstStyle/>
        <a:p>
          <a:endParaRPr lang="en-US"/>
        </a:p>
      </dgm:t>
    </dgm:pt>
    <dgm:pt modelId="{551C3905-5173-4897-B9F4-C8F0FC29247F}" type="sibTrans" cxnId="{863692A4-A4AF-4780-BAC4-D07F843D66A0}">
      <dgm:prSet/>
      <dgm:spPr/>
      <dgm:t>
        <a:bodyPr/>
        <a:lstStyle/>
        <a:p>
          <a:endParaRPr lang="en-US"/>
        </a:p>
      </dgm:t>
    </dgm:pt>
    <dgm:pt modelId="{F74CA2F8-52E7-4D98-8105-8F18D99445A3}">
      <dgm:prSet/>
      <dgm:spPr>
        <a:solidFill>
          <a:srgbClr val="EC7D45"/>
        </a:solidFill>
      </dgm:spPr>
      <dgm:t>
        <a:bodyPr/>
        <a:lstStyle/>
        <a:p>
          <a:r>
            <a:rPr lang="tr-TR" dirty="0" err="1">
              <a:latin typeface="A-Space Demo" panose="02000500000000000000" pitchFamily="2" charset="-94"/>
            </a:rPr>
            <a:t>Go</a:t>
          </a:r>
          <a:r>
            <a:rPr lang="tr-TR" dirty="0">
              <a:latin typeface="A-Space Demo" panose="02000500000000000000" pitchFamily="2" charset="-94"/>
            </a:rPr>
            <a:t> </a:t>
          </a:r>
          <a:r>
            <a:rPr lang="tr-TR" dirty="0" err="1">
              <a:latin typeface="A-Space Demo" panose="02000500000000000000" pitchFamily="2" charset="-94"/>
            </a:rPr>
            <a:t>to</a:t>
          </a:r>
          <a:endParaRPr lang="en-US" dirty="0">
            <a:latin typeface="A-Space Demo" panose="02000500000000000000" pitchFamily="2" charset="-94"/>
          </a:endParaRPr>
        </a:p>
      </dgm:t>
    </dgm:pt>
    <dgm:pt modelId="{51A92B20-394F-4580-8008-60AE26FD5AD2}" type="parTrans" cxnId="{C9E95949-D806-42B0-A5C2-0A0CF80BC251}">
      <dgm:prSet/>
      <dgm:spPr/>
      <dgm:t>
        <a:bodyPr/>
        <a:lstStyle/>
        <a:p>
          <a:endParaRPr lang="en-US"/>
        </a:p>
      </dgm:t>
    </dgm:pt>
    <dgm:pt modelId="{FA3469EB-F48E-441A-8F56-386EC31EB05A}" type="sibTrans" cxnId="{C9E95949-D806-42B0-A5C2-0A0CF80BC251}">
      <dgm:prSet/>
      <dgm:spPr/>
      <dgm:t>
        <a:bodyPr/>
        <a:lstStyle/>
        <a:p>
          <a:endParaRPr lang="en-US"/>
        </a:p>
      </dgm:t>
    </dgm:pt>
    <dgm:pt modelId="{F991FE9D-131C-40FC-913B-A654C554B03D}">
      <dgm:prSet/>
      <dgm:spPr>
        <a:solidFill>
          <a:srgbClr val="EC7D45"/>
        </a:solidFill>
      </dgm:spPr>
      <dgm:t>
        <a:bodyPr/>
        <a:lstStyle/>
        <a:p>
          <a:r>
            <a:rPr lang="tr-TR"/>
            <a:t>Daha eski dillerde kullanıldığı için C Programlama diline de eklenmiştir fakat kullanılması kodun anlaşılabilirliğini ve verimini düşüreceği için kullanılması mantıklı değildir.</a:t>
          </a:r>
          <a:endParaRPr lang="en-US"/>
        </a:p>
      </dgm:t>
    </dgm:pt>
    <dgm:pt modelId="{D98604D4-E662-401B-B2BA-8201C1041153}" type="parTrans" cxnId="{8F17D294-C7A8-488B-A8F9-A1DEE293C67C}">
      <dgm:prSet/>
      <dgm:spPr/>
      <dgm:t>
        <a:bodyPr/>
        <a:lstStyle/>
        <a:p>
          <a:endParaRPr lang="en-US"/>
        </a:p>
      </dgm:t>
    </dgm:pt>
    <dgm:pt modelId="{BAF47E5A-2CF6-4F68-8B9F-A115257523F7}" type="sibTrans" cxnId="{8F17D294-C7A8-488B-A8F9-A1DEE293C67C}">
      <dgm:prSet/>
      <dgm:spPr/>
      <dgm:t>
        <a:bodyPr/>
        <a:lstStyle/>
        <a:p>
          <a:endParaRPr lang="en-US"/>
        </a:p>
      </dgm:t>
    </dgm:pt>
    <dgm:pt modelId="{D3FD85A7-6532-4BE4-9184-49769A25798A}" type="pres">
      <dgm:prSet presAssocID="{D4BCE3B7-5398-4107-9BCE-A4F348BA2327}" presName="Name0" presStyleCnt="0">
        <dgm:presLayoutVars>
          <dgm:dir/>
          <dgm:resizeHandles val="exact"/>
        </dgm:presLayoutVars>
      </dgm:prSet>
      <dgm:spPr/>
    </dgm:pt>
    <dgm:pt modelId="{697ED467-1943-4E41-B536-D05924DB2431}" type="pres">
      <dgm:prSet presAssocID="{71B8DD7D-B968-42BB-A7B7-ADCDDB7DDDDC}" presName="node" presStyleLbl="node1" presStyleIdx="0" presStyleCnt="5">
        <dgm:presLayoutVars>
          <dgm:bulletEnabled val="1"/>
        </dgm:presLayoutVars>
      </dgm:prSet>
      <dgm:spPr/>
    </dgm:pt>
    <dgm:pt modelId="{D9F0BFAC-78E3-4739-A565-3C2925C20261}" type="pres">
      <dgm:prSet presAssocID="{7FB3700A-C75E-49F8-99FA-3E091A222C61}" presName="sibTransSpacerBeforeConnector" presStyleCnt="0"/>
      <dgm:spPr/>
    </dgm:pt>
    <dgm:pt modelId="{F999C84F-73D9-45B2-AA56-566F6783F499}" type="pres">
      <dgm:prSet presAssocID="{7FB3700A-C75E-49F8-99FA-3E091A222C61}" presName="sibTrans" presStyleLbl="node1" presStyleIdx="1" presStyleCnt="5"/>
      <dgm:spPr/>
    </dgm:pt>
    <dgm:pt modelId="{937AC0BE-E8A8-4AC7-A023-ABFA6C50CBD5}" type="pres">
      <dgm:prSet presAssocID="{7FB3700A-C75E-49F8-99FA-3E091A222C61}" presName="sibTransSpacerAfterConnector" presStyleCnt="0"/>
      <dgm:spPr/>
    </dgm:pt>
    <dgm:pt modelId="{C31D1068-0D1E-4085-A0D9-118320749786}" type="pres">
      <dgm:prSet presAssocID="{899BA5E9-91FD-40D0-BECD-8B10751E521D}" presName="node" presStyleLbl="node1" presStyleIdx="2" presStyleCnt="5">
        <dgm:presLayoutVars>
          <dgm:bulletEnabled val="1"/>
        </dgm:presLayoutVars>
      </dgm:prSet>
      <dgm:spPr/>
    </dgm:pt>
    <dgm:pt modelId="{0985C313-F688-4C95-894E-1960FC8684BE}" type="pres">
      <dgm:prSet presAssocID="{2FB69BE4-8DCC-46E6-8805-B781F2A6AAD3}" presName="sibTransSpacerBeforeConnector" presStyleCnt="0"/>
      <dgm:spPr/>
    </dgm:pt>
    <dgm:pt modelId="{C38360B5-8A9F-4415-B634-E460F1D2D2F7}" type="pres">
      <dgm:prSet presAssocID="{2FB69BE4-8DCC-46E6-8805-B781F2A6AAD3}" presName="sibTrans" presStyleLbl="node1" presStyleIdx="3" presStyleCnt="5"/>
      <dgm:spPr/>
    </dgm:pt>
    <dgm:pt modelId="{3A04CED2-E620-4716-B007-54C0F921EBD7}" type="pres">
      <dgm:prSet presAssocID="{2FB69BE4-8DCC-46E6-8805-B781F2A6AAD3}" presName="sibTransSpacerAfterConnector" presStyleCnt="0"/>
      <dgm:spPr/>
    </dgm:pt>
    <dgm:pt modelId="{201D02AB-16C5-4A9D-BCA6-0F09835701B0}" type="pres">
      <dgm:prSet presAssocID="{F74CA2F8-52E7-4D98-8105-8F18D99445A3}" presName="node" presStyleLbl="node1" presStyleIdx="4" presStyleCnt="5">
        <dgm:presLayoutVars>
          <dgm:bulletEnabled val="1"/>
        </dgm:presLayoutVars>
      </dgm:prSet>
      <dgm:spPr/>
    </dgm:pt>
  </dgm:ptLst>
  <dgm:cxnLst>
    <dgm:cxn modelId="{57430B01-D69A-448F-8D9E-5491147CA555}" type="presOf" srcId="{2FB69BE4-8DCC-46E6-8805-B781F2A6AAD3}" destId="{C38360B5-8A9F-4415-B634-E460F1D2D2F7}" srcOrd="0" destOrd="0" presId="urn:microsoft.com/office/officeart/2016/7/layout/BasicProcessNew"/>
    <dgm:cxn modelId="{5C3CF627-0C19-46EA-9452-85F8C587F37D}" type="presOf" srcId="{728D69E0-CD43-4DAD-9620-1330E42B4B4C}" destId="{697ED467-1943-4E41-B536-D05924DB2431}" srcOrd="0" destOrd="2" presId="urn:microsoft.com/office/officeart/2016/7/layout/BasicProcessNew"/>
    <dgm:cxn modelId="{C9E95949-D806-42B0-A5C2-0A0CF80BC251}" srcId="{D4BCE3B7-5398-4107-9BCE-A4F348BA2327}" destId="{F74CA2F8-52E7-4D98-8105-8F18D99445A3}" srcOrd="2" destOrd="0" parTransId="{51A92B20-394F-4580-8008-60AE26FD5AD2}" sibTransId="{FA3469EB-F48E-441A-8F56-386EC31EB05A}"/>
    <dgm:cxn modelId="{3CC0DC6C-9B2E-4DFF-BD19-C56ABC690406}" srcId="{D4BCE3B7-5398-4107-9BCE-A4F348BA2327}" destId="{899BA5E9-91FD-40D0-BECD-8B10751E521D}" srcOrd="1" destOrd="0" parTransId="{9B9EE379-0854-4218-B97C-B8AE1BC8A7BB}" sibTransId="{2FB69BE4-8DCC-46E6-8805-B781F2A6AAD3}"/>
    <dgm:cxn modelId="{11264388-8558-4BD0-BA84-F60FCFE97A3E}" type="presOf" srcId="{899BA5E9-91FD-40D0-BECD-8B10751E521D}" destId="{C31D1068-0D1E-4085-A0D9-118320749786}" srcOrd="0" destOrd="0" presId="urn:microsoft.com/office/officeart/2016/7/layout/BasicProcessNew"/>
    <dgm:cxn modelId="{64413590-AA82-4024-903C-9366E2051BFA}" type="presOf" srcId="{F74CA2F8-52E7-4D98-8105-8F18D99445A3}" destId="{201D02AB-16C5-4A9D-BCA6-0F09835701B0}" srcOrd="0" destOrd="0" presId="urn:microsoft.com/office/officeart/2016/7/layout/BasicProcessNew"/>
    <dgm:cxn modelId="{8F17D294-C7A8-488B-A8F9-A1DEE293C67C}" srcId="{F74CA2F8-52E7-4D98-8105-8F18D99445A3}" destId="{F991FE9D-131C-40FC-913B-A654C554B03D}" srcOrd="0" destOrd="0" parTransId="{D98604D4-E662-401B-B2BA-8201C1041153}" sibTransId="{BAF47E5A-2CF6-4F68-8B9F-A115257523F7}"/>
    <dgm:cxn modelId="{83739C95-601F-459A-A77A-12CF072420D5}" srcId="{71B8DD7D-B968-42BB-A7B7-ADCDDB7DDDDC}" destId="{728D69E0-CD43-4DAD-9620-1330E42B4B4C}" srcOrd="1" destOrd="0" parTransId="{03B99F92-AF81-49BA-8B77-AAEA41EDBB05}" sibTransId="{CB4518BA-BED8-4499-AC4C-FF9FE62F4DC6}"/>
    <dgm:cxn modelId="{D17A9D96-B267-4DC3-BDEB-504317E71014}" srcId="{D4BCE3B7-5398-4107-9BCE-A4F348BA2327}" destId="{71B8DD7D-B968-42BB-A7B7-ADCDDB7DDDDC}" srcOrd="0" destOrd="0" parTransId="{E0EFEBE7-FEE0-47E2-A611-E812DC7DD88C}" sibTransId="{7FB3700A-C75E-49F8-99FA-3E091A222C61}"/>
    <dgm:cxn modelId="{863692A4-A4AF-4780-BAC4-D07F843D66A0}" srcId="{899BA5E9-91FD-40D0-BECD-8B10751E521D}" destId="{42FDB95B-66B2-45FD-84C0-B9C2BF0D70D4}" srcOrd="0" destOrd="0" parTransId="{A0F7884C-7F3D-48E2-ABC6-4849A20A13C2}" sibTransId="{551C3905-5173-4897-B9F4-C8F0FC29247F}"/>
    <dgm:cxn modelId="{9F9BDEC6-2AC3-4ADF-9C70-EF7BCBC945BF}" type="presOf" srcId="{F991FE9D-131C-40FC-913B-A654C554B03D}" destId="{201D02AB-16C5-4A9D-BCA6-0F09835701B0}" srcOrd="0" destOrd="1" presId="urn:microsoft.com/office/officeart/2016/7/layout/BasicProcessNew"/>
    <dgm:cxn modelId="{06D526CC-ACF8-48CA-BB28-2DC95443F95E}" type="presOf" srcId="{D4BCE3B7-5398-4107-9BCE-A4F348BA2327}" destId="{D3FD85A7-6532-4BE4-9184-49769A25798A}" srcOrd="0" destOrd="0" presId="urn:microsoft.com/office/officeart/2016/7/layout/BasicProcessNew"/>
    <dgm:cxn modelId="{42EDA2CF-E40E-4607-8439-5D9AE7C912FB}" type="presOf" srcId="{7FB3700A-C75E-49F8-99FA-3E091A222C61}" destId="{F999C84F-73D9-45B2-AA56-566F6783F499}" srcOrd="0" destOrd="0" presId="urn:microsoft.com/office/officeart/2016/7/layout/BasicProcessNew"/>
    <dgm:cxn modelId="{67004ED0-45BB-4EB9-A659-58B8A9C8FC78}" type="presOf" srcId="{42FDB95B-66B2-45FD-84C0-B9C2BF0D70D4}" destId="{C31D1068-0D1E-4085-A0D9-118320749786}" srcOrd="0" destOrd="1" presId="urn:microsoft.com/office/officeart/2016/7/layout/BasicProcessNew"/>
    <dgm:cxn modelId="{F5800EDB-7914-4C98-AE0D-8B9FA5D2E2EF}" srcId="{71B8DD7D-B968-42BB-A7B7-ADCDDB7DDDDC}" destId="{D3C630AF-1619-4F58-BC60-1CA364FDA9F5}" srcOrd="0" destOrd="0" parTransId="{D3AA0250-3CFA-4C7D-906D-E02577C2853C}" sibTransId="{13B49DCF-228A-4FA4-9626-6758CCC0A992}"/>
    <dgm:cxn modelId="{1782DFE1-3D4A-4AC2-A82F-5301E5573B56}" type="presOf" srcId="{71B8DD7D-B968-42BB-A7B7-ADCDDB7DDDDC}" destId="{697ED467-1943-4E41-B536-D05924DB2431}" srcOrd="0" destOrd="0" presId="urn:microsoft.com/office/officeart/2016/7/layout/BasicProcessNew"/>
    <dgm:cxn modelId="{3CD48DE6-485D-43FF-94EE-0D4B93F02352}" type="presOf" srcId="{D3C630AF-1619-4F58-BC60-1CA364FDA9F5}" destId="{697ED467-1943-4E41-B536-D05924DB2431}" srcOrd="0" destOrd="1" presId="urn:microsoft.com/office/officeart/2016/7/layout/BasicProcessNew"/>
    <dgm:cxn modelId="{BFB82AC3-0A09-4375-9BFB-4AA285F6657C}" type="presParOf" srcId="{D3FD85A7-6532-4BE4-9184-49769A25798A}" destId="{697ED467-1943-4E41-B536-D05924DB2431}" srcOrd="0" destOrd="0" presId="urn:microsoft.com/office/officeart/2016/7/layout/BasicProcessNew"/>
    <dgm:cxn modelId="{FCC6A3F5-6954-4BBC-8B68-2D3B6EBE7B74}" type="presParOf" srcId="{D3FD85A7-6532-4BE4-9184-49769A25798A}" destId="{D9F0BFAC-78E3-4739-A565-3C2925C20261}" srcOrd="1" destOrd="0" presId="urn:microsoft.com/office/officeart/2016/7/layout/BasicProcessNew"/>
    <dgm:cxn modelId="{63CAC1FF-DC19-4EA4-A937-5A43AC0BF93D}" type="presParOf" srcId="{D3FD85A7-6532-4BE4-9184-49769A25798A}" destId="{F999C84F-73D9-45B2-AA56-566F6783F499}" srcOrd="2" destOrd="0" presId="urn:microsoft.com/office/officeart/2016/7/layout/BasicProcessNew"/>
    <dgm:cxn modelId="{DCB26AF2-1058-4DDF-BC20-F33B200D159C}" type="presParOf" srcId="{D3FD85A7-6532-4BE4-9184-49769A25798A}" destId="{937AC0BE-E8A8-4AC7-A023-ABFA6C50CBD5}" srcOrd="3" destOrd="0" presId="urn:microsoft.com/office/officeart/2016/7/layout/BasicProcessNew"/>
    <dgm:cxn modelId="{862687A7-3320-4063-8CA7-616A0E4DB955}" type="presParOf" srcId="{D3FD85A7-6532-4BE4-9184-49769A25798A}" destId="{C31D1068-0D1E-4085-A0D9-118320749786}" srcOrd="4" destOrd="0" presId="urn:microsoft.com/office/officeart/2016/7/layout/BasicProcessNew"/>
    <dgm:cxn modelId="{8CC1D735-5505-409E-A3F2-B7BC2883BF1E}" type="presParOf" srcId="{D3FD85A7-6532-4BE4-9184-49769A25798A}" destId="{0985C313-F688-4C95-894E-1960FC8684BE}" srcOrd="5" destOrd="0" presId="urn:microsoft.com/office/officeart/2016/7/layout/BasicProcessNew"/>
    <dgm:cxn modelId="{ED85497D-4D55-4BED-B6D8-20C674218B16}" type="presParOf" srcId="{D3FD85A7-6532-4BE4-9184-49769A25798A}" destId="{C38360B5-8A9F-4415-B634-E460F1D2D2F7}" srcOrd="6" destOrd="0" presId="urn:microsoft.com/office/officeart/2016/7/layout/BasicProcessNew"/>
    <dgm:cxn modelId="{6318199D-9CCE-4EE6-AEEB-09138B717FFC}" type="presParOf" srcId="{D3FD85A7-6532-4BE4-9184-49769A25798A}" destId="{3A04CED2-E620-4716-B007-54C0F921EBD7}" srcOrd="7" destOrd="0" presId="urn:microsoft.com/office/officeart/2016/7/layout/BasicProcessNew"/>
    <dgm:cxn modelId="{845C9BEE-F27B-4D28-B1B6-6E4B6FBCB047}" type="presParOf" srcId="{D3FD85A7-6532-4BE4-9184-49769A25798A}" destId="{201D02AB-16C5-4A9D-BCA6-0F09835701B0}"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EFDFE-1473-4CB7-A236-D411B97C2B34}">
      <dsp:nvSpPr>
        <dsp:cNvPr id="0" name=""/>
        <dsp:cNvSpPr/>
      </dsp:nvSpPr>
      <dsp:spPr>
        <a:xfrm>
          <a:off x="0" y="781553"/>
          <a:ext cx="6245265"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b="1" kern="1200" dirty="0"/>
            <a:t>Değişken: </a:t>
          </a:r>
          <a:r>
            <a:rPr lang="tr-TR" sz="2400" kern="1200" dirty="0"/>
            <a:t>Bir bilgiyi barındıran ve daha sonra değerinde değişiklik yapabildiğimiz birime denir. </a:t>
          </a:r>
          <a:endParaRPr lang="en-US" sz="2400" kern="1200" dirty="0"/>
        </a:p>
      </dsp:txBody>
      <dsp:txXfrm>
        <a:off x="46606" y="828159"/>
        <a:ext cx="6152053" cy="861507"/>
      </dsp:txXfrm>
    </dsp:sp>
    <dsp:sp modelId="{8CED46A4-EE15-44B5-9C5A-CA6A127E4EF5}">
      <dsp:nvSpPr>
        <dsp:cNvPr id="0" name=""/>
        <dsp:cNvSpPr/>
      </dsp:nvSpPr>
      <dsp:spPr>
        <a:xfrm>
          <a:off x="0" y="1805393"/>
          <a:ext cx="6245265" cy="95471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a:t>C de değişken kullanabilmek için tanımlama yapmamız gerekir: değişken_tipi değişken_ismi;</a:t>
          </a:r>
          <a:endParaRPr lang="en-US" sz="2400" kern="1200"/>
        </a:p>
      </dsp:txBody>
      <dsp:txXfrm>
        <a:off x="46606" y="1851999"/>
        <a:ext cx="6152053" cy="861507"/>
      </dsp:txXfrm>
    </dsp:sp>
    <dsp:sp modelId="{F38FDE1C-87EB-4505-8B96-03CEB220975A}">
      <dsp:nvSpPr>
        <dsp:cNvPr id="0" name=""/>
        <dsp:cNvSpPr/>
      </dsp:nvSpPr>
      <dsp:spPr>
        <a:xfrm>
          <a:off x="0" y="2829233"/>
          <a:ext cx="6245265" cy="95471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a:t>Aynı satırda birden fazla değişken tanımlanabilir.</a:t>
          </a:r>
          <a:endParaRPr lang="en-US" sz="2400" kern="1200"/>
        </a:p>
      </dsp:txBody>
      <dsp:txXfrm>
        <a:off x="46606" y="2875839"/>
        <a:ext cx="6152053" cy="861507"/>
      </dsp:txXfrm>
    </dsp:sp>
    <dsp:sp modelId="{780C75D8-60D4-47C6-97F5-E416547499EA}">
      <dsp:nvSpPr>
        <dsp:cNvPr id="0" name=""/>
        <dsp:cNvSpPr/>
      </dsp:nvSpPr>
      <dsp:spPr>
        <a:xfrm>
          <a:off x="0" y="3853073"/>
          <a:ext cx="6245265"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dirty="0"/>
            <a:t>Tanımlanmış bir değişken başka bir tipte tekrar tanımlanamaz.</a:t>
          </a:r>
          <a:endParaRPr lang="en-US" sz="2400" kern="1200" dirty="0"/>
        </a:p>
      </dsp:txBody>
      <dsp:txXfrm>
        <a:off x="46606" y="3899679"/>
        <a:ext cx="6152053"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04C61-969E-467D-BE23-9188F3B7CECE}">
      <dsp:nvSpPr>
        <dsp:cNvPr id="0" name=""/>
        <dsp:cNvSpPr/>
      </dsp:nvSpPr>
      <dsp:spPr>
        <a:xfrm>
          <a:off x="0" y="707092"/>
          <a:ext cx="1051560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4F948-42B6-4576-B656-F873355DC23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C9AB0-7F26-466C-BAF1-2E8011DCF23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tr-TR" sz="1900" kern="1200"/>
            <a:t>Değişkenin sadece tanımlama işlemi yapıldığı zaman bellekte gerekli alan o değişkene ayrılır fakat o esnada bellekte olan değer kullanılır. Bu sebeple ilklendirme yapılmayan ama tanımlanmış değişkenlerin kullanılması risklidir.</a:t>
          </a:r>
          <a:endParaRPr lang="en-US" sz="1900" kern="1200"/>
        </a:p>
      </dsp:txBody>
      <dsp:txXfrm>
        <a:off x="1507738" y="707092"/>
        <a:ext cx="9007861" cy="1305401"/>
      </dsp:txXfrm>
    </dsp:sp>
    <dsp:sp modelId="{4C771CAB-0DC5-4192-9A14-447F5C4F79B1}">
      <dsp:nvSpPr>
        <dsp:cNvPr id="0" name=""/>
        <dsp:cNvSpPr/>
      </dsp:nvSpPr>
      <dsp:spPr>
        <a:xfrm>
          <a:off x="0" y="2338844"/>
          <a:ext cx="1051560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77D6B-166A-4935-AB63-233387FA41A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02A45-356A-4D24-92B5-B3499A286B9E}">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tr-TR" sz="1900" kern="1200"/>
            <a:t>İlklendirme işlemi tanımlama işlemiyle birlikte de yapılabilir veya tanımlama işleminden sonra da değer ataması yapılabilir.</a:t>
          </a:r>
          <a:endParaRPr lang="en-US" sz="1900" kern="1200"/>
        </a:p>
      </dsp:txBody>
      <dsp:txXfrm>
        <a:off x="1507738" y="2338844"/>
        <a:ext cx="4732020" cy="1305401"/>
      </dsp:txXfrm>
    </dsp:sp>
    <dsp:sp modelId="{415C11A4-43E1-4D53-BD97-CA27B65558FE}">
      <dsp:nvSpPr>
        <dsp:cNvPr id="0" name=""/>
        <dsp:cNvSpPr/>
      </dsp:nvSpPr>
      <dsp:spPr>
        <a:xfrm>
          <a:off x="7135205" y="2362432"/>
          <a:ext cx="23307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577850">
            <a:lnSpc>
              <a:spcPct val="100000"/>
            </a:lnSpc>
            <a:spcBef>
              <a:spcPct val="0"/>
            </a:spcBef>
            <a:spcAft>
              <a:spcPct val="35000"/>
            </a:spcAft>
            <a:buNone/>
          </a:pPr>
          <a:r>
            <a:rPr lang="tr-TR" sz="1300" kern="1200" dirty="0" err="1"/>
            <a:t>int</a:t>
          </a:r>
          <a:r>
            <a:rPr lang="tr-TR" sz="1300" kern="1200" dirty="0"/>
            <a:t> A = 5;</a:t>
          </a:r>
        </a:p>
        <a:p>
          <a:pPr marL="0" lvl="0" indent="0" algn="l" defTabSz="577850">
            <a:spcBef>
              <a:spcPct val="0"/>
            </a:spcBef>
            <a:spcAft>
              <a:spcPct val="35000"/>
            </a:spcAft>
            <a:buNone/>
          </a:pPr>
          <a:endParaRPr lang="en-US" sz="1300" kern="1200" dirty="0"/>
        </a:p>
        <a:p>
          <a:pPr marL="0" lvl="0" indent="0" algn="l" defTabSz="577850">
            <a:lnSpc>
              <a:spcPct val="100000"/>
            </a:lnSpc>
            <a:spcBef>
              <a:spcPct val="0"/>
            </a:spcBef>
            <a:spcAft>
              <a:spcPct val="35000"/>
            </a:spcAft>
            <a:buNone/>
          </a:pPr>
          <a:r>
            <a:rPr lang="tr-TR" sz="1300" kern="1200" dirty="0" err="1"/>
            <a:t>int</a:t>
          </a:r>
          <a:r>
            <a:rPr lang="tr-TR" sz="1300" kern="1200" dirty="0"/>
            <a:t>  B;</a:t>
          </a:r>
          <a:endParaRPr lang="en-US" sz="1300" kern="1200" dirty="0"/>
        </a:p>
        <a:p>
          <a:pPr marL="0" lvl="0" indent="0" algn="l" defTabSz="577850">
            <a:lnSpc>
              <a:spcPct val="100000"/>
            </a:lnSpc>
            <a:spcBef>
              <a:spcPct val="0"/>
            </a:spcBef>
            <a:spcAft>
              <a:spcPct val="35000"/>
            </a:spcAft>
            <a:buNone/>
          </a:pPr>
          <a:r>
            <a:rPr lang="tr-TR" sz="1300" kern="1200" dirty="0"/>
            <a:t>B = 3;</a:t>
          </a:r>
          <a:endParaRPr lang="en-US" sz="1300" kern="1200" dirty="0"/>
        </a:p>
      </dsp:txBody>
      <dsp:txXfrm>
        <a:off x="7135205" y="2362432"/>
        <a:ext cx="23307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ED467-1943-4E41-B536-D05924DB2431}">
      <dsp:nvSpPr>
        <dsp:cNvPr id="0" name=""/>
        <dsp:cNvSpPr/>
      </dsp:nvSpPr>
      <dsp:spPr>
        <a:xfrm>
          <a:off x="1902" y="1495686"/>
          <a:ext cx="3430174" cy="2058104"/>
        </a:xfrm>
        <a:prstGeom prst="rect">
          <a:avLst/>
        </a:prstGeom>
        <a:solidFill>
          <a:srgbClr val="5373C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933450">
            <a:lnSpc>
              <a:spcPct val="90000"/>
            </a:lnSpc>
            <a:spcBef>
              <a:spcPct val="0"/>
            </a:spcBef>
            <a:spcAft>
              <a:spcPct val="35000"/>
            </a:spcAft>
            <a:buNone/>
          </a:pPr>
          <a:r>
            <a:rPr lang="tr-TR" sz="2100" kern="1200" dirty="0">
              <a:latin typeface="A-Space Demo" panose="02000500000000000000" pitchFamily="2" charset="-94"/>
            </a:rPr>
            <a:t>Break</a:t>
          </a:r>
          <a:endParaRPr lang="en-US" sz="2100" kern="1200" dirty="0">
            <a:latin typeface="A-Space Demo" panose="02000500000000000000" pitchFamily="2" charset="-94"/>
          </a:endParaRPr>
        </a:p>
        <a:p>
          <a:pPr marL="171450" lvl="1" indent="-171450" algn="l" defTabSz="711200">
            <a:lnSpc>
              <a:spcPct val="90000"/>
            </a:lnSpc>
            <a:spcBef>
              <a:spcPct val="0"/>
            </a:spcBef>
            <a:spcAft>
              <a:spcPct val="15000"/>
            </a:spcAft>
            <a:buChar char="•"/>
          </a:pPr>
          <a:r>
            <a:rPr lang="tr-TR" sz="1600" kern="1200"/>
            <a:t>Switch bloğunda kullanılması zorunludur.</a:t>
          </a:r>
          <a:endParaRPr lang="en-US" sz="1600" kern="1200"/>
        </a:p>
        <a:p>
          <a:pPr marL="171450" lvl="1" indent="-171450" algn="l" defTabSz="711200">
            <a:lnSpc>
              <a:spcPct val="90000"/>
            </a:lnSpc>
            <a:spcBef>
              <a:spcPct val="0"/>
            </a:spcBef>
            <a:spcAft>
              <a:spcPct val="15000"/>
            </a:spcAft>
            <a:buChar char="•"/>
          </a:pPr>
          <a:r>
            <a:rPr lang="tr-TR" sz="1600" kern="1200"/>
            <a:t>Döngü içerisinde kullanıldığı zaman döngünün bozulmasına sebep olur. Kullanılması mantıklı değildir.</a:t>
          </a:r>
          <a:endParaRPr lang="en-US" sz="1600" kern="1200"/>
        </a:p>
      </dsp:txBody>
      <dsp:txXfrm>
        <a:off x="1902" y="1495686"/>
        <a:ext cx="3430174" cy="2058104"/>
      </dsp:txXfrm>
    </dsp:sp>
    <dsp:sp modelId="{F999C84F-73D9-45B2-AA56-566F6783F499}">
      <dsp:nvSpPr>
        <dsp:cNvPr id="0" name=""/>
        <dsp:cNvSpPr/>
      </dsp:nvSpPr>
      <dsp:spPr>
        <a:xfrm>
          <a:off x="3480328" y="2403238"/>
          <a:ext cx="514526"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D1068-0D1E-4085-A0D9-118320749786}">
      <dsp:nvSpPr>
        <dsp:cNvPr id="0" name=""/>
        <dsp:cNvSpPr/>
      </dsp:nvSpPr>
      <dsp:spPr>
        <a:xfrm>
          <a:off x="4043106" y="1495686"/>
          <a:ext cx="3430174" cy="2058104"/>
        </a:xfrm>
        <a:prstGeom prst="rect">
          <a:avLst/>
        </a:prstGeom>
        <a:solidFill>
          <a:srgbClr val="BF7A9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933450">
            <a:lnSpc>
              <a:spcPct val="90000"/>
            </a:lnSpc>
            <a:spcBef>
              <a:spcPct val="0"/>
            </a:spcBef>
            <a:spcAft>
              <a:spcPct val="35000"/>
            </a:spcAft>
            <a:buNone/>
          </a:pPr>
          <a:r>
            <a:rPr lang="tr-TR" sz="2100" kern="1200" dirty="0" err="1">
              <a:latin typeface="A-Space Demo" panose="02000500000000000000" pitchFamily="2" charset="-94"/>
            </a:rPr>
            <a:t>Continue</a:t>
          </a:r>
          <a:endParaRPr lang="en-US" sz="2100" kern="1200" dirty="0">
            <a:latin typeface="A-Space Demo" panose="02000500000000000000" pitchFamily="2" charset="-94"/>
          </a:endParaRPr>
        </a:p>
        <a:p>
          <a:pPr marL="171450" lvl="1" indent="-171450" algn="l" defTabSz="711200">
            <a:lnSpc>
              <a:spcPct val="90000"/>
            </a:lnSpc>
            <a:spcBef>
              <a:spcPct val="0"/>
            </a:spcBef>
            <a:spcAft>
              <a:spcPct val="15000"/>
            </a:spcAft>
            <a:buChar char="•"/>
          </a:pPr>
          <a:r>
            <a:rPr lang="tr-TR" sz="1600" kern="1200"/>
            <a:t>Döngünün başına olması gerekenden erken dönmesine sebep olur. Bellekte ayrılan alanın boşa gitmesine sebep olduğu için kullanılması mantıklı değildir.</a:t>
          </a:r>
          <a:endParaRPr lang="en-US" sz="1600" kern="1200"/>
        </a:p>
      </dsp:txBody>
      <dsp:txXfrm>
        <a:off x="4043106" y="1495686"/>
        <a:ext cx="3430174" cy="2058104"/>
      </dsp:txXfrm>
    </dsp:sp>
    <dsp:sp modelId="{C38360B5-8A9F-4415-B634-E460F1D2D2F7}">
      <dsp:nvSpPr>
        <dsp:cNvPr id="0" name=""/>
        <dsp:cNvSpPr/>
      </dsp:nvSpPr>
      <dsp:spPr>
        <a:xfrm>
          <a:off x="7521533" y="2403238"/>
          <a:ext cx="514526"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D02AB-16C5-4A9D-BCA6-0F09835701B0}">
      <dsp:nvSpPr>
        <dsp:cNvPr id="0" name=""/>
        <dsp:cNvSpPr/>
      </dsp:nvSpPr>
      <dsp:spPr>
        <a:xfrm>
          <a:off x="8084311" y="1495686"/>
          <a:ext cx="3430174" cy="2058104"/>
        </a:xfrm>
        <a:prstGeom prst="rect">
          <a:avLst/>
        </a:prstGeom>
        <a:solidFill>
          <a:srgbClr val="EC7D4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933450">
            <a:lnSpc>
              <a:spcPct val="90000"/>
            </a:lnSpc>
            <a:spcBef>
              <a:spcPct val="0"/>
            </a:spcBef>
            <a:spcAft>
              <a:spcPct val="35000"/>
            </a:spcAft>
            <a:buNone/>
          </a:pPr>
          <a:r>
            <a:rPr lang="tr-TR" sz="2100" kern="1200" dirty="0" err="1">
              <a:latin typeface="A-Space Demo" panose="02000500000000000000" pitchFamily="2" charset="-94"/>
            </a:rPr>
            <a:t>Go</a:t>
          </a:r>
          <a:r>
            <a:rPr lang="tr-TR" sz="2100" kern="1200" dirty="0">
              <a:latin typeface="A-Space Demo" panose="02000500000000000000" pitchFamily="2" charset="-94"/>
            </a:rPr>
            <a:t> </a:t>
          </a:r>
          <a:r>
            <a:rPr lang="tr-TR" sz="2100" kern="1200" dirty="0" err="1">
              <a:latin typeface="A-Space Demo" panose="02000500000000000000" pitchFamily="2" charset="-94"/>
            </a:rPr>
            <a:t>to</a:t>
          </a:r>
          <a:endParaRPr lang="en-US" sz="2100" kern="1200" dirty="0">
            <a:latin typeface="A-Space Demo" panose="02000500000000000000" pitchFamily="2" charset="-94"/>
          </a:endParaRPr>
        </a:p>
        <a:p>
          <a:pPr marL="171450" lvl="1" indent="-171450" algn="l" defTabSz="711200">
            <a:lnSpc>
              <a:spcPct val="90000"/>
            </a:lnSpc>
            <a:spcBef>
              <a:spcPct val="0"/>
            </a:spcBef>
            <a:spcAft>
              <a:spcPct val="15000"/>
            </a:spcAft>
            <a:buChar char="•"/>
          </a:pPr>
          <a:r>
            <a:rPr lang="tr-TR" sz="1600" kern="1200"/>
            <a:t>Daha eski dillerde kullanıldığı için C Programlama diline de eklenmiştir fakat kullanılması kodun anlaşılabilirliğini ve verimini düşüreceği için kullanılması mantıklı değildir.</a:t>
          </a:r>
          <a:endParaRPr lang="en-US" sz="1600" kern="1200"/>
        </a:p>
      </dsp:txBody>
      <dsp:txXfrm>
        <a:off x="8084311" y="1495686"/>
        <a:ext cx="3430174" cy="20581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3:07.790"/>
    </inkml:context>
    <inkml:brush xml:id="br0">
      <inkml:brushProperty name="width" value="0.05" units="cm"/>
      <inkml:brushProperty name="height" value="0.05" units="cm"/>
      <inkml:brushProperty name="color" value="#E71224"/>
    </inkml:brush>
  </inkml:definitions>
  <inkml:trace contextRef="#ctx0" brushRef="#br0">21 1235 24575,'17'6'0,"0"0"0,1 0 0,-1-2 0,1 0 0,22 1 0,-16-2 0,192 22 0,334-5 0,-247-7 0,12 0 0,-274-13 0,190 5 0,-193-2 0,0 2 0,0 2 0,0 1 0,36 14 0,-56-16 0,10 5 0,0-2 0,1 0 0,0-2 0,54 6 0,203-11 0,-144-4 0,-126 1 0,0 0 0,-1-2 0,0 1 0,1-2 0,-1 0 0,28-13 0,-1-2 0,40-26 0,8-16 0,-60 39 0,44-25 0,-63 41 0,1 0 0,0 1 0,1 0 0,-1 1 0,1 1 0,0 0 0,21-2 0,252 3 0,-137 5 0,-134-3 0,-7 0 0,1 1 0,-1-2 0,1 1 0,-1-1 0,13-4 0,-18 5 0,-1-1 0,0 0 0,0 0 0,0-1 0,0 1 0,0 0 0,0-1 0,0 1 0,0-1 0,0 1 0,-1-1 0,1 0 0,-1 0 0,1 0 0,-1 0 0,0 0 0,0 0 0,0 0 0,0 0 0,0 0 0,0 0 0,0-1 0,-1 1 0,1-4 0,2-19 0,-1 0 0,-2-1 0,-3-41 0,-1 1 0,1 40 0,0 1 0,-2 0 0,-1 0 0,-17-46 0,-2-10 0,-14-43 0,20 71 0,-13-71 0,28 104 0,-1-1 0,-1 1 0,0 0 0,-15-30 0,17 41 0,-1 1 0,0-1 0,-1 1 0,0 1 0,0-1 0,-1 1 0,0 0 0,0 0 0,-1 1 0,1 0 0,-18-10 0,-6 1 0,-1 1 0,0 1 0,-56-13 0,-105-13 0,126 27 0,-6 2 0,0 3 0,-1 4 0,-107 8 0,149-2 0,0 2 0,1 1 0,-33 10 0,-93 37 0,39-12 0,35-14 0,-2-4 0,0-4 0,-157 15 0,138-28 0,-242 19 0,253-13 0,-157 39 0,196-38 0,0-2 0,-101 7 0,-111-14 0,246-5 0,8 2 0,0 0 0,0 1 0,0 0 0,0 1 0,0 0 0,0 1 0,1 0 0,-1 1 0,1 0 0,0 1 0,1 0 0,-1 1 0,-18 16 0,-6 8 0,2 2 0,-40 50 0,30-33 0,37-44 0,1 1 0,0-1 0,0 1 0,1 0 0,0 1 0,0-1 0,0 1 0,1-1 0,1 1 0,-1 0 0,-1 11 0,2-7 0,2 1 0,-1 0 0,2-1 0,0 1 0,0 0 0,5 19 0,5 18 0,1 0 0,3-1 0,39 87 0,-51-129 0,0-1 0,1 0 0,0 0 0,0 0 0,0 0 0,1-1 0,8 9 0,-12-13 0,1 0 0,-1 0 0,1 0 0,0 0 0,-1-1 0,1 1 0,0 0 0,-1-1 0,1 1 0,0-1 0,0 1 0,0-1 0,0 0 0,-1 0 0,1 0 0,0 0 0,0 0 0,0 0 0,0-1 0,0 1 0,-1 0 0,1-1 0,0 0 0,0 1 0,-1-1 0,1 0 0,0 0 0,-1 0 0,1 0 0,-1 0 0,1 0 0,-1 0 0,2-2 0,9-10-1365,-2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6:41.547"/>
    </inkml:context>
    <inkml:brush xml:id="br0">
      <inkml:brushProperty name="width" value="0.05" units="cm"/>
      <inkml:brushProperty name="height" value="0.05" units="cm"/>
      <inkml:brushProperty name="color" value="#E71224"/>
    </inkml:brush>
  </inkml:definitions>
  <inkml:trace contextRef="#ctx0" brushRef="#br0">186 0 24575,'1'2'0,"-1"0"0,1 0 0,0 0 0,0 0 0,1 0 0,-1-1 0,0 1 0,0 0 0,1-1 0,-1 0 0,1 1 0,-1-1 0,1 0 0,0 1 0,-1-1 0,4 1 0,1 2 0,50 35 0,-41-30 0,0 0 0,0 1 0,-1 1 0,-1 1 0,0 0 0,0 0 0,18 25 0,-29-34 0,-1 0 0,1 0 0,-1 1 0,0-1 0,0 1 0,0-1 0,-1 1 0,1-1 0,-1 1 0,0-1 0,0 1 0,0-1 0,0 1 0,-1 0 0,1-1 0,-1 1 0,0-1 0,0 1 0,0-1 0,0 0 0,-1 0 0,0 1 0,1-1 0,-4 3 0,-4 8 0,-1 0 0,-1-1 0,-21 20 0,27-28 0,-11 10 0,-1 0 0,0-1 0,-1-1 0,-22 13 0,29-20 0,-1 0 0,0 0 0,-1-1 0,1-1 0,-1 0 0,0-1 0,0 0 0,-15 1 0,24-4-45,0 0-1,1 0 1,-1 0-1,0 0 1,1-1-1,-1 0 1,1 1-1,-1-1 1,1-1-1,-1 1 1,1 0-1,0-1 1,-1 0-1,1 1 1,0-1-1,0 0 1,0-1-1,0 1 1,1-1-1,-1 1 1,1-1-1,0 0 1,-1 0-1,1 0 0,0 0 1,1 0-1,-1 0 1,0-1-1,0-3 1,-3-11-6781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01:14:09.016"/>
    </inkml:context>
    <inkml:brush xml:id="br0">
      <inkml:brushProperty name="width" value="0.05" units="cm"/>
      <inkml:brushProperty name="height" value="0.05" units="cm"/>
      <inkml:brushProperty name="color" value="#E71224"/>
    </inkml:brush>
  </inkml:definitions>
  <inkml:trace contextRef="#ctx0" brushRef="#br0">3169 1 24575,'-5'3'0,"0"0"0,1 1 0,-1-2 0,-1 1 0,1-1 0,0 0 0,0 0 0,-1 0 0,1-1 0,-10 2 0,-5 2 0,-453 80 0,471-85 0,-303 31 0,-173 30 0,431-49 0,1 1 0,0 3 0,-78 39 0,-118 84 0,204-116 0,-39 23 0,-3-4 0,-1-3 0,-2-4 0,-95 27 0,120-44 0,1 2 0,1 2 0,1 3 0,-77 47 0,116-63 0,-1-1 0,0 0 0,0-1 0,0-1 0,-1 0 0,0-1 0,-30 3 0,-132 4 0,164-12 0,-17 1-1365,6-1-5461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01:14:09.017"/>
    </inkml:context>
    <inkml:brush xml:id="br0">
      <inkml:brushProperty name="width" value="0.05" units="cm"/>
      <inkml:brushProperty name="height" value="0.05" units="cm"/>
      <inkml:brushProperty name="color" value="#E71224"/>
    </inkml:brush>
  </inkml:definitions>
  <inkml:trace contextRef="#ctx0" brushRef="#br0">0 1 24575,'4'0'0,"0"1"0,0-1 0,0 1 0,0 0 0,0 0 0,6 3 0,11 4 0,378 91 0,-116-33 0,922 282-1302,-1122-314 1811,-1 3 0,138 87 1,-152-84-736,-21-15 226,1-3 0,1-2 0,1-2 0,71 17 0,-94-27-1365,-5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8:57:17.411"/>
    </inkml:context>
    <inkml:brush xml:id="br0">
      <inkml:brushProperty name="width" value="0.05" units="cm"/>
      <inkml:brushProperty name="height" value="0.05" units="cm"/>
      <inkml:brushProperty name="color" value="#E71224"/>
    </inkml:brush>
  </inkml:definitions>
  <inkml:trace contextRef="#ctx0" brushRef="#br0">1111 1 24575,'-675'0'0,"635"1"0,1 2 0,-71 14 0,102-14 0,1-1 0,-1 1 0,1 0 0,0 1 0,0 0 0,0 0 0,0 0 0,1 1 0,-12 10 0,-3 6 0,-23 30 0,28-32 0,6-6 0,1 0 0,0 0 0,1 1 0,1 0 0,0 0 0,1 1 0,1 0 0,0 0 0,1 0 0,0 1 0,-1 18 0,1 20 0,4 105 0,2-71 0,-1-78 0,0 0 0,0 0 0,1 1 0,1-1 0,0 0 0,0-1 0,1 1 0,0 0 0,0-1 0,1 0 0,1 0 0,-1-1 0,10 12 0,-2-5 0,1-1 0,0 0 0,1 0 0,0-2 0,1 0 0,20 11 0,-1-2 0,72 30 0,-88-44 0,-1-1 0,1-1 0,0-1 0,0 0 0,1-2 0,23 1 0,-34-3 0,350-5 0,-334 2 0,0-1 0,0-1 0,27-9 0,-30 7 0,1 0 0,0 2 0,0 1 0,28-1 0,17 5 0,-37 2 0,1-3 0,-1 0 0,40-8 0,-30 3 0,0 1 0,53 1 0,-13 1 0,-78 3 0,0 0 0,0 0 0,1-1 0,-1 1 0,0-1 0,0 0 0,1 0 0,-1 0 0,0 0 0,0-1 0,0 1 0,0-1 0,-1 0 0,1 0 0,0 0 0,-1 0 0,1 0 0,-1 0 0,0-1 0,1 1 0,-1-1 0,2-4 0,1-3 0,-2 0 0,1 0 0,-2 0 0,1 0 0,1-20 0,-3 28 0,7-89 0,-6-178 0,-4 126 0,2 134 0,0-1 0,0 0 0,-1 0 0,-1 0 0,1 1 0,-2-1 0,-5-16 0,6 21 0,-1 1 0,1 0 0,-1 0 0,0 1 0,0-1 0,0 1 0,0-1 0,-1 1 0,1 0 0,-1 0 0,0 1 0,0-1 0,0 1 0,0 0 0,0 0 0,0 0 0,-1 0 0,-8-1 0,-13-2 0,-1 1 0,0 1 0,0 2 0,0 0 0,-32 5 0,-12-1 0,56-3 0,-30-1 0,1 3 0,-1 1 0,-64 14 0,70-7-682,-57 21-1,76-22-6143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8:57:59.357"/>
    </inkml:context>
    <inkml:brush xml:id="br0">
      <inkml:brushProperty name="width" value="0.05" units="cm"/>
      <inkml:brushProperty name="height" value="0.05" units="cm"/>
      <inkml:brushProperty name="color" value="#E71224"/>
    </inkml:brush>
  </inkml:definitions>
  <inkml:trace contextRef="#ctx0" brushRef="#br0">61 547 24575,'5'1'0,"0"0"0,0 0 0,0 1 0,0 0 0,7 4 0,7 2 0,4 0 0,1-1 0,-1-1 0,1-2 0,0 0 0,45 1 0,33-7 0,96 3 0,-115 12 0,-55-8 0,49 4 0,-32-8 0,12 0 0,86 12 0,-69-4 0,0-4 0,105-6 0,-60-1 0,544 2 0,-647 0 0,1-1 0,-1 0 0,1-2 0,-1 0 0,0 0 0,0-2 0,24-9 0,-38 12 0,1 0 0,0 0 0,0 0 0,-1-1 0,1 0 0,-1 1 0,0-1 0,0 0 0,0 0 0,0 0 0,0 0 0,-1 0 0,1 0 0,-1-1 0,0 1 0,0-1 0,0 1 0,0 0 0,-1-1 0,1-5 0,0-10 0,0 0 0,-4-32 0,1 22 0,-1-240 0,3 185 0,0 80 0,0 0 0,0 0 0,0 0 0,0 0 0,-1 0 0,0 0 0,0 1 0,0-1 0,0 0 0,0 1 0,-1-1 0,0 0 0,1 1 0,-6-6 0,5 6 0,-1 1 0,0 0 0,0 0 0,0 0 0,0 0 0,-1 0 0,1 1 0,0-1 0,-1 1 0,1 0 0,-1 0 0,1 0 0,-1 1 0,0-1 0,1 1 0,-5 0 0,-199 1 0,77 3 0,77-5 0,21 0 0,0 1 0,-1 1 0,-54 10 0,44-1 0,7-2 0,0 1 0,1 1 0,-52 23 0,73-27 0,-1 0 0,1-1 0,-1-1 0,0 0 0,0-1 0,-30 1 0,-97-5 0,60-2 0,-568 3 0,630-1 0,1-1 0,-37-9 0,34 6 0,1 2 0,-27-3 0,19 5 0,-3 0 0,-36 2 0,60 0 0,1-1 0,-1 2 0,1-1 0,0 1 0,-1 0 0,1 0 0,0 1 0,0 0 0,0 0 0,-8 7 0,12-8 0,0 1 0,1 0 0,-1-1 0,1 2 0,0-1 0,0 0 0,0 0 0,0 0 0,0 1 0,1-1 0,0 1 0,0 0 0,0-1 0,0 1 0,0 0 0,0 5 0,0 9 0,1 0 0,1 23 0,1-18 0,0 276-1365,-2-276-5461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3:09.146"/>
    </inkml:context>
    <inkml:brush xml:id="br0">
      <inkml:brushProperty name="width" value="0.05" units="cm"/>
      <inkml:brushProperty name="height" value="0.05" units="cm"/>
      <inkml:brushProperty name="color" value="#E71224"/>
    </inkml:brush>
  </inkml:definitions>
  <inkml:trace contextRef="#ctx0" brushRef="#br0">0 449 24575,'4'-1'0,"1"0"0,-1 0 0,0-1 0,0 0 0,0 0 0,0 0 0,0 0 0,0-1 0,0 1 0,-1-1 0,0 0 0,1 0 0,4-6 0,11-9 0,72-56 0,-31 24 0,102-66 0,-112 87 0,97-41 0,-117 58 0,1 2 0,0 2 0,1 0 0,56-5 0,133 9-1365,-181 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3:09.906"/>
    </inkml:context>
    <inkml:brush xml:id="br0">
      <inkml:brushProperty name="width" value="0.05" units="cm"/>
      <inkml:brushProperty name="height" value="0.05" units="cm"/>
      <inkml:brushProperty name="color" value="#E71224"/>
    </inkml:brush>
  </inkml:definitions>
  <inkml:trace contextRef="#ctx0" brushRef="#br0">1 66 24575,'6'-3'0,"17"-9"0,0 1 0,0 1 0,1 1 0,43-9 0,-65 17 0,1 1 0,-1-1 0,0 1 0,1 0 0,-1 0 0,0 0 0,1 0 0,-1 0 0,0 1 0,1-1 0,-1 1 0,0 0 0,0-1 0,0 1 0,1 0 0,-1 0 0,0 0 0,0 1 0,0-1 0,-1 0 0,1 1 0,0-1 0,0 1 0,-1 0 0,1-1 0,1 4 0,-2-2 0,1 0 0,-1 0 0,0 0 0,0 1 0,0-1 0,-1 0 0,1 1 0,-1-1 0,0 1 0,1-1 0,-2 1 0,1-1 0,0 0 0,-1 1 0,0-1 0,1 0 0,-3 5 0,-10 29 0,-2-1 0,-2-1 0,-1 0 0,-2-2 0,-1 0 0,-32 39 0,23-27-1365,20-26-5461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3:55.145"/>
    </inkml:context>
    <inkml:brush xml:id="br0">
      <inkml:brushProperty name="width" value="0.05" units="cm"/>
      <inkml:brushProperty name="height" value="0.05" units="cm"/>
      <inkml:brushProperty name="color" value="#E71224"/>
    </inkml:brush>
  </inkml:definitions>
  <inkml:trace contextRef="#ctx0" brushRef="#br0">1 0 24575,'4'0'0,"11"0"0,15 0 0,17 0 0,18 0 0,20 0 0,9 0 0,2 0 0,-11 0 0,-15 0 0,-16 0 0,-12 0 0,-9 0 0,-9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3:55.874"/>
    </inkml:context>
    <inkml:brush xml:id="br0">
      <inkml:brushProperty name="width" value="0.05" units="cm"/>
      <inkml:brushProperty name="height" value="0.05" units="cm"/>
      <inkml:brushProperty name="color" value="#E71224"/>
    </inkml:brush>
  </inkml:definitions>
  <inkml:trace contextRef="#ctx0" brushRef="#br0">0 44 24575,'9'0'0,"7"0"0,6 0 0,3 0 0,2 0 0,1-4 0,0-7 0,-1 0 0,1 1 0,-6 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4:03.407"/>
    </inkml:context>
    <inkml:brush xml:id="br0">
      <inkml:brushProperty name="width" value="0.05" units="cm"/>
      <inkml:brushProperty name="height" value="0.05" units="cm"/>
      <inkml:brushProperty name="color" value="#E71224"/>
    </inkml:brush>
  </inkml:definitions>
  <inkml:trace contextRef="#ctx0" brushRef="#br0">0 0 24575,'1'2'0,"-1"-1"0,0 1 0,1-1 0,-1 0 0,1 1 0,0-1 0,0 1 0,-1-1 0,1 0 0,0 0 0,0 1 0,0-1 0,0 0 0,0 0 0,1 0 0,-1 0 0,0 0 0,0-1 0,3 2 0,33 17 0,-23-13 0,6 5 0,-2-3 0,-1 2 0,0 0 0,-1 1 0,18 15 0,-31-23 0,1 0 0,-1 0 0,0 0 0,-1 0 0,1 1 0,0-1 0,-1 1 0,0 0 0,0 0 0,0 0 0,0 0 0,-1 0 0,1 0 0,-1 0 0,0 0 0,0 1 0,-1-1 0,0 0 0,1 1 0,-1-1 0,-1 1 0,1-1 0,0 0 0,-3 7 0,-7 17 0,-1-1 0,-2 0 0,-1 0 0,-31 45 0,36-58 0,5-8-105,-1 0 0,0 0 0,0 0 0,0-1 0,0 0 0,-1 0 0,0 0 0,0-1 0,-1 0 0,1 0 0,-1 0 0,-8 3 0,-2-2-6721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4:09.308"/>
    </inkml:context>
    <inkml:brush xml:id="br0">
      <inkml:brushProperty name="width" value="0.05" units="cm"/>
      <inkml:brushProperty name="height" value="0.05" units="cm"/>
      <inkml:brushProperty name="color" value="#E71224"/>
    </inkml:brush>
  </inkml:definitions>
  <inkml:trace contextRef="#ctx0" brushRef="#br0">50 158 24575,'5'-4'0,"-1"1"0,1 0 0,1 0 0,-1 0 0,0 1 0,1 0 0,-1 0 0,1 0 0,6 0 0,20-9 0,60-37 0,-76 37 0,0 2 0,1 0 0,0 0 0,1 2 0,-1 0 0,1 1 0,1 1 0,20-3 0,-35 7 0,-1 1 0,0 0 0,0 0 0,0 0 0,1 1 0,-1-1 0,0 1 0,0-1 0,0 1 0,0 0 0,0 0 0,0 1 0,0-1 0,0 1 0,0-1 0,0 1 0,-1 0 0,1 0 0,-1 0 0,1 0 0,-1 1 0,0-1 0,0 0 0,0 1 0,0 0 0,0 0 0,-1-1 0,3 6 0,1 7 0,1 1 0,-2-1 0,0 1 0,3 27 0,1 2 0,-2-15 0,0-1 0,-2 1 0,-1-1 0,-1 1 0,-2 0 0,-1 0 0,-2 0 0,-6 32 0,-4-2 0,-43 116 0,49-150 0,1 0 0,1 0 0,2 1 0,0 0 0,2 0 0,1 0 0,5 50 0,-4-73 0,-1 1 0,0-1 0,1 1 0,0-1 0,0 0 0,1 1 0,-1-1 0,1 0 0,0 0 0,0 0 0,0 0 0,0 0 0,1 0 0,-1-1 0,1 1 0,0-1 0,0 0 0,1 0 0,-1 0 0,1 0 0,-1 0 0,1-1 0,0 1 0,0-1 0,0 0 0,0-1 0,6 3 0,8 0 0,-1-1 0,2-1 0,-1 0 0,0-2 0,29-2 0,-25 1 0,1 1 0,25 3 0,-48-2 0,10 0 0,-1 1 0,0 0 0,0 0 0,13 6 0,-21-7 0,0-1 0,0 0 0,1 1 0,-1-1 0,0 1 0,0 0 0,0-1 0,0 1 0,0 0 0,0 0 0,0 0 0,0 0 0,0-1 0,-1 1 0,1 0 0,0 1 0,0-1 0,-1 0 0,1 0 0,-1 0 0,1 0 0,-1 0 0,1 1 0,-1-1 0,0 0 0,0 0 0,1 1 0,-1-1 0,0 0 0,0 0 0,0 1 0,-1-1 0,1 0 0,0 0 0,0 1 0,-1-1 0,1 0 0,-1 0 0,1 1 0,-1-1 0,1 0 0,-1 0 0,0 1 0,-7 8 0,0 0 0,-1-1 0,0 0 0,-1-1 0,1 0 0,-1 0 0,-1-1 0,-11 6 0,5-2 0,1 0 0,-19 17 0,29-23 0,1 1 0,-1 0 0,1 0 0,1 0 0,-1 1 0,1 0 0,0 0 0,1 0 0,-1 0 0,-2 12 0,2-4 0,2 0 0,0 0 0,1-1 0,0 26 0,2 12 0,-1 29 0,18 137 0,-10-145 0,-2 1 0,-8 108 0,0-59 0,4-77 0,-1-24 0,-1 1 0,-5 41 0,4-57 0,0-1 0,0 0 0,-1 0 0,0 0 0,0 0 0,-1-1 0,0 1 0,0 0 0,0-1 0,0 0 0,-1 0 0,0 0 0,0 0 0,-10 8 0,-63 50 0,68-58 0,-1 0 0,1 0 0,-1-1 0,0 0 0,0-1 0,0 0 0,-1-1 0,1 0 0,-12 1 0,-10 2 0,-7 1 0,-1-2 0,0-2 0,-49-4 0,18 0 0,67 3-91,0-1 0,0 0 0,0 0 0,-1 0 0,1-1 0,0 0 0,0 1 0,1-1 0,-1-1 0,0 1 0,0 0 0,0-1 0,1 0 0,-5-3 0,-3-6-6735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6:38.756"/>
    </inkml:context>
    <inkml:brush xml:id="br0">
      <inkml:brushProperty name="width" value="0.05" units="cm"/>
      <inkml:brushProperty name="height" value="0.05" units="cm"/>
      <inkml:brushProperty name="color" value="#E71224"/>
    </inkml:brush>
  </inkml:definitions>
  <inkml:trace contextRef="#ctx0" brushRef="#br0">1 1027 24575,'0'0'0,"0"1"0,0 0 0,1 0 0,-1 0 0,0-1 0,1 1 0,-1 0 0,1 0 0,-1-1 0,1 1 0,-1 0 0,1-1 0,-1 1 0,1-1 0,0 1 0,-1-1 0,1 1 0,0-1 0,0 1 0,-1-1 0,1 1 0,0-1 0,1 1 0,23 7 0,-18-7 0,227 62 0,-208-56 0,45 7 0,-53-12 0,0 1 0,0 1 0,0 1 0,-1 0 0,0 1 0,20 10 0,12 20 0,-43-30 0,0-1 0,1 0 0,0 0 0,0-1 0,0 1 0,0-1 0,1-1 0,-1 1 0,1-2 0,10 4 0,142 28 0,-101-19 0,0-3 0,0-3 0,68 3 0,57 0 0,4 1 0,-109-13 0,172-2 0,-141-10 0,24-2 0,91 1 0,48-1 0,-140 13 0,114 3 0,-133 11 0,-79-7 0,1-2 0,56 0 0,-79-6 0,0 0 0,0-1 0,-1-1 0,1 0 0,-1 0 0,21-12 0,28-9 0,207-57 0,-255 78 0,-1-1 0,1-1 0,-1 0 0,-1-1 0,15-10 0,-22 14 0,1 0 0,-1 0 0,-1-1 0,1 0 0,0 0 0,-1 0 0,0 0 0,0 0 0,0-1 0,0 1 0,-1-1 0,0 0 0,0 0 0,0 0 0,0 0 0,0-6 0,2-24 0,-1 9 0,11-47 0,-4 25 0,-2 0 0,5-98 0,-12 122 0,2-3 0,1 0 0,13-43 0,-8 39 0,5-46 0,-10 50 0,-3-1 0,-1-45 0,-1 70 0,1 1 0,-1-1 0,0 1 0,0-1 0,0 1 0,0-1 0,0 1 0,0-1 0,-1 1 0,1 0 0,-1 0 0,0 0 0,0 0 0,0 0 0,0 0 0,0 0 0,0 0 0,0 1 0,0-1 0,-1 1 0,1 0 0,-1 0 0,1 0 0,-1 0 0,1 0 0,-1 0 0,1 1 0,-1-1 0,-4 1 0,-10-3 0,0 2 0,-1 0 0,-26 3 0,22-1 0,-673 2 0,600-9 0,0-5 0,-114-28 0,-183-77 0,333 95 0,-2 3 0,0 2 0,0 3 0,-1 3 0,-1 3 0,-95 0 0,8 8 0,-72 3 0,179 0 0,-79 19 0,11-1 0,16-8 0,-157 2 0,30 2 0,184-13 0,17 0 0,-1 0 0,1 2 0,0 0 0,0 1 0,-20 12 0,19-10 0,9-3 0,0 1 0,0 0 0,1 1 0,0 0 0,0 1 0,1 0 0,0 1 0,1 0 0,-12 18 0,3-2 0,1 2 0,2 0 0,-15 37 0,24-49 0,1 0 0,1 1 0,1-1 0,1 1 0,0 0 0,0 20 0,2 7 0,7 57 0,-5-90 0,1 0 0,0 0 0,1-1 0,0 0 0,1 1 0,0-1 0,1 0 0,0-1 0,12 18 0,-14-22 0,1-1 0,1 0 0,-1 0 0,1 0 0,0 0 0,0-1 0,1 1 0,-1-2 0,1 1 0,0 0 0,0-1 0,0 0 0,0-1 0,0 1 0,1-1 0,0 0 0,-1-1 0,9 2 0,34-2-1365,-27-1-5461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23:56:40.857"/>
    </inkml:context>
    <inkml:brush xml:id="br0">
      <inkml:brushProperty name="width" value="0.05" units="cm"/>
      <inkml:brushProperty name="height" value="0.05" units="cm"/>
      <inkml:brushProperty name="color" value="#E71224"/>
    </inkml:brush>
  </inkml:definitions>
  <inkml:trace contextRef="#ctx0" brushRef="#br0">54 1 24575,'1'69'0,"0"86"0,-33 272 0,21-358 0,-1 80 0,12-144 0,0 0 0,1-1 0,0 1 0,0-1 0,0 1 0,0-1 0,1 1 0,0-1 0,0 0 0,0 0 0,0 0 0,0 0 0,1 0 0,0 0 0,0-1 0,0 1 0,0-1 0,1 0 0,-1 0 0,1 0 0,4 3 0,10 5 0,1-1 0,-1 0 0,30 10 0,-27-12 0,40 14 0,1-3 0,1-3 0,106 14 0,-132-22 0,-1 1 0,49 20 0,-69-23 0,-10-4-227,1 0-1,-1 0 1,0 0-1,0-1 1,10 1-1,-3-3-6598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FADD19-0A35-4559-BB17-D06040665C7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1BB23D84-7E2D-4973-AB3B-0F485FB09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FBC471D8-4154-45DE-A434-4F3C0A04AE23}"/>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1F5006F3-63AF-4122-B9D0-0570321522C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440FC21-8680-4418-A084-06F0AF1DD21F}"/>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168537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288DA4-FDC5-4C9F-AAF5-65446A56BCF2}"/>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AD814417-AA2B-4E4B-B501-4D27BEFA8F6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7A2497F-2B08-4D80-A047-DD2E95211771}"/>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EF66ECB4-5A0B-4015-AAFC-63AD5DC8D92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9FE1F37-B410-487B-ADDE-C431FF339211}"/>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254577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4927FAD-F0BC-4DE6-8C2C-5253D5200B8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86B11DCE-2DF3-4A28-8EF9-A863F3CBE5B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A885798-C69B-4CEA-BAB5-16B14179A162}"/>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7E35F886-4E29-48BD-890D-C1937CD5AE3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FDC983A-64C4-4AD7-B983-71A2F17B19E5}"/>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104363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DA436E-274E-4504-BA1C-D412D4022BEE}"/>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A299784-100B-437F-9853-492758C0B0B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75BE976-D47F-44DF-AAF6-DD23B7E7FD7D}"/>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E7FB23B7-4705-4DDD-A518-1C2A57B8A49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CF259F0-A234-4F73-BFDB-3029D6C76D65}"/>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207352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649AE2-9958-48A6-92AF-C0B0D875CD0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0DD249F8-677B-4958-B7A1-468C9A97F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6B05694-78A7-4D1B-976F-A0169C58E920}"/>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820CC049-C2AA-4796-AF10-2746DEF9D4A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25EB37C-1AF3-49ED-8ED3-657A81DED331}"/>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391137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09216C-9877-4E11-9F1E-E12AF116286C}"/>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B228333B-D513-4B18-A36C-EC0FDB8E047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6A8ECA7A-B8AF-41F9-93D2-F100124A301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4148FCA7-0AC1-468E-9337-8FC7ED422310}"/>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6" name="Alt Bilgi Yer Tutucusu 5">
            <a:extLst>
              <a:ext uri="{FF2B5EF4-FFF2-40B4-BE49-F238E27FC236}">
                <a16:creationId xmlns:a16="http://schemas.microsoft.com/office/drawing/2014/main" id="{8A8D14B2-1C07-4D54-8090-1125798E99A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F331130-6D91-4D53-B34A-E10A3799AF60}"/>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60717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61671F-89D8-424F-9BBE-A51672EC0E86}"/>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4A836E6E-641F-4A48-BB8F-C47AB5F40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0FE6433-A050-43E6-AAA3-7C7F53B8A32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E01218EE-AE2C-4B41-A967-5E888DE24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4C101B3-26DE-480E-8194-9ACC33E880D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E2CE2C6F-B558-4D03-ADF3-3A4033BF14BA}"/>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8" name="Alt Bilgi Yer Tutucusu 7">
            <a:extLst>
              <a:ext uri="{FF2B5EF4-FFF2-40B4-BE49-F238E27FC236}">
                <a16:creationId xmlns:a16="http://schemas.microsoft.com/office/drawing/2014/main" id="{F071CD0E-70E5-40FA-8573-EEFD952B5F76}"/>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C365F329-9C65-4E04-AC79-4B44FB143E92}"/>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378939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7A7EBF-A1C7-4EE0-82D0-0D7068C292AE}"/>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620DA4E8-4B33-49FC-8D8B-9C161D4B29D1}"/>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4" name="Alt Bilgi Yer Tutucusu 3">
            <a:extLst>
              <a:ext uri="{FF2B5EF4-FFF2-40B4-BE49-F238E27FC236}">
                <a16:creationId xmlns:a16="http://schemas.microsoft.com/office/drawing/2014/main" id="{42DC4617-ABB5-4824-BBC7-3224DFF37C00}"/>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5C7414AD-27AC-4691-A894-BCBCA0786A7F}"/>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146847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54515ED-8418-42AA-9561-EAF85E2BC901}"/>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3" name="Alt Bilgi Yer Tutucusu 2">
            <a:extLst>
              <a:ext uri="{FF2B5EF4-FFF2-40B4-BE49-F238E27FC236}">
                <a16:creationId xmlns:a16="http://schemas.microsoft.com/office/drawing/2014/main" id="{1443BA8A-B556-4F42-BD66-92A4CFF5E66D}"/>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C43E0762-35FE-4116-A736-96BD2E442295}"/>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24284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DDCAD-1CBB-44B5-8150-71367A4C398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F767BC7-4084-4352-8407-418BE440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607213D4-B213-4BFC-A891-93BFC612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03910D2-A570-49CF-9B26-B13C022B711E}"/>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6" name="Alt Bilgi Yer Tutucusu 5">
            <a:extLst>
              <a:ext uri="{FF2B5EF4-FFF2-40B4-BE49-F238E27FC236}">
                <a16:creationId xmlns:a16="http://schemas.microsoft.com/office/drawing/2014/main" id="{3423A351-890D-43B9-8138-158B30CF1CD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240C5E4-2EE6-4BBE-85AC-BBD958AC999D}"/>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17791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B78113-50CA-4AB5-B678-BD0657693C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0251C026-F1B1-4F30-9DD5-36F232284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0EA18CD1-D3CE-4D08-BE20-2B9447836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42988AA-0F61-46C8-81C4-81E1DA98683E}"/>
              </a:ext>
            </a:extLst>
          </p:cNvPr>
          <p:cNvSpPr>
            <a:spLocks noGrp="1"/>
          </p:cNvSpPr>
          <p:nvPr>
            <p:ph type="dt" sz="half" idx="10"/>
          </p:nvPr>
        </p:nvSpPr>
        <p:spPr/>
        <p:txBody>
          <a:bodyPr/>
          <a:lstStyle/>
          <a:p>
            <a:fld id="{F3D423A4-5290-4549-922C-0C59996BBFBF}" type="datetimeFigureOut">
              <a:rPr lang="en-US" smtClean="0"/>
              <a:t>3/21/2022</a:t>
            </a:fld>
            <a:endParaRPr lang="en-US"/>
          </a:p>
        </p:txBody>
      </p:sp>
      <p:sp>
        <p:nvSpPr>
          <p:cNvPr id="6" name="Alt Bilgi Yer Tutucusu 5">
            <a:extLst>
              <a:ext uri="{FF2B5EF4-FFF2-40B4-BE49-F238E27FC236}">
                <a16:creationId xmlns:a16="http://schemas.microsoft.com/office/drawing/2014/main" id="{BABC5870-EF2E-44BD-BD9E-F1978287C64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E5DD7AFD-D720-4CA5-B4C4-3F9879F6E778}"/>
              </a:ext>
            </a:extLst>
          </p:cNvPr>
          <p:cNvSpPr>
            <a:spLocks noGrp="1"/>
          </p:cNvSpPr>
          <p:nvPr>
            <p:ph type="sldNum" sz="quarter" idx="12"/>
          </p:nvPr>
        </p:nvSpPr>
        <p:spPr/>
        <p:txBody>
          <a:bodyPr/>
          <a:lstStyle/>
          <a:p>
            <a:fld id="{695A6289-B478-4332-8609-9B89B50755F3}" type="slidenum">
              <a:rPr lang="en-US" smtClean="0"/>
              <a:t>‹#›</a:t>
            </a:fld>
            <a:endParaRPr lang="en-US"/>
          </a:p>
        </p:txBody>
      </p:sp>
    </p:spTree>
    <p:extLst>
      <p:ext uri="{BB962C8B-B14F-4D97-AF65-F5344CB8AC3E}">
        <p14:creationId xmlns:p14="http://schemas.microsoft.com/office/powerpoint/2010/main" val="230832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4816ED0-6851-4D62-B761-C31AB6836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290B6F6-6007-4DA4-8C47-A68D65F65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4386DC3E-BE1B-4B8D-B49A-4038875CD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423A4-5290-4549-922C-0C59996BBFBF}" type="datetimeFigureOut">
              <a:rPr lang="en-US" smtClean="0"/>
              <a:t>3/21/2022</a:t>
            </a:fld>
            <a:endParaRPr lang="en-US"/>
          </a:p>
        </p:txBody>
      </p:sp>
      <p:sp>
        <p:nvSpPr>
          <p:cNvPr id="5" name="Alt Bilgi Yer Tutucusu 4">
            <a:extLst>
              <a:ext uri="{FF2B5EF4-FFF2-40B4-BE49-F238E27FC236}">
                <a16:creationId xmlns:a16="http://schemas.microsoft.com/office/drawing/2014/main" id="{3E03328B-48E5-4C26-8844-FFEACCCA8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6FF6FAC4-F54D-4FB5-8A52-3E0610AF7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A6289-B478-4332-8609-9B89B50755F3}" type="slidenum">
              <a:rPr lang="en-US" smtClean="0"/>
              <a:t>‹#›</a:t>
            </a:fld>
            <a:endParaRPr lang="en-US"/>
          </a:p>
        </p:txBody>
      </p:sp>
    </p:spTree>
    <p:extLst>
      <p:ext uri="{BB962C8B-B14F-4D97-AF65-F5344CB8AC3E}">
        <p14:creationId xmlns:p14="http://schemas.microsoft.com/office/powerpoint/2010/main" val="206486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1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customXml" Target="../ink/ink8.xml"/><Relationship Id="rId3" Type="http://schemas.openxmlformats.org/officeDocument/2006/relationships/image" Target="../media/image6.png"/><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 Type="http://schemas.openxmlformats.org/officeDocument/2006/relationships/image" Target="../media/image5.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0.png"/><Relationship Id="rId15" Type="http://schemas.openxmlformats.org/officeDocument/2006/relationships/image" Target="../media/image11.png"/><Relationship Id="rId23"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3.png"/><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DD709BD-4DB1-4B27-AF77-395A0DD7F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F5CD06E-F4B0-47E7-9F2D-81A5222D7AF1}"/>
              </a:ext>
            </a:extLst>
          </p:cNvPr>
          <p:cNvSpPr>
            <a:spLocks noGrp="1"/>
          </p:cNvSpPr>
          <p:nvPr>
            <p:ph type="ctrTitle"/>
          </p:nvPr>
        </p:nvSpPr>
        <p:spPr>
          <a:xfrm>
            <a:off x="1678426" y="1738297"/>
            <a:ext cx="8835145" cy="1927755"/>
          </a:xfrm>
        </p:spPr>
        <p:txBody>
          <a:bodyPr anchor="b">
            <a:normAutofit/>
          </a:bodyPr>
          <a:lstStyle/>
          <a:p>
            <a:r>
              <a:rPr lang="tr-TR" sz="6600">
                <a:solidFill>
                  <a:srgbClr val="FFFFFF"/>
                </a:solidFill>
                <a:latin typeface="A-Space Demo" panose="02000500000000000000" pitchFamily="2" charset="-94"/>
              </a:rPr>
              <a:t>C ile Yapısal Programlama</a:t>
            </a:r>
            <a:endParaRPr lang="en-US" sz="6600" dirty="0">
              <a:solidFill>
                <a:srgbClr val="FFFFFF"/>
              </a:solidFill>
              <a:latin typeface="A-Space Demo" panose="02000500000000000000" pitchFamily="2" charset="-94"/>
            </a:endParaRPr>
          </a:p>
        </p:txBody>
      </p:sp>
      <p:sp>
        <p:nvSpPr>
          <p:cNvPr id="3" name="Alt Başlık 2">
            <a:extLst>
              <a:ext uri="{FF2B5EF4-FFF2-40B4-BE49-F238E27FC236}">
                <a16:creationId xmlns:a16="http://schemas.microsoft.com/office/drawing/2014/main" id="{010925E3-1A1D-4AA6-AF90-AFC53F4F570F}"/>
              </a:ext>
            </a:extLst>
          </p:cNvPr>
          <p:cNvSpPr>
            <a:spLocks noGrp="1"/>
          </p:cNvSpPr>
          <p:nvPr>
            <p:ph type="subTitle" idx="1"/>
          </p:nvPr>
        </p:nvSpPr>
        <p:spPr>
          <a:xfrm>
            <a:off x="3055856" y="4544821"/>
            <a:ext cx="6080287" cy="990197"/>
          </a:xfrm>
        </p:spPr>
        <p:txBody>
          <a:bodyPr>
            <a:normAutofit fontScale="92500" lnSpcReduction="10000"/>
          </a:bodyPr>
          <a:lstStyle/>
          <a:p>
            <a:r>
              <a:rPr lang="tr-TR" sz="1300" b="1" i="1" dirty="0">
                <a:solidFill>
                  <a:srgbClr val="FFFFFF"/>
                </a:solidFill>
                <a:latin typeface="A-Space Demo" panose="02000500000000000000" pitchFamily="2" charset="-94"/>
              </a:rPr>
              <a:t>Eğitmenler: Umut Güzel &amp; Ayça Aydoğan</a:t>
            </a:r>
            <a:endParaRPr lang="tr-TR" sz="1300" i="1" dirty="0">
              <a:solidFill>
                <a:srgbClr val="FFFFFF"/>
              </a:solidFill>
            </a:endParaRPr>
          </a:p>
          <a:p>
            <a:r>
              <a:rPr lang="tr-TR" sz="1900" b="1" dirty="0">
                <a:solidFill>
                  <a:srgbClr val="FFFFFF"/>
                </a:solidFill>
                <a:latin typeface="A-Space Demo" panose="02000500000000000000" pitchFamily="2" charset="-94"/>
              </a:rPr>
              <a:t>Hafta_1: Yapısal Programlama ve </a:t>
            </a:r>
          </a:p>
          <a:p>
            <a:r>
              <a:rPr lang="tr-TR" sz="1900" b="1" dirty="0">
                <a:solidFill>
                  <a:srgbClr val="FFFFFF"/>
                </a:solidFill>
                <a:latin typeface="A-Space Demo" panose="02000500000000000000" pitchFamily="2" charset="-94"/>
              </a:rPr>
              <a:t>C dilinin Tekrarı</a:t>
            </a:r>
            <a:endParaRPr lang="en-US" sz="1900" b="1" dirty="0">
              <a:solidFill>
                <a:srgbClr val="FFFFFF"/>
              </a:solidFill>
              <a:latin typeface="A-Space Demo" panose="02000500000000000000" pitchFamily="2" charset="-94"/>
            </a:endParaRPr>
          </a:p>
        </p:txBody>
      </p:sp>
      <p:grpSp>
        <p:nvGrpSpPr>
          <p:cNvPr id="27" name="Group 26">
            <a:extLst>
              <a:ext uri="{FF2B5EF4-FFF2-40B4-BE49-F238E27FC236}">
                <a16:creationId xmlns:a16="http://schemas.microsoft.com/office/drawing/2014/main" id="{5B70A7AD-2F1F-4FB2-8A29-4FB8CE818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95025" y="1377146"/>
            <a:ext cx="465458" cy="581435"/>
            <a:chOff x="5295025" y="1377146"/>
            <a:chExt cx="465458" cy="581435"/>
          </a:xfrm>
          <a:solidFill>
            <a:srgbClr val="FFFFFF"/>
          </a:solidFill>
        </p:grpSpPr>
        <p:sp>
          <p:nvSpPr>
            <p:cNvPr id="2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10565" y="137714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9"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345" y="160644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95025" y="1830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pic>
        <p:nvPicPr>
          <p:cNvPr id="12" name="Resim 11">
            <a:extLst>
              <a:ext uri="{FF2B5EF4-FFF2-40B4-BE49-F238E27FC236}">
                <a16:creationId xmlns:a16="http://schemas.microsoft.com/office/drawing/2014/main" id="{03FB5D5F-E6BD-4D8A-A1A8-B28A8E12218A}"/>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87720" y="4331932"/>
            <a:ext cx="2553475" cy="2553475"/>
          </a:xfrm>
          <a:prstGeom prst="rect">
            <a:avLst/>
          </a:prstGeom>
        </p:spPr>
      </p:pic>
      <p:pic>
        <p:nvPicPr>
          <p:cNvPr id="18" name="Resim 17" descr="metin içeren bir resim&#10;&#10;Açıklama otomatik olarak oluşturuldu">
            <a:extLst>
              <a:ext uri="{FF2B5EF4-FFF2-40B4-BE49-F238E27FC236}">
                <a16:creationId xmlns:a16="http://schemas.microsoft.com/office/drawing/2014/main" id="{8DF3E8D2-5504-455E-A972-822CE60E3FE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33831" y="-543958"/>
            <a:ext cx="3184290" cy="3184290"/>
          </a:xfrm>
          <a:prstGeom prst="rect">
            <a:avLst/>
          </a:prstGeom>
        </p:spPr>
      </p:pic>
      <p:pic>
        <p:nvPicPr>
          <p:cNvPr id="14" name="Resim 13">
            <a:extLst>
              <a:ext uri="{FF2B5EF4-FFF2-40B4-BE49-F238E27FC236}">
                <a16:creationId xmlns:a16="http://schemas.microsoft.com/office/drawing/2014/main" id="{7C4A2EF4-9C53-4208-ADBA-41DB6BBCA90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138737" y="153755"/>
            <a:ext cx="1533952" cy="1788865"/>
          </a:xfrm>
          <a:prstGeom prst="rect">
            <a:avLst/>
          </a:prstGeom>
        </p:spPr>
      </p:pic>
      <p:pic>
        <p:nvPicPr>
          <p:cNvPr id="16" name="Resim 15">
            <a:extLst>
              <a:ext uri="{FF2B5EF4-FFF2-40B4-BE49-F238E27FC236}">
                <a16:creationId xmlns:a16="http://schemas.microsoft.com/office/drawing/2014/main" id="{045C2726-9BA2-4147-BD5B-2CDB807D7AA4}"/>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9629647" y="4155036"/>
            <a:ext cx="2552132" cy="2552132"/>
          </a:xfrm>
          <a:prstGeom prst="rect">
            <a:avLst/>
          </a:prstGeom>
        </p:spPr>
      </p:pic>
      <p:cxnSp>
        <p:nvCxnSpPr>
          <p:cNvPr id="32"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4C46F79F-7CB3-4A3A-B9E4-2AB42C79169F}"/>
              </a:ext>
            </a:extLst>
          </p:cNvPr>
          <p:cNvSpPr>
            <a:spLocks noGrp="1"/>
          </p:cNvSpPr>
          <p:nvPr>
            <p:ph type="title"/>
          </p:nvPr>
        </p:nvSpPr>
        <p:spPr>
          <a:xfrm>
            <a:off x="252919" y="381935"/>
            <a:ext cx="5438477" cy="5974414"/>
          </a:xfrm>
        </p:spPr>
        <p:txBody>
          <a:bodyPr anchor="ctr">
            <a:normAutofit/>
          </a:bodyPr>
          <a:lstStyle/>
          <a:p>
            <a:r>
              <a:rPr lang="tr-TR" sz="4800" dirty="0">
                <a:solidFill>
                  <a:srgbClr val="FFFFFF"/>
                </a:solidFill>
                <a:latin typeface="A-Space Demo" panose="02000500000000000000" pitchFamily="2" charset="-94"/>
              </a:rPr>
              <a:t>Veri Tipleri ve Değişkenler</a:t>
            </a:r>
            <a:endParaRPr lang="en-US" sz="4800" dirty="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id="{A69E08CB-1E9E-4D50-9B67-A9CEEFC11798}"/>
              </a:ext>
            </a:extLst>
          </p:cNvPr>
          <p:cNvSpPr>
            <a:spLocks noGrp="1"/>
          </p:cNvSpPr>
          <p:nvPr>
            <p:ph idx="1"/>
          </p:nvPr>
        </p:nvSpPr>
        <p:spPr>
          <a:xfrm>
            <a:off x="6297233" y="518400"/>
            <a:ext cx="5261706" cy="5837949"/>
          </a:xfrm>
        </p:spPr>
        <p:txBody>
          <a:bodyPr anchor="ctr">
            <a:normAutofit/>
          </a:bodyPr>
          <a:lstStyle/>
          <a:p>
            <a:r>
              <a:rPr lang="tr-TR" sz="2000" dirty="0">
                <a:solidFill>
                  <a:schemeClr val="tx1">
                    <a:alpha val="80000"/>
                  </a:schemeClr>
                </a:solidFill>
              </a:rPr>
              <a:t>C dilinde; değişken, fonksiyon, makro vb. birçok noktada isimlendirme yapıyoruz.</a:t>
            </a:r>
          </a:p>
          <a:p>
            <a:r>
              <a:rPr lang="tr-TR" sz="2000" dirty="0">
                <a:solidFill>
                  <a:schemeClr val="tx1">
                    <a:alpha val="80000"/>
                  </a:schemeClr>
                </a:solidFill>
              </a:rPr>
              <a:t>İsimlendirme yapılırken dikkat edilmesi gerekenler.</a:t>
            </a:r>
          </a:p>
          <a:p>
            <a:pPr lvl="1"/>
            <a:r>
              <a:rPr lang="tr-TR" sz="2000" dirty="0">
                <a:solidFill>
                  <a:schemeClr val="tx1">
                    <a:alpha val="80000"/>
                  </a:schemeClr>
                </a:solidFill>
              </a:rPr>
              <a:t>İsimlendirme yapılırken harf, sayı veya alt tire ( _ ) kullanılabilir. </a:t>
            </a:r>
            <a:r>
              <a:rPr lang="tr-TR" sz="2000" b="1" dirty="0">
                <a:solidFill>
                  <a:schemeClr val="tx1">
                    <a:alpha val="80000"/>
                  </a:schemeClr>
                </a:solidFill>
              </a:rPr>
              <a:t>Yapılan isimlendirme RAKAM ile başlayamaz.</a:t>
            </a:r>
          </a:p>
          <a:p>
            <a:pPr lvl="1"/>
            <a:r>
              <a:rPr lang="tr-TR" sz="2000" dirty="0">
                <a:solidFill>
                  <a:schemeClr val="tx1">
                    <a:alpha val="80000"/>
                  </a:schemeClr>
                </a:solidFill>
              </a:rPr>
              <a:t>C dili küçük büyük harf duyarlılığına sahiptir. (var, Var, </a:t>
            </a:r>
            <a:r>
              <a:rPr lang="tr-TR" sz="2000" dirty="0" err="1">
                <a:solidFill>
                  <a:schemeClr val="tx1">
                    <a:alpha val="80000"/>
                  </a:schemeClr>
                </a:solidFill>
              </a:rPr>
              <a:t>vAr</a:t>
            </a:r>
            <a:r>
              <a:rPr lang="tr-TR" sz="2000" dirty="0">
                <a:solidFill>
                  <a:schemeClr val="tx1">
                    <a:alpha val="80000"/>
                  </a:schemeClr>
                </a:solidFill>
              </a:rPr>
              <a:t> hepsi farklı değişkenleri ifade eder.)</a:t>
            </a:r>
          </a:p>
          <a:p>
            <a:pPr lvl="1"/>
            <a:r>
              <a:rPr lang="tr-TR" sz="2000" dirty="0">
                <a:solidFill>
                  <a:schemeClr val="tx1">
                    <a:alpha val="80000"/>
                  </a:schemeClr>
                </a:solidFill>
              </a:rPr>
              <a:t>Dil tarafından kullanılan isimler isimlendirmede kullanılamaz.</a:t>
            </a:r>
          </a:p>
          <a:p>
            <a:r>
              <a:rPr lang="tr-TR" sz="2000" dirty="0">
                <a:solidFill>
                  <a:schemeClr val="tx1">
                    <a:alpha val="80000"/>
                  </a:schemeClr>
                </a:solidFill>
              </a:rPr>
              <a:t>İsimlendirme yapılırken kullanılan isimlerin anlaşılır olması kodun okunabilirliğini arttırarak ortak çalışmayı ve uzun süreli çalışmayı kolaylaştırır.( a, b, c, d           </a:t>
            </a:r>
            <a:r>
              <a:rPr lang="tr-TR" sz="2000" dirty="0" err="1">
                <a:solidFill>
                  <a:schemeClr val="tx1">
                    <a:alpha val="80000"/>
                  </a:schemeClr>
                </a:solidFill>
              </a:rPr>
              <a:t>n_std</a:t>
            </a:r>
            <a:r>
              <a:rPr lang="tr-TR" sz="2000" dirty="0">
                <a:solidFill>
                  <a:schemeClr val="tx1">
                    <a:alpha val="80000"/>
                  </a:schemeClr>
                </a:solidFill>
              </a:rPr>
              <a:t>, </a:t>
            </a:r>
            <a:r>
              <a:rPr lang="tr-TR" sz="2000" dirty="0" err="1">
                <a:solidFill>
                  <a:schemeClr val="tx1">
                    <a:alpha val="80000"/>
                  </a:schemeClr>
                </a:solidFill>
              </a:rPr>
              <a:t>n_class</a:t>
            </a:r>
            <a:r>
              <a:rPr lang="tr-TR" sz="2000" dirty="0">
                <a:solidFill>
                  <a:schemeClr val="tx1">
                    <a:alpha val="80000"/>
                  </a:schemeClr>
                </a:solidFill>
              </a:rPr>
              <a:t>)</a:t>
            </a:r>
          </a:p>
          <a:p>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pSp>
        <p:nvGrpSpPr>
          <p:cNvPr id="16" name="Grup 15">
            <a:extLst>
              <a:ext uri="{FF2B5EF4-FFF2-40B4-BE49-F238E27FC236}">
                <a16:creationId xmlns:a16="http://schemas.microsoft.com/office/drawing/2014/main" id="{175D79A3-2727-4C19-B870-2F85E2C57DAD}"/>
              </a:ext>
            </a:extLst>
          </p:cNvPr>
          <p:cNvGrpSpPr/>
          <p:nvPr/>
        </p:nvGrpSpPr>
        <p:grpSpPr>
          <a:xfrm>
            <a:off x="7866844" y="5394283"/>
            <a:ext cx="1197360" cy="330840"/>
            <a:chOff x="3129473" y="5608292"/>
            <a:chExt cx="1197360" cy="330840"/>
          </a:xfrm>
        </p:grpSpPr>
        <mc:AlternateContent xmlns:mc="http://schemas.openxmlformats.org/markup-compatibility/2006" xmlns:p14="http://schemas.microsoft.com/office/powerpoint/2010/main">
          <mc:Choice Requires="p14">
            <p:contentPart p14:bwMode="auto" r:id="rId2">
              <p14:nvContentPartPr>
                <p14:cNvPr id="18" name="Mürekkep 17">
                  <a:extLst>
                    <a:ext uri="{FF2B5EF4-FFF2-40B4-BE49-F238E27FC236}">
                      <a16:creationId xmlns:a16="http://schemas.microsoft.com/office/drawing/2014/main" id="{8C910072-E442-463E-807D-6FC8FD26D594}"/>
                    </a:ext>
                  </a:extLst>
                </p14:cNvPr>
                <p14:cNvContentPartPr/>
                <p14:nvPr/>
              </p14:nvContentPartPr>
              <p14:xfrm>
                <a:off x="3185993" y="5608292"/>
                <a:ext cx="1140840" cy="330840"/>
              </p14:xfrm>
            </p:contentPart>
          </mc:Choice>
          <mc:Fallback xmlns="">
            <p:pic>
              <p:nvPicPr>
                <p:cNvPr id="5" name="Mürekkep 4">
                  <a:extLst>
                    <a:ext uri="{FF2B5EF4-FFF2-40B4-BE49-F238E27FC236}">
                      <a16:creationId xmlns:a16="http://schemas.microsoft.com/office/drawing/2014/main" id="{3B0E4EA6-538D-4732-A515-129FC9250604}"/>
                    </a:ext>
                  </a:extLst>
                </p:cNvPr>
                <p:cNvPicPr/>
                <p:nvPr/>
              </p:nvPicPr>
              <p:blipFill>
                <a:blip r:embed="rId3"/>
                <a:stretch>
                  <a:fillRect/>
                </a:stretch>
              </p:blipFill>
              <p:spPr>
                <a:xfrm>
                  <a:off x="3177353" y="5599652"/>
                  <a:ext cx="11584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Mürekkep 18">
                  <a:extLst>
                    <a:ext uri="{FF2B5EF4-FFF2-40B4-BE49-F238E27FC236}">
                      <a16:creationId xmlns:a16="http://schemas.microsoft.com/office/drawing/2014/main" id="{DDB08899-2140-4601-88A7-3F37F438212A}"/>
                    </a:ext>
                  </a:extLst>
                </p14:cNvPr>
                <p14:cNvContentPartPr/>
                <p14:nvPr/>
              </p14:nvContentPartPr>
              <p14:xfrm>
                <a:off x="3129473" y="5608292"/>
                <a:ext cx="993600" cy="324720"/>
              </p14:xfrm>
            </p:contentPart>
          </mc:Choice>
          <mc:Fallback xmlns="">
            <p:pic>
              <p:nvPicPr>
                <p:cNvPr id="6" name="Mürekkep 5">
                  <a:extLst>
                    <a:ext uri="{FF2B5EF4-FFF2-40B4-BE49-F238E27FC236}">
                      <a16:creationId xmlns:a16="http://schemas.microsoft.com/office/drawing/2014/main" id="{CE2A483B-BD02-4843-B31A-028ED24F01BC}"/>
                    </a:ext>
                  </a:extLst>
                </p:cNvPr>
                <p:cNvPicPr/>
                <p:nvPr/>
              </p:nvPicPr>
              <p:blipFill>
                <a:blip r:embed="rId5"/>
                <a:stretch>
                  <a:fillRect/>
                </a:stretch>
              </p:blipFill>
              <p:spPr>
                <a:xfrm>
                  <a:off x="3120473" y="5599652"/>
                  <a:ext cx="1011240" cy="342360"/>
                </a:xfrm>
                <a:prstGeom prst="rect">
                  <a:avLst/>
                </a:prstGeom>
              </p:spPr>
            </p:pic>
          </mc:Fallback>
        </mc:AlternateContent>
      </p:grpSp>
    </p:spTree>
    <p:extLst>
      <p:ext uri="{BB962C8B-B14F-4D97-AF65-F5344CB8AC3E}">
        <p14:creationId xmlns:p14="http://schemas.microsoft.com/office/powerpoint/2010/main" val="113336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D4E37289-229A-4B32-A9EE-A9CB9AF33023}"/>
              </a:ext>
            </a:extLst>
          </p:cNvPr>
          <p:cNvSpPr>
            <a:spLocks noGrp="1"/>
          </p:cNvSpPr>
          <p:nvPr>
            <p:ph type="title"/>
          </p:nvPr>
        </p:nvSpPr>
        <p:spPr>
          <a:xfrm>
            <a:off x="-1" y="1070800"/>
            <a:ext cx="4728053" cy="5583126"/>
          </a:xfrm>
        </p:spPr>
        <p:txBody>
          <a:bodyPr>
            <a:normAutofit/>
          </a:bodyPr>
          <a:lstStyle/>
          <a:p>
            <a:pPr algn="r"/>
            <a:r>
              <a:rPr lang="tr-TR" dirty="0">
                <a:latin typeface="A-Space Demo" panose="02000500000000000000" pitchFamily="2" charset="-94"/>
              </a:rPr>
              <a:t>Değişkenler</a:t>
            </a:r>
            <a:endParaRPr lang="en-US" dirty="0">
              <a:latin typeface="A-Space Demo" panose="02000500000000000000" pitchFamily="2" charset="-94"/>
            </a:endParaRP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 name="İçerik Yer Tutucusu 2">
            <a:extLst>
              <a:ext uri="{FF2B5EF4-FFF2-40B4-BE49-F238E27FC236}">
                <a16:creationId xmlns:a16="http://schemas.microsoft.com/office/drawing/2014/main" id="{A9226B29-59D2-84CA-4C00-E3D2B07B8346}"/>
              </a:ext>
            </a:extLst>
          </p:cNvPr>
          <p:cNvGraphicFramePr>
            <a:graphicFrameLocks noGrp="1"/>
          </p:cNvGraphicFramePr>
          <p:nvPr>
            <p:ph idx="1"/>
            <p:extLst>
              <p:ext uri="{D42A27DB-BD31-4B8C-83A1-F6EECF244321}">
                <p14:modId xmlns:p14="http://schemas.microsoft.com/office/powerpoint/2010/main" val="354319528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77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4E21C736-7042-4253-B74D-515CBABC7D74}"/>
              </a:ext>
            </a:extLst>
          </p:cNvPr>
          <p:cNvSpPr>
            <a:spLocks noGrp="1"/>
          </p:cNvSpPr>
          <p:nvPr>
            <p:ph type="title"/>
          </p:nvPr>
        </p:nvSpPr>
        <p:spPr>
          <a:xfrm>
            <a:off x="838200" y="365125"/>
            <a:ext cx="9842237" cy="1325563"/>
          </a:xfrm>
        </p:spPr>
        <p:txBody>
          <a:bodyPr>
            <a:normAutofit/>
          </a:bodyPr>
          <a:lstStyle/>
          <a:p>
            <a:r>
              <a:rPr lang="tr-TR" sz="5600">
                <a:latin typeface="A-Space Demo" panose="02000500000000000000" pitchFamily="2" charset="-94"/>
              </a:rPr>
              <a:t>İlklendirme</a:t>
            </a:r>
            <a:endParaRPr lang="en-US" sz="5600">
              <a:latin typeface="A-Space Demo" panose="02000500000000000000" pitchFamily="2" charset="-94"/>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İçerik Yer Tutucusu 2">
            <a:extLst>
              <a:ext uri="{FF2B5EF4-FFF2-40B4-BE49-F238E27FC236}">
                <a16:creationId xmlns:a16="http://schemas.microsoft.com/office/drawing/2014/main" id="{77748D84-BB0C-B274-FF06-621314937487}"/>
              </a:ext>
            </a:extLst>
          </p:cNvPr>
          <p:cNvGraphicFramePr>
            <a:graphicFrameLocks noGrp="1"/>
          </p:cNvGraphicFramePr>
          <p:nvPr>
            <p:ph idx="1"/>
            <p:extLst>
              <p:ext uri="{D42A27DB-BD31-4B8C-83A1-F6EECF244321}">
                <p14:modId xmlns:p14="http://schemas.microsoft.com/office/powerpoint/2010/main" val="5905447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61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E7AE429-E31D-45A7-9E99-24494BD17671}"/>
              </a:ext>
            </a:extLst>
          </p:cNvPr>
          <p:cNvSpPr>
            <a:spLocks noGrp="1"/>
          </p:cNvSpPr>
          <p:nvPr>
            <p:ph type="title"/>
          </p:nvPr>
        </p:nvSpPr>
        <p:spPr>
          <a:xfrm>
            <a:off x="463638" y="1289764"/>
            <a:ext cx="5213967" cy="4270963"/>
          </a:xfrm>
        </p:spPr>
        <p:txBody>
          <a:bodyPr anchor="ctr">
            <a:normAutofit/>
          </a:bodyPr>
          <a:lstStyle/>
          <a:p>
            <a:pPr algn="ctr"/>
            <a:r>
              <a:rPr lang="tr-TR" sz="7200" dirty="0" err="1">
                <a:solidFill>
                  <a:srgbClr val="FFFFFF"/>
                </a:solidFill>
                <a:latin typeface="A-Space Demo" panose="02000500000000000000" pitchFamily="2" charset="-94"/>
              </a:rPr>
              <a:t>typedef</a:t>
            </a:r>
            <a:endParaRPr lang="en-US" sz="7200" dirty="0">
              <a:solidFill>
                <a:srgbClr val="FFFFFF"/>
              </a:solidFill>
              <a:latin typeface="A-Space Demo" panose="02000500000000000000" pitchFamily="2" charset="-94"/>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çerik Yer Tutucusu 2">
            <a:extLst>
              <a:ext uri="{FF2B5EF4-FFF2-40B4-BE49-F238E27FC236}">
                <a16:creationId xmlns:a16="http://schemas.microsoft.com/office/drawing/2014/main" id="{F1B61F26-BAD1-4272-9CE8-62CB2D18C3DF}"/>
              </a:ext>
            </a:extLst>
          </p:cNvPr>
          <p:cNvSpPr>
            <a:spLocks noGrp="1"/>
          </p:cNvSpPr>
          <p:nvPr>
            <p:ph idx="1"/>
          </p:nvPr>
        </p:nvSpPr>
        <p:spPr>
          <a:xfrm>
            <a:off x="6354493" y="374394"/>
            <a:ext cx="4771607" cy="2745955"/>
          </a:xfrm>
        </p:spPr>
        <p:txBody>
          <a:bodyPr anchor="ctr">
            <a:normAutofit/>
          </a:bodyPr>
          <a:lstStyle/>
          <a:p>
            <a:r>
              <a:rPr lang="tr-TR" sz="2000" dirty="0">
                <a:solidFill>
                  <a:schemeClr val="tx1">
                    <a:alpha val="80000"/>
                  </a:schemeClr>
                </a:solidFill>
              </a:rPr>
              <a:t>Bir değişken tipine yeni bir isim vermek için kullanılır.</a:t>
            </a:r>
          </a:p>
          <a:p>
            <a:pPr marL="0" indent="0">
              <a:buNone/>
            </a:pPr>
            <a:r>
              <a:rPr lang="en-US" sz="2000" dirty="0">
                <a:solidFill>
                  <a:schemeClr val="tx1">
                    <a:alpha val="80000"/>
                  </a:schemeClr>
                </a:solidFill>
              </a:rPr>
              <a:t>typedef &lt;</a:t>
            </a:r>
            <a:r>
              <a:rPr lang="en-US" sz="2000" dirty="0" err="1">
                <a:solidFill>
                  <a:schemeClr val="tx1">
                    <a:alpha val="80000"/>
                  </a:schemeClr>
                </a:solidFill>
              </a:rPr>
              <a:t>existing_name</a:t>
            </a:r>
            <a:r>
              <a:rPr lang="en-US" sz="2000" dirty="0">
                <a:solidFill>
                  <a:schemeClr val="tx1">
                    <a:alpha val="80000"/>
                  </a:schemeClr>
                </a:solidFill>
              </a:rPr>
              <a:t>&gt; &lt;</a:t>
            </a:r>
            <a:r>
              <a:rPr lang="en-US" sz="2000" dirty="0" err="1">
                <a:solidFill>
                  <a:schemeClr val="tx1">
                    <a:alpha val="80000"/>
                  </a:schemeClr>
                </a:solidFill>
              </a:rPr>
              <a:t>alias_name</a:t>
            </a:r>
            <a:r>
              <a:rPr lang="en-US" sz="2000" dirty="0">
                <a:solidFill>
                  <a:schemeClr val="tx1">
                    <a:alpha val="80000"/>
                  </a:schemeClr>
                </a:solidFill>
              </a:rPr>
              <a:t>&gt; </a:t>
            </a:r>
            <a:endParaRPr lang="tr-TR" sz="2000" dirty="0">
              <a:solidFill>
                <a:schemeClr val="tx1">
                  <a:alpha val="80000"/>
                </a:schemeClr>
              </a:solidFill>
            </a:endParaRPr>
          </a:p>
          <a:p>
            <a:pPr marL="0" indent="0">
              <a:buNone/>
            </a:pPr>
            <a:r>
              <a:rPr lang="tr-TR" sz="2000" dirty="0">
                <a:solidFill>
                  <a:schemeClr val="tx1">
                    <a:alpha val="80000"/>
                  </a:schemeClr>
                </a:solidFill>
              </a:rPr>
              <a:t>Ör. </a:t>
            </a:r>
            <a:r>
              <a:rPr lang="tr-TR" sz="2000" dirty="0" err="1">
                <a:solidFill>
                  <a:schemeClr val="tx1">
                    <a:alpha val="80000"/>
                  </a:schemeClr>
                </a:solidFill>
              </a:rPr>
              <a:t>typedef</a:t>
            </a:r>
            <a:r>
              <a:rPr lang="tr-TR" sz="2000" dirty="0">
                <a:solidFill>
                  <a:schemeClr val="tx1">
                    <a:alpha val="80000"/>
                  </a:schemeClr>
                </a:solidFill>
              </a:rPr>
              <a:t> </a:t>
            </a:r>
            <a:r>
              <a:rPr lang="tr-TR" sz="2000" dirty="0" err="1">
                <a:solidFill>
                  <a:schemeClr val="tx1">
                    <a:alpha val="80000"/>
                  </a:schemeClr>
                </a:solidFill>
              </a:rPr>
              <a:t>unsigned</a:t>
            </a:r>
            <a:r>
              <a:rPr lang="tr-TR" sz="2000" dirty="0">
                <a:solidFill>
                  <a:schemeClr val="tx1">
                    <a:alpha val="80000"/>
                  </a:schemeClr>
                </a:solidFill>
              </a:rPr>
              <a:t> </a:t>
            </a:r>
            <a:r>
              <a:rPr lang="tr-TR" sz="2000" dirty="0" err="1">
                <a:solidFill>
                  <a:schemeClr val="tx1">
                    <a:alpha val="80000"/>
                  </a:schemeClr>
                </a:solidFill>
              </a:rPr>
              <a:t>char</a:t>
            </a:r>
            <a:r>
              <a:rPr lang="tr-TR" sz="2000" dirty="0">
                <a:solidFill>
                  <a:schemeClr val="tx1">
                    <a:alpha val="80000"/>
                  </a:schemeClr>
                </a:solidFill>
              </a:rPr>
              <a:t> BYTE;</a:t>
            </a:r>
          </a:p>
          <a:p>
            <a:r>
              <a:rPr lang="tr-TR" sz="2000" dirty="0">
                <a:solidFill>
                  <a:schemeClr val="tx1">
                    <a:alpha val="80000"/>
                  </a:schemeClr>
                </a:solidFill>
              </a:rPr>
              <a:t>Genellikle </a:t>
            </a:r>
            <a:r>
              <a:rPr lang="tr-TR" sz="2000" dirty="0" err="1">
                <a:solidFill>
                  <a:schemeClr val="tx1">
                    <a:alpha val="80000"/>
                  </a:schemeClr>
                </a:solidFill>
              </a:rPr>
              <a:t>struct</a:t>
            </a:r>
            <a:r>
              <a:rPr lang="tr-TR" sz="2000" dirty="0">
                <a:solidFill>
                  <a:schemeClr val="tx1">
                    <a:alpha val="80000"/>
                  </a:schemeClr>
                </a:solidFill>
              </a:rPr>
              <a:t> tanımlarında sıklıkla kullanılır.(ileride göreceğiz</a:t>
            </a:r>
            <a:r>
              <a:rPr lang="tr-TR" sz="2000" dirty="0">
                <a:solidFill>
                  <a:schemeClr val="tx1">
                    <a:alpha val="80000"/>
                  </a:schemeClr>
                </a:solidFill>
                <a:sym typeface="Wingdings" panose="05000000000000000000" pitchFamily="2" charset="2"/>
              </a:rPr>
              <a:t></a:t>
            </a:r>
            <a:r>
              <a:rPr lang="tr-TR" sz="2000" dirty="0">
                <a:solidFill>
                  <a:schemeClr val="tx1">
                    <a:alpha val="80000"/>
                  </a:schemeClr>
                </a:solidFill>
              </a:rPr>
              <a:t>)</a:t>
            </a:r>
          </a:p>
          <a:p>
            <a:pPr marL="0" indent="0">
              <a:buNone/>
            </a:pPr>
            <a:endParaRPr lang="tr-TR"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13" name="Resim 12">
            <a:extLst>
              <a:ext uri="{FF2B5EF4-FFF2-40B4-BE49-F238E27FC236}">
                <a16:creationId xmlns:a16="http://schemas.microsoft.com/office/drawing/2014/main" id="{47D4F8C6-E958-45B7-8BD9-8659A82FBF74}"/>
              </a:ext>
            </a:extLst>
          </p:cNvPr>
          <p:cNvPicPr>
            <a:picLocks noChangeAspect="1"/>
          </p:cNvPicPr>
          <p:nvPr/>
        </p:nvPicPr>
        <p:blipFill>
          <a:blip r:embed="rId2"/>
          <a:stretch>
            <a:fillRect/>
          </a:stretch>
        </p:blipFill>
        <p:spPr>
          <a:xfrm>
            <a:off x="6354492" y="2843491"/>
            <a:ext cx="4382597" cy="3366207"/>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Mürekkep 6">
                <a:extLst>
                  <a:ext uri="{FF2B5EF4-FFF2-40B4-BE49-F238E27FC236}">
                    <a16:creationId xmlns:a16="http://schemas.microsoft.com/office/drawing/2014/main" id="{519CB10C-5DE7-458B-935E-45980A3D228B}"/>
                  </a:ext>
                </a:extLst>
              </p14:cNvPr>
              <p14:cNvContentPartPr/>
              <p14:nvPr/>
            </p14:nvContentPartPr>
            <p14:xfrm>
              <a:off x="6632839" y="5768096"/>
              <a:ext cx="615240" cy="361440"/>
            </p14:xfrm>
          </p:contentPart>
        </mc:Choice>
        <mc:Fallback>
          <p:pic>
            <p:nvPicPr>
              <p:cNvPr id="7" name="Mürekkep 6">
                <a:extLst>
                  <a:ext uri="{FF2B5EF4-FFF2-40B4-BE49-F238E27FC236}">
                    <a16:creationId xmlns:a16="http://schemas.microsoft.com/office/drawing/2014/main" id="{519CB10C-5DE7-458B-935E-45980A3D228B}"/>
                  </a:ext>
                </a:extLst>
              </p:cNvPr>
              <p:cNvPicPr/>
              <p:nvPr/>
            </p:nvPicPr>
            <p:blipFill>
              <a:blip r:embed="rId4"/>
              <a:stretch>
                <a:fillRect/>
              </a:stretch>
            </p:blipFill>
            <p:spPr>
              <a:xfrm>
                <a:off x="6624199" y="5759456"/>
                <a:ext cx="63288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Mürekkep 8">
                <a:extLst>
                  <a:ext uri="{FF2B5EF4-FFF2-40B4-BE49-F238E27FC236}">
                    <a16:creationId xmlns:a16="http://schemas.microsoft.com/office/drawing/2014/main" id="{5248367D-A4FC-4596-9E44-1152732454E0}"/>
                  </a:ext>
                </a:extLst>
              </p14:cNvPr>
              <p14:cNvContentPartPr/>
              <p14:nvPr/>
            </p14:nvContentPartPr>
            <p14:xfrm>
              <a:off x="6330079" y="3635816"/>
              <a:ext cx="842040" cy="236520"/>
            </p14:xfrm>
          </p:contentPart>
        </mc:Choice>
        <mc:Fallback>
          <p:pic>
            <p:nvPicPr>
              <p:cNvPr id="9" name="Mürekkep 8">
                <a:extLst>
                  <a:ext uri="{FF2B5EF4-FFF2-40B4-BE49-F238E27FC236}">
                    <a16:creationId xmlns:a16="http://schemas.microsoft.com/office/drawing/2014/main" id="{5248367D-A4FC-4596-9E44-1152732454E0}"/>
                  </a:ext>
                </a:extLst>
              </p:cNvPr>
              <p:cNvPicPr/>
              <p:nvPr/>
            </p:nvPicPr>
            <p:blipFill>
              <a:blip r:embed="rId6"/>
              <a:stretch>
                <a:fillRect/>
              </a:stretch>
            </p:blipFill>
            <p:spPr>
              <a:xfrm>
                <a:off x="6321439" y="3627176"/>
                <a:ext cx="859680" cy="254160"/>
              </a:xfrm>
              <a:prstGeom prst="rect">
                <a:avLst/>
              </a:prstGeom>
            </p:spPr>
          </p:pic>
        </mc:Fallback>
      </mc:AlternateContent>
    </p:spTree>
    <p:extLst>
      <p:ext uri="{BB962C8B-B14F-4D97-AF65-F5344CB8AC3E}">
        <p14:creationId xmlns:p14="http://schemas.microsoft.com/office/powerpoint/2010/main" val="3669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DAC0E1-3612-48B8-98C3-12C9776D3D2D}"/>
              </a:ext>
            </a:extLst>
          </p:cNvPr>
          <p:cNvSpPr>
            <a:spLocks noGrp="1"/>
          </p:cNvSpPr>
          <p:nvPr>
            <p:ph type="title"/>
          </p:nvPr>
        </p:nvSpPr>
        <p:spPr>
          <a:xfrm>
            <a:off x="974884" y="1261508"/>
            <a:ext cx="4191475" cy="4270963"/>
          </a:xfrm>
        </p:spPr>
        <p:txBody>
          <a:bodyPr anchor="ctr">
            <a:normAutofit/>
          </a:bodyPr>
          <a:lstStyle/>
          <a:p>
            <a:pPr algn="ctr"/>
            <a:r>
              <a:rPr lang="tr-TR" sz="5600" dirty="0">
                <a:solidFill>
                  <a:srgbClr val="FFFFFF"/>
                </a:solidFill>
                <a:latin typeface="A-Space Demo" panose="02000500000000000000" pitchFamily="2" charset="-94"/>
              </a:rPr>
              <a:t>Tipler Arası İşlemler</a:t>
            </a:r>
            <a:endParaRPr lang="en-US" sz="5600" dirty="0">
              <a:solidFill>
                <a:srgbClr val="FFFFFF"/>
              </a:solidFill>
              <a:latin typeface="A-Space Demo" panose="02000500000000000000" pitchFamily="2" charset="-94"/>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çerik Yer Tutucusu 2">
            <a:extLst>
              <a:ext uri="{FF2B5EF4-FFF2-40B4-BE49-F238E27FC236}">
                <a16:creationId xmlns:a16="http://schemas.microsoft.com/office/drawing/2014/main" id="{E9564F6E-B88F-40A4-AA95-F73BD0A6FB61}"/>
              </a:ext>
            </a:extLst>
          </p:cNvPr>
          <p:cNvSpPr>
            <a:spLocks noGrp="1"/>
          </p:cNvSpPr>
          <p:nvPr>
            <p:ph idx="1"/>
          </p:nvPr>
        </p:nvSpPr>
        <p:spPr>
          <a:xfrm>
            <a:off x="6297233" y="518400"/>
            <a:ext cx="4771607" cy="5837949"/>
          </a:xfrm>
        </p:spPr>
        <p:txBody>
          <a:bodyPr anchor="ctr">
            <a:normAutofit/>
          </a:bodyPr>
          <a:lstStyle/>
          <a:p>
            <a:r>
              <a:rPr lang="tr-TR" sz="2000">
                <a:solidFill>
                  <a:schemeClr val="tx1">
                    <a:alpha val="80000"/>
                  </a:schemeClr>
                </a:solidFill>
                <a:latin typeface="Bookman Old Style" panose="02050604050505020204" pitchFamily="18" charset="0"/>
              </a:rPr>
              <a:t>C Programlama dilinde int sayılar float sayılarla toplama işlemine girebilir. Eğer atanacak sonuç int bir değişkene atanırsa ondalık kısım kaybedilir ve işlemin sadece int kısmı değişkende tutulur.</a:t>
            </a:r>
          </a:p>
          <a:p>
            <a:pPr lvl="1"/>
            <a:r>
              <a:rPr lang="tr-TR" sz="2000">
                <a:solidFill>
                  <a:schemeClr val="tx1">
                    <a:alpha val="80000"/>
                  </a:schemeClr>
                </a:solidFill>
                <a:latin typeface="Bookman Old Style" panose="02050604050505020204" pitchFamily="18" charset="0"/>
              </a:rPr>
              <a:t>Örneğin: </a:t>
            </a:r>
          </a:p>
          <a:p>
            <a:pPr marL="457200" lvl="1" indent="0">
              <a:buNone/>
            </a:pPr>
            <a:r>
              <a:rPr lang="tr-TR" sz="2000">
                <a:solidFill>
                  <a:schemeClr val="tx1">
                    <a:alpha val="80000"/>
                  </a:schemeClr>
                </a:solidFill>
                <a:latin typeface="Bookman Old Style" panose="02050604050505020204" pitchFamily="18" charset="0"/>
              </a:rPr>
              <a:t>	int say1 = 3;</a:t>
            </a:r>
          </a:p>
          <a:p>
            <a:pPr marL="457200" lvl="1" indent="0">
              <a:buNone/>
            </a:pPr>
            <a:r>
              <a:rPr lang="tr-TR" sz="2000">
                <a:solidFill>
                  <a:schemeClr val="tx1">
                    <a:alpha val="80000"/>
                  </a:schemeClr>
                </a:solidFill>
                <a:latin typeface="Bookman Old Style" panose="02050604050505020204" pitchFamily="18" charset="0"/>
              </a:rPr>
              <a:t>	float say2 = 5.3;</a:t>
            </a:r>
          </a:p>
          <a:p>
            <a:pPr marL="457200" lvl="1" indent="0">
              <a:buNone/>
            </a:pPr>
            <a:r>
              <a:rPr lang="tr-TR" sz="2000">
                <a:solidFill>
                  <a:schemeClr val="tx1">
                    <a:alpha val="80000"/>
                  </a:schemeClr>
                </a:solidFill>
                <a:latin typeface="Bookman Old Style" panose="02050604050505020204" pitchFamily="18" charset="0"/>
              </a:rPr>
              <a:t>	int say3;</a:t>
            </a:r>
          </a:p>
          <a:p>
            <a:pPr marL="457200" lvl="1" indent="0">
              <a:buNone/>
            </a:pPr>
            <a:r>
              <a:rPr lang="tr-TR" sz="2000">
                <a:solidFill>
                  <a:schemeClr val="tx1">
                    <a:alpha val="80000"/>
                  </a:schemeClr>
                </a:solidFill>
                <a:latin typeface="Bookman Old Style" panose="02050604050505020204" pitchFamily="18" charset="0"/>
              </a:rPr>
              <a:t>	say3 = say1 + say2; // say3 = 8</a:t>
            </a:r>
          </a:p>
          <a:p>
            <a:pPr marL="0" indent="0">
              <a:buNone/>
            </a:pPr>
            <a:endParaRPr lang="en-US"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33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C5A151-BC2A-4515-B3F6-4F9E272B21B6}"/>
              </a:ext>
            </a:extLst>
          </p:cNvPr>
          <p:cNvSpPr>
            <a:spLocks noGrp="1"/>
          </p:cNvSpPr>
          <p:nvPr>
            <p:ph type="title"/>
          </p:nvPr>
        </p:nvSpPr>
        <p:spPr>
          <a:xfrm>
            <a:off x="332422" y="1289764"/>
            <a:ext cx="5447489" cy="4270963"/>
          </a:xfrm>
        </p:spPr>
        <p:txBody>
          <a:bodyPr anchor="ctr">
            <a:normAutofit/>
          </a:bodyPr>
          <a:lstStyle/>
          <a:p>
            <a:pPr algn="ctr"/>
            <a:r>
              <a:rPr lang="tr-TR" sz="5600" dirty="0">
                <a:solidFill>
                  <a:srgbClr val="FFFFFF"/>
                </a:solidFill>
                <a:latin typeface="A-Space Demo" panose="02000500000000000000" pitchFamily="2" charset="-94"/>
              </a:rPr>
              <a:t>Tip Dönüşümü- </a:t>
            </a:r>
            <a:br>
              <a:rPr lang="tr-TR" sz="5600" dirty="0">
                <a:solidFill>
                  <a:srgbClr val="FFFFFF"/>
                </a:solidFill>
                <a:latin typeface="A-Space Demo" panose="02000500000000000000" pitchFamily="2" charset="-94"/>
              </a:rPr>
            </a:br>
            <a:r>
              <a:rPr lang="tr-TR" sz="5600" dirty="0" err="1">
                <a:solidFill>
                  <a:srgbClr val="FFFFFF"/>
                </a:solidFill>
                <a:latin typeface="A-Space Demo" panose="02000500000000000000" pitchFamily="2" charset="-94"/>
              </a:rPr>
              <a:t>Type</a:t>
            </a:r>
            <a:r>
              <a:rPr lang="tr-TR" sz="5600" dirty="0">
                <a:solidFill>
                  <a:srgbClr val="FFFFFF"/>
                </a:solidFill>
                <a:latin typeface="A-Space Demo" panose="02000500000000000000" pitchFamily="2" charset="-94"/>
              </a:rPr>
              <a:t> </a:t>
            </a:r>
            <a:r>
              <a:rPr lang="tr-TR" sz="5600" dirty="0" err="1">
                <a:solidFill>
                  <a:srgbClr val="FFFFFF"/>
                </a:solidFill>
                <a:latin typeface="A-Space Demo" panose="02000500000000000000" pitchFamily="2" charset="-94"/>
              </a:rPr>
              <a:t>Casting</a:t>
            </a:r>
            <a:endParaRPr lang="en-US" sz="5600" dirty="0">
              <a:solidFill>
                <a:srgbClr val="FFFFFF"/>
              </a:solidFill>
              <a:latin typeface="A-Space Demo" panose="02000500000000000000" pitchFamily="2" charset="-94"/>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çerik Yer Tutucusu 2">
            <a:extLst>
              <a:ext uri="{FF2B5EF4-FFF2-40B4-BE49-F238E27FC236}">
                <a16:creationId xmlns:a16="http://schemas.microsoft.com/office/drawing/2014/main" id="{AD269088-C3C5-41D3-93F9-BC5857F04513}"/>
              </a:ext>
            </a:extLst>
          </p:cNvPr>
          <p:cNvSpPr>
            <a:spLocks noGrp="1"/>
          </p:cNvSpPr>
          <p:nvPr>
            <p:ph idx="1"/>
          </p:nvPr>
        </p:nvSpPr>
        <p:spPr>
          <a:xfrm>
            <a:off x="5723767" y="998898"/>
            <a:ext cx="5939143" cy="4561829"/>
          </a:xfrm>
        </p:spPr>
        <p:txBody>
          <a:bodyPr anchor="ctr">
            <a:normAutofit/>
          </a:bodyPr>
          <a:lstStyle/>
          <a:p>
            <a:r>
              <a:rPr lang="tr-TR" sz="2000" dirty="0">
                <a:solidFill>
                  <a:schemeClr val="tx1">
                    <a:alpha val="80000"/>
                  </a:schemeClr>
                </a:solidFill>
                <a:latin typeface="Bookman Old Style" panose="02050604050505020204" pitchFamily="18" charset="0"/>
              </a:rPr>
              <a:t>C Programlama dilinde değişkenleri tekrardan başka bir tipte tanımlayamıyor olsak da bazı gerekli durumlar için geçici olarak farklı bir tipteymiş gibi işleme sokabiliyoruz. Bu işlem değişkenin başına parantez içerisinde geçici olarak kullanılacak türün yazılmasıyla yapılıyor.</a:t>
            </a:r>
          </a:p>
          <a:p>
            <a:pPr marL="0" indent="0">
              <a:buNone/>
            </a:pPr>
            <a:r>
              <a:rPr lang="tr-TR" sz="2000" dirty="0">
                <a:solidFill>
                  <a:schemeClr val="tx1">
                    <a:alpha val="80000"/>
                  </a:schemeClr>
                </a:solidFill>
                <a:latin typeface="Bookman Old Style" panose="02050604050505020204" pitchFamily="18" charset="0"/>
              </a:rPr>
              <a:t>	</a:t>
            </a:r>
            <a:r>
              <a:rPr lang="tr-TR" sz="1800" dirty="0" err="1">
                <a:solidFill>
                  <a:schemeClr val="tx1">
                    <a:alpha val="80000"/>
                  </a:schemeClr>
                </a:solidFill>
                <a:latin typeface="Bookman Old Style" panose="02050604050505020204" pitchFamily="18" charset="0"/>
              </a:rPr>
              <a:t>int</a:t>
            </a:r>
            <a:r>
              <a:rPr lang="tr-TR" sz="1800" dirty="0">
                <a:solidFill>
                  <a:schemeClr val="tx1">
                    <a:alpha val="80000"/>
                  </a:schemeClr>
                </a:solidFill>
                <a:latin typeface="Bookman Old Style" panose="02050604050505020204" pitchFamily="18" charset="0"/>
              </a:rPr>
              <a:t> say1=3, say2=2;</a:t>
            </a:r>
          </a:p>
          <a:p>
            <a:pPr marL="0" indent="0">
              <a:buNone/>
            </a:pPr>
            <a:r>
              <a:rPr lang="tr-TR" sz="1800" dirty="0">
                <a:solidFill>
                  <a:schemeClr val="tx1">
                    <a:alpha val="80000"/>
                  </a:schemeClr>
                </a:solidFill>
                <a:latin typeface="Bookman Old Style" panose="02050604050505020204" pitchFamily="18" charset="0"/>
              </a:rPr>
              <a:t>	</a:t>
            </a:r>
            <a:r>
              <a:rPr lang="tr-TR" sz="1800" dirty="0" err="1">
                <a:solidFill>
                  <a:schemeClr val="tx1">
                    <a:alpha val="80000"/>
                  </a:schemeClr>
                </a:solidFill>
                <a:latin typeface="Bookman Old Style" panose="02050604050505020204" pitchFamily="18" charset="0"/>
              </a:rPr>
              <a:t>float</a:t>
            </a:r>
            <a:r>
              <a:rPr lang="tr-TR" sz="1800" dirty="0">
                <a:solidFill>
                  <a:schemeClr val="tx1">
                    <a:alpha val="80000"/>
                  </a:schemeClr>
                </a:solidFill>
                <a:latin typeface="Bookman Old Style" panose="02050604050505020204" pitchFamily="18" charset="0"/>
              </a:rPr>
              <a:t> say3;</a:t>
            </a:r>
          </a:p>
          <a:p>
            <a:pPr marL="0" indent="0">
              <a:buNone/>
            </a:pPr>
            <a:r>
              <a:rPr lang="tr-TR" sz="1800" dirty="0">
                <a:solidFill>
                  <a:schemeClr val="tx1">
                    <a:alpha val="80000"/>
                  </a:schemeClr>
                </a:solidFill>
                <a:latin typeface="Bookman Old Style" panose="02050604050505020204" pitchFamily="18" charset="0"/>
              </a:rPr>
              <a:t>	say3 = say1 / say2;  // say3 = 1</a:t>
            </a:r>
          </a:p>
          <a:p>
            <a:pPr marL="0" indent="0">
              <a:buNone/>
            </a:pPr>
            <a:r>
              <a:rPr lang="tr-TR" sz="1800" dirty="0">
                <a:solidFill>
                  <a:schemeClr val="tx1">
                    <a:alpha val="80000"/>
                  </a:schemeClr>
                </a:solidFill>
                <a:latin typeface="Bookman Old Style" panose="02050604050505020204" pitchFamily="18" charset="0"/>
              </a:rPr>
              <a:t>	say3 = (</a:t>
            </a:r>
            <a:r>
              <a:rPr lang="tr-TR" sz="1800" dirty="0" err="1">
                <a:solidFill>
                  <a:schemeClr val="tx1">
                    <a:alpha val="80000"/>
                  </a:schemeClr>
                </a:solidFill>
                <a:latin typeface="Bookman Old Style" panose="02050604050505020204" pitchFamily="18" charset="0"/>
              </a:rPr>
              <a:t>float</a:t>
            </a:r>
            <a:r>
              <a:rPr lang="tr-TR" sz="1800" dirty="0">
                <a:solidFill>
                  <a:schemeClr val="tx1">
                    <a:alpha val="80000"/>
                  </a:schemeClr>
                </a:solidFill>
                <a:latin typeface="Bookman Old Style" panose="02050604050505020204" pitchFamily="18" charset="0"/>
              </a:rPr>
              <a:t>) say1 / say2;  // say3 = 1.5</a:t>
            </a:r>
            <a:endParaRPr lang="en-US" sz="1800" dirty="0">
              <a:solidFill>
                <a:schemeClr val="tx1">
                  <a:alpha val="80000"/>
                </a:schemeClr>
              </a:solidFill>
              <a:latin typeface="Bookman Old Style" panose="02050604050505020204" pitchFamily="18" charset="0"/>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8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metal içeren bir resim&#10;&#10;Açıklama otomatik olarak oluşturuldu">
            <a:extLst>
              <a:ext uri="{FF2B5EF4-FFF2-40B4-BE49-F238E27FC236}">
                <a16:creationId xmlns:a16="http://schemas.microsoft.com/office/drawing/2014/main" id="{31830801-ADAA-4ABD-A35E-BFBBE00F6DF3}"/>
              </a:ext>
            </a:extLst>
          </p:cNvPr>
          <p:cNvPicPr>
            <a:picLocks noChangeAspect="1"/>
          </p:cNvPicPr>
          <p:nvPr/>
        </p:nvPicPr>
        <p:blipFill rotWithShape="1">
          <a:blip r:embed="rId2">
            <a:extLst>
              <a:ext uri="{28A0092B-C50C-407E-A947-70E740481C1C}">
                <a14:useLocalDpi xmlns:a14="http://schemas.microsoft.com/office/drawing/2010/main" val="0"/>
              </a:ext>
            </a:extLst>
          </a:blip>
          <a:srcRect t="6743" b="11273"/>
          <a:stretch/>
        </p:blipFill>
        <p:spPr>
          <a:xfrm>
            <a:off x="307775" y="261437"/>
            <a:ext cx="11576450" cy="6335126"/>
          </a:xfrm>
          <a:prstGeom prst="rect">
            <a:avLst/>
          </a:prstGeom>
        </p:spPr>
      </p:pic>
    </p:spTree>
    <p:extLst>
      <p:ext uri="{BB962C8B-B14F-4D97-AF65-F5344CB8AC3E}">
        <p14:creationId xmlns:p14="http://schemas.microsoft.com/office/powerpoint/2010/main" val="97988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C525B-A0B1-468C-9C53-B5838BB84335}"/>
              </a:ext>
            </a:extLst>
          </p:cNvPr>
          <p:cNvSpPr>
            <a:spLocks noGrp="1"/>
          </p:cNvSpPr>
          <p:nvPr>
            <p:ph type="title"/>
          </p:nvPr>
        </p:nvSpPr>
        <p:spPr>
          <a:xfrm>
            <a:off x="380860" y="393407"/>
            <a:ext cx="5440052" cy="935774"/>
          </a:xfrm>
        </p:spPr>
        <p:txBody>
          <a:bodyPr/>
          <a:lstStyle/>
          <a:p>
            <a:r>
              <a:rPr lang="tr-TR" dirty="0">
                <a:solidFill>
                  <a:schemeClr val="bg1"/>
                </a:solidFill>
                <a:latin typeface="A-Space Demo" panose="02000500000000000000" pitchFamily="2" charset="-94"/>
              </a:rPr>
              <a:t>Koşul İfadeleri</a:t>
            </a:r>
            <a:endParaRPr lang="en-US" dirty="0">
              <a:solidFill>
                <a:schemeClr val="bg1"/>
              </a:solidFill>
              <a:latin typeface="A-Space Demo" panose="02000500000000000000" pitchFamily="2" charset="-94"/>
            </a:endParaRPr>
          </a:p>
        </p:txBody>
      </p:sp>
      <p:sp>
        <p:nvSpPr>
          <p:cNvPr id="3" name="İçerik Yer Tutucusu 2">
            <a:extLst>
              <a:ext uri="{FF2B5EF4-FFF2-40B4-BE49-F238E27FC236}">
                <a16:creationId xmlns:a16="http://schemas.microsoft.com/office/drawing/2014/main" id="{F7B500EE-5884-47D4-A496-75CBCBC39B7B}"/>
              </a:ext>
            </a:extLst>
          </p:cNvPr>
          <p:cNvSpPr>
            <a:spLocks noGrp="1"/>
          </p:cNvSpPr>
          <p:nvPr>
            <p:ph idx="1"/>
          </p:nvPr>
        </p:nvSpPr>
        <p:spPr>
          <a:xfrm>
            <a:off x="838201" y="1404594"/>
            <a:ext cx="5257800" cy="4772369"/>
          </a:xfrm>
        </p:spPr>
        <p:txBody>
          <a:bodyPr/>
          <a:lstStyle/>
          <a:p>
            <a:r>
              <a:rPr lang="tr-TR" dirty="0" err="1">
                <a:latin typeface="A-Space Demo" panose="02000500000000000000" pitchFamily="2" charset="-94"/>
              </a:rPr>
              <a:t>İf</a:t>
            </a:r>
            <a:r>
              <a:rPr lang="tr-TR" dirty="0">
                <a:latin typeface="A-Space Demo" panose="02000500000000000000" pitchFamily="2" charset="-94"/>
              </a:rPr>
              <a:t> – else – </a:t>
            </a:r>
            <a:r>
              <a:rPr lang="tr-TR" dirty="0" err="1">
                <a:latin typeface="A-Space Demo" panose="02000500000000000000" pitchFamily="2" charset="-94"/>
              </a:rPr>
              <a:t>elseif</a:t>
            </a:r>
            <a:r>
              <a:rPr lang="tr-TR" dirty="0">
                <a:latin typeface="A-Space Demo" panose="02000500000000000000" pitchFamily="2" charset="-94"/>
              </a:rPr>
              <a:t>:</a:t>
            </a:r>
          </a:p>
          <a:p>
            <a:pPr lvl="1">
              <a:buFont typeface="Wingdings" panose="05000000000000000000" pitchFamily="2" charset="2"/>
              <a:buChar char="Ø"/>
            </a:pPr>
            <a:r>
              <a:rPr lang="tr-TR" sz="2000" dirty="0">
                <a:latin typeface="Bookman Old Style" panose="02050604050505020204" pitchFamily="18" charset="0"/>
              </a:rPr>
              <a:t>Belirli bir koşula göre alt programların çalıştırılmasını sağlayan yapıdır.</a:t>
            </a:r>
          </a:p>
          <a:p>
            <a:pPr lvl="1">
              <a:buFont typeface="Wingdings" panose="05000000000000000000" pitchFamily="2" charset="2"/>
              <a:buChar char="Ø"/>
            </a:pPr>
            <a:r>
              <a:rPr lang="tr-TR" sz="2000" dirty="0" err="1">
                <a:latin typeface="Bookman Old Style" panose="02050604050505020204" pitchFamily="18" charset="0"/>
              </a:rPr>
              <a:t>İf</a:t>
            </a:r>
            <a:r>
              <a:rPr lang="tr-TR" sz="2000" dirty="0">
                <a:latin typeface="Bookman Old Style" panose="02050604050505020204" pitchFamily="18" charset="0"/>
              </a:rPr>
              <a:t> bloğunun içi boş olamaz </a:t>
            </a:r>
            <a:endParaRPr lang="en-US" sz="2000" dirty="0">
              <a:latin typeface="Bookman Old Style" panose="02050604050505020204" pitchFamily="18" charset="0"/>
            </a:endParaRPr>
          </a:p>
        </p:txBody>
      </p:sp>
      <p:sp>
        <p:nvSpPr>
          <p:cNvPr id="4" name="İçerik Yer Tutucusu 2">
            <a:extLst>
              <a:ext uri="{FF2B5EF4-FFF2-40B4-BE49-F238E27FC236}">
                <a16:creationId xmlns:a16="http://schemas.microsoft.com/office/drawing/2014/main" id="{98252E1E-0408-4D6E-B424-3E5936A919A7}"/>
              </a:ext>
            </a:extLst>
          </p:cNvPr>
          <p:cNvSpPr txBox="1">
            <a:spLocks/>
          </p:cNvSpPr>
          <p:nvPr/>
        </p:nvSpPr>
        <p:spPr>
          <a:xfrm>
            <a:off x="6330733" y="645582"/>
            <a:ext cx="5257800" cy="4772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latin typeface="A-Space Demo" panose="02000500000000000000" pitchFamily="2" charset="-94"/>
              </a:rPr>
              <a:t>Switch-Case:</a:t>
            </a:r>
          </a:p>
          <a:p>
            <a:pPr lvl="1">
              <a:buFont typeface="Wingdings" panose="05000000000000000000" pitchFamily="2" charset="2"/>
              <a:buChar char="Ø"/>
            </a:pPr>
            <a:r>
              <a:rPr lang="tr-TR" sz="2000" dirty="0">
                <a:latin typeface="Bookman Old Style" panose="02050604050505020204" pitchFamily="18" charset="0"/>
              </a:rPr>
              <a:t>Bir değişkenin değerine göre birkaç alt programdan birinin çalıştırılmasını denetler.</a:t>
            </a:r>
          </a:p>
          <a:p>
            <a:pPr lvl="1">
              <a:buFont typeface="Wingdings" panose="05000000000000000000" pitchFamily="2" charset="2"/>
              <a:buChar char="Ø"/>
            </a:pPr>
            <a:r>
              <a:rPr lang="tr-TR" sz="2000" dirty="0">
                <a:latin typeface="Bookman Old Style" panose="02050604050505020204" pitchFamily="18" charset="0"/>
              </a:rPr>
              <a:t>Case’ </a:t>
            </a:r>
            <a:r>
              <a:rPr lang="tr-TR" sz="2000" dirty="0" err="1">
                <a:latin typeface="Bookman Old Style" panose="02050604050505020204" pitchFamily="18" charset="0"/>
              </a:rPr>
              <a:t>ler</a:t>
            </a:r>
            <a:r>
              <a:rPr lang="tr-TR" sz="2000" dirty="0">
                <a:latin typeface="Bookman Old Style" panose="02050604050505020204" pitchFamily="18" charset="0"/>
              </a:rPr>
              <a:t> dışında </a:t>
            </a:r>
            <a:r>
              <a:rPr lang="tr-TR" sz="2000" dirty="0" err="1">
                <a:latin typeface="Bookman Old Style" panose="02050604050505020204" pitchFamily="18" charset="0"/>
              </a:rPr>
              <a:t>default</a:t>
            </a:r>
            <a:r>
              <a:rPr lang="tr-TR" sz="2000" dirty="0">
                <a:latin typeface="Bookman Old Style" panose="02050604050505020204" pitchFamily="18" charset="0"/>
              </a:rPr>
              <a:t> parametresi ile hiçbir durumu sağlamadığı durumda gerçekleşecek olayları içerir(</a:t>
            </a:r>
            <a:r>
              <a:rPr lang="tr-TR" sz="2000" dirty="0" err="1">
                <a:latin typeface="Bookman Old Style" panose="02050604050505020204" pitchFamily="18" charset="0"/>
              </a:rPr>
              <a:t>else’e</a:t>
            </a:r>
            <a:r>
              <a:rPr lang="tr-TR" sz="2000" dirty="0">
                <a:latin typeface="Bookman Old Style" panose="02050604050505020204" pitchFamily="18" charset="0"/>
              </a:rPr>
              <a:t> benzetebiliriz.)</a:t>
            </a:r>
            <a:endParaRPr lang="en-US" sz="2000" dirty="0">
              <a:latin typeface="Bookman Old Style" panose="02050604050505020204" pitchFamily="18" charset="0"/>
            </a:endParaRPr>
          </a:p>
        </p:txBody>
      </p:sp>
      <p:pic>
        <p:nvPicPr>
          <p:cNvPr id="5" name="Resim 4">
            <a:extLst>
              <a:ext uri="{FF2B5EF4-FFF2-40B4-BE49-F238E27FC236}">
                <a16:creationId xmlns:a16="http://schemas.microsoft.com/office/drawing/2014/main" id="{B64C2606-C841-435E-8AF8-79CB7B9E1DD9}"/>
              </a:ext>
            </a:extLst>
          </p:cNvPr>
          <p:cNvPicPr>
            <a:picLocks noChangeAspect="1"/>
          </p:cNvPicPr>
          <p:nvPr/>
        </p:nvPicPr>
        <p:blipFill>
          <a:blip r:embed="rId3"/>
          <a:stretch>
            <a:fillRect/>
          </a:stretch>
        </p:blipFill>
        <p:spPr>
          <a:xfrm>
            <a:off x="1356755" y="3214541"/>
            <a:ext cx="2173273" cy="3169055"/>
          </a:xfrm>
          <a:prstGeom prst="rect">
            <a:avLst/>
          </a:prstGeom>
        </p:spPr>
      </p:pic>
      <p:pic>
        <p:nvPicPr>
          <p:cNvPr id="6" name="Resim 5">
            <a:extLst>
              <a:ext uri="{FF2B5EF4-FFF2-40B4-BE49-F238E27FC236}">
                <a16:creationId xmlns:a16="http://schemas.microsoft.com/office/drawing/2014/main" id="{B8060C91-602D-4B9B-A8FB-328844D6A3E4}"/>
              </a:ext>
            </a:extLst>
          </p:cNvPr>
          <p:cNvPicPr>
            <a:picLocks noChangeAspect="1"/>
          </p:cNvPicPr>
          <p:nvPr/>
        </p:nvPicPr>
        <p:blipFill>
          <a:blip r:embed="rId4"/>
          <a:stretch>
            <a:fillRect/>
          </a:stretch>
        </p:blipFill>
        <p:spPr>
          <a:xfrm>
            <a:off x="9122304" y="3214541"/>
            <a:ext cx="2466229" cy="3335090"/>
          </a:xfrm>
          <a:prstGeom prst="rect">
            <a:avLst/>
          </a:prstGeom>
        </p:spPr>
      </p:pic>
    </p:spTree>
    <p:extLst>
      <p:ext uri="{BB962C8B-B14F-4D97-AF65-F5344CB8AC3E}">
        <p14:creationId xmlns:p14="http://schemas.microsoft.com/office/powerpoint/2010/main" val="259841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40FA81-F3E8-400B-827C-F8FA4AEBE58D}"/>
              </a:ext>
            </a:extLst>
          </p:cNvPr>
          <p:cNvSpPr>
            <a:spLocks noGrp="1"/>
          </p:cNvSpPr>
          <p:nvPr>
            <p:ph type="title"/>
          </p:nvPr>
        </p:nvSpPr>
        <p:spPr>
          <a:xfrm>
            <a:off x="322634" y="0"/>
            <a:ext cx="3705520" cy="879213"/>
          </a:xfrm>
        </p:spPr>
        <p:txBody>
          <a:bodyPr/>
          <a:lstStyle/>
          <a:p>
            <a:r>
              <a:rPr lang="tr-TR" dirty="0">
                <a:solidFill>
                  <a:schemeClr val="bg1"/>
                </a:solidFill>
                <a:latin typeface="A-Space Demo" panose="02000500000000000000" pitchFamily="2" charset="-94"/>
              </a:rPr>
              <a:t>Döngüler</a:t>
            </a:r>
            <a:endParaRPr lang="en-US" dirty="0">
              <a:solidFill>
                <a:schemeClr val="bg1"/>
              </a:solidFill>
              <a:latin typeface="A-Space Demo" panose="02000500000000000000" pitchFamily="2" charset="-94"/>
            </a:endParaRPr>
          </a:p>
        </p:txBody>
      </p:sp>
      <p:sp>
        <p:nvSpPr>
          <p:cNvPr id="3" name="İçerik Yer Tutucusu 2">
            <a:extLst>
              <a:ext uri="{FF2B5EF4-FFF2-40B4-BE49-F238E27FC236}">
                <a16:creationId xmlns:a16="http://schemas.microsoft.com/office/drawing/2014/main" id="{2AD089A9-53D9-4A16-89F4-10A0AF0242CA}"/>
              </a:ext>
            </a:extLst>
          </p:cNvPr>
          <p:cNvSpPr>
            <a:spLocks noGrp="1"/>
          </p:cNvSpPr>
          <p:nvPr>
            <p:ph idx="1"/>
          </p:nvPr>
        </p:nvSpPr>
        <p:spPr>
          <a:xfrm>
            <a:off x="322634" y="1077184"/>
            <a:ext cx="10515600" cy="1932495"/>
          </a:xfrm>
        </p:spPr>
        <p:txBody>
          <a:bodyPr/>
          <a:lstStyle/>
          <a:p>
            <a:r>
              <a:rPr lang="tr-TR" dirty="0">
                <a:solidFill>
                  <a:schemeClr val="bg1"/>
                </a:solidFill>
                <a:latin typeface="A-Space Demo" panose="02000500000000000000" pitchFamily="2" charset="-94"/>
              </a:rPr>
              <a:t>FOR</a:t>
            </a:r>
          </a:p>
          <a:p>
            <a:pPr lvl="1">
              <a:buFont typeface="Wingdings" panose="05000000000000000000" pitchFamily="2" charset="2"/>
              <a:buChar char="Ø"/>
            </a:pPr>
            <a:r>
              <a:rPr lang="tr-TR" sz="2000" dirty="0">
                <a:latin typeface="Bookman Old Style" panose="02050604050505020204" pitchFamily="18" charset="0"/>
              </a:rPr>
              <a:t>Belirli sayıda tekrar etmesini istediğimiz kod blokları için kullanılır.</a:t>
            </a:r>
            <a:endParaRPr lang="en-US" sz="2000" dirty="0">
              <a:latin typeface="Bookman Old Style" panose="02050604050505020204" pitchFamily="18" charset="0"/>
            </a:endParaRPr>
          </a:p>
        </p:txBody>
      </p:sp>
      <p:pic>
        <p:nvPicPr>
          <p:cNvPr id="4" name="Resim 3">
            <a:extLst>
              <a:ext uri="{FF2B5EF4-FFF2-40B4-BE49-F238E27FC236}">
                <a16:creationId xmlns:a16="http://schemas.microsoft.com/office/drawing/2014/main" id="{21D6EB90-816A-4ED8-A14E-2DF1B9B1FC9E}"/>
              </a:ext>
            </a:extLst>
          </p:cNvPr>
          <p:cNvPicPr>
            <a:picLocks noChangeAspect="1"/>
          </p:cNvPicPr>
          <p:nvPr/>
        </p:nvPicPr>
        <p:blipFill>
          <a:blip r:embed="rId3"/>
          <a:stretch>
            <a:fillRect/>
          </a:stretch>
        </p:blipFill>
        <p:spPr>
          <a:xfrm>
            <a:off x="573204" y="1897191"/>
            <a:ext cx="10265030" cy="1203256"/>
          </a:xfrm>
          <a:prstGeom prst="rect">
            <a:avLst/>
          </a:prstGeom>
        </p:spPr>
      </p:pic>
      <p:sp>
        <p:nvSpPr>
          <p:cNvPr id="5" name="İçerik Yer Tutucusu 2">
            <a:extLst>
              <a:ext uri="{FF2B5EF4-FFF2-40B4-BE49-F238E27FC236}">
                <a16:creationId xmlns:a16="http://schemas.microsoft.com/office/drawing/2014/main" id="{C7C9204A-25EF-44FC-BF47-88D8F748916C}"/>
              </a:ext>
            </a:extLst>
          </p:cNvPr>
          <p:cNvSpPr txBox="1">
            <a:spLocks/>
          </p:cNvSpPr>
          <p:nvPr/>
        </p:nvSpPr>
        <p:spPr>
          <a:xfrm>
            <a:off x="215629" y="3332491"/>
            <a:ext cx="8986737" cy="1932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solidFill>
                  <a:schemeClr val="bg1"/>
                </a:solidFill>
                <a:latin typeface="A-Space Demo" panose="02000500000000000000" pitchFamily="2" charset="-94"/>
              </a:rPr>
              <a:t>While</a:t>
            </a:r>
            <a:endParaRPr lang="tr-TR" dirty="0">
              <a:solidFill>
                <a:schemeClr val="bg1"/>
              </a:solidFill>
              <a:latin typeface="A-Space Demo" panose="02000500000000000000" pitchFamily="2" charset="-94"/>
            </a:endParaRPr>
          </a:p>
          <a:p>
            <a:pPr lvl="1">
              <a:buFont typeface="Wingdings" panose="05000000000000000000" pitchFamily="2" charset="2"/>
              <a:buChar char="Ø"/>
            </a:pPr>
            <a:r>
              <a:rPr lang="tr-TR" sz="2000" dirty="0">
                <a:latin typeface="Bookman Old Style" panose="02050604050505020204" pitchFamily="18" charset="0"/>
              </a:rPr>
              <a:t>Belirli bir şarta bağlı olarak tekrarlanacak bloklar için kullanılır.</a:t>
            </a:r>
          </a:p>
          <a:p>
            <a:pPr lvl="1">
              <a:buFont typeface="Wingdings" panose="05000000000000000000" pitchFamily="2" charset="2"/>
              <a:buChar char="Ø"/>
            </a:pPr>
            <a:r>
              <a:rPr lang="tr-TR" sz="2000" dirty="0" err="1">
                <a:latin typeface="Bookman Old Style" panose="02050604050505020204" pitchFamily="18" charset="0"/>
              </a:rPr>
              <a:t>While</a:t>
            </a:r>
            <a:r>
              <a:rPr lang="tr-TR" sz="2000" dirty="0">
                <a:latin typeface="Bookman Old Style" panose="02050604050505020204" pitchFamily="18" charset="0"/>
              </a:rPr>
              <a:t> ifadesinin içindeki koşul sağlanmıyorsa döngüye girilmez.</a:t>
            </a:r>
          </a:p>
          <a:p>
            <a:pPr lvl="1">
              <a:buFont typeface="Wingdings" panose="05000000000000000000" pitchFamily="2" charset="2"/>
              <a:buChar char="Ø"/>
            </a:pPr>
            <a:r>
              <a:rPr lang="tr-TR" sz="2000" dirty="0">
                <a:latin typeface="Bookman Old Style" panose="02050604050505020204" pitchFamily="18" charset="0"/>
              </a:rPr>
              <a:t>Koşul sağlanıyorsa sağlandığı sürece içerideki bloğu çalıştırır.</a:t>
            </a:r>
            <a:endParaRPr lang="en-US" sz="2000" dirty="0">
              <a:latin typeface="Bookman Old Style" panose="02050604050505020204" pitchFamily="18" charset="0"/>
            </a:endParaRPr>
          </a:p>
        </p:txBody>
      </p:sp>
      <p:pic>
        <p:nvPicPr>
          <p:cNvPr id="6" name="Resim 5">
            <a:extLst>
              <a:ext uri="{FF2B5EF4-FFF2-40B4-BE49-F238E27FC236}">
                <a16:creationId xmlns:a16="http://schemas.microsoft.com/office/drawing/2014/main" id="{F7367901-FE80-4C7D-9F93-7C47E1956614}"/>
              </a:ext>
            </a:extLst>
          </p:cNvPr>
          <p:cNvPicPr>
            <a:picLocks noChangeAspect="1"/>
          </p:cNvPicPr>
          <p:nvPr/>
        </p:nvPicPr>
        <p:blipFill>
          <a:blip r:embed="rId4"/>
          <a:stretch>
            <a:fillRect/>
          </a:stretch>
        </p:blipFill>
        <p:spPr>
          <a:xfrm>
            <a:off x="9114818" y="3429000"/>
            <a:ext cx="2861553" cy="1500329"/>
          </a:xfrm>
          <a:prstGeom prst="rect">
            <a:avLst/>
          </a:prstGeom>
        </p:spPr>
      </p:pic>
      <p:sp>
        <p:nvSpPr>
          <p:cNvPr id="8" name="İçerik Yer Tutucusu 2">
            <a:extLst>
              <a:ext uri="{FF2B5EF4-FFF2-40B4-BE49-F238E27FC236}">
                <a16:creationId xmlns:a16="http://schemas.microsoft.com/office/drawing/2014/main" id="{402E903A-02BB-4EE5-B3AE-10584CCE7687}"/>
              </a:ext>
            </a:extLst>
          </p:cNvPr>
          <p:cNvSpPr txBox="1">
            <a:spLocks/>
          </p:cNvSpPr>
          <p:nvPr/>
        </p:nvSpPr>
        <p:spPr>
          <a:xfrm>
            <a:off x="322634" y="5074530"/>
            <a:ext cx="8146590" cy="1932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solidFill>
                  <a:schemeClr val="bg1"/>
                </a:solidFill>
                <a:latin typeface="A-Space Demo" panose="02000500000000000000" pitchFamily="2" charset="-94"/>
              </a:rPr>
              <a:t>Do-</a:t>
            </a:r>
            <a:r>
              <a:rPr lang="tr-TR" dirty="0" err="1">
                <a:solidFill>
                  <a:schemeClr val="bg1"/>
                </a:solidFill>
                <a:latin typeface="A-Space Demo" panose="02000500000000000000" pitchFamily="2" charset="-94"/>
              </a:rPr>
              <a:t>While</a:t>
            </a:r>
            <a:endParaRPr lang="tr-TR" dirty="0">
              <a:solidFill>
                <a:schemeClr val="bg1"/>
              </a:solidFill>
              <a:latin typeface="A-Space Demo" panose="02000500000000000000" pitchFamily="2" charset="-94"/>
            </a:endParaRPr>
          </a:p>
          <a:p>
            <a:pPr lvl="1">
              <a:buFont typeface="Wingdings" panose="05000000000000000000" pitchFamily="2" charset="2"/>
              <a:buChar char="Ø"/>
            </a:pPr>
            <a:r>
              <a:rPr lang="tr-TR" sz="1600" dirty="0" err="1">
                <a:solidFill>
                  <a:schemeClr val="tx1"/>
                </a:solidFill>
                <a:latin typeface="Bookman Old Style" panose="02050604050505020204" pitchFamily="18" charset="0"/>
              </a:rPr>
              <a:t>While</a:t>
            </a:r>
            <a:r>
              <a:rPr lang="tr-TR" sz="1600" dirty="0">
                <a:solidFill>
                  <a:schemeClr val="tx1"/>
                </a:solidFill>
                <a:latin typeface="Bookman Old Style" panose="02050604050505020204" pitchFamily="18" charset="0"/>
              </a:rPr>
              <a:t> bloğunun aksine önce işlemler yapıldığı için şart sağlanmasa bile işlemler en az bir kere tekrarlanmak zorundadır.</a:t>
            </a:r>
          </a:p>
          <a:p>
            <a:pPr lvl="1">
              <a:buFont typeface="Wingdings" panose="05000000000000000000" pitchFamily="2" charset="2"/>
              <a:buChar char="Ø"/>
            </a:pPr>
            <a:r>
              <a:rPr lang="tr-TR" sz="1600" dirty="0">
                <a:solidFill>
                  <a:schemeClr val="tx1"/>
                </a:solidFill>
                <a:latin typeface="Bookman Old Style" panose="02050604050505020204" pitchFamily="18" charset="0"/>
              </a:rPr>
              <a:t>Durum sağlandığı sürece döngünün tekrarlanmasına ve işlemlerin yapılmasını sağlar.</a:t>
            </a:r>
          </a:p>
        </p:txBody>
      </p:sp>
      <p:pic>
        <p:nvPicPr>
          <p:cNvPr id="9" name="Resim 8">
            <a:extLst>
              <a:ext uri="{FF2B5EF4-FFF2-40B4-BE49-F238E27FC236}">
                <a16:creationId xmlns:a16="http://schemas.microsoft.com/office/drawing/2014/main" id="{8C21CDD1-9E3B-4761-BA64-87F811366998}"/>
              </a:ext>
            </a:extLst>
          </p:cNvPr>
          <p:cNvPicPr>
            <a:picLocks noChangeAspect="1"/>
          </p:cNvPicPr>
          <p:nvPr/>
        </p:nvPicPr>
        <p:blipFill>
          <a:blip r:embed="rId5"/>
          <a:stretch>
            <a:fillRect/>
          </a:stretch>
        </p:blipFill>
        <p:spPr>
          <a:xfrm>
            <a:off x="8754735" y="5074530"/>
            <a:ext cx="3114631" cy="1561606"/>
          </a:xfrm>
          <a:prstGeom prst="rect">
            <a:avLst/>
          </a:prstGeom>
        </p:spPr>
      </p:pic>
    </p:spTree>
    <p:extLst>
      <p:ext uri="{BB962C8B-B14F-4D97-AF65-F5344CB8AC3E}">
        <p14:creationId xmlns:p14="http://schemas.microsoft.com/office/powerpoint/2010/main" val="1120392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F29831-209F-4EDC-A66B-C4BB6027B542}"/>
              </a:ext>
            </a:extLst>
          </p:cNvPr>
          <p:cNvSpPr>
            <a:spLocks noGrp="1"/>
          </p:cNvSpPr>
          <p:nvPr>
            <p:ph type="title"/>
          </p:nvPr>
        </p:nvSpPr>
        <p:spPr>
          <a:xfrm>
            <a:off x="838201" y="300580"/>
            <a:ext cx="9829800" cy="1089529"/>
          </a:xfrm>
        </p:spPr>
        <p:txBody>
          <a:bodyPr>
            <a:normAutofit/>
          </a:bodyPr>
          <a:lstStyle/>
          <a:p>
            <a:r>
              <a:rPr lang="tr-TR" sz="3600">
                <a:solidFill>
                  <a:srgbClr val="FFFFFF"/>
                </a:solidFill>
                <a:latin typeface="A-Space Demo" panose="02000500000000000000" pitchFamily="2" charset="-94"/>
              </a:rPr>
              <a:t>Break, Continue ve Go to</a:t>
            </a:r>
            <a:endParaRPr lang="en-US" sz="3600">
              <a:solidFill>
                <a:srgbClr val="FFFFFF"/>
              </a:solidFill>
              <a:latin typeface="A-Space Demo" panose="02000500000000000000" pitchFamily="2" charset="-94"/>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İçerik Yer Tutucusu 2">
            <a:extLst>
              <a:ext uri="{FF2B5EF4-FFF2-40B4-BE49-F238E27FC236}">
                <a16:creationId xmlns:a16="http://schemas.microsoft.com/office/drawing/2014/main" id="{16080806-EA7B-D22C-FE49-E74F5E2DF19C}"/>
              </a:ext>
            </a:extLst>
          </p:cNvPr>
          <p:cNvGraphicFramePr>
            <a:graphicFrameLocks noGrp="1"/>
          </p:cNvGraphicFramePr>
          <p:nvPr>
            <p:ph idx="1"/>
            <p:extLst>
              <p:ext uri="{D42A27DB-BD31-4B8C-83A1-F6EECF244321}">
                <p14:modId xmlns:p14="http://schemas.microsoft.com/office/powerpoint/2010/main" val="2580843844"/>
              </p:ext>
            </p:extLst>
          </p:nvPr>
        </p:nvGraphicFramePr>
        <p:xfrm>
          <a:off x="292231" y="1690688"/>
          <a:ext cx="11516388" cy="5049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34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E815B29D-8680-42A1-8700-0B2EBDDACE61}"/>
              </a:ext>
            </a:extLst>
          </p:cNvPr>
          <p:cNvSpPr>
            <a:spLocks noGrp="1"/>
          </p:cNvSpPr>
          <p:nvPr>
            <p:ph type="title"/>
          </p:nvPr>
        </p:nvSpPr>
        <p:spPr>
          <a:xfrm>
            <a:off x="1782191" y="1496296"/>
            <a:ext cx="9147940" cy="2337238"/>
          </a:xfrm>
        </p:spPr>
        <p:txBody>
          <a:bodyPr vert="horz" lIns="91440" tIns="45720" rIns="91440" bIns="45720" rtlCol="0" anchor="b">
            <a:normAutofit/>
          </a:bodyPr>
          <a:lstStyle/>
          <a:p>
            <a:pPr algn="ctr"/>
            <a:r>
              <a:rPr lang="en-US" sz="5600" b="1" kern="1200" dirty="0" err="1">
                <a:solidFill>
                  <a:srgbClr val="FFFFFF"/>
                </a:solidFill>
                <a:latin typeface="A-Space Demo" panose="02000500000000000000" pitchFamily="2" charset="-94"/>
              </a:rPr>
              <a:t>Bölüm</a:t>
            </a:r>
            <a:r>
              <a:rPr lang="en-US" sz="5600" b="1" kern="1200" dirty="0">
                <a:solidFill>
                  <a:srgbClr val="FFFFFF"/>
                </a:solidFill>
                <a:latin typeface="A-Space Demo" panose="02000500000000000000" pitchFamily="2" charset="-94"/>
              </a:rPr>
              <a:t> 1: </a:t>
            </a:r>
            <a:r>
              <a:rPr lang="en-US" sz="5600" b="1" kern="1200" dirty="0" err="1">
                <a:solidFill>
                  <a:srgbClr val="FFFFFF"/>
                </a:solidFill>
                <a:latin typeface="A-Space Demo" panose="02000500000000000000" pitchFamily="2" charset="-94"/>
              </a:rPr>
              <a:t>Yapısal</a:t>
            </a:r>
            <a:r>
              <a:rPr lang="en-US" sz="5600" b="1" kern="1200" dirty="0">
                <a:solidFill>
                  <a:srgbClr val="FFFFFF"/>
                </a:solidFill>
                <a:latin typeface="A-Space Demo" panose="02000500000000000000" pitchFamily="2" charset="-94"/>
              </a:rPr>
              <a:t> </a:t>
            </a:r>
            <a:r>
              <a:rPr lang="en-US" sz="5600" b="1" kern="1200" dirty="0" err="1">
                <a:solidFill>
                  <a:srgbClr val="FFFFFF"/>
                </a:solidFill>
                <a:latin typeface="A-Space Demo" panose="02000500000000000000" pitchFamily="2" charset="-94"/>
              </a:rPr>
              <a:t>Programlama</a:t>
            </a:r>
            <a:endParaRPr lang="en-US" sz="5600" b="1" kern="1200" dirty="0">
              <a:solidFill>
                <a:srgbClr val="FFFFFF"/>
              </a:solidFill>
              <a:latin typeface="A-Space Demo" panose="02000500000000000000" pitchFamily="2" charset="-94"/>
            </a:endParaRP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3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F6A896B-FEDC-426D-9E21-B4C14435BC4F}"/>
              </a:ext>
            </a:extLst>
          </p:cNvPr>
          <p:cNvSpPr>
            <a:spLocks noGrp="1"/>
          </p:cNvSpPr>
          <p:nvPr>
            <p:ph type="title"/>
          </p:nvPr>
        </p:nvSpPr>
        <p:spPr>
          <a:xfrm>
            <a:off x="248479" y="381935"/>
            <a:ext cx="4948174" cy="5974414"/>
          </a:xfrm>
        </p:spPr>
        <p:txBody>
          <a:bodyPr anchor="ctr">
            <a:normAutofit/>
          </a:bodyPr>
          <a:lstStyle/>
          <a:p>
            <a:r>
              <a:rPr lang="tr-TR" sz="8000" dirty="0">
                <a:solidFill>
                  <a:srgbClr val="FFFFFF"/>
                </a:solidFill>
                <a:latin typeface="A-Space Demo" panose="02000500000000000000" pitchFamily="2" charset="-94"/>
              </a:rPr>
              <a:t>Diziler</a:t>
            </a:r>
            <a:endParaRPr lang="en-US" sz="8000" dirty="0">
              <a:solidFill>
                <a:srgbClr val="FFFFFF"/>
              </a:solidFill>
              <a:latin typeface="A-Space Demo" panose="02000500000000000000" pitchFamily="2" charset="-94"/>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id="{A15A14EB-BF44-49E0-A84C-874DCEB72F99}"/>
              </a:ext>
            </a:extLst>
          </p:cNvPr>
          <p:cNvSpPr>
            <a:spLocks noGrp="1"/>
          </p:cNvSpPr>
          <p:nvPr>
            <p:ph idx="1"/>
          </p:nvPr>
        </p:nvSpPr>
        <p:spPr>
          <a:xfrm>
            <a:off x="5779911" y="518400"/>
            <a:ext cx="5798197" cy="5837949"/>
          </a:xfrm>
        </p:spPr>
        <p:txBody>
          <a:bodyPr anchor="ctr">
            <a:normAutofit/>
          </a:bodyPr>
          <a:lstStyle/>
          <a:p>
            <a:r>
              <a:rPr lang="tr-TR" sz="1900">
                <a:solidFill>
                  <a:schemeClr val="tx1">
                    <a:alpha val="80000"/>
                  </a:schemeClr>
                </a:solidFill>
              </a:rPr>
              <a:t>Aynı veri tipinden birden çok verinin bir arada bulunduğu yapılara dizi(array) denir. </a:t>
            </a:r>
          </a:p>
          <a:p>
            <a:r>
              <a:rPr lang="tr-TR" sz="1900">
                <a:solidFill>
                  <a:schemeClr val="tx1">
                    <a:alpha val="80000"/>
                  </a:schemeClr>
                </a:solidFill>
              </a:rPr>
              <a:t>Dizi indisleri matematiktekinin aksine ‘0’ dan başlar.</a:t>
            </a:r>
          </a:p>
          <a:p>
            <a:r>
              <a:rPr lang="tr-TR" sz="1900">
                <a:solidFill>
                  <a:schemeClr val="tx1">
                    <a:alpha val="80000"/>
                  </a:schemeClr>
                </a:solidFill>
              </a:rPr>
              <a:t>Dizi tanımlanma: </a:t>
            </a:r>
            <a:r>
              <a:rPr lang="en-US" sz="1900">
                <a:solidFill>
                  <a:schemeClr val="tx1">
                    <a:alpha val="80000"/>
                  </a:schemeClr>
                </a:solidFill>
              </a:rPr>
              <a:t>data_type array_name[array_size];</a:t>
            </a:r>
            <a:r>
              <a:rPr lang="tr-TR" sz="1900">
                <a:solidFill>
                  <a:schemeClr val="tx1">
                    <a:alpha val="80000"/>
                  </a:schemeClr>
                </a:solidFill>
              </a:rPr>
              <a:t> //ileriki konularda başka tanımlama metotları da gösterilecektir.</a:t>
            </a:r>
          </a:p>
          <a:p>
            <a:pPr marL="0" indent="0">
              <a:buNone/>
            </a:pPr>
            <a:r>
              <a:rPr lang="tr-TR" sz="1900">
                <a:solidFill>
                  <a:schemeClr val="tx1">
                    <a:alpha val="80000"/>
                  </a:schemeClr>
                </a:solidFill>
              </a:rPr>
              <a:t>		Örnek:  float arr[50]  // 50 elemanlı float dizisi oluşturur.</a:t>
            </a:r>
          </a:p>
          <a:p>
            <a:endParaRPr lang="tr-TR" sz="1900">
              <a:solidFill>
                <a:schemeClr val="tx1">
                  <a:alpha val="80000"/>
                </a:schemeClr>
              </a:solidFill>
            </a:endParaRPr>
          </a:p>
          <a:p>
            <a:r>
              <a:rPr lang="tr-TR" sz="1900">
                <a:solidFill>
                  <a:schemeClr val="tx1">
                    <a:alpha val="80000"/>
                  </a:schemeClr>
                </a:solidFill>
              </a:rPr>
              <a:t>İlklendirme</a:t>
            </a:r>
            <a:r>
              <a:rPr lang="tr-TR" sz="1900">
                <a:solidFill>
                  <a:schemeClr val="tx1">
                    <a:alpha val="80000"/>
                  </a:schemeClr>
                </a:solidFill>
                <a:sym typeface="Wingdings" panose="05000000000000000000" pitchFamily="2" charset="2"/>
              </a:rPr>
              <a:t> int arr[10]={0,1,2,3,4,5,6,7,8,9}</a:t>
            </a:r>
          </a:p>
          <a:p>
            <a:pPr marL="0" indent="0">
              <a:buNone/>
            </a:pPr>
            <a:r>
              <a:rPr lang="tr-TR" sz="1900">
                <a:solidFill>
                  <a:schemeClr val="tx1">
                    <a:alpha val="80000"/>
                  </a:schemeClr>
                </a:solidFill>
                <a:sym typeface="Wingdings" panose="05000000000000000000" pitchFamily="2" charset="2"/>
              </a:rPr>
              <a:t>	       int arr[10];</a:t>
            </a:r>
          </a:p>
          <a:p>
            <a:pPr marL="0" indent="0">
              <a:buNone/>
            </a:pPr>
            <a:r>
              <a:rPr lang="tr-TR" sz="1900">
                <a:solidFill>
                  <a:schemeClr val="tx1">
                    <a:alpha val="80000"/>
                  </a:schemeClr>
                </a:solidFill>
                <a:sym typeface="Wingdings" panose="05000000000000000000" pitchFamily="2" charset="2"/>
              </a:rPr>
              <a:t>	           for(i=0;i&lt;10;i++){</a:t>
            </a:r>
          </a:p>
          <a:p>
            <a:pPr marL="0" indent="0">
              <a:buNone/>
            </a:pPr>
            <a:r>
              <a:rPr lang="tr-TR" sz="1900">
                <a:solidFill>
                  <a:schemeClr val="tx1">
                    <a:alpha val="80000"/>
                  </a:schemeClr>
                </a:solidFill>
                <a:sym typeface="Wingdings" panose="05000000000000000000" pitchFamily="2" charset="2"/>
              </a:rPr>
              <a:t>		scanf(‘’%d’’,&amp;arr[i]);</a:t>
            </a:r>
          </a:p>
          <a:p>
            <a:pPr marL="0" indent="0">
              <a:buNone/>
            </a:pPr>
            <a:r>
              <a:rPr lang="tr-TR" sz="1900">
                <a:solidFill>
                  <a:schemeClr val="tx1">
                    <a:alpha val="80000"/>
                  </a:schemeClr>
                </a:solidFill>
                <a:sym typeface="Wingdings" panose="05000000000000000000" pitchFamily="2" charset="2"/>
              </a:rPr>
              <a:t>	           }</a:t>
            </a:r>
            <a:endParaRPr lang="tr-TR" sz="1900">
              <a:solidFill>
                <a:schemeClr val="tx1">
                  <a:alpha val="80000"/>
                </a:schemeClr>
              </a:solidFill>
            </a:endParaRPr>
          </a:p>
          <a:p>
            <a:endParaRPr lang="en-US" sz="19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8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9528414-0ED8-41C7-B1FC-67F3E0A49F84}"/>
              </a:ext>
            </a:extLst>
          </p:cNvPr>
          <p:cNvSpPr>
            <a:spLocks noGrp="1"/>
          </p:cNvSpPr>
          <p:nvPr>
            <p:ph type="title"/>
          </p:nvPr>
        </p:nvSpPr>
        <p:spPr>
          <a:xfrm>
            <a:off x="6688230" y="591047"/>
            <a:ext cx="4614507" cy="2350116"/>
          </a:xfrm>
        </p:spPr>
        <p:txBody>
          <a:bodyPr anchor="b">
            <a:normAutofit/>
          </a:bodyPr>
          <a:lstStyle/>
          <a:p>
            <a:r>
              <a:rPr lang="tr-TR" sz="5400" dirty="0">
                <a:solidFill>
                  <a:schemeClr val="bg1"/>
                </a:solidFill>
                <a:latin typeface="A-Space Demo" panose="02000500000000000000" pitchFamily="2" charset="-94"/>
              </a:rPr>
              <a:t>Çok Boyutlu Diziler</a:t>
            </a:r>
            <a:endParaRPr lang="en-US" sz="5400" dirty="0">
              <a:solidFill>
                <a:schemeClr val="bg1"/>
              </a:solidFill>
              <a:latin typeface="A-Space Demo" panose="02000500000000000000" pitchFamily="2" charset="-94"/>
            </a:endParaRPr>
          </a:p>
        </p:txBody>
      </p:sp>
      <p:grpSp>
        <p:nvGrpSpPr>
          <p:cNvPr id="16" name="Group 15">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0" name="Freeform: Shape 19">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Resim 5">
            <a:extLst>
              <a:ext uri="{FF2B5EF4-FFF2-40B4-BE49-F238E27FC236}">
                <a16:creationId xmlns:a16="http://schemas.microsoft.com/office/drawing/2014/main" id="{FFF02F0F-4322-418B-AD2C-E87C92C80ADC}"/>
              </a:ext>
            </a:extLst>
          </p:cNvPr>
          <p:cNvPicPr>
            <a:picLocks noChangeAspect="1"/>
          </p:cNvPicPr>
          <p:nvPr/>
        </p:nvPicPr>
        <p:blipFill>
          <a:blip r:embed="rId2"/>
          <a:stretch>
            <a:fillRect/>
          </a:stretch>
        </p:blipFill>
        <p:spPr>
          <a:xfrm>
            <a:off x="3080658" y="984692"/>
            <a:ext cx="2353922" cy="1265233"/>
          </a:xfrm>
          <a:prstGeom prst="rect">
            <a:avLst/>
          </a:prstGeom>
        </p:spPr>
      </p:pic>
      <p:sp>
        <p:nvSpPr>
          <p:cNvPr id="3" name="İçerik Yer Tutucusu 2">
            <a:extLst>
              <a:ext uri="{FF2B5EF4-FFF2-40B4-BE49-F238E27FC236}">
                <a16:creationId xmlns:a16="http://schemas.microsoft.com/office/drawing/2014/main" id="{29E731A3-453A-4ACF-A105-B77D25A2D658}"/>
              </a:ext>
            </a:extLst>
          </p:cNvPr>
          <p:cNvSpPr>
            <a:spLocks noGrp="1"/>
          </p:cNvSpPr>
          <p:nvPr>
            <p:ph idx="1"/>
          </p:nvPr>
        </p:nvSpPr>
        <p:spPr>
          <a:xfrm>
            <a:off x="6096000" y="3543113"/>
            <a:ext cx="5129719" cy="2052522"/>
          </a:xfrm>
        </p:spPr>
        <p:txBody>
          <a:bodyPr anchor="t">
            <a:normAutofit/>
          </a:bodyPr>
          <a:lstStyle/>
          <a:p>
            <a:r>
              <a:rPr lang="tr-TR" sz="2400" dirty="0">
                <a:solidFill>
                  <a:schemeClr val="bg1"/>
                </a:solidFill>
              </a:rPr>
              <a:t>C dilinde iki ya da daha çok boyuttan oluşan diziler tanımlanabilir.</a:t>
            </a:r>
          </a:p>
          <a:p>
            <a:pPr marL="0" indent="0">
              <a:buNone/>
            </a:pPr>
            <a:r>
              <a:rPr lang="tr-TR" sz="2400" dirty="0">
                <a:solidFill>
                  <a:schemeClr val="bg1"/>
                </a:solidFill>
              </a:rPr>
              <a:t>Ör:  </a:t>
            </a:r>
            <a:r>
              <a:rPr lang="tr-TR" sz="2400" dirty="0" err="1">
                <a:solidFill>
                  <a:schemeClr val="bg1"/>
                </a:solidFill>
              </a:rPr>
              <a:t>float</a:t>
            </a:r>
            <a:r>
              <a:rPr lang="tr-TR" sz="2400" dirty="0">
                <a:solidFill>
                  <a:schemeClr val="bg1"/>
                </a:solidFill>
              </a:rPr>
              <a:t> mat[3][4];   </a:t>
            </a:r>
          </a:p>
          <a:p>
            <a:pPr marL="0" indent="0">
              <a:buNone/>
            </a:pPr>
            <a:r>
              <a:rPr lang="tr-TR" sz="2400" dirty="0">
                <a:solidFill>
                  <a:schemeClr val="bg1"/>
                </a:solidFill>
              </a:rPr>
              <a:t>       </a:t>
            </a:r>
            <a:r>
              <a:rPr lang="tr-TR" sz="2400" dirty="0" err="1">
                <a:solidFill>
                  <a:schemeClr val="bg1"/>
                </a:solidFill>
              </a:rPr>
              <a:t>int</a:t>
            </a:r>
            <a:r>
              <a:rPr lang="es-ES" sz="2400" dirty="0">
                <a:solidFill>
                  <a:schemeClr val="bg1"/>
                </a:solidFill>
              </a:rPr>
              <a:t> </a:t>
            </a:r>
            <a:r>
              <a:rPr lang="tr-TR" sz="2400" dirty="0" err="1">
                <a:solidFill>
                  <a:schemeClr val="bg1"/>
                </a:solidFill>
              </a:rPr>
              <a:t>three_dim</a:t>
            </a:r>
            <a:r>
              <a:rPr lang="es-ES" sz="2400" dirty="0">
                <a:solidFill>
                  <a:schemeClr val="bg1"/>
                </a:solidFill>
              </a:rPr>
              <a:t>[2][4][3];</a:t>
            </a:r>
            <a:endParaRPr lang="tr-TR" sz="2400" dirty="0">
              <a:solidFill>
                <a:schemeClr val="bg1"/>
              </a:solidFill>
            </a:endParaRPr>
          </a:p>
          <a:p>
            <a:pPr marL="0" indent="0">
              <a:buNone/>
            </a:pPr>
            <a:endParaRPr lang="tr-TR" sz="1100" dirty="0"/>
          </a:p>
          <a:p>
            <a:endParaRPr lang="tr-TR" sz="1100" dirty="0"/>
          </a:p>
          <a:p>
            <a:endParaRPr lang="tr-TR" sz="1100" dirty="0"/>
          </a:p>
          <a:p>
            <a:pPr marL="0" indent="0">
              <a:buNone/>
            </a:pPr>
            <a:endParaRPr lang="tr-TR" sz="1100" dirty="0"/>
          </a:p>
        </p:txBody>
      </p:sp>
      <p:pic>
        <p:nvPicPr>
          <p:cNvPr id="9" name="Resim 8">
            <a:extLst>
              <a:ext uri="{FF2B5EF4-FFF2-40B4-BE49-F238E27FC236}">
                <a16:creationId xmlns:a16="http://schemas.microsoft.com/office/drawing/2014/main" id="{B6084593-4929-4352-A748-4F842AA9FABA}"/>
              </a:ext>
            </a:extLst>
          </p:cNvPr>
          <p:cNvPicPr>
            <a:picLocks noChangeAspect="1"/>
          </p:cNvPicPr>
          <p:nvPr/>
        </p:nvPicPr>
        <p:blipFill>
          <a:blip r:embed="rId3"/>
          <a:stretch>
            <a:fillRect/>
          </a:stretch>
        </p:blipFill>
        <p:spPr>
          <a:xfrm>
            <a:off x="648639" y="4575970"/>
            <a:ext cx="2865781" cy="970354"/>
          </a:xfrm>
          <a:prstGeom prst="rect">
            <a:avLst/>
          </a:prstGeom>
        </p:spPr>
      </p:pic>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id="{AADA8CA8-D956-4B41-A21A-892E21C517F4}"/>
              </a:ext>
            </a:extLst>
          </p:cNvPr>
          <p:cNvSpPr txBox="1"/>
          <p:nvPr/>
        </p:nvSpPr>
        <p:spPr>
          <a:xfrm>
            <a:off x="2908570" y="272374"/>
            <a:ext cx="2658005" cy="523220"/>
          </a:xfrm>
          <a:prstGeom prst="rect">
            <a:avLst/>
          </a:prstGeom>
          <a:noFill/>
        </p:spPr>
        <p:txBody>
          <a:bodyPr wrap="square" rtlCol="0">
            <a:spAutoFit/>
          </a:bodyPr>
          <a:lstStyle/>
          <a:p>
            <a:r>
              <a:rPr lang="tr-TR" sz="2800" dirty="0" err="1">
                <a:latin typeface="A-Space Demo" panose="02000500000000000000" pitchFamily="2" charset="-94"/>
              </a:rPr>
              <a:t>İndisleme</a:t>
            </a:r>
            <a:r>
              <a:rPr lang="tr-TR" sz="2800" dirty="0">
                <a:latin typeface="A-Space Demo" panose="02000500000000000000" pitchFamily="2" charset="-94"/>
              </a:rPr>
              <a:t>:</a:t>
            </a:r>
            <a:endParaRPr lang="en-US" sz="2800" dirty="0">
              <a:latin typeface="A-Space Demo" panose="02000500000000000000" pitchFamily="2" charset="-94"/>
            </a:endParaRPr>
          </a:p>
        </p:txBody>
      </p:sp>
      <p:sp>
        <p:nvSpPr>
          <p:cNvPr id="19" name="Metin kutusu 18">
            <a:extLst>
              <a:ext uri="{FF2B5EF4-FFF2-40B4-BE49-F238E27FC236}">
                <a16:creationId xmlns:a16="http://schemas.microsoft.com/office/drawing/2014/main" id="{0B397C95-46F2-4FED-A1C7-420C5B104E52}"/>
              </a:ext>
            </a:extLst>
          </p:cNvPr>
          <p:cNvSpPr txBox="1"/>
          <p:nvPr/>
        </p:nvSpPr>
        <p:spPr>
          <a:xfrm>
            <a:off x="580298" y="3972331"/>
            <a:ext cx="2898032" cy="523220"/>
          </a:xfrm>
          <a:prstGeom prst="rect">
            <a:avLst/>
          </a:prstGeom>
          <a:noFill/>
        </p:spPr>
        <p:txBody>
          <a:bodyPr wrap="square" rtlCol="0">
            <a:spAutoFit/>
          </a:bodyPr>
          <a:lstStyle/>
          <a:p>
            <a:r>
              <a:rPr lang="tr-TR" sz="2800" dirty="0" err="1">
                <a:latin typeface="A-Space Demo" panose="02000500000000000000" pitchFamily="2" charset="-94"/>
              </a:rPr>
              <a:t>İlklendirme</a:t>
            </a:r>
            <a:r>
              <a:rPr lang="tr-TR" sz="2800" dirty="0">
                <a:latin typeface="A-Space Demo" panose="02000500000000000000" pitchFamily="2" charset="-94"/>
              </a:rPr>
              <a:t>:</a:t>
            </a:r>
            <a:endParaRPr lang="en-US" sz="2800" dirty="0">
              <a:latin typeface="A-Space Demo" panose="02000500000000000000" pitchFamily="2" charset="-94"/>
            </a:endParaRPr>
          </a:p>
        </p:txBody>
      </p:sp>
    </p:spTree>
    <p:extLst>
      <p:ext uri="{BB962C8B-B14F-4D97-AF65-F5344CB8AC3E}">
        <p14:creationId xmlns:p14="http://schemas.microsoft.com/office/powerpoint/2010/main" val="288542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CF8BF8-1714-494F-B2A6-D7A356A0E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551C78FE-0D93-4947-86E5-A658FF1801B4}"/>
              </a:ext>
            </a:extLst>
          </p:cNvPr>
          <p:cNvSpPr>
            <a:spLocks noGrp="1"/>
          </p:cNvSpPr>
          <p:nvPr>
            <p:ph type="title"/>
          </p:nvPr>
        </p:nvSpPr>
        <p:spPr>
          <a:xfrm>
            <a:off x="1509947" y="3753253"/>
            <a:ext cx="5309140" cy="2838938"/>
          </a:xfrm>
        </p:spPr>
        <p:txBody>
          <a:bodyPr vert="horz" lIns="91440" tIns="45720" rIns="91440" bIns="45720" rtlCol="0" anchor="b">
            <a:normAutofit fontScale="90000"/>
          </a:bodyPr>
          <a:lstStyle/>
          <a:p>
            <a:r>
              <a:rPr lang="en-US" sz="5600" kern="1200" dirty="0">
                <a:solidFill>
                  <a:srgbClr val="FFFFFF"/>
                </a:solidFill>
                <a:latin typeface="A-Space Demo" panose="02000500000000000000" pitchFamily="2" charset="-94"/>
              </a:rPr>
              <a:t>KATILIMINIZ İÇİN </a:t>
            </a:r>
            <a:br>
              <a:rPr lang="en-US" sz="5600" kern="1200" dirty="0">
                <a:solidFill>
                  <a:srgbClr val="FFFFFF"/>
                </a:solidFill>
                <a:latin typeface="A-Space Demo" panose="02000500000000000000" pitchFamily="2" charset="-94"/>
              </a:rPr>
            </a:br>
            <a:r>
              <a:rPr lang="en-US" sz="5600" kern="1200" dirty="0">
                <a:solidFill>
                  <a:srgbClr val="FFFFFF"/>
                </a:solidFill>
                <a:latin typeface="A-Space Demo" panose="02000500000000000000" pitchFamily="2" charset="-94"/>
              </a:rPr>
              <a:t>TEŞEKKÜR EDERİZ</a:t>
            </a:r>
          </a:p>
        </p:txBody>
      </p:sp>
      <p:pic>
        <p:nvPicPr>
          <p:cNvPr id="4" name="Resim 3">
            <a:extLst>
              <a:ext uri="{FF2B5EF4-FFF2-40B4-BE49-F238E27FC236}">
                <a16:creationId xmlns:a16="http://schemas.microsoft.com/office/drawing/2014/main" id="{43B871DC-9D1E-4801-9E4F-43F3113CA38B}"/>
              </a:ext>
            </a:extLst>
          </p:cNvPr>
          <p:cNvPicPr>
            <a:picLocks noChangeAspect="1"/>
          </p:cNvPicPr>
          <p:nvPr/>
        </p:nvPicPr>
        <p:blipFill rotWithShape="1">
          <a:blip r:embed="rId2">
            <a:extLst>
              <a:ext uri="{28A0092B-C50C-407E-A947-70E740481C1C}">
                <a14:useLocalDpi xmlns:a14="http://schemas.microsoft.com/office/drawing/2010/main" val="0"/>
              </a:ext>
            </a:extLst>
          </a:blip>
          <a:srcRect r="6" b="6"/>
          <a:stretch/>
        </p:blipFill>
        <p:spPr>
          <a:xfrm>
            <a:off x="3361255" y="881755"/>
            <a:ext cx="3243745" cy="3243745"/>
          </a:xfrm>
          <a:custGeom>
            <a:avLst/>
            <a:gdLst/>
            <a:ahLst/>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pic>
      <p:pic>
        <p:nvPicPr>
          <p:cNvPr id="6" name="Resim 5">
            <a:extLst>
              <a:ext uri="{FF2B5EF4-FFF2-40B4-BE49-F238E27FC236}">
                <a16:creationId xmlns:a16="http://schemas.microsoft.com/office/drawing/2014/main" id="{8B849C2E-0CFB-4D5B-88C0-3BD1255141FA}"/>
              </a:ext>
            </a:extLst>
          </p:cNvPr>
          <p:cNvPicPr>
            <a:picLocks noChangeAspect="1"/>
          </p:cNvPicPr>
          <p:nvPr/>
        </p:nvPicPr>
        <p:blipFill rotWithShape="1">
          <a:blip r:embed="rId3">
            <a:extLst>
              <a:ext uri="{28A0092B-C50C-407E-A947-70E740481C1C}">
                <a14:useLocalDpi xmlns:a14="http://schemas.microsoft.com/office/drawing/2010/main" val="0"/>
              </a:ext>
            </a:extLst>
          </a:blip>
          <a:srcRect l="-25786" t="-7982" r="-18827" b="-14746"/>
          <a:stretch/>
        </p:blipFill>
        <p:spPr>
          <a:xfrm>
            <a:off x="9164103" y="3753254"/>
            <a:ext cx="3007446" cy="2976468"/>
          </a:xfrm>
          <a:custGeom>
            <a:avLst/>
            <a:gdLst/>
            <a:ahLst/>
            <a:cxnLst/>
            <a:rect l="l" t="t" r="r" b="b"/>
            <a:pathLst>
              <a:path w="2481955" h="2925044">
                <a:moveTo>
                  <a:pt x="1437601" y="0"/>
                </a:moveTo>
                <a:lnTo>
                  <a:pt x="1488735" y="0"/>
                </a:lnTo>
                <a:lnTo>
                  <a:pt x="1612768" y="6263"/>
                </a:lnTo>
                <a:cubicBezTo>
                  <a:pt x="1907892" y="36235"/>
                  <a:pt x="2177088" y="153914"/>
                  <a:pt x="2393878" y="332825"/>
                </a:cubicBezTo>
                <a:lnTo>
                  <a:pt x="2481955" y="416796"/>
                </a:lnTo>
                <a:lnTo>
                  <a:pt x="2481955" y="2508698"/>
                </a:lnTo>
                <a:lnTo>
                  <a:pt x="2338604" y="2634365"/>
                </a:lnTo>
                <a:cubicBezTo>
                  <a:pt x="2094485" y="2816930"/>
                  <a:pt x="1791452" y="2925044"/>
                  <a:pt x="1463168" y="2925044"/>
                </a:cubicBezTo>
                <a:cubicBezTo>
                  <a:pt x="655082" y="2925044"/>
                  <a:pt x="0" y="2269962"/>
                  <a:pt x="0" y="1461877"/>
                </a:cubicBezTo>
                <a:cubicBezTo>
                  <a:pt x="0" y="704296"/>
                  <a:pt x="575756" y="81192"/>
                  <a:pt x="1313568" y="6263"/>
                </a:cubicBezTo>
                <a:close/>
              </a:path>
            </a:pathLst>
          </a:custGeom>
        </p:spPr>
      </p:pic>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8751" y="292504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2293" y="3453817"/>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1705" y="4475973"/>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pic>
        <p:nvPicPr>
          <p:cNvPr id="7" name="Resim 6">
            <a:extLst>
              <a:ext uri="{FF2B5EF4-FFF2-40B4-BE49-F238E27FC236}">
                <a16:creationId xmlns:a16="http://schemas.microsoft.com/office/drawing/2014/main" id="{AE914D6A-20F9-48C1-A353-2EB15D941225}"/>
              </a:ext>
            </a:extLst>
          </p:cNvPr>
          <p:cNvPicPr>
            <a:picLocks noChangeAspect="1"/>
          </p:cNvPicPr>
          <p:nvPr/>
        </p:nvPicPr>
        <p:blipFill rotWithShape="1">
          <a:blip r:embed="rId4">
            <a:extLst>
              <a:ext uri="{28A0092B-C50C-407E-A947-70E740481C1C}">
                <a14:useLocalDpi xmlns:a14="http://schemas.microsoft.com/office/drawing/2010/main" val="0"/>
              </a:ext>
            </a:extLst>
          </a:blip>
          <a:srcRect l="-8190" t="-4897" r="-4592" b="1392"/>
          <a:stretch/>
        </p:blipFill>
        <p:spPr>
          <a:xfrm>
            <a:off x="6218101" y="2333780"/>
            <a:ext cx="3093391" cy="2838942"/>
          </a:xfrm>
          <a:custGeom>
            <a:avLst/>
            <a:gdLst/>
            <a:ahLst/>
            <a:cxnLst/>
            <a:rect l="l" t="t" r="r" b="b"/>
            <a:pathLst>
              <a:path w="2742719" h="2009553">
                <a:moveTo>
                  <a:pt x="1371360" y="0"/>
                </a:moveTo>
                <a:cubicBezTo>
                  <a:pt x="2128741" y="0"/>
                  <a:pt x="2742719" y="613978"/>
                  <a:pt x="2742719" y="1371360"/>
                </a:cubicBezTo>
                <a:cubicBezTo>
                  <a:pt x="2742719" y="1560705"/>
                  <a:pt x="2704346" y="1741088"/>
                  <a:pt x="2634951" y="1905155"/>
                </a:cubicBezTo>
                <a:lnTo>
                  <a:pt x="2578286" y="2009553"/>
                </a:lnTo>
                <a:lnTo>
                  <a:pt x="164434" y="2009553"/>
                </a:lnTo>
                <a:lnTo>
                  <a:pt x="107768" y="1905155"/>
                </a:lnTo>
                <a:cubicBezTo>
                  <a:pt x="38374" y="1741088"/>
                  <a:pt x="0" y="1560705"/>
                  <a:pt x="0" y="1371360"/>
                </a:cubicBezTo>
                <a:cubicBezTo>
                  <a:pt x="0" y="613978"/>
                  <a:pt x="613978" y="0"/>
                  <a:pt x="1371360" y="0"/>
                </a:cubicBezTo>
                <a:close/>
              </a:path>
            </a:pathLst>
          </a:custGeom>
        </p:spPr>
      </p:pic>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FC0E58C1-AD46-4294-88C6-0410F3164F8B}"/>
              </a:ext>
            </a:extLst>
          </p:cNvPr>
          <p:cNvPicPr>
            <a:picLocks noChangeAspect="1"/>
          </p:cNvPicPr>
          <p:nvPr/>
        </p:nvPicPr>
        <p:blipFill rotWithShape="1">
          <a:blip r:embed="rId5">
            <a:extLst>
              <a:ext uri="{28A0092B-C50C-407E-A947-70E740481C1C}">
                <a14:useLocalDpi xmlns:a14="http://schemas.microsoft.com/office/drawing/2010/main" val="0"/>
              </a:ext>
            </a:extLst>
          </a:blip>
          <a:srcRect t="3670" r="1" b="1"/>
          <a:stretch/>
        </p:blipFill>
        <p:spPr>
          <a:xfrm>
            <a:off x="-428822" y="-780120"/>
            <a:ext cx="4439346" cy="4276442"/>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15" name="Başlık 1">
            <a:extLst>
              <a:ext uri="{FF2B5EF4-FFF2-40B4-BE49-F238E27FC236}">
                <a16:creationId xmlns:a16="http://schemas.microsoft.com/office/drawing/2014/main" id="{D4C69877-EB19-41F6-88F4-10E703EC871A}"/>
              </a:ext>
            </a:extLst>
          </p:cNvPr>
          <p:cNvSpPr txBox="1">
            <a:spLocks/>
          </p:cNvSpPr>
          <p:nvPr/>
        </p:nvSpPr>
        <p:spPr>
          <a:xfrm>
            <a:off x="4901938" y="207566"/>
            <a:ext cx="6916735" cy="283893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tr-TR" sz="5600" dirty="0">
                <a:solidFill>
                  <a:srgbClr val="FFFFFF"/>
                </a:solidFill>
                <a:latin typeface="A-Space Demo" panose="02000500000000000000" pitchFamily="2" charset="-94"/>
              </a:rPr>
              <a:t>Gelecek hafta konuları:</a:t>
            </a:r>
          </a:p>
          <a:p>
            <a:pPr algn="r"/>
            <a:r>
              <a:rPr lang="tr-TR" sz="5600">
                <a:solidFill>
                  <a:srgbClr val="FFFFFF"/>
                </a:solidFill>
                <a:latin typeface="A-Space Demo" panose="02000500000000000000" pitchFamily="2" charset="-94"/>
              </a:rPr>
              <a:t>-fonksiyonlar</a:t>
            </a:r>
          </a:p>
          <a:p>
            <a:pPr algn="r"/>
            <a:endParaRPr lang="en-US" sz="5600" dirty="0">
              <a:solidFill>
                <a:srgbClr val="FFFFFF"/>
              </a:solidFill>
              <a:latin typeface="A-Space Demo" panose="02000500000000000000" pitchFamily="2" charset="-94"/>
            </a:endParaRPr>
          </a:p>
        </p:txBody>
      </p:sp>
    </p:spTree>
    <p:extLst>
      <p:ext uri="{BB962C8B-B14F-4D97-AF65-F5344CB8AC3E}">
        <p14:creationId xmlns:p14="http://schemas.microsoft.com/office/powerpoint/2010/main" val="3109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B76AEFB-7161-49C5-A586-93CC66E0DD5B}"/>
              </a:ext>
            </a:extLst>
          </p:cNvPr>
          <p:cNvSpPr>
            <a:spLocks noGrp="1"/>
          </p:cNvSpPr>
          <p:nvPr>
            <p:ph type="title"/>
          </p:nvPr>
        </p:nvSpPr>
        <p:spPr>
          <a:xfrm>
            <a:off x="114857" y="1928214"/>
            <a:ext cx="5779911" cy="2348553"/>
          </a:xfrm>
        </p:spPr>
        <p:txBody>
          <a:bodyPr anchor="ctr">
            <a:normAutofit/>
          </a:bodyPr>
          <a:lstStyle/>
          <a:p>
            <a:r>
              <a:rPr lang="tr-TR" sz="4800" dirty="0">
                <a:solidFill>
                  <a:srgbClr val="FFFFFF"/>
                </a:solidFill>
                <a:latin typeface="A-Space Demo" panose="02000500000000000000" pitchFamily="2" charset="-94"/>
              </a:rPr>
              <a:t>Yapısal Programlama Nedir?</a:t>
            </a:r>
            <a:endParaRPr lang="en-US" sz="4800" dirty="0">
              <a:solidFill>
                <a:srgbClr val="FFFFFF"/>
              </a:solidFill>
              <a:latin typeface="A-Space Demo" panose="02000500000000000000" pitchFamily="2" charset="-94"/>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id="{D90BE724-A9DD-4351-BF17-501398C7280A}"/>
              </a:ext>
            </a:extLst>
          </p:cNvPr>
          <p:cNvSpPr>
            <a:spLocks noGrp="1"/>
          </p:cNvSpPr>
          <p:nvPr>
            <p:ph idx="1"/>
          </p:nvPr>
        </p:nvSpPr>
        <p:spPr>
          <a:xfrm>
            <a:off x="5779911" y="183515"/>
            <a:ext cx="6156041" cy="5837949"/>
          </a:xfrm>
        </p:spPr>
        <p:txBody>
          <a:bodyPr anchor="ctr">
            <a:normAutofit/>
          </a:bodyPr>
          <a:lstStyle/>
          <a:p>
            <a:r>
              <a:rPr lang="tr-TR" sz="1900" dirty="0">
                <a:solidFill>
                  <a:schemeClr val="tx1">
                    <a:alpha val="80000"/>
                  </a:schemeClr>
                </a:solidFill>
                <a:latin typeface="Bookman Old Style" panose="02050604050505020204" pitchFamily="18" charset="0"/>
              </a:rPr>
              <a:t>Yapısal Programlama, uzun ve karmaşık programların bloklar halinde daha kolay ve efektif bir şekilde yazılabileceğini öne süren bir programlama yöntemidir.</a:t>
            </a:r>
          </a:p>
          <a:p>
            <a:r>
              <a:rPr lang="tr-TR" sz="1900" dirty="0">
                <a:solidFill>
                  <a:schemeClr val="tx1">
                    <a:alpha val="80000"/>
                  </a:schemeClr>
                </a:solidFill>
                <a:latin typeface="Bookman Old Style" panose="02050604050505020204" pitchFamily="18" charset="0"/>
              </a:rPr>
              <a:t>Yapısal Programlama Mantığına sahip bir program:</a:t>
            </a:r>
          </a:p>
          <a:p>
            <a:pPr marL="0" indent="0">
              <a:buNone/>
            </a:pPr>
            <a:r>
              <a:rPr lang="tr-TR" sz="1900" dirty="0">
                <a:solidFill>
                  <a:schemeClr val="tx1">
                    <a:alpha val="80000"/>
                  </a:schemeClr>
                </a:solidFill>
                <a:latin typeface="Bookman Old Style" panose="02050604050505020204" pitchFamily="18" charset="0"/>
              </a:rPr>
              <a:t>	-Fonksiyonlar//</a:t>
            </a:r>
            <a:r>
              <a:rPr lang="tr-TR" sz="1100" dirty="0">
                <a:solidFill>
                  <a:schemeClr val="tx1">
                    <a:alpha val="80000"/>
                  </a:schemeClr>
                </a:solidFill>
                <a:latin typeface="Bookman Old Style" panose="02050604050505020204" pitchFamily="18" charset="0"/>
              </a:rPr>
              <a:t>bir alt programdan diğerine geçiş</a:t>
            </a:r>
          </a:p>
          <a:p>
            <a:pPr marL="0" indent="0">
              <a:buNone/>
            </a:pPr>
            <a:r>
              <a:rPr lang="tr-TR" sz="1900" dirty="0">
                <a:solidFill>
                  <a:schemeClr val="tx1">
                    <a:alpha val="80000"/>
                  </a:schemeClr>
                </a:solidFill>
                <a:latin typeface="Bookman Old Style" panose="02050604050505020204" pitchFamily="18" charset="0"/>
              </a:rPr>
              <a:t>	-Karar Yapıları//</a:t>
            </a:r>
            <a:r>
              <a:rPr lang="tr-TR" sz="1100" dirty="0">
                <a:solidFill>
                  <a:schemeClr val="tx1">
                    <a:alpha val="80000"/>
                  </a:schemeClr>
                </a:solidFill>
                <a:latin typeface="Bookman Old Style" panose="02050604050505020204" pitchFamily="18" charset="0"/>
              </a:rPr>
              <a:t>belirli bir şarta göre program çalıştırma</a:t>
            </a:r>
          </a:p>
          <a:p>
            <a:pPr marL="0" indent="0">
              <a:buNone/>
            </a:pPr>
            <a:r>
              <a:rPr lang="tr-TR" sz="1900" dirty="0">
                <a:solidFill>
                  <a:schemeClr val="tx1">
                    <a:alpha val="80000"/>
                  </a:schemeClr>
                </a:solidFill>
                <a:latin typeface="Bookman Old Style" panose="02050604050505020204" pitchFamily="18" charset="0"/>
              </a:rPr>
              <a:t>	-Döngü yapıları//</a:t>
            </a:r>
            <a:r>
              <a:rPr lang="tr-TR" sz="1100" dirty="0">
                <a:solidFill>
                  <a:schemeClr val="tx1">
                    <a:alpha val="80000"/>
                  </a:schemeClr>
                </a:solidFill>
                <a:latin typeface="Bookman Old Style" panose="02050604050505020204" pitchFamily="18" charset="0"/>
              </a:rPr>
              <a:t>bir programı belirli bir sayıda tekrar etme</a:t>
            </a:r>
            <a:endParaRPr lang="tr-TR" sz="1900" dirty="0">
              <a:solidFill>
                <a:schemeClr val="tx1">
                  <a:alpha val="80000"/>
                </a:schemeClr>
              </a:solidFill>
              <a:latin typeface="Bookman Old Style" panose="02050604050505020204" pitchFamily="18" charset="0"/>
            </a:endParaRPr>
          </a:p>
          <a:p>
            <a:pPr marL="0" indent="0">
              <a:buNone/>
            </a:pPr>
            <a:r>
              <a:rPr lang="tr-TR" sz="1900" dirty="0">
                <a:solidFill>
                  <a:schemeClr val="tx1">
                    <a:alpha val="80000"/>
                  </a:schemeClr>
                </a:solidFill>
                <a:latin typeface="Bookman Old Style" panose="02050604050505020204" pitchFamily="18" charset="0"/>
              </a:rPr>
              <a:t>gibi kontrol işlemlerini içerir.</a:t>
            </a:r>
          </a:p>
          <a:p>
            <a:r>
              <a:rPr lang="tr-TR" sz="1900" dirty="0">
                <a:solidFill>
                  <a:schemeClr val="tx1">
                    <a:alpha val="80000"/>
                  </a:schemeClr>
                </a:solidFill>
                <a:latin typeface="Bookman Old Style" panose="02050604050505020204" pitchFamily="18" charset="0"/>
              </a:rPr>
              <a:t>Ayrıca bu mantığa göre bir programın tek girişi ve tek çıkışı olmalıdır.</a:t>
            </a:r>
            <a:endParaRPr lang="en-US" sz="1900" dirty="0">
              <a:solidFill>
                <a:schemeClr val="tx1">
                  <a:alpha val="80000"/>
                </a:schemeClr>
              </a:solidFill>
              <a:latin typeface="Bookman Old Style" panose="02050604050505020204" pitchFamily="18" charset="0"/>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13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BD94C6E8-8581-44E3-8BBF-214A769E7770}"/>
              </a:ext>
            </a:extLst>
          </p:cNvPr>
          <p:cNvSpPr>
            <a:spLocks noGrp="1"/>
          </p:cNvSpPr>
          <p:nvPr>
            <p:ph type="title"/>
          </p:nvPr>
        </p:nvSpPr>
        <p:spPr>
          <a:xfrm>
            <a:off x="179109" y="1351460"/>
            <a:ext cx="11632676" cy="4663858"/>
          </a:xfrm>
        </p:spPr>
        <p:txBody>
          <a:bodyPr vert="horz" lIns="91440" tIns="45720" rIns="91440" bIns="45720" rtlCol="0" anchor="b">
            <a:normAutofit fontScale="90000"/>
          </a:bodyPr>
          <a:lstStyle/>
          <a:p>
            <a:pPr algn="ctr"/>
            <a:r>
              <a:rPr lang="en-US" sz="6200" kern="1200" dirty="0" err="1">
                <a:solidFill>
                  <a:srgbClr val="FFFFFF"/>
                </a:solidFill>
                <a:latin typeface="A-Space Demo" panose="02000500000000000000" pitchFamily="2" charset="-94"/>
              </a:rPr>
              <a:t>Yapısal</a:t>
            </a:r>
            <a:r>
              <a:rPr lang="en-US" sz="6200" kern="1200" dirty="0">
                <a:solidFill>
                  <a:srgbClr val="FFFFFF"/>
                </a:solidFill>
                <a:latin typeface="A-Space Demo" panose="02000500000000000000" pitchFamily="2" charset="-94"/>
              </a:rPr>
              <a:t> </a:t>
            </a:r>
            <a:r>
              <a:rPr lang="en-US" sz="6200" kern="1200" dirty="0" err="1">
                <a:solidFill>
                  <a:srgbClr val="FFFFFF"/>
                </a:solidFill>
                <a:latin typeface="A-Space Demo" panose="02000500000000000000" pitchFamily="2" charset="-94"/>
              </a:rPr>
              <a:t>Programlama</a:t>
            </a:r>
            <a:br>
              <a:rPr lang="tr-TR" sz="6200" kern="1200" dirty="0">
                <a:solidFill>
                  <a:srgbClr val="FFFFFF"/>
                </a:solidFill>
                <a:latin typeface="A-Space Demo" panose="02000500000000000000" pitchFamily="2" charset="-94"/>
              </a:rPr>
            </a:br>
            <a:br>
              <a:rPr lang="en-US" sz="6200" kern="1200" dirty="0">
                <a:solidFill>
                  <a:srgbClr val="FFFFFF"/>
                </a:solidFill>
                <a:latin typeface="A-Space Demo" panose="02000500000000000000" pitchFamily="2" charset="-94"/>
              </a:rPr>
            </a:br>
            <a:r>
              <a:rPr lang="en-US" sz="6200" kern="1200" dirty="0">
                <a:solidFill>
                  <a:srgbClr val="FFFFFF"/>
                </a:solidFill>
                <a:latin typeface="A-Space Demo" panose="02000500000000000000" pitchFamily="2" charset="-94"/>
              </a:rPr>
              <a:t>VS</a:t>
            </a:r>
            <a:br>
              <a:rPr lang="tr-TR" sz="6200" kern="1200" dirty="0">
                <a:solidFill>
                  <a:srgbClr val="FFFFFF"/>
                </a:solidFill>
                <a:latin typeface="A-Space Demo" panose="02000500000000000000" pitchFamily="2" charset="-94"/>
              </a:rPr>
            </a:br>
            <a:br>
              <a:rPr lang="en-US" sz="6200" kern="1200" dirty="0">
                <a:solidFill>
                  <a:srgbClr val="FFFFFF"/>
                </a:solidFill>
                <a:latin typeface="A-Space Demo" panose="02000500000000000000" pitchFamily="2" charset="-94"/>
              </a:rPr>
            </a:br>
            <a:r>
              <a:rPr lang="en-US" sz="6200" kern="1200" dirty="0" err="1">
                <a:solidFill>
                  <a:srgbClr val="FFFFFF"/>
                </a:solidFill>
                <a:latin typeface="A-Space Demo" panose="02000500000000000000" pitchFamily="2" charset="-94"/>
              </a:rPr>
              <a:t>Nesneye</a:t>
            </a:r>
            <a:r>
              <a:rPr lang="en-US" sz="6200" kern="1200" dirty="0">
                <a:solidFill>
                  <a:srgbClr val="FFFFFF"/>
                </a:solidFill>
                <a:latin typeface="A-Space Demo" panose="02000500000000000000" pitchFamily="2" charset="-94"/>
              </a:rPr>
              <a:t> </a:t>
            </a:r>
            <a:r>
              <a:rPr lang="en-US" sz="6200" kern="1200" dirty="0" err="1">
                <a:solidFill>
                  <a:srgbClr val="FFFFFF"/>
                </a:solidFill>
                <a:latin typeface="A-Space Demo" panose="02000500000000000000" pitchFamily="2" charset="-94"/>
              </a:rPr>
              <a:t>Dayalı</a:t>
            </a:r>
            <a:r>
              <a:rPr lang="en-US" sz="6200" kern="1200" dirty="0">
                <a:solidFill>
                  <a:srgbClr val="FFFFFF"/>
                </a:solidFill>
                <a:latin typeface="A-Space Demo" panose="02000500000000000000" pitchFamily="2" charset="-94"/>
              </a:rPr>
              <a:t> </a:t>
            </a:r>
            <a:r>
              <a:rPr lang="en-US" sz="6200" kern="1200" dirty="0" err="1">
                <a:solidFill>
                  <a:srgbClr val="FFFFFF"/>
                </a:solidFill>
                <a:latin typeface="A-Space Demo" panose="02000500000000000000" pitchFamily="2" charset="-94"/>
              </a:rPr>
              <a:t>Programlama</a:t>
            </a:r>
            <a:endParaRPr lang="en-US" sz="6200" kern="1200" dirty="0">
              <a:solidFill>
                <a:srgbClr val="FFFFFF"/>
              </a:solidFill>
              <a:latin typeface="A-Space Demo" panose="02000500000000000000" pitchFamily="2" charset="-94"/>
            </a:endParaRP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1405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528D1BC1-0E3B-4028-9D08-67F117296CAF}"/>
              </a:ext>
            </a:extLst>
          </p:cNvPr>
          <p:cNvSpPr>
            <a:spLocks noGrp="1"/>
          </p:cNvSpPr>
          <p:nvPr>
            <p:ph type="title"/>
          </p:nvPr>
        </p:nvSpPr>
        <p:spPr>
          <a:xfrm>
            <a:off x="986365" y="3840001"/>
            <a:ext cx="7160357" cy="1825699"/>
          </a:xfrm>
        </p:spPr>
        <p:txBody>
          <a:bodyPr vert="horz" lIns="91440" tIns="45720" rIns="91440" bIns="45720" rtlCol="0" anchor="t">
            <a:normAutofit/>
          </a:bodyPr>
          <a:lstStyle/>
          <a:p>
            <a:r>
              <a:rPr lang="en-US" sz="4800" b="1" kern="1200" dirty="0" err="1">
                <a:solidFill>
                  <a:srgbClr val="FFFFFF"/>
                </a:solidFill>
                <a:latin typeface="A-Space Demo" panose="02000500000000000000" pitchFamily="2" charset="-94"/>
              </a:rPr>
              <a:t>Bölüm</a:t>
            </a:r>
            <a:r>
              <a:rPr lang="en-US" sz="4800" b="1" kern="1200" dirty="0">
                <a:solidFill>
                  <a:srgbClr val="FFFFFF"/>
                </a:solidFill>
                <a:latin typeface="A-Space Demo" panose="02000500000000000000" pitchFamily="2" charset="-94"/>
              </a:rPr>
              <a:t> 2: C Dili </a:t>
            </a:r>
            <a:r>
              <a:rPr lang="en-US" sz="4800" b="1" kern="1200" dirty="0" err="1">
                <a:solidFill>
                  <a:srgbClr val="FFFFFF"/>
                </a:solidFill>
                <a:latin typeface="A-Space Demo" panose="02000500000000000000" pitchFamily="2" charset="-94"/>
              </a:rPr>
              <a:t>Genel</a:t>
            </a:r>
            <a:r>
              <a:rPr lang="en-US" sz="4800" b="1" kern="1200" dirty="0">
                <a:solidFill>
                  <a:srgbClr val="FFFFFF"/>
                </a:solidFill>
                <a:latin typeface="A-Space Demo" panose="02000500000000000000" pitchFamily="2" charset="-94"/>
              </a:rPr>
              <a:t> </a:t>
            </a:r>
            <a:r>
              <a:rPr lang="en-US" sz="4800" b="1" kern="1200" dirty="0" err="1">
                <a:solidFill>
                  <a:srgbClr val="FFFFFF"/>
                </a:solidFill>
                <a:latin typeface="A-Space Demo" panose="02000500000000000000" pitchFamily="2" charset="-94"/>
              </a:rPr>
              <a:t>Tekrarı</a:t>
            </a:r>
            <a:endParaRPr lang="en-US" sz="4800" kern="1200" dirty="0">
              <a:solidFill>
                <a:srgbClr val="FFFFFF"/>
              </a:solidFill>
              <a:latin typeface="A-Space Demo" panose="02000500000000000000" pitchFamily="2" charset="-94"/>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4704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08FDE59-3E3E-49FE-A783-5AFD4C7A4DCB}"/>
              </a:ext>
            </a:extLst>
          </p:cNvPr>
          <p:cNvSpPr>
            <a:spLocks noGrp="1"/>
          </p:cNvSpPr>
          <p:nvPr>
            <p:ph type="title"/>
          </p:nvPr>
        </p:nvSpPr>
        <p:spPr>
          <a:xfrm>
            <a:off x="122386" y="2101174"/>
            <a:ext cx="5896472" cy="2607013"/>
          </a:xfrm>
        </p:spPr>
        <p:txBody>
          <a:bodyPr anchor="ctr">
            <a:normAutofit/>
          </a:bodyPr>
          <a:lstStyle/>
          <a:p>
            <a:pPr algn="ctr"/>
            <a:r>
              <a:rPr lang="tr-TR" sz="6600" dirty="0">
                <a:solidFill>
                  <a:srgbClr val="FFFFFF"/>
                </a:solidFill>
                <a:latin typeface="A-Space Demo" panose="02000500000000000000" pitchFamily="2" charset="-94"/>
              </a:rPr>
              <a:t>C</a:t>
            </a:r>
            <a:r>
              <a:rPr lang="tr-TR" sz="4800" dirty="0">
                <a:solidFill>
                  <a:srgbClr val="FFFFFF"/>
                </a:solidFill>
                <a:latin typeface="A-Space Demo" panose="02000500000000000000" pitchFamily="2" charset="-94"/>
              </a:rPr>
              <a:t> Programlama Dili</a:t>
            </a:r>
            <a:endParaRPr lang="en-US" sz="4800" dirty="0">
              <a:solidFill>
                <a:srgbClr val="FFFFFF"/>
              </a:solidFill>
              <a:latin typeface="A-Space Demo" panose="02000500000000000000" pitchFamily="2" charset="-94"/>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İçerik Yer Tutucusu 2">
            <a:extLst>
              <a:ext uri="{FF2B5EF4-FFF2-40B4-BE49-F238E27FC236}">
                <a16:creationId xmlns:a16="http://schemas.microsoft.com/office/drawing/2014/main" id="{A6ED6BB4-5D48-43DE-BF06-C170CFACEBE3}"/>
              </a:ext>
            </a:extLst>
          </p:cNvPr>
          <p:cNvSpPr>
            <a:spLocks noGrp="1"/>
          </p:cNvSpPr>
          <p:nvPr>
            <p:ph idx="1"/>
          </p:nvPr>
        </p:nvSpPr>
        <p:spPr>
          <a:xfrm>
            <a:off x="6297233" y="518400"/>
            <a:ext cx="4771607" cy="5837949"/>
          </a:xfrm>
        </p:spPr>
        <p:txBody>
          <a:bodyPr anchor="ctr">
            <a:normAutofit/>
          </a:bodyPr>
          <a:lstStyle/>
          <a:p>
            <a:r>
              <a:rPr lang="tr-TR" sz="2000">
                <a:solidFill>
                  <a:schemeClr val="tx1">
                    <a:alpha val="80000"/>
                  </a:schemeClr>
                </a:solidFill>
                <a:latin typeface="Bookman Old Style" panose="02050604050505020204" pitchFamily="18" charset="0"/>
              </a:rPr>
              <a:t>AT&amp;T Bell laboratuvarlarında, Ken Thompson ve Dennis Ritchie tarafından UNIX İşletim Sistemi' ni geliştirebilmek amacıyla B dilinden türetilmiş </a:t>
            </a:r>
            <a:r>
              <a:rPr lang="tr-TR" sz="2000" b="1">
                <a:solidFill>
                  <a:schemeClr val="tx1">
                    <a:alpha val="80000"/>
                  </a:schemeClr>
                </a:solidFill>
                <a:latin typeface="Bookman Old Style" panose="02050604050505020204" pitchFamily="18" charset="0"/>
              </a:rPr>
              <a:t>yapısal bir programlama dilidir</a:t>
            </a:r>
            <a:r>
              <a:rPr lang="tr-TR" sz="2000">
                <a:solidFill>
                  <a:schemeClr val="tx1">
                    <a:alpha val="80000"/>
                  </a:schemeClr>
                </a:solidFill>
                <a:latin typeface="Bookman Old Style" panose="02050604050505020204" pitchFamily="18" charset="0"/>
              </a:rPr>
              <a:t>.</a:t>
            </a:r>
          </a:p>
          <a:p>
            <a:pPr marL="0" indent="0">
              <a:buNone/>
            </a:pPr>
            <a:endParaRPr lang="tr-TR" sz="2000">
              <a:solidFill>
                <a:schemeClr val="tx1">
                  <a:alpha val="80000"/>
                </a:schemeClr>
              </a:solidFill>
              <a:latin typeface="Bookman Old Style" panose="02050604050505020204" pitchFamily="18" charset="0"/>
            </a:endParaRPr>
          </a:p>
          <a:p>
            <a:r>
              <a:rPr lang="tr-TR" sz="2000">
                <a:solidFill>
                  <a:schemeClr val="tx1">
                    <a:alpha val="80000"/>
                  </a:schemeClr>
                </a:solidFill>
                <a:latin typeface="Bookman Old Style" panose="02050604050505020204" pitchFamily="18" charset="0"/>
              </a:rPr>
              <a:t>Günümüzde neredeyse tüm işletim sistemlerinin (Microsoft Windows, GNU/Linux, *BSD, Minix) yapımında %95'lere varan oranda kullanılmış, hâlen daha sistem, sürücü yazılımı, işletim sistemi modülleri ve hız gereken her yerde kullanılan oldukça yaygın bir şekilde kullanılmaktadır.</a:t>
            </a:r>
          </a:p>
          <a:p>
            <a:endParaRPr lang="en-US"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89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A7FE714-9FD0-434C-B989-45859EA65D48}"/>
              </a:ext>
            </a:extLst>
          </p:cNvPr>
          <p:cNvSpPr>
            <a:spLocks noGrp="1"/>
          </p:cNvSpPr>
          <p:nvPr>
            <p:ph idx="1"/>
          </p:nvPr>
        </p:nvSpPr>
        <p:spPr>
          <a:xfrm>
            <a:off x="803775" y="1527244"/>
            <a:ext cx="10550025" cy="4749051"/>
          </a:xfrm>
        </p:spPr>
        <p:txBody>
          <a:bodyPr anchor="t">
            <a:normAutofit fontScale="77500" lnSpcReduction="20000"/>
          </a:bodyPr>
          <a:lstStyle/>
          <a:p>
            <a:r>
              <a:rPr lang="tr-TR" sz="3600" dirty="0">
                <a:solidFill>
                  <a:schemeClr val="tx1">
                    <a:alpha val="80000"/>
                  </a:schemeClr>
                </a:solidFill>
                <a:latin typeface="Bookman Old Style" panose="02050604050505020204" pitchFamily="18" charset="0"/>
              </a:rPr>
              <a:t>Platformdan bağımsızdır</a:t>
            </a:r>
          </a:p>
          <a:p>
            <a:r>
              <a:rPr lang="tr-TR" sz="3600" dirty="0">
                <a:solidFill>
                  <a:schemeClr val="tx1">
                    <a:alpha val="80000"/>
                  </a:schemeClr>
                </a:solidFill>
                <a:latin typeface="Bookman Old Style" panose="02050604050505020204" pitchFamily="18" charset="0"/>
              </a:rPr>
              <a:t>Çok verimlidir</a:t>
            </a:r>
          </a:p>
          <a:p>
            <a:r>
              <a:rPr lang="tr-TR" sz="3600" dirty="0">
                <a:solidFill>
                  <a:schemeClr val="tx1">
                    <a:alpha val="80000"/>
                  </a:schemeClr>
                </a:solidFill>
                <a:latin typeface="Bookman Old Style" panose="02050604050505020204" pitchFamily="18" charset="0"/>
              </a:rPr>
              <a:t>Kullanım alanları geniştir{</a:t>
            </a:r>
          </a:p>
          <a:p>
            <a:pPr marL="0" indent="0">
              <a:buNone/>
            </a:pPr>
            <a:r>
              <a:rPr lang="tr-TR" sz="3600" dirty="0">
                <a:solidFill>
                  <a:schemeClr val="tx1">
                    <a:alpha val="80000"/>
                  </a:schemeClr>
                </a:solidFill>
                <a:latin typeface="Bookman Old Style" panose="02050604050505020204" pitchFamily="18" charset="0"/>
              </a:rPr>
              <a:t>					-İşletim Sistemleri</a:t>
            </a:r>
          </a:p>
          <a:p>
            <a:pPr marL="0" indent="0">
              <a:buNone/>
            </a:pPr>
            <a:r>
              <a:rPr lang="tr-TR" sz="3600" dirty="0">
                <a:solidFill>
                  <a:schemeClr val="tx1">
                    <a:alpha val="80000"/>
                  </a:schemeClr>
                </a:solidFill>
                <a:latin typeface="Bookman Old Style" panose="02050604050505020204" pitchFamily="18" charset="0"/>
              </a:rPr>
              <a:t>					-Veri Tabanları</a:t>
            </a:r>
          </a:p>
          <a:p>
            <a:pPr marL="0" indent="0">
              <a:buNone/>
            </a:pPr>
            <a:r>
              <a:rPr lang="tr-TR" sz="3600" dirty="0">
                <a:solidFill>
                  <a:schemeClr val="tx1">
                    <a:alpha val="80000"/>
                  </a:schemeClr>
                </a:solidFill>
                <a:latin typeface="Bookman Old Style" panose="02050604050505020204" pitchFamily="18" charset="0"/>
              </a:rPr>
              <a:t>					-Gömüşü Sistemler</a:t>
            </a:r>
          </a:p>
          <a:p>
            <a:pPr marL="0" indent="0">
              <a:buNone/>
            </a:pPr>
            <a:r>
              <a:rPr lang="tr-TR" sz="3600" dirty="0">
                <a:solidFill>
                  <a:schemeClr val="tx1">
                    <a:alpha val="80000"/>
                  </a:schemeClr>
                </a:solidFill>
                <a:latin typeface="Bookman Old Style" panose="02050604050505020204" pitchFamily="18" charset="0"/>
              </a:rPr>
              <a:t>					-Ağ Sürücüleri</a:t>
            </a:r>
          </a:p>
          <a:p>
            <a:pPr marL="0" indent="0">
              <a:buNone/>
            </a:pPr>
            <a:r>
              <a:rPr lang="tr-TR" sz="3600" dirty="0">
                <a:solidFill>
                  <a:schemeClr val="tx1">
                    <a:alpha val="80000"/>
                  </a:schemeClr>
                </a:solidFill>
                <a:latin typeface="Bookman Old Style" panose="02050604050505020204" pitchFamily="18" charset="0"/>
              </a:rPr>
              <a:t>					-Derleyiciler </a:t>
            </a:r>
          </a:p>
          <a:p>
            <a:pPr marL="0" indent="0">
              <a:buNone/>
            </a:pPr>
            <a:r>
              <a:rPr lang="tr-TR" sz="3600" dirty="0">
                <a:solidFill>
                  <a:schemeClr val="tx1">
                    <a:alpha val="80000"/>
                  </a:schemeClr>
                </a:solidFill>
                <a:latin typeface="Bookman Old Style" panose="02050604050505020204" pitchFamily="18" charset="0"/>
              </a:rPr>
              <a:t>					-Vb.</a:t>
            </a:r>
          </a:p>
          <a:p>
            <a:pPr marL="0" indent="0">
              <a:buNone/>
            </a:pPr>
            <a:r>
              <a:rPr lang="tr-TR" sz="3600" dirty="0">
                <a:solidFill>
                  <a:schemeClr val="tx1">
                    <a:alpha val="80000"/>
                  </a:schemeClr>
                </a:solidFill>
                <a:latin typeface="Bookman Old Style" panose="02050604050505020204" pitchFamily="18" charset="0"/>
              </a:rPr>
              <a:t>					}</a:t>
            </a:r>
          </a:p>
          <a:p>
            <a:r>
              <a:rPr lang="tr-TR" sz="3600" dirty="0">
                <a:solidFill>
                  <a:schemeClr val="tx1">
                    <a:alpha val="80000"/>
                  </a:schemeClr>
                </a:solidFill>
                <a:latin typeface="Bookman Old Style" panose="02050604050505020204" pitchFamily="18" charset="0"/>
              </a:rPr>
              <a:t>Modülerdir</a:t>
            </a:r>
            <a:endParaRPr lang="en-US" sz="1400" dirty="0">
              <a:solidFill>
                <a:schemeClr val="tx1">
                  <a:alpha val="80000"/>
                </a:schemeClr>
              </a:solidFill>
              <a:latin typeface="Bookman Old Style" panose="02050604050505020204" pitchFamily="18" charset="0"/>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421280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62E8D1-D777-47DD-91BB-391575746D43}"/>
              </a:ext>
            </a:extLst>
          </p:cNvPr>
          <p:cNvSpPr>
            <a:spLocks noGrp="1"/>
          </p:cNvSpPr>
          <p:nvPr>
            <p:ph type="title"/>
          </p:nvPr>
        </p:nvSpPr>
        <p:spPr>
          <a:xfrm>
            <a:off x="340733" y="534730"/>
            <a:ext cx="10515600" cy="1152590"/>
          </a:xfrm>
        </p:spPr>
        <p:txBody>
          <a:bodyPr/>
          <a:lstStyle/>
          <a:p>
            <a:r>
              <a:rPr lang="tr-TR" dirty="0">
                <a:latin typeface="A-Space Demo" panose="02000500000000000000" pitchFamily="2" charset="-94"/>
              </a:rPr>
              <a:t>Bir C Programının Yapısı</a:t>
            </a:r>
            <a:endParaRPr lang="en-US" dirty="0">
              <a:latin typeface="A-Space Demo" panose="02000500000000000000" pitchFamily="2" charset="-94"/>
            </a:endParaRPr>
          </a:p>
        </p:txBody>
      </p:sp>
      <p:sp>
        <p:nvSpPr>
          <p:cNvPr id="3" name="İçerik Yer Tutucusu 2">
            <a:extLst>
              <a:ext uri="{FF2B5EF4-FFF2-40B4-BE49-F238E27FC236}">
                <a16:creationId xmlns:a16="http://schemas.microsoft.com/office/drawing/2014/main" id="{5C7C49DE-7753-447D-909A-EBCCED3D860F}"/>
              </a:ext>
            </a:extLst>
          </p:cNvPr>
          <p:cNvSpPr>
            <a:spLocks noGrp="1"/>
          </p:cNvSpPr>
          <p:nvPr>
            <p:ph idx="1"/>
          </p:nvPr>
        </p:nvSpPr>
        <p:spPr/>
        <p:txBody>
          <a:bodyPr/>
          <a:lstStyle/>
          <a:p>
            <a:r>
              <a:rPr lang="tr-TR" dirty="0">
                <a:latin typeface="Bookman Old Style" panose="02050604050505020204" pitchFamily="18" charset="0"/>
              </a:rPr>
              <a:t>Bir C programının çalışabilmesi için «main» adında bir ana fonksiyonumuzun olması gerekmektedir.</a:t>
            </a:r>
          </a:p>
          <a:p>
            <a:pPr marL="0" indent="0">
              <a:buNone/>
            </a:pPr>
            <a:endParaRPr lang="en-US" dirty="0">
              <a:solidFill>
                <a:srgbClr val="FF0000"/>
              </a:solidFill>
              <a:latin typeface="Bookman Old Style" panose="02050604050505020204" pitchFamily="18" charset="0"/>
            </a:endParaRPr>
          </a:p>
        </p:txBody>
      </p:sp>
      <p:pic>
        <p:nvPicPr>
          <p:cNvPr id="5" name="Resim 4">
            <a:extLst>
              <a:ext uri="{FF2B5EF4-FFF2-40B4-BE49-F238E27FC236}">
                <a16:creationId xmlns:a16="http://schemas.microsoft.com/office/drawing/2014/main" id="{4D1E768C-2A50-415D-A051-D918FF7CC05F}"/>
              </a:ext>
            </a:extLst>
          </p:cNvPr>
          <p:cNvPicPr>
            <a:picLocks noChangeAspect="1"/>
          </p:cNvPicPr>
          <p:nvPr/>
        </p:nvPicPr>
        <p:blipFill>
          <a:blip r:embed="rId3"/>
          <a:stretch>
            <a:fillRect/>
          </a:stretch>
        </p:blipFill>
        <p:spPr>
          <a:xfrm>
            <a:off x="1081083" y="2948304"/>
            <a:ext cx="4925364" cy="2462682"/>
          </a:xfrm>
          <a:prstGeom prst="rect">
            <a:avLst/>
          </a:prstGeom>
        </p:spPr>
      </p:pic>
      <p:grpSp>
        <p:nvGrpSpPr>
          <p:cNvPr id="9" name="Grup 8">
            <a:extLst>
              <a:ext uri="{FF2B5EF4-FFF2-40B4-BE49-F238E27FC236}">
                <a16:creationId xmlns:a16="http://schemas.microsoft.com/office/drawing/2014/main" id="{B5E5FAF8-4371-42E5-96A6-381164F32DDA}"/>
              </a:ext>
            </a:extLst>
          </p:cNvPr>
          <p:cNvGrpSpPr/>
          <p:nvPr/>
        </p:nvGrpSpPr>
        <p:grpSpPr>
          <a:xfrm>
            <a:off x="1283393" y="3020972"/>
            <a:ext cx="1788480" cy="628200"/>
            <a:chOff x="1283393" y="3020972"/>
            <a:chExt cx="1788480" cy="628200"/>
          </a:xfrm>
        </p:grpSpPr>
        <mc:AlternateContent xmlns:mc="http://schemas.openxmlformats.org/markup-compatibility/2006" xmlns:p14="http://schemas.microsoft.com/office/powerpoint/2010/main">
          <mc:Choice Requires="p14">
            <p:contentPart p14:bwMode="auto" r:id="rId4">
              <p14:nvContentPartPr>
                <p14:cNvPr id="6" name="Mürekkep 5">
                  <a:extLst>
                    <a:ext uri="{FF2B5EF4-FFF2-40B4-BE49-F238E27FC236}">
                      <a16:creationId xmlns:a16="http://schemas.microsoft.com/office/drawing/2014/main" id="{FAD484BC-3FC1-4E71-9917-C6795F3EA8D9}"/>
                    </a:ext>
                  </a:extLst>
                </p14:cNvPr>
                <p14:cNvContentPartPr/>
                <p14:nvPr/>
              </p14:nvContentPartPr>
              <p14:xfrm>
                <a:off x="1283393" y="3127892"/>
                <a:ext cx="1378080" cy="521280"/>
              </p14:xfrm>
            </p:contentPart>
          </mc:Choice>
          <mc:Fallback xmlns="">
            <p:pic>
              <p:nvPicPr>
                <p:cNvPr id="6" name="Mürekkep 5">
                  <a:extLst>
                    <a:ext uri="{FF2B5EF4-FFF2-40B4-BE49-F238E27FC236}">
                      <a16:creationId xmlns:a16="http://schemas.microsoft.com/office/drawing/2014/main" id="{FAD484BC-3FC1-4E71-9917-C6795F3EA8D9}"/>
                    </a:ext>
                  </a:extLst>
                </p:cNvPr>
                <p:cNvPicPr/>
                <p:nvPr/>
              </p:nvPicPr>
              <p:blipFill>
                <a:blip r:embed="rId5"/>
                <a:stretch>
                  <a:fillRect/>
                </a:stretch>
              </p:blipFill>
              <p:spPr>
                <a:xfrm>
                  <a:off x="1274393" y="3118892"/>
                  <a:ext cx="139572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Mürekkep 6">
                  <a:extLst>
                    <a:ext uri="{FF2B5EF4-FFF2-40B4-BE49-F238E27FC236}">
                      <a16:creationId xmlns:a16="http://schemas.microsoft.com/office/drawing/2014/main" id="{02AEFF77-C212-449B-8B4F-4E01A297F3B6}"/>
                    </a:ext>
                  </a:extLst>
                </p14:cNvPr>
                <p14:cNvContentPartPr/>
                <p14:nvPr/>
              </p14:nvContentPartPr>
              <p14:xfrm>
                <a:off x="2648513" y="3099812"/>
                <a:ext cx="382320" cy="162000"/>
              </p14:xfrm>
            </p:contentPart>
          </mc:Choice>
          <mc:Fallback xmlns="">
            <p:pic>
              <p:nvPicPr>
                <p:cNvPr id="7" name="Mürekkep 6">
                  <a:extLst>
                    <a:ext uri="{FF2B5EF4-FFF2-40B4-BE49-F238E27FC236}">
                      <a16:creationId xmlns:a16="http://schemas.microsoft.com/office/drawing/2014/main" id="{02AEFF77-C212-449B-8B4F-4E01A297F3B6}"/>
                    </a:ext>
                  </a:extLst>
                </p:cNvPr>
                <p:cNvPicPr/>
                <p:nvPr/>
              </p:nvPicPr>
              <p:blipFill>
                <a:blip r:embed="rId7"/>
                <a:stretch>
                  <a:fillRect/>
                </a:stretch>
              </p:blipFill>
              <p:spPr>
                <a:xfrm>
                  <a:off x="2639513" y="3091172"/>
                  <a:ext cx="3999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Mürekkep 7">
                  <a:extLst>
                    <a:ext uri="{FF2B5EF4-FFF2-40B4-BE49-F238E27FC236}">
                      <a16:creationId xmlns:a16="http://schemas.microsoft.com/office/drawing/2014/main" id="{715F4877-598F-4A0E-A4BE-D18EC9C1B4A9}"/>
                    </a:ext>
                  </a:extLst>
                </p14:cNvPr>
                <p14:cNvContentPartPr/>
                <p14:nvPr/>
              </p14:nvContentPartPr>
              <p14:xfrm>
                <a:off x="2987633" y="3020972"/>
                <a:ext cx="84240" cy="156600"/>
              </p14:xfrm>
            </p:contentPart>
          </mc:Choice>
          <mc:Fallback xmlns="">
            <p:pic>
              <p:nvPicPr>
                <p:cNvPr id="8" name="Mürekkep 7">
                  <a:extLst>
                    <a:ext uri="{FF2B5EF4-FFF2-40B4-BE49-F238E27FC236}">
                      <a16:creationId xmlns:a16="http://schemas.microsoft.com/office/drawing/2014/main" id="{715F4877-598F-4A0E-A4BE-D18EC9C1B4A9}"/>
                    </a:ext>
                  </a:extLst>
                </p:cNvPr>
                <p:cNvPicPr/>
                <p:nvPr/>
              </p:nvPicPr>
              <p:blipFill>
                <a:blip r:embed="rId9"/>
                <a:stretch>
                  <a:fillRect/>
                </a:stretch>
              </p:blipFill>
              <p:spPr>
                <a:xfrm>
                  <a:off x="2978993" y="3012332"/>
                  <a:ext cx="101880" cy="174240"/>
                </a:xfrm>
                <a:prstGeom prst="rect">
                  <a:avLst/>
                </a:prstGeom>
              </p:spPr>
            </p:pic>
          </mc:Fallback>
        </mc:AlternateContent>
      </p:grpSp>
      <p:grpSp>
        <p:nvGrpSpPr>
          <p:cNvPr id="16" name="Grup 15">
            <a:extLst>
              <a:ext uri="{FF2B5EF4-FFF2-40B4-BE49-F238E27FC236}">
                <a16:creationId xmlns:a16="http://schemas.microsoft.com/office/drawing/2014/main" id="{8219B0E2-51F5-41DD-97D3-E16B6EE29F41}"/>
              </a:ext>
            </a:extLst>
          </p:cNvPr>
          <p:cNvGrpSpPr/>
          <p:nvPr/>
        </p:nvGrpSpPr>
        <p:grpSpPr>
          <a:xfrm>
            <a:off x="2789993" y="3704612"/>
            <a:ext cx="432000" cy="179280"/>
            <a:chOff x="2789993" y="3704612"/>
            <a:chExt cx="432000" cy="179280"/>
          </a:xfrm>
        </p:grpSpPr>
        <mc:AlternateContent xmlns:mc="http://schemas.openxmlformats.org/markup-compatibility/2006" xmlns:p14="http://schemas.microsoft.com/office/powerpoint/2010/main">
          <mc:Choice Requires="p14">
            <p:contentPart p14:bwMode="auto" r:id="rId10">
              <p14:nvContentPartPr>
                <p14:cNvPr id="10" name="Mürekkep 9">
                  <a:extLst>
                    <a:ext uri="{FF2B5EF4-FFF2-40B4-BE49-F238E27FC236}">
                      <a16:creationId xmlns:a16="http://schemas.microsoft.com/office/drawing/2014/main" id="{4A0EAC88-EE32-42C4-9823-87BF1BA4F981}"/>
                    </a:ext>
                  </a:extLst>
                </p14:cNvPr>
                <p14:cNvContentPartPr/>
                <p14:nvPr/>
              </p14:nvContentPartPr>
              <p14:xfrm>
                <a:off x="2789993" y="3798572"/>
                <a:ext cx="268200" cy="360"/>
              </p14:xfrm>
            </p:contentPart>
          </mc:Choice>
          <mc:Fallback xmlns="">
            <p:pic>
              <p:nvPicPr>
                <p:cNvPr id="10" name="Mürekkep 9">
                  <a:extLst>
                    <a:ext uri="{FF2B5EF4-FFF2-40B4-BE49-F238E27FC236}">
                      <a16:creationId xmlns:a16="http://schemas.microsoft.com/office/drawing/2014/main" id="{4A0EAC88-EE32-42C4-9823-87BF1BA4F981}"/>
                    </a:ext>
                  </a:extLst>
                </p:cNvPr>
                <p:cNvPicPr/>
                <p:nvPr/>
              </p:nvPicPr>
              <p:blipFill>
                <a:blip r:embed="rId11"/>
                <a:stretch>
                  <a:fillRect/>
                </a:stretch>
              </p:blipFill>
              <p:spPr>
                <a:xfrm>
                  <a:off x="2781353" y="3789572"/>
                  <a:ext cx="285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Mürekkep 10">
                  <a:extLst>
                    <a:ext uri="{FF2B5EF4-FFF2-40B4-BE49-F238E27FC236}">
                      <a16:creationId xmlns:a16="http://schemas.microsoft.com/office/drawing/2014/main" id="{CB7AB78C-8AF4-4851-B3C4-52D5F360F283}"/>
                    </a:ext>
                  </a:extLst>
                </p14:cNvPr>
                <p14:cNvContentPartPr/>
                <p14:nvPr/>
              </p14:nvContentPartPr>
              <p14:xfrm>
                <a:off x="3063593" y="3782732"/>
                <a:ext cx="83880" cy="16200"/>
              </p14:xfrm>
            </p:contentPart>
          </mc:Choice>
          <mc:Fallback xmlns="">
            <p:pic>
              <p:nvPicPr>
                <p:cNvPr id="11" name="Mürekkep 10">
                  <a:extLst>
                    <a:ext uri="{FF2B5EF4-FFF2-40B4-BE49-F238E27FC236}">
                      <a16:creationId xmlns:a16="http://schemas.microsoft.com/office/drawing/2014/main" id="{CB7AB78C-8AF4-4851-B3C4-52D5F360F283}"/>
                    </a:ext>
                  </a:extLst>
                </p:cNvPr>
                <p:cNvPicPr/>
                <p:nvPr/>
              </p:nvPicPr>
              <p:blipFill>
                <a:blip r:embed="rId13"/>
                <a:stretch>
                  <a:fillRect/>
                </a:stretch>
              </p:blipFill>
              <p:spPr>
                <a:xfrm>
                  <a:off x="3054593" y="3773732"/>
                  <a:ext cx="1015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Mürekkep 14">
                  <a:extLst>
                    <a:ext uri="{FF2B5EF4-FFF2-40B4-BE49-F238E27FC236}">
                      <a16:creationId xmlns:a16="http://schemas.microsoft.com/office/drawing/2014/main" id="{2114961F-A788-4359-8136-7B0ABF9D53A5}"/>
                    </a:ext>
                  </a:extLst>
                </p14:cNvPr>
                <p14:cNvContentPartPr/>
                <p14:nvPr/>
              </p14:nvContentPartPr>
              <p14:xfrm>
                <a:off x="3138833" y="3704612"/>
                <a:ext cx="83160" cy="179280"/>
              </p14:xfrm>
            </p:contentPart>
          </mc:Choice>
          <mc:Fallback xmlns="">
            <p:pic>
              <p:nvPicPr>
                <p:cNvPr id="15" name="Mürekkep 14">
                  <a:extLst>
                    <a:ext uri="{FF2B5EF4-FFF2-40B4-BE49-F238E27FC236}">
                      <a16:creationId xmlns:a16="http://schemas.microsoft.com/office/drawing/2014/main" id="{2114961F-A788-4359-8136-7B0ABF9D53A5}"/>
                    </a:ext>
                  </a:extLst>
                </p:cNvPr>
                <p:cNvPicPr/>
                <p:nvPr/>
              </p:nvPicPr>
              <p:blipFill>
                <a:blip r:embed="rId15"/>
                <a:stretch>
                  <a:fillRect/>
                </a:stretch>
              </p:blipFill>
              <p:spPr>
                <a:xfrm>
                  <a:off x="3129833" y="3695612"/>
                  <a:ext cx="100800" cy="19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7" name="Mürekkep 16">
                <a:extLst>
                  <a:ext uri="{FF2B5EF4-FFF2-40B4-BE49-F238E27FC236}">
                    <a16:creationId xmlns:a16="http://schemas.microsoft.com/office/drawing/2014/main" id="{BDA324C1-1E01-4AB2-BA9B-AE53BA46AE0C}"/>
                  </a:ext>
                </a:extLst>
              </p14:cNvPr>
              <p14:cNvContentPartPr/>
              <p14:nvPr/>
            </p14:nvContentPartPr>
            <p14:xfrm>
              <a:off x="5449313" y="3921332"/>
              <a:ext cx="298440" cy="953280"/>
            </p14:xfrm>
          </p:contentPart>
        </mc:Choice>
        <mc:Fallback xmlns="">
          <p:pic>
            <p:nvPicPr>
              <p:cNvPr id="17" name="Mürekkep 16">
                <a:extLst>
                  <a:ext uri="{FF2B5EF4-FFF2-40B4-BE49-F238E27FC236}">
                    <a16:creationId xmlns:a16="http://schemas.microsoft.com/office/drawing/2014/main" id="{BDA324C1-1E01-4AB2-BA9B-AE53BA46AE0C}"/>
                  </a:ext>
                </a:extLst>
              </p:cNvPr>
              <p:cNvPicPr/>
              <p:nvPr/>
            </p:nvPicPr>
            <p:blipFill>
              <a:blip r:embed="rId17"/>
              <a:stretch>
                <a:fillRect/>
              </a:stretch>
            </p:blipFill>
            <p:spPr>
              <a:xfrm>
                <a:off x="5440673" y="3912692"/>
                <a:ext cx="316080" cy="970920"/>
              </a:xfrm>
              <a:prstGeom prst="rect">
                <a:avLst/>
              </a:prstGeom>
            </p:spPr>
          </p:pic>
        </mc:Fallback>
      </mc:AlternateContent>
      <p:sp>
        <p:nvSpPr>
          <p:cNvPr id="18" name="Metin kutusu 17">
            <a:extLst>
              <a:ext uri="{FF2B5EF4-FFF2-40B4-BE49-F238E27FC236}">
                <a16:creationId xmlns:a16="http://schemas.microsoft.com/office/drawing/2014/main" id="{56126274-CCC0-4053-9DE5-40668212320B}"/>
              </a:ext>
            </a:extLst>
          </p:cNvPr>
          <p:cNvSpPr txBox="1"/>
          <p:nvPr/>
        </p:nvSpPr>
        <p:spPr>
          <a:xfrm>
            <a:off x="5854045" y="4279769"/>
            <a:ext cx="857840" cy="369332"/>
          </a:xfrm>
          <a:prstGeom prst="rect">
            <a:avLst/>
          </a:prstGeom>
          <a:noFill/>
        </p:spPr>
        <p:txBody>
          <a:bodyPr wrap="square" rtlCol="0">
            <a:spAutoFit/>
          </a:bodyPr>
          <a:lstStyle/>
          <a:p>
            <a:r>
              <a:rPr lang="tr-TR" dirty="0"/>
              <a:t>Gövde</a:t>
            </a:r>
            <a:endParaRPr lang="en-US" dirty="0"/>
          </a:p>
        </p:txBody>
      </p:sp>
      <p:sp>
        <p:nvSpPr>
          <p:cNvPr id="19" name="Metin kutusu 18">
            <a:extLst>
              <a:ext uri="{FF2B5EF4-FFF2-40B4-BE49-F238E27FC236}">
                <a16:creationId xmlns:a16="http://schemas.microsoft.com/office/drawing/2014/main" id="{1630DA22-F503-4B0F-919A-FC9132A1D589}"/>
              </a:ext>
            </a:extLst>
          </p:cNvPr>
          <p:cNvSpPr txBox="1"/>
          <p:nvPr/>
        </p:nvSpPr>
        <p:spPr>
          <a:xfrm>
            <a:off x="3266261" y="3606166"/>
            <a:ext cx="3094828" cy="369332"/>
          </a:xfrm>
          <a:prstGeom prst="rect">
            <a:avLst/>
          </a:prstGeom>
          <a:noFill/>
        </p:spPr>
        <p:txBody>
          <a:bodyPr wrap="square" rtlCol="0">
            <a:spAutoFit/>
          </a:bodyPr>
          <a:lstStyle/>
          <a:p>
            <a:r>
              <a:rPr lang="tr-TR" dirty="0"/>
              <a:t>Fonksiyon(bu senaryoda main)</a:t>
            </a:r>
            <a:endParaRPr lang="en-US" dirty="0"/>
          </a:p>
        </p:txBody>
      </p:sp>
      <p:sp>
        <p:nvSpPr>
          <p:cNvPr id="20" name="Metin kutusu 19">
            <a:extLst>
              <a:ext uri="{FF2B5EF4-FFF2-40B4-BE49-F238E27FC236}">
                <a16:creationId xmlns:a16="http://schemas.microsoft.com/office/drawing/2014/main" id="{5C5AD728-4569-4642-A185-248F5D83A0A2}"/>
              </a:ext>
            </a:extLst>
          </p:cNvPr>
          <p:cNvSpPr txBox="1"/>
          <p:nvPr/>
        </p:nvSpPr>
        <p:spPr>
          <a:xfrm>
            <a:off x="3086679" y="2887312"/>
            <a:ext cx="939913" cy="369332"/>
          </a:xfrm>
          <a:prstGeom prst="rect">
            <a:avLst/>
          </a:prstGeom>
          <a:noFill/>
        </p:spPr>
        <p:txBody>
          <a:bodyPr wrap="square" rtlCol="0">
            <a:spAutoFit/>
          </a:bodyPr>
          <a:lstStyle/>
          <a:p>
            <a:r>
              <a:rPr lang="tr-TR" dirty="0" err="1"/>
              <a:t>Header</a:t>
            </a:r>
            <a:endParaRPr lang="en-US" dirty="0"/>
          </a:p>
        </p:txBody>
      </p:sp>
      <p:grpSp>
        <p:nvGrpSpPr>
          <p:cNvPr id="24" name="Grup 23">
            <a:extLst>
              <a:ext uri="{FF2B5EF4-FFF2-40B4-BE49-F238E27FC236}">
                <a16:creationId xmlns:a16="http://schemas.microsoft.com/office/drawing/2014/main" id="{53E56C13-EC62-4838-8130-5A5A8199ECCE}"/>
              </a:ext>
            </a:extLst>
          </p:cNvPr>
          <p:cNvGrpSpPr/>
          <p:nvPr/>
        </p:nvGrpSpPr>
        <p:grpSpPr>
          <a:xfrm>
            <a:off x="1875593" y="4513532"/>
            <a:ext cx="1405800" cy="1086840"/>
            <a:chOff x="1875593" y="4513532"/>
            <a:chExt cx="1405800" cy="1086840"/>
          </a:xfrm>
        </p:grpSpPr>
        <mc:AlternateContent xmlns:mc="http://schemas.openxmlformats.org/markup-compatibility/2006" xmlns:p14="http://schemas.microsoft.com/office/powerpoint/2010/main">
          <mc:Choice Requires="p14">
            <p:contentPart p14:bwMode="auto" r:id="rId18">
              <p14:nvContentPartPr>
                <p14:cNvPr id="21" name="Mürekkep 20">
                  <a:extLst>
                    <a:ext uri="{FF2B5EF4-FFF2-40B4-BE49-F238E27FC236}">
                      <a16:creationId xmlns:a16="http://schemas.microsoft.com/office/drawing/2014/main" id="{575B979B-B02A-42FF-9ACF-F39A7D895778}"/>
                    </a:ext>
                  </a:extLst>
                </p14:cNvPr>
                <p14:cNvContentPartPr/>
                <p14:nvPr/>
              </p14:nvContentPartPr>
              <p14:xfrm>
                <a:off x="1875593" y="4513532"/>
                <a:ext cx="1405800" cy="492840"/>
              </p14:xfrm>
            </p:contentPart>
          </mc:Choice>
          <mc:Fallback xmlns="">
            <p:pic>
              <p:nvPicPr>
                <p:cNvPr id="21" name="Mürekkep 20">
                  <a:extLst>
                    <a:ext uri="{FF2B5EF4-FFF2-40B4-BE49-F238E27FC236}">
                      <a16:creationId xmlns:a16="http://schemas.microsoft.com/office/drawing/2014/main" id="{575B979B-B02A-42FF-9ACF-F39A7D895778}"/>
                    </a:ext>
                  </a:extLst>
                </p:cNvPr>
                <p:cNvPicPr/>
                <p:nvPr/>
              </p:nvPicPr>
              <p:blipFill>
                <a:blip r:embed="rId19"/>
                <a:stretch>
                  <a:fillRect/>
                </a:stretch>
              </p:blipFill>
              <p:spPr>
                <a:xfrm>
                  <a:off x="1866953" y="4504892"/>
                  <a:ext cx="142344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Mürekkep 21">
                  <a:extLst>
                    <a:ext uri="{FF2B5EF4-FFF2-40B4-BE49-F238E27FC236}">
                      <a16:creationId xmlns:a16="http://schemas.microsoft.com/office/drawing/2014/main" id="{6D16303C-747A-4571-B8DB-D5C982753B50}"/>
                    </a:ext>
                  </a:extLst>
                </p14:cNvPr>
                <p14:cNvContentPartPr/>
                <p14:nvPr/>
              </p14:nvContentPartPr>
              <p14:xfrm>
                <a:off x="2270873" y="5061812"/>
                <a:ext cx="275400" cy="420840"/>
              </p14:xfrm>
            </p:contentPart>
          </mc:Choice>
          <mc:Fallback xmlns="">
            <p:pic>
              <p:nvPicPr>
                <p:cNvPr id="22" name="Mürekkep 21">
                  <a:extLst>
                    <a:ext uri="{FF2B5EF4-FFF2-40B4-BE49-F238E27FC236}">
                      <a16:creationId xmlns:a16="http://schemas.microsoft.com/office/drawing/2014/main" id="{6D16303C-747A-4571-B8DB-D5C982753B50}"/>
                    </a:ext>
                  </a:extLst>
                </p:cNvPr>
                <p:cNvPicPr/>
                <p:nvPr/>
              </p:nvPicPr>
              <p:blipFill>
                <a:blip r:embed="rId21"/>
                <a:stretch>
                  <a:fillRect/>
                </a:stretch>
              </p:blipFill>
              <p:spPr>
                <a:xfrm>
                  <a:off x="2261873" y="5052812"/>
                  <a:ext cx="293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Mürekkep 22">
                  <a:extLst>
                    <a:ext uri="{FF2B5EF4-FFF2-40B4-BE49-F238E27FC236}">
                      <a16:creationId xmlns:a16="http://schemas.microsoft.com/office/drawing/2014/main" id="{E6A0AE66-FAAE-49D5-B817-8C48AC565FA5}"/>
                    </a:ext>
                  </a:extLst>
                </p14:cNvPr>
                <p14:cNvContentPartPr/>
                <p14:nvPr/>
              </p14:nvContentPartPr>
              <p14:xfrm>
                <a:off x="2440433" y="5429372"/>
                <a:ext cx="148680" cy="171000"/>
              </p14:xfrm>
            </p:contentPart>
          </mc:Choice>
          <mc:Fallback xmlns="">
            <p:pic>
              <p:nvPicPr>
                <p:cNvPr id="23" name="Mürekkep 22">
                  <a:extLst>
                    <a:ext uri="{FF2B5EF4-FFF2-40B4-BE49-F238E27FC236}">
                      <a16:creationId xmlns:a16="http://schemas.microsoft.com/office/drawing/2014/main" id="{E6A0AE66-FAAE-49D5-B817-8C48AC565FA5}"/>
                    </a:ext>
                  </a:extLst>
                </p:cNvPr>
                <p:cNvPicPr/>
                <p:nvPr/>
              </p:nvPicPr>
              <p:blipFill>
                <a:blip r:embed="rId23"/>
                <a:stretch>
                  <a:fillRect/>
                </a:stretch>
              </p:blipFill>
              <p:spPr>
                <a:xfrm>
                  <a:off x="2431411" y="5420372"/>
                  <a:ext cx="166363" cy="188640"/>
                </a:xfrm>
                <a:prstGeom prst="rect">
                  <a:avLst/>
                </a:prstGeom>
              </p:spPr>
            </p:pic>
          </mc:Fallback>
        </mc:AlternateContent>
      </p:grpSp>
      <p:sp>
        <p:nvSpPr>
          <p:cNvPr id="25" name="Metin kutusu 24">
            <a:extLst>
              <a:ext uri="{FF2B5EF4-FFF2-40B4-BE49-F238E27FC236}">
                <a16:creationId xmlns:a16="http://schemas.microsoft.com/office/drawing/2014/main" id="{0C57938C-23AC-4D2D-8346-52F2D5DD738B}"/>
              </a:ext>
            </a:extLst>
          </p:cNvPr>
          <p:cNvSpPr txBox="1"/>
          <p:nvPr/>
        </p:nvSpPr>
        <p:spPr>
          <a:xfrm>
            <a:off x="2528992" y="5355659"/>
            <a:ext cx="3306007" cy="646331"/>
          </a:xfrm>
          <a:prstGeom prst="rect">
            <a:avLst/>
          </a:prstGeom>
          <a:noFill/>
        </p:spPr>
        <p:txBody>
          <a:bodyPr wrap="square" rtlCol="0">
            <a:spAutoFit/>
          </a:bodyPr>
          <a:lstStyle/>
          <a:p>
            <a:r>
              <a:rPr lang="tr-TR" dirty="0"/>
              <a:t>Bir fonksiyonu sonlandıran ve dönüş değeri belirten ifade</a:t>
            </a:r>
            <a:endParaRPr lang="en-US" dirty="0"/>
          </a:p>
        </p:txBody>
      </p:sp>
    </p:spTree>
    <p:extLst>
      <p:ext uri="{BB962C8B-B14F-4D97-AF65-F5344CB8AC3E}">
        <p14:creationId xmlns:p14="http://schemas.microsoft.com/office/powerpoint/2010/main" val="226233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4FA5CFD7-3ACD-41A3-A3B0-E06F35C056C9}"/>
              </a:ext>
            </a:extLst>
          </p:cNvPr>
          <p:cNvSpPr>
            <a:spLocks noGrp="1"/>
          </p:cNvSpPr>
          <p:nvPr>
            <p:ph type="title"/>
          </p:nvPr>
        </p:nvSpPr>
        <p:spPr>
          <a:xfrm>
            <a:off x="83040" y="1396322"/>
            <a:ext cx="4076460" cy="3626217"/>
          </a:xfrm>
        </p:spPr>
        <p:txBody>
          <a:bodyPr vert="horz" lIns="91440" tIns="45720" rIns="91440" bIns="45720" rtlCol="0" anchor="b">
            <a:noAutofit/>
          </a:bodyPr>
          <a:lstStyle/>
          <a:p>
            <a:pPr algn="r"/>
            <a:r>
              <a:rPr lang="en-US" sz="3600" kern="1200" dirty="0">
                <a:solidFill>
                  <a:srgbClr val="FFFFFF"/>
                </a:solidFill>
                <a:latin typeface="A-Space Demo" panose="02000500000000000000" pitchFamily="2" charset="-94"/>
              </a:rPr>
              <a:t>Veri </a:t>
            </a:r>
            <a:r>
              <a:rPr lang="en-US" sz="3600" kern="1200" dirty="0" err="1">
                <a:solidFill>
                  <a:srgbClr val="FFFFFF"/>
                </a:solidFill>
                <a:latin typeface="A-Space Demo" panose="02000500000000000000" pitchFamily="2" charset="-94"/>
              </a:rPr>
              <a:t>Tipleri</a:t>
            </a:r>
            <a:r>
              <a:rPr lang="en-US" sz="3600" kern="1200" dirty="0">
                <a:solidFill>
                  <a:srgbClr val="FFFFFF"/>
                </a:solidFill>
                <a:latin typeface="A-Space Demo" panose="02000500000000000000" pitchFamily="2" charset="-94"/>
              </a:rPr>
              <a:t> </a:t>
            </a:r>
            <a:r>
              <a:rPr lang="en-US" sz="3600" kern="1200" dirty="0" err="1">
                <a:solidFill>
                  <a:srgbClr val="FFFFFF"/>
                </a:solidFill>
                <a:latin typeface="A-Space Demo" panose="02000500000000000000" pitchFamily="2" charset="-94"/>
              </a:rPr>
              <a:t>ve</a:t>
            </a:r>
            <a:r>
              <a:rPr lang="en-US" sz="3600" kern="1200" dirty="0">
                <a:solidFill>
                  <a:srgbClr val="FFFFFF"/>
                </a:solidFill>
                <a:latin typeface="A-Space Demo" panose="02000500000000000000" pitchFamily="2" charset="-94"/>
              </a:rPr>
              <a:t> </a:t>
            </a:r>
            <a:r>
              <a:rPr lang="en-US" sz="3600" kern="1200" dirty="0" err="1">
                <a:solidFill>
                  <a:srgbClr val="FFFFFF"/>
                </a:solidFill>
                <a:latin typeface="A-Space Demo" panose="02000500000000000000" pitchFamily="2" charset="-94"/>
              </a:rPr>
              <a:t>Değişkenler</a:t>
            </a:r>
            <a:endParaRPr lang="en-US" sz="3600" kern="1200" dirty="0">
              <a:solidFill>
                <a:srgbClr val="FFFFFF"/>
              </a:solidFill>
              <a:latin typeface="A-Space Demo" panose="02000500000000000000" pitchFamily="2" charset="-94"/>
            </a:endParaRPr>
          </a:p>
        </p:txBody>
      </p:sp>
      <p:pic>
        <p:nvPicPr>
          <p:cNvPr id="7" name="İçerik Yer Tutucusu 6">
            <a:extLst>
              <a:ext uri="{FF2B5EF4-FFF2-40B4-BE49-F238E27FC236}">
                <a16:creationId xmlns:a16="http://schemas.microsoft.com/office/drawing/2014/main" id="{9ACBBB3B-0F79-4314-AC64-919460D02598}"/>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1508"/>
          <a:stretch/>
        </p:blipFill>
        <p:spPr>
          <a:xfrm>
            <a:off x="4445540" y="947002"/>
            <a:ext cx="7697887" cy="4957685"/>
          </a:xfrm>
          <a:prstGeom prst="rect">
            <a:avLst/>
          </a:prstGeom>
        </p:spPr>
      </p:pic>
      <p:grpSp>
        <p:nvGrpSpPr>
          <p:cNvPr id="16" name="Group 15">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4255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1044</Words>
  <Application>Microsoft Office PowerPoint</Application>
  <PresentationFormat>Geniş ekran</PresentationFormat>
  <Paragraphs>120</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22</vt:i4>
      </vt:variant>
    </vt:vector>
  </HeadingPairs>
  <TitlesOfParts>
    <vt:vector size="29" baseType="lpstr">
      <vt:lpstr>Arial</vt:lpstr>
      <vt:lpstr>A-Space Demo</vt:lpstr>
      <vt:lpstr>Bookman Old Style</vt:lpstr>
      <vt:lpstr>Calibri</vt:lpstr>
      <vt:lpstr>Calibri Light</vt:lpstr>
      <vt:lpstr>Wingdings</vt:lpstr>
      <vt:lpstr>Office Teması</vt:lpstr>
      <vt:lpstr>C ile Yapısal Programlama</vt:lpstr>
      <vt:lpstr>Bölüm 1: Yapısal Programlama</vt:lpstr>
      <vt:lpstr>Yapısal Programlama Nedir?</vt:lpstr>
      <vt:lpstr>Yapısal Programlama  VS  Nesneye Dayalı Programlama</vt:lpstr>
      <vt:lpstr>Bölüm 2: C Dili Genel Tekrarı</vt:lpstr>
      <vt:lpstr>C Programlama Dili</vt:lpstr>
      <vt:lpstr>PowerPoint Sunusu</vt:lpstr>
      <vt:lpstr>Bir C Programının Yapısı</vt:lpstr>
      <vt:lpstr>Veri Tipleri ve Değişkenler</vt:lpstr>
      <vt:lpstr>Veri Tipleri ve Değişkenler</vt:lpstr>
      <vt:lpstr>Değişkenler</vt:lpstr>
      <vt:lpstr>İlklendirme</vt:lpstr>
      <vt:lpstr>typedef</vt:lpstr>
      <vt:lpstr>Tipler Arası İşlemler</vt:lpstr>
      <vt:lpstr>Tip Dönüşümü-  Type Casting</vt:lpstr>
      <vt:lpstr>PowerPoint Sunusu</vt:lpstr>
      <vt:lpstr>Koşul İfadeleri</vt:lpstr>
      <vt:lpstr>Döngüler</vt:lpstr>
      <vt:lpstr>Break, Continue ve Go to</vt:lpstr>
      <vt:lpstr>Diziler</vt:lpstr>
      <vt:lpstr>Çok Boyutlu Diziler</vt:lpstr>
      <vt:lpstr>KATILIMINIZ İÇİN  TEŞEKKÜR EDERİZ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ile Yapısal Programlama</dc:title>
  <dc:creator>UMUT GÜZEL</dc:creator>
  <cp:lastModifiedBy>UMUT GÜZEL</cp:lastModifiedBy>
  <cp:revision>11</cp:revision>
  <dcterms:created xsi:type="dcterms:W3CDTF">2022-03-18T23:14:03Z</dcterms:created>
  <dcterms:modified xsi:type="dcterms:W3CDTF">2022-03-21T09:13:13Z</dcterms:modified>
</cp:coreProperties>
</file>