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</a:rPr>
              <a:t>Asıl </a:t>
            </a:r>
            <a:r>
              <a:rPr b="0" lang="tr-TR" sz="6000" spc="-1" strike="noStrike">
                <a:solidFill>
                  <a:srgbClr val="000000"/>
                </a:solidFill>
                <a:latin typeface="Calibri Light"/>
              </a:rPr>
              <a:t>başlık </a:t>
            </a:r>
            <a:r>
              <a:rPr b="0" lang="tr-TR" sz="6000" spc="-1" strike="noStrike">
                <a:solidFill>
                  <a:srgbClr val="000000"/>
                </a:solidFill>
                <a:latin typeface="Calibri Light"/>
              </a:rPr>
              <a:t>stilini </a:t>
            </a:r>
            <a:r>
              <a:rPr b="0" lang="tr-TR" sz="6000" spc="-1" strike="noStrike">
                <a:solidFill>
                  <a:srgbClr val="000000"/>
                </a:solidFill>
                <a:latin typeface="Calibri Light"/>
              </a:rPr>
              <a:t>düzenle</a:t>
            </a:r>
            <a:r>
              <a:rPr b="0" lang="tr-TR" sz="6000" spc="-1" strike="noStrike">
                <a:solidFill>
                  <a:srgbClr val="000000"/>
                </a:solidFill>
                <a:latin typeface="Calibri Light"/>
              </a:rPr>
              <a:t>mek için </a:t>
            </a:r>
            <a:r>
              <a:rPr b="0" lang="tr-TR" sz="6000" spc="-1" strike="noStrike">
                <a:solidFill>
                  <a:srgbClr val="000000"/>
                </a:solidFill>
                <a:latin typeface="Calibri Light"/>
              </a:rPr>
              <a:t>tıklayın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B581B85-E48D-4733-BB55-A38646F5053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AE76E7-6E57-4497-8569-A755F6F76D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Asıl başlık stilini düzenlemek için tıklayın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Asıl metin stillerini düzenlemek için tıklayın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İkinci düzey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Üçüncü düzey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düzey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Beşinci düzey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D00BEA-11E5-4881-AA7D-30E54634935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226B56-A2BD-488D-B04C-5E0E310CE4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Asıl başlık stilini düzenlemek için tıklayın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Asıl metin stillerini düzenlemek için tıklayın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İkinci düzey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Üçüncü düzey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düzey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Beşinci düzey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Asıl metin stillerini düzenlemek için tıklayın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İkinci düzey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Üçüncü düzey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düzey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Beşinci düzey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9EEC6CD-F618-4A46-A500-504E2D839DD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96B1C3-AD52-413B-A209-BA23F1B269A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79360" y="2505240"/>
            <a:ext cx="5366880" cy="1507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4000"/>
          </a:bodyPr>
          <a:p>
            <a:pPr>
              <a:lnSpc>
                <a:spcPct val="90000"/>
              </a:lnSpc>
            </a:pPr>
            <a:r>
              <a:rPr b="1" lang="tr-TR" sz="3200" spc="-1" strike="noStrike">
                <a:solidFill>
                  <a:srgbClr val="000000"/>
                </a:solidFill>
                <a:latin typeface="Bahnschrift"/>
              </a:rPr>
              <a:t>SKY LAB Akademi</a:t>
            </a:r>
            <a:br/>
            <a:r>
              <a:rPr b="1" lang="tr-TR" sz="3200" spc="-1" strike="noStrike">
                <a:solidFill>
                  <a:srgbClr val="000000"/>
                </a:solidFill>
                <a:latin typeface="Bahnschrift"/>
              </a:rPr>
              <a:t>C ile Yapısal Programlama</a:t>
            </a:r>
            <a:br/>
            <a:r>
              <a:rPr b="1" lang="tr-TR" sz="3200" spc="-1" strike="noStrike">
                <a:solidFill>
                  <a:srgbClr val="000000"/>
                </a:solidFill>
                <a:latin typeface="Bahnschrift"/>
              </a:rPr>
              <a:t>Hafta 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0"/>
            <a:ext cx="8662680" cy="2130480"/>
          </a:xfrm>
          <a:custGeom>
            <a:avLst/>
            <a:gdLst/>
            <a:ahLst/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Resim 4" descr=""/>
          <p:cNvPicPr/>
          <p:nvPr/>
        </p:nvPicPr>
        <p:blipFill>
          <a:blip r:embed="rId1"/>
          <a:stretch/>
        </p:blipFill>
        <p:spPr>
          <a:xfrm>
            <a:off x="9141480" y="643320"/>
            <a:ext cx="2250360" cy="262440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0" y="4683240"/>
            <a:ext cx="6516360" cy="2174400"/>
          </a:xfrm>
          <a:custGeom>
            <a:avLst/>
            <a:gdLst/>
            <a:ahLst/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Resim 3" descr="metin içeren bir resim&#10;&#10;Açıklama otomatik olarak oluşturuldu"/>
          <p:cNvPicPr/>
          <p:nvPr/>
        </p:nvPicPr>
        <p:blipFill>
          <a:blip r:embed="rId2"/>
          <a:stretch/>
        </p:blipFill>
        <p:spPr>
          <a:xfrm>
            <a:off x="6692760" y="3589920"/>
            <a:ext cx="3763800" cy="3763800"/>
          </a:xfrm>
          <a:prstGeom prst="rect">
            <a:avLst/>
          </a:prstGeom>
          <a:ln>
            <a:noFill/>
          </a:ln>
        </p:spPr>
      </p:pic>
      <p:sp>
        <p:nvSpPr>
          <p:cNvPr id="129" name="TextShape 4"/>
          <p:cNvSpPr txBox="1"/>
          <p:nvPr/>
        </p:nvSpPr>
        <p:spPr>
          <a:xfrm>
            <a:off x="279360" y="4850640"/>
            <a:ext cx="4088880" cy="2007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ffffff"/>
                </a:solidFill>
                <a:latin typeface="Bahnschrift"/>
              </a:rPr>
              <a:t>*Macrolar ve Preprocessor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ffffff"/>
                </a:solidFill>
                <a:latin typeface="Bahnschrift"/>
              </a:rPr>
              <a:t>*Fonksiyonlar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ffffff"/>
                </a:solidFill>
                <a:latin typeface="Bahnschrift"/>
              </a:rPr>
              <a:t>*Pointer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TextShape 2"/>
          <p:cNvSpPr txBox="1"/>
          <p:nvPr/>
        </p:nvSpPr>
        <p:spPr>
          <a:xfrm>
            <a:off x="1295280" y="669960"/>
            <a:ext cx="48002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>
              <a:lnSpc>
                <a:spcPct val="90000"/>
              </a:lnSpc>
            </a:pPr>
            <a:r>
              <a:rPr b="0" lang="tr-TR" sz="4100" spc="-1" strike="noStrike">
                <a:solidFill>
                  <a:srgbClr val="ffffff"/>
                </a:solidFill>
                <a:latin typeface="Calibri Light"/>
              </a:rPr>
              <a:t>Değer Döndürmeyen Fonksiyonlar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Line 3"/>
          <p:cNvSpPr/>
          <p:nvPr/>
        </p:nvSpPr>
        <p:spPr>
          <a:xfrm flipH="1">
            <a:off x="0" y="2026080"/>
            <a:ext cx="6095880" cy="0"/>
          </a:xfrm>
          <a:prstGeom prst="line">
            <a:avLst/>
          </a:prstGeom>
          <a:ln w="12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TextShape 4"/>
          <p:cNvSpPr txBox="1"/>
          <p:nvPr/>
        </p:nvSpPr>
        <p:spPr>
          <a:xfrm>
            <a:off x="1295280" y="2288880"/>
            <a:ext cx="4800240" cy="3711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ffffff"/>
                </a:solidFill>
                <a:latin typeface="Calibri"/>
              </a:rPr>
              <a:t>Bazı fonksiyonların bir değer döndürmesine gerek yoktur. Sadece içerisinde bulunan işlemleri gerçekleştirmesi gerekir.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ffffff"/>
                </a:solidFill>
                <a:latin typeface="Calibri"/>
              </a:rPr>
              <a:t>Bu durumda fonksiyon tipi «void» olarak belirlenir.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Resim 6" descr=""/>
          <p:cNvPicPr/>
          <p:nvPr/>
        </p:nvPicPr>
        <p:blipFill>
          <a:blip r:embed="rId1"/>
          <a:stretch/>
        </p:blipFill>
        <p:spPr>
          <a:xfrm>
            <a:off x="6645240" y="538920"/>
            <a:ext cx="3588120" cy="2446560"/>
          </a:xfrm>
          <a:prstGeom prst="rect">
            <a:avLst/>
          </a:prstGeom>
          <a:ln>
            <a:noFill/>
          </a:ln>
        </p:spPr>
      </p:pic>
      <p:sp>
        <p:nvSpPr>
          <p:cNvPr id="170" name="CustomShape 5"/>
          <p:cNvSpPr/>
          <p:nvPr/>
        </p:nvSpPr>
        <p:spPr>
          <a:xfrm>
            <a:off x="6431760" y="182880"/>
            <a:ext cx="3996000" cy="3177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Resim 4" descr=""/>
          <p:cNvPicPr/>
          <p:nvPr/>
        </p:nvPicPr>
        <p:blipFill>
          <a:blip r:embed="rId2"/>
          <a:stretch/>
        </p:blipFill>
        <p:spPr>
          <a:xfrm>
            <a:off x="8038800" y="3989880"/>
            <a:ext cx="3588120" cy="2264760"/>
          </a:xfrm>
          <a:prstGeom prst="rect">
            <a:avLst/>
          </a:prstGeom>
          <a:ln>
            <a:noFill/>
          </a:ln>
        </p:spPr>
      </p:pic>
      <p:sp>
        <p:nvSpPr>
          <p:cNvPr id="172" name="CustomShape 6"/>
          <p:cNvSpPr/>
          <p:nvPr/>
        </p:nvSpPr>
        <p:spPr>
          <a:xfrm>
            <a:off x="7824960" y="3543120"/>
            <a:ext cx="3996000" cy="3177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"/>
          <p:cNvSpPr/>
          <p:nvPr/>
        </p:nvSpPr>
        <p:spPr>
          <a:xfrm>
            <a:off x="8448840" y="233640"/>
            <a:ext cx="204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ffffff"/>
                </a:solidFill>
                <a:latin typeface="Calibri"/>
              </a:rPr>
              <a:t>Değer döndüren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9488160" y="3524400"/>
            <a:ext cx="254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ffffff"/>
                </a:solidFill>
                <a:latin typeface="Calibri"/>
              </a:rPr>
              <a:t>Değer döndürmeyen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6" name="Group 2"/>
          <p:cNvGrpSpPr/>
          <p:nvPr/>
        </p:nvGrpSpPr>
        <p:grpSpPr>
          <a:xfrm>
            <a:off x="0" y="1216440"/>
            <a:ext cx="731160" cy="673200"/>
            <a:chOff x="0" y="1216440"/>
            <a:chExt cx="731160" cy="673200"/>
          </a:xfrm>
        </p:grpSpPr>
        <p:sp>
          <p:nvSpPr>
            <p:cNvPr id="177" name="CustomShape 3"/>
            <p:cNvSpPr/>
            <p:nvPr/>
          </p:nvSpPr>
          <p:spPr>
            <a:xfrm>
              <a:off x="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4"/>
            <p:cNvSpPr/>
            <p:nvPr/>
          </p:nvSpPr>
          <p:spPr>
            <a:xfrm>
              <a:off x="26784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5"/>
            <p:cNvSpPr/>
            <p:nvPr/>
          </p:nvSpPr>
          <p:spPr>
            <a:xfrm>
              <a:off x="53568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0" name="CustomShape 6"/>
          <p:cNvSpPr/>
          <p:nvPr/>
        </p:nvSpPr>
        <p:spPr>
          <a:xfrm>
            <a:off x="640080" y="613800"/>
            <a:ext cx="10907280" cy="189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Shape 7"/>
          <p:cNvSpPr txBox="1"/>
          <p:nvPr/>
        </p:nvSpPr>
        <p:spPr>
          <a:xfrm>
            <a:off x="1043640" y="810000"/>
            <a:ext cx="9942480" cy="155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800" spc="-1" strike="noStrike">
                <a:solidFill>
                  <a:srgbClr val="000000"/>
                </a:solidFill>
                <a:latin typeface="Calibri Light"/>
              </a:rPr>
              <a:t>Scope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8"/>
          <p:cNvSpPr txBox="1"/>
          <p:nvPr/>
        </p:nvSpPr>
        <p:spPr>
          <a:xfrm>
            <a:off x="0" y="2833560"/>
            <a:ext cx="7007400" cy="3124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Scope kavramı bir değişkenin kabul gördüğü bölgeyi belirtir.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Bir fonksiyonun içindeki değişken sadece o fonksiyon içerisinde geçerlidir.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Bir değişkenin tüm fonksiyonlarda geçerli olmasının yolu onu Global değişken ya da Makrodur.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Line 9"/>
          <p:cNvSpPr/>
          <p:nvPr/>
        </p:nvSpPr>
        <p:spPr>
          <a:xfrm flipH="1">
            <a:off x="838080" y="6485040"/>
            <a:ext cx="10515600" cy="0"/>
          </a:xfrm>
          <a:prstGeom prst="line">
            <a:avLst/>
          </a:prstGeom>
          <a:ln w="5724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Resim 4" descr=""/>
          <p:cNvPicPr/>
          <p:nvPr/>
        </p:nvPicPr>
        <p:blipFill>
          <a:blip r:embed="rId1"/>
          <a:stretch/>
        </p:blipFill>
        <p:spPr>
          <a:xfrm>
            <a:off x="7170120" y="2598480"/>
            <a:ext cx="5021280" cy="359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Shape 2"/>
          <p:cNvSpPr txBox="1"/>
          <p:nvPr/>
        </p:nvSpPr>
        <p:spPr>
          <a:xfrm>
            <a:off x="793800" y="387000"/>
            <a:ext cx="10065600" cy="1298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Recursive Fonksiyonlar(Özyinelemeli Fonksiyonlar)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 flipH="1" flipV="1">
            <a:off x="-720" y="1998720"/>
            <a:ext cx="11454120" cy="78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0" y="2203200"/>
            <a:ext cx="11382840" cy="426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TextShape 5"/>
          <p:cNvSpPr txBox="1"/>
          <p:nvPr/>
        </p:nvSpPr>
        <p:spPr>
          <a:xfrm>
            <a:off x="350280" y="2599560"/>
            <a:ext cx="4974120" cy="3639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Bir fonksiyonun içerisinde kendisini çağırması konseptine verilen isimdir.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Resim 4" descr=""/>
          <p:cNvPicPr/>
          <p:nvPr/>
        </p:nvPicPr>
        <p:blipFill>
          <a:blip r:embed="rId1"/>
          <a:stretch/>
        </p:blipFill>
        <p:spPr>
          <a:xfrm>
            <a:off x="5625720" y="2203200"/>
            <a:ext cx="5747760" cy="4267800"/>
          </a:xfrm>
          <a:prstGeom prst="rect">
            <a:avLst/>
          </a:prstGeom>
          <a:ln>
            <a:noFill/>
          </a:ln>
        </p:spPr>
      </p:pic>
      <p:sp>
        <p:nvSpPr>
          <p:cNvPr id="191" name="CustomShape 6"/>
          <p:cNvSpPr/>
          <p:nvPr/>
        </p:nvSpPr>
        <p:spPr>
          <a:xfrm rot="5400000">
            <a:off x="11228400" y="2313000"/>
            <a:ext cx="78120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3" name="Group 2"/>
          <p:cNvGrpSpPr/>
          <p:nvPr/>
        </p:nvGrpSpPr>
        <p:grpSpPr>
          <a:xfrm>
            <a:off x="0" y="1216440"/>
            <a:ext cx="731160" cy="673200"/>
            <a:chOff x="0" y="1216440"/>
            <a:chExt cx="731160" cy="673200"/>
          </a:xfrm>
        </p:grpSpPr>
        <p:sp>
          <p:nvSpPr>
            <p:cNvPr id="194" name="CustomShape 3"/>
            <p:cNvSpPr/>
            <p:nvPr/>
          </p:nvSpPr>
          <p:spPr>
            <a:xfrm>
              <a:off x="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4"/>
            <p:cNvSpPr/>
            <p:nvPr/>
          </p:nvSpPr>
          <p:spPr>
            <a:xfrm>
              <a:off x="26784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5"/>
            <p:cNvSpPr/>
            <p:nvPr/>
          </p:nvSpPr>
          <p:spPr>
            <a:xfrm>
              <a:off x="53568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7" name="CustomShape 6"/>
          <p:cNvSpPr/>
          <p:nvPr/>
        </p:nvSpPr>
        <p:spPr>
          <a:xfrm>
            <a:off x="640080" y="613800"/>
            <a:ext cx="10907280" cy="189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Shape 7"/>
          <p:cNvSpPr txBox="1"/>
          <p:nvPr/>
        </p:nvSpPr>
        <p:spPr>
          <a:xfrm>
            <a:off x="1043640" y="810000"/>
            <a:ext cx="9942480" cy="155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800" spc="-1" strike="noStrike">
                <a:solidFill>
                  <a:srgbClr val="000000"/>
                </a:solidFill>
                <a:latin typeface="Calibri Light"/>
              </a:rPr>
              <a:t>ÖRNEK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8"/>
          <p:cNvSpPr txBox="1"/>
          <p:nvPr/>
        </p:nvSpPr>
        <p:spPr>
          <a:xfrm>
            <a:off x="1045080" y="3017520"/>
            <a:ext cx="9941040" cy="3124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Kullanıcı tarafından girilen sayının faktöriyelini alan recursive fonksiyonu yazınız.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Line 9"/>
          <p:cNvSpPr/>
          <p:nvPr/>
        </p:nvSpPr>
        <p:spPr>
          <a:xfrm flipH="1">
            <a:off x="838080" y="6485040"/>
            <a:ext cx="10515600" cy="0"/>
          </a:xfrm>
          <a:prstGeom prst="line">
            <a:avLst/>
          </a:prstGeom>
          <a:ln w="5724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2" name="Group 2"/>
          <p:cNvGrpSpPr/>
          <p:nvPr/>
        </p:nvGrpSpPr>
        <p:grpSpPr>
          <a:xfrm>
            <a:off x="2522160" y="-15840"/>
            <a:ext cx="7147080" cy="5876640"/>
            <a:chOff x="2522160" y="-15840"/>
            <a:chExt cx="7147080" cy="5876640"/>
          </a:xfrm>
        </p:grpSpPr>
        <p:sp>
          <p:nvSpPr>
            <p:cNvPr id="203" name="Line 3"/>
            <p:cNvSpPr/>
            <p:nvPr/>
          </p:nvSpPr>
          <p:spPr>
            <a:xfrm flipH="1">
              <a:off x="2522160" y="5860800"/>
              <a:ext cx="7141320" cy="0"/>
            </a:xfrm>
            <a:prstGeom prst="line">
              <a:avLst/>
            </a:prstGeom>
            <a:ln w="15228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4"/>
            <p:cNvSpPr/>
            <p:nvPr/>
          </p:nvSpPr>
          <p:spPr>
            <a:xfrm>
              <a:off x="2522160" y="-15840"/>
              <a:ext cx="7147080" cy="5630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5" name="CustomShape 5"/>
          <p:cNvSpPr/>
          <p:nvPr/>
        </p:nvSpPr>
        <p:spPr>
          <a:xfrm>
            <a:off x="596520" y="1055880"/>
            <a:ext cx="10998720" cy="335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TextShape 6"/>
          <p:cNvSpPr txBox="1"/>
          <p:nvPr/>
        </p:nvSpPr>
        <p:spPr>
          <a:xfrm>
            <a:off x="1523880" y="1584720"/>
            <a:ext cx="9143640" cy="255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000000"/>
                </a:solidFill>
                <a:latin typeface="Calibri Light"/>
              </a:rPr>
              <a:t>Bölüm 3: </a:t>
            </a:r>
            <a:br/>
            <a:r>
              <a:rPr b="1" lang="en-US" sz="6600" spc="-1" strike="noStrike">
                <a:solidFill>
                  <a:srgbClr val="000000"/>
                </a:solidFill>
                <a:latin typeface="Calibri Light"/>
              </a:rPr>
              <a:t>Pointer</a:t>
            </a:r>
            <a:r>
              <a:rPr b="1" lang="tr-TR" sz="6600" spc="-1" strike="noStrike">
                <a:solidFill>
                  <a:srgbClr val="000000"/>
                </a:solidFill>
                <a:latin typeface="Calibri Light"/>
              </a:rPr>
              <a:t>(İşaretçi)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Shape 2"/>
          <p:cNvSpPr txBox="1"/>
          <p:nvPr/>
        </p:nvSpPr>
        <p:spPr>
          <a:xfrm>
            <a:off x="793800" y="387000"/>
            <a:ext cx="10065600" cy="1298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tr-TR" sz="4800" spc="-1" strike="noStrike">
                <a:solidFill>
                  <a:srgbClr val="000000"/>
                </a:solidFill>
                <a:latin typeface="Calibri Light"/>
              </a:rPr>
              <a:t>Adresler ve &amp; operatorü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CustomShape 3"/>
          <p:cNvSpPr/>
          <p:nvPr/>
        </p:nvSpPr>
        <p:spPr>
          <a:xfrm flipH="1" flipV="1">
            <a:off x="-720" y="1998720"/>
            <a:ext cx="11454120" cy="78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0" y="2203200"/>
            <a:ext cx="11382840" cy="426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TextShape 5"/>
          <p:cNvSpPr txBox="1"/>
          <p:nvPr/>
        </p:nvSpPr>
        <p:spPr>
          <a:xfrm>
            <a:off x="793800" y="2599560"/>
            <a:ext cx="4530600" cy="3639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Adres, bir değişkenin bellekte tutulduğu yeri ifade eder.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&amp; operatörü ise «address of» anlamını verir ve değişkenin adresini belirtir.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Resim 4" descr="tablo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6549840" y="2342880"/>
            <a:ext cx="4651200" cy="4128120"/>
          </a:xfrm>
          <a:prstGeom prst="rect">
            <a:avLst/>
          </a:prstGeom>
          <a:ln>
            <a:noFill/>
          </a:ln>
        </p:spPr>
      </p:pic>
      <p:sp>
        <p:nvSpPr>
          <p:cNvPr id="213" name="CustomShape 6"/>
          <p:cNvSpPr/>
          <p:nvPr/>
        </p:nvSpPr>
        <p:spPr>
          <a:xfrm rot="5400000">
            <a:off x="11228400" y="2313000"/>
            <a:ext cx="78120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Shape 2"/>
          <p:cNvSpPr txBox="1"/>
          <p:nvPr/>
        </p:nvSpPr>
        <p:spPr>
          <a:xfrm>
            <a:off x="518040" y="4883400"/>
            <a:ext cx="3949560" cy="1556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Pointer (İşaretçi)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0"/>
            <a:ext cx="12191760" cy="865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4"/>
          <p:cNvSpPr/>
          <p:nvPr/>
        </p:nvSpPr>
        <p:spPr>
          <a:xfrm>
            <a:off x="518040" y="0"/>
            <a:ext cx="11231280" cy="458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8" name="Resim 4" descr=""/>
          <p:cNvPicPr/>
          <p:nvPr/>
        </p:nvPicPr>
        <p:blipFill>
          <a:blip r:embed="rId1"/>
          <a:stretch/>
        </p:blipFill>
        <p:spPr>
          <a:xfrm>
            <a:off x="959040" y="574200"/>
            <a:ext cx="10369440" cy="3447720"/>
          </a:xfrm>
          <a:prstGeom prst="rect">
            <a:avLst/>
          </a:prstGeom>
          <a:ln>
            <a:noFill/>
          </a:ln>
        </p:spPr>
      </p:pic>
      <p:sp>
        <p:nvSpPr>
          <p:cNvPr id="219" name="CustomShape 5"/>
          <p:cNvSpPr/>
          <p:nvPr/>
        </p:nvSpPr>
        <p:spPr>
          <a:xfrm flipH="1" rot="5400000">
            <a:off x="4001040" y="5661360"/>
            <a:ext cx="1462680" cy="45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Shape 6"/>
          <p:cNvSpPr txBox="1"/>
          <p:nvPr/>
        </p:nvSpPr>
        <p:spPr>
          <a:xfrm>
            <a:off x="4801320" y="4756680"/>
            <a:ext cx="7104960" cy="1818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Pointerlar bellekteki adresi işaret eder.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* operatörü ile tanımlanır: veri_tipi* değişken_adi;   veya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veri_tipi *değişken_adi;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1453320" y="0"/>
            <a:ext cx="46569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Shape 3"/>
          <p:cNvSpPr txBox="1"/>
          <p:nvPr/>
        </p:nvSpPr>
        <p:spPr>
          <a:xfrm>
            <a:off x="1901160" y="3050280"/>
            <a:ext cx="3722400" cy="756720"/>
          </a:xfrm>
          <a:prstGeom prst="rect">
            <a:avLst/>
          </a:prstGeom>
          <a:noFill/>
          <a:ln cap="sq" w="25560">
            <a:solidFill>
              <a:srgbClr val="ffffff"/>
            </a:solidFill>
            <a:miter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 Light"/>
              </a:rPr>
              <a:t>Pointer Aritmetiği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0" y="0"/>
            <a:ext cx="1452960" cy="685764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TextShape 5"/>
          <p:cNvSpPr txBox="1"/>
          <p:nvPr/>
        </p:nvSpPr>
        <p:spPr>
          <a:xfrm>
            <a:off x="6235560" y="640080"/>
            <a:ext cx="5768280" cy="562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Artırma/Azaltma: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++ veya -- operatörüyle işlem gören pointer, işaret ettiği veri tipi ne ise  onun boyutu kadar byte değeri artar veya azalır. Yani kendinden sonraki veya önceki değeri işaret eder.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Tam sayı ile toplama veya çıkarma yapıldığında ise kendinden tam sayı kadar sonraki ya da önceki değeri ifade eder.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İki pointer birbirinden çıkarıldığında ise işaret ettiği adreslerin değerlerinin farkını verir.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1453320" y="5928120"/>
            <a:ext cx="5056920" cy="9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9000"/>
          </a:bodyPr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Uygulama: Dizilerde işlem yaparken direkt erişim yerine pointer aritmetiğini kullanacağımız bir uygulama yapalım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TextShape 2"/>
          <p:cNvSpPr txBox="1"/>
          <p:nvPr/>
        </p:nvSpPr>
        <p:spPr>
          <a:xfrm>
            <a:off x="645120" y="1463040"/>
            <a:ext cx="3795840" cy="269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tr-TR" sz="4800" spc="-1" strike="noStrike">
                <a:solidFill>
                  <a:srgbClr val="000000"/>
                </a:solidFill>
                <a:latin typeface="Calibri Light"/>
              </a:rPr>
              <a:t>Pointer of Pointers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9" name="Group 3"/>
          <p:cNvGrpSpPr/>
          <p:nvPr/>
        </p:nvGrpSpPr>
        <p:grpSpPr>
          <a:xfrm>
            <a:off x="209520" y="4415040"/>
            <a:ext cx="11982240" cy="2088000"/>
            <a:chOff x="209520" y="4415040"/>
            <a:chExt cx="11982240" cy="2088000"/>
          </a:xfrm>
        </p:grpSpPr>
        <p:sp>
          <p:nvSpPr>
            <p:cNvPr id="230" name="CustomShape 4"/>
            <p:cNvSpPr/>
            <p:nvPr/>
          </p:nvSpPr>
          <p:spPr>
            <a:xfrm flipH="1" flipV="1">
              <a:off x="423720" y="4415400"/>
              <a:ext cx="11767680" cy="2087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Line 5"/>
            <p:cNvSpPr/>
            <p:nvPr/>
          </p:nvSpPr>
          <p:spPr>
            <a:xfrm>
              <a:off x="209520" y="4415040"/>
              <a:ext cx="0" cy="2088000"/>
            </a:xfrm>
            <a:prstGeom prst="line">
              <a:avLst/>
            </a:prstGeom>
            <a:ln w="17784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2" name="CustomShape 6"/>
          <p:cNvSpPr/>
          <p:nvPr/>
        </p:nvSpPr>
        <p:spPr>
          <a:xfrm>
            <a:off x="5133600" y="587880"/>
            <a:ext cx="6504840" cy="5681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Shape 7"/>
          <p:cNvSpPr txBox="1"/>
          <p:nvPr/>
        </p:nvSpPr>
        <p:spPr>
          <a:xfrm>
            <a:off x="5656320" y="1463040"/>
            <a:ext cx="5542200" cy="4300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Bir pointerin pointeri **degisken_adi şeklinde tanımlanır.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Bu senaryoda ilk pointer değişkenin adresini barındırırken ikinci pointer, pointerin adresini saklar.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En yaygın kullanıldığı yer matrislerdir.(dinamik bellek konusunda değinilecek)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4" name="Resim 12" descr=""/>
          <p:cNvPicPr/>
          <p:nvPr/>
        </p:nvPicPr>
        <p:blipFill>
          <a:blip r:embed="rId1"/>
          <a:stretch/>
        </p:blipFill>
        <p:spPr>
          <a:xfrm>
            <a:off x="5656320" y="4444920"/>
            <a:ext cx="5143680" cy="1047600"/>
          </a:xfrm>
          <a:prstGeom prst="rect">
            <a:avLst/>
          </a:prstGeom>
          <a:ln>
            <a:noFill/>
          </a:ln>
        </p:spPr>
      </p:pic>
      <p:pic>
        <p:nvPicPr>
          <p:cNvPr id="235" name="Resim 14" descr=""/>
          <p:cNvPicPr/>
          <p:nvPr/>
        </p:nvPicPr>
        <p:blipFill>
          <a:blip r:embed="rId2"/>
          <a:stretch/>
        </p:blipFill>
        <p:spPr>
          <a:xfrm>
            <a:off x="10387440" y="1436040"/>
            <a:ext cx="1333440" cy="5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 rot="16200000">
            <a:off x="5662800" y="-3744360"/>
            <a:ext cx="1354680" cy="10749960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1287000" y="1204200"/>
            <a:ext cx="10023120" cy="857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Calibri Light"/>
              </a:rPr>
              <a:t>NULL Pointer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1287000" y="2559240"/>
            <a:ext cx="10317960" cy="396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Herhangi bir adresi işaret etmeyen pointerlara denir.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Basitçe bir pointera değer olarak NULL atanmasına denir.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Kullanımları: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Calibri"/>
              </a:rPr>
              <a:t>Boş bir pointer ilklendirirken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Calibri"/>
              </a:rPr>
              <a:t>Hata Kontrolünde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Calibri"/>
              </a:rPr>
              <a:t>Fonksiyona argüman olarak yollarken.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Resim 4" descr=""/>
          <p:cNvPicPr/>
          <p:nvPr/>
        </p:nvPicPr>
        <p:blipFill>
          <a:blip r:embed="rId1"/>
          <a:stretch/>
        </p:blipFill>
        <p:spPr>
          <a:xfrm>
            <a:off x="1364760" y="2981880"/>
            <a:ext cx="3025080" cy="127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12191760" cy="4412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596520" y="551880"/>
            <a:ext cx="10998720" cy="461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4"/>
          <p:cNvSpPr txBox="1"/>
          <p:nvPr/>
        </p:nvSpPr>
        <p:spPr>
          <a:xfrm>
            <a:off x="1523880" y="1293480"/>
            <a:ext cx="9143640" cy="3274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</a:rPr>
              <a:t>Bölüm 1: </a:t>
            </a:r>
            <a:br/>
            <a:r>
              <a:rPr b="1" lang="en-US" sz="7200" spc="-1" strike="noStrike">
                <a:solidFill>
                  <a:srgbClr val="000000"/>
                </a:solidFill>
                <a:latin typeface="Calibri Light"/>
              </a:rPr>
              <a:t>Makrolar ve Preprocessor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5"/>
          <p:cNvSpPr/>
          <p:nvPr/>
        </p:nvSpPr>
        <p:spPr>
          <a:xfrm flipH="1">
            <a:off x="596160" y="6354360"/>
            <a:ext cx="11000520" cy="0"/>
          </a:xfrm>
          <a:prstGeom prst="line">
            <a:avLst/>
          </a:prstGeom>
          <a:ln w="10152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Shape 2"/>
          <p:cNvSpPr txBox="1"/>
          <p:nvPr/>
        </p:nvSpPr>
        <p:spPr>
          <a:xfrm>
            <a:off x="645120" y="1463040"/>
            <a:ext cx="3795840" cy="269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tr-TR" sz="4800" spc="-1" strike="noStrike">
                <a:solidFill>
                  <a:srgbClr val="000000"/>
                </a:solidFill>
                <a:latin typeface="Calibri Light"/>
              </a:rPr>
              <a:t>Fonksiyon Pointeri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2" name="Group 3"/>
          <p:cNvGrpSpPr/>
          <p:nvPr/>
        </p:nvGrpSpPr>
        <p:grpSpPr>
          <a:xfrm>
            <a:off x="209520" y="4415040"/>
            <a:ext cx="11982240" cy="2088000"/>
            <a:chOff x="209520" y="4415040"/>
            <a:chExt cx="11982240" cy="2088000"/>
          </a:xfrm>
        </p:grpSpPr>
        <p:sp>
          <p:nvSpPr>
            <p:cNvPr id="243" name="CustomShape 4"/>
            <p:cNvSpPr/>
            <p:nvPr/>
          </p:nvSpPr>
          <p:spPr>
            <a:xfrm flipH="1" flipV="1">
              <a:off x="423720" y="4415400"/>
              <a:ext cx="11767680" cy="2087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Line 5"/>
            <p:cNvSpPr/>
            <p:nvPr/>
          </p:nvSpPr>
          <p:spPr>
            <a:xfrm>
              <a:off x="209520" y="4415040"/>
              <a:ext cx="0" cy="2088000"/>
            </a:xfrm>
            <a:prstGeom prst="line">
              <a:avLst/>
            </a:prstGeom>
            <a:ln w="17784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5" name="CustomShape 6"/>
          <p:cNvSpPr/>
          <p:nvPr/>
        </p:nvSpPr>
        <p:spPr>
          <a:xfrm>
            <a:off x="5133600" y="587880"/>
            <a:ext cx="6504840" cy="5681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TextShape 7"/>
          <p:cNvSpPr txBox="1"/>
          <p:nvPr/>
        </p:nvSpPr>
        <p:spPr>
          <a:xfrm>
            <a:off x="5656320" y="1463040"/>
            <a:ext cx="5542200" cy="4300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Tıpkı veri tipleri gibi fonksiyonları da işaret eden pointerlar olabilir. Çünkü fonksiyonların da bulunduğu bir adres olduğunu varsayabiliriz.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Declaration: return_type (*function_name)(types_of_parameters)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Bir fonksiyonun içerisinde başka bir fonksiyonu çağırırken sıklıkla kullanılır.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7" name="Resim 12" descr=""/>
          <p:cNvPicPr/>
          <p:nvPr/>
        </p:nvPicPr>
        <p:blipFill>
          <a:blip r:embed="rId1"/>
          <a:stretch/>
        </p:blipFill>
        <p:spPr>
          <a:xfrm>
            <a:off x="5772960" y="3498840"/>
            <a:ext cx="4724640" cy="819000"/>
          </a:xfrm>
          <a:prstGeom prst="rect">
            <a:avLst/>
          </a:prstGeom>
          <a:ln>
            <a:noFill/>
          </a:ln>
        </p:spPr>
      </p:pic>
      <p:pic>
        <p:nvPicPr>
          <p:cNvPr id="248" name="Resim 6" descr=""/>
          <p:cNvPicPr/>
          <p:nvPr/>
        </p:nvPicPr>
        <p:blipFill>
          <a:blip r:embed="rId2"/>
          <a:stretch/>
        </p:blipFill>
        <p:spPr>
          <a:xfrm>
            <a:off x="5772960" y="4452480"/>
            <a:ext cx="4448520" cy="23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"/>
          <p:cNvSpPr/>
          <p:nvPr/>
        </p:nvSpPr>
        <p:spPr>
          <a:xfrm rot="5400000">
            <a:off x="-1269720" y="3369240"/>
            <a:ext cx="32000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"/>
          <p:cNvSpPr/>
          <p:nvPr/>
        </p:nvSpPr>
        <p:spPr>
          <a:xfrm rot="16200000">
            <a:off x="6374520" y="1040760"/>
            <a:ext cx="6857640" cy="4776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388080" y="857880"/>
            <a:ext cx="11066760" cy="5208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TextShape 5"/>
          <p:cNvSpPr txBox="1"/>
          <p:nvPr/>
        </p:nvSpPr>
        <p:spPr>
          <a:xfrm>
            <a:off x="987840" y="3071160"/>
            <a:ext cx="9910080" cy="258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Ubuntu"/>
              </a:rPr>
              <a:t>KATILIMINIZ İÇİN TEŞEKKÜR EDERİZ</a:t>
            </a:r>
            <a:endParaRPr b="0" lang="en-US" sz="8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54" name="CustomShape 6"/>
          <p:cNvSpPr/>
          <p:nvPr/>
        </p:nvSpPr>
        <p:spPr>
          <a:xfrm rot="5400000">
            <a:off x="-1523520" y="3366000"/>
            <a:ext cx="32000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Resim 13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63240" y="217440"/>
            <a:ext cx="3763800" cy="376380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9988560" y="3070440"/>
            <a:ext cx="130068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12000" spc="-1" strike="noStrike">
                <a:solidFill>
                  <a:srgbClr val="000000"/>
                </a:solidFill>
                <a:latin typeface="Calibri"/>
              </a:rPr>
              <a:t>:)</a:t>
            </a:r>
            <a:endParaRPr b="0" lang="en-US" sz="1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 rot="16200000">
            <a:off x="1288440" y="381600"/>
            <a:ext cx="2199960" cy="33422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2"/>
          <p:cNvSpPr txBox="1"/>
          <p:nvPr/>
        </p:nvSpPr>
        <p:spPr>
          <a:xfrm>
            <a:off x="966960" y="1204200"/>
            <a:ext cx="2826360" cy="1780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Bahnschrift"/>
              </a:rPr>
              <a:t>Preprocessor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17480" y="3367440"/>
            <a:ext cx="3789360" cy="34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"/>
              </a:rPr>
              <a:t>Kod Compile edilmeden önce çalıştırılan komutlardır.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"/>
              </a:rPr>
              <a:t>‘</a:t>
            </a:r>
            <a:r>
              <a:rPr b="0" lang="en-US" sz="2400" spc="-1" strike="noStrike">
                <a:solidFill>
                  <a:srgbClr val="000000"/>
                </a:solidFill>
                <a:latin typeface="Bahnschrift"/>
              </a:rPr>
              <a:t>#’ işareti ile başlayan komutlardır.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Bahnschrift"/>
              </a:rPr>
              <a:t>Source kodunun başında yer alır.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Bahnschrift"/>
              </a:rPr>
              <a:t>Satır sonuna ";" konmaz.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İçerik Yer Tutucusu 4" descr=""/>
          <p:cNvPicPr/>
          <p:nvPr/>
        </p:nvPicPr>
        <p:blipFill>
          <a:blip r:embed="rId1"/>
          <a:stretch/>
        </p:blipFill>
        <p:spPr>
          <a:xfrm>
            <a:off x="5260320" y="1320840"/>
            <a:ext cx="6431760" cy="421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690120" y="2113200"/>
            <a:ext cx="3241800" cy="254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Bahnschrift"/>
              </a:rPr>
              <a:t>Preprocessor Komutları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Resim 5" descr=""/>
          <p:cNvPicPr/>
          <p:nvPr/>
        </p:nvPicPr>
        <p:blipFill>
          <a:blip r:embed="rId1"/>
          <a:srcRect l="0" t="0" r="0" b="43959"/>
          <a:stretch/>
        </p:blipFill>
        <p:spPr>
          <a:xfrm>
            <a:off x="4216680" y="0"/>
            <a:ext cx="5364360" cy="4321080"/>
          </a:xfrm>
          <a:prstGeom prst="rect">
            <a:avLst/>
          </a:prstGeom>
          <a:ln>
            <a:noFill/>
          </a:ln>
        </p:spPr>
      </p:pic>
      <p:pic>
        <p:nvPicPr>
          <p:cNvPr id="142" name="Resim 7" descr=""/>
          <p:cNvPicPr/>
          <p:nvPr/>
        </p:nvPicPr>
        <p:blipFill>
          <a:blip r:embed="rId2"/>
          <a:srcRect l="0" t="56728" r="12038" b="0"/>
          <a:stretch/>
        </p:blipFill>
        <p:spPr>
          <a:xfrm>
            <a:off x="7202520" y="3269880"/>
            <a:ext cx="4713480" cy="333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5b5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2"/>
          <p:cNvSpPr txBox="1"/>
          <p:nvPr/>
        </p:nvSpPr>
        <p:spPr>
          <a:xfrm>
            <a:off x="694440" y="1487160"/>
            <a:ext cx="2742840" cy="274284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tr-TR" sz="3600" spc="-1" strike="noStrike">
                <a:solidFill>
                  <a:srgbClr val="ffffff"/>
                </a:solidFill>
                <a:latin typeface="Calibri Light"/>
              </a:rPr>
              <a:t>Makrolar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Resim 4" descr=""/>
          <p:cNvPicPr/>
          <p:nvPr/>
        </p:nvPicPr>
        <p:blipFill>
          <a:blip r:embed="rId1"/>
          <a:stretch/>
        </p:blipFill>
        <p:spPr>
          <a:xfrm>
            <a:off x="3686760" y="2694600"/>
            <a:ext cx="7481160" cy="3792600"/>
          </a:xfrm>
          <a:prstGeom prst="rect">
            <a:avLst/>
          </a:prstGeom>
          <a:ln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3853800" y="225360"/>
            <a:ext cx="7187760" cy="2293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Preprocessor komutları ile tanımlanmış birimlere makro adı verilir.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En çok kullanılan örneği #define’dır.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Ör: #define SIZE 100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C’ de gömülü olarak bulunan bazı makrolar şu şekildedir: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0" y="0"/>
            <a:ext cx="12191760" cy="4412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596520" y="551880"/>
            <a:ext cx="10998720" cy="461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4"/>
          <p:cNvSpPr txBox="1"/>
          <p:nvPr/>
        </p:nvSpPr>
        <p:spPr>
          <a:xfrm>
            <a:off x="1523880" y="1293480"/>
            <a:ext cx="9143640" cy="3274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</a:rPr>
              <a:t>Bölüm 2: </a:t>
            </a:r>
            <a:br/>
            <a:r>
              <a:rPr b="1" lang="en-US" sz="7200" spc="-1" strike="noStrike">
                <a:solidFill>
                  <a:srgbClr val="000000"/>
                </a:solidFill>
                <a:latin typeface="Calibri Light"/>
              </a:rPr>
              <a:t>Fonksiyonlar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Line 5"/>
          <p:cNvSpPr/>
          <p:nvPr/>
        </p:nvSpPr>
        <p:spPr>
          <a:xfrm flipH="1">
            <a:off x="596160" y="6354360"/>
            <a:ext cx="11000520" cy="0"/>
          </a:xfrm>
          <a:prstGeom prst="line">
            <a:avLst/>
          </a:prstGeom>
          <a:ln w="10152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287000" y="537840"/>
            <a:ext cx="9617760" cy="789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tr-TR" sz="3200" spc="-1" strike="noStrike">
                <a:solidFill>
                  <a:srgbClr val="ffffff"/>
                </a:solidFill>
                <a:latin typeface="Calibri Light"/>
              </a:rPr>
              <a:t>Fonksiyonlar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287000" y="1539360"/>
            <a:ext cx="9617760" cy="2361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Belirli bir operasyonu gerçekleştiren bir dizi operasyona denir.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C programları fonksiyonlardan oluşur. En temel fonksiyon ise main() fonksiyonudur.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Fonksiyon, Kaynak dosyasında main fonksiyonundan önce tanımlanmalıdır: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-fonksiyonu mainin üzerinde tanımlamak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-mainin üzerinde fonksiyonun prototipini belirlemek/decleration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Fonksiyon tanımı: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Resim 4" descr=""/>
          <p:cNvPicPr/>
          <p:nvPr/>
        </p:nvPicPr>
        <p:blipFill>
          <a:blip r:embed="rId1"/>
          <a:stretch/>
        </p:blipFill>
        <p:spPr>
          <a:xfrm>
            <a:off x="3629880" y="3537000"/>
            <a:ext cx="6095520" cy="87624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 flipH="1">
            <a:off x="660600" y="5000040"/>
            <a:ext cx="102430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İki farklı şekilde çağırılır: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-Call by Value: Fonksiyona göndereceğimiz argümanları değerleriyle çağırmaya denir.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-Call by Reference: Fonksiyonun, argümanların adresleriyle çağırılmasıdır. (ilerde değinilecektir.)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Resim 4" descr=""/>
          <p:cNvPicPr/>
          <p:nvPr/>
        </p:nvPicPr>
        <p:blipFill>
          <a:blip r:embed="rId1"/>
          <a:srcRect l="0" t="0" r="18039" b="0"/>
          <a:stretch/>
        </p:blipFill>
        <p:spPr>
          <a:xfrm>
            <a:off x="335880" y="955800"/>
            <a:ext cx="5480640" cy="5210640"/>
          </a:xfrm>
          <a:prstGeom prst="rect">
            <a:avLst/>
          </a:prstGeom>
          <a:ln>
            <a:noFill/>
          </a:ln>
        </p:spPr>
      </p:pic>
      <p:pic>
        <p:nvPicPr>
          <p:cNvPr id="157" name="Resim 6" descr=""/>
          <p:cNvPicPr/>
          <p:nvPr/>
        </p:nvPicPr>
        <p:blipFill>
          <a:blip r:embed="rId2"/>
          <a:stretch/>
        </p:blipFill>
        <p:spPr>
          <a:xfrm>
            <a:off x="6095880" y="955800"/>
            <a:ext cx="5829840" cy="502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740400" y="0"/>
            <a:ext cx="84513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0"/>
            <a:ext cx="3744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457200" y="637920"/>
            <a:ext cx="2890080" cy="557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tr-TR" sz="5400" spc="-1" strike="noStrike">
                <a:solidFill>
                  <a:srgbClr val="ffffff"/>
                </a:solidFill>
                <a:latin typeface="Calibri Light"/>
              </a:rPr>
              <a:t>return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654800" y="643320"/>
            <a:ext cx="45684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5"/>
          <p:cNvSpPr txBox="1"/>
          <p:nvPr/>
        </p:nvSpPr>
        <p:spPr>
          <a:xfrm>
            <a:off x="4654800" y="849960"/>
            <a:ext cx="6390360" cy="532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Bazı fonksiyonlar değer döndürebilir. Bu durumda «return» bize fonksiyonun tanımlandığı tipte değer döndürür.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Resim 15" descr=""/>
          <p:cNvPicPr/>
          <p:nvPr/>
        </p:nvPicPr>
        <p:blipFill>
          <a:blip r:embed="rId1"/>
          <a:stretch/>
        </p:blipFill>
        <p:spPr>
          <a:xfrm>
            <a:off x="4593240" y="2410920"/>
            <a:ext cx="4343400" cy="3002040"/>
          </a:xfrm>
          <a:prstGeom prst="rect">
            <a:avLst/>
          </a:prstGeom>
          <a:ln>
            <a:noFill/>
          </a:ln>
        </p:spPr>
      </p:pic>
      <p:grpSp>
        <p:nvGrpSpPr>
          <p:cNvPr id="164" name="Group 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Application>LibreOffice/6.4.7.2$Linux_X86_64 LibreOffice_project/40$Build-2</Application>
  <Words>565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2022-03-27T17:41:53Z</dcterms:created>
  <dc:creator>UMUT GÜZEL</dc:creator>
  <dc:description/>
  <dc:language>en-US</dc:language>
  <cp:lastModifiedBy/>
  <dcterms:modified xsi:type="dcterms:W3CDTF">2022-03-28T19:33:53Z</dcterms:modified>
  <cp:revision>4</cp:revision>
  <dc:subject/>
  <dc:title>SKY LAB Akademi C ile Yapısal Programlama Hafta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