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6"/>
  </p:notesMasterIdLst>
  <p:sldIdLst>
    <p:sldId id="256" r:id="rId2"/>
    <p:sldId id="274" r:id="rId3"/>
    <p:sldId id="275"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7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2BAE6-96E9-8245-89F1-FB521746823D}" v="57" dt="2020-06-03T22:10:57.628"/>
    <p1510:client id="{CA74E6B2-9435-4255-B87D-8AA074730BBD}" v="24" dt="2023-09-08T00:14:58.893"/>
  </p1510:revLst>
</p1510:revInfo>
</file>

<file path=ppt/tableStyles.xml><?xml version="1.0" encoding="utf-8"?>
<a:tblStyleLst xmlns:a="http://schemas.openxmlformats.org/drawingml/2006/main" def="{1FE44F72-D7B3-41EB-977B-2E401710A9A8}">
  <a:tblStyle styleId="{1FE44F72-D7B3-41EB-977B-2E401710A9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8" d="100"/>
          <a:sy n="128" d="100"/>
        </p:scale>
        <p:origin x="63" y="3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Khan" userId="S::khanosama@cityuniversity.edu::ee713679-0ed8-4c61-9e4e-5236e3f2b0cd" providerId="AD" clId="Web-{CA74E6B2-9435-4255-B87D-8AA074730BBD}"/>
    <pc:docChg chg="addSld modSld">
      <pc:chgData name="Osama Khan" userId="S::khanosama@cityuniversity.edu::ee713679-0ed8-4c61-9e4e-5236e3f2b0cd" providerId="AD" clId="Web-{CA74E6B2-9435-4255-B87D-8AA074730BBD}" dt="2023-09-08T00:14:58.893" v="21" actId="20577"/>
      <pc:docMkLst>
        <pc:docMk/>
      </pc:docMkLst>
      <pc:sldChg chg="modSp">
        <pc:chgData name="Osama Khan" userId="S::khanosama@cityuniversity.edu::ee713679-0ed8-4c61-9e4e-5236e3f2b0cd" providerId="AD" clId="Web-{CA74E6B2-9435-4255-B87D-8AA074730BBD}" dt="2023-09-08T00:14:05.078" v="8" actId="20577"/>
        <pc:sldMkLst>
          <pc:docMk/>
          <pc:sldMk cId="1155965867" sldId="292"/>
        </pc:sldMkLst>
        <pc:spChg chg="mod">
          <ac:chgData name="Osama Khan" userId="S::khanosama@cityuniversity.edu::ee713679-0ed8-4c61-9e4e-5236e3f2b0cd" providerId="AD" clId="Web-{CA74E6B2-9435-4255-B87D-8AA074730BBD}" dt="2023-09-08T00:14:05.078" v="8" actId="20577"/>
          <ac:spMkLst>
            <pc:docMk/>
            <pc:sldMk cId="1155965867" sldId="292"/>
            <ac:spMk id="3" creationId="{3A8F691C-824A-D228-FD9D-0E9BEA578A61}"/>
          </ac:spMkLst>
        </pc:spChg>
      </pc:sldChg>
      <pc:sldChg chg="modSp">
        <pc:chgData name="Osama Khan" userId="S::khanosama@cityuniversity.edu::ee713679-0ed8-4c61-9e4e-5236e3f2b0cd" providerId="AD" clId="Web-{CA74E6B2-9435-4255-B87D-8AA074730BBD}" dt="2023-09-08T00:13:12.889" v="2" actId="20577"/>
        <pc:sldMkLst>
          <pc:docMk/>
          <pc:sldMk cId="1277234678" sldId="293"/>
        </pc:sldMkLst>
        <pc:spChg chg="mod">
          <ac:chgData name="Osama Khan" userId="S::khanosama@cityuniversity.edu::ee713679-0ed8-4c61-9e4e-5236e3f2b0cd" providerId="AD" clId="Web-{CA74E6B2-9435-4255-B87D-8AA074730BBD}" dt="2023-09-08T00:13:12.889" v="2" actId="20577"/>
          <ac:spMkLst>
            <pc:docMk/>
            <pc:sldMk cId="1277234678" sldId="293"/>
            <ac:spMk id="3" creationId="{2F4D882D-F60D-A139-1D08-7D7B42810639}"/>
          </ac:spMkLst>
        </pc:spChg>
      </pc:sldChg>
      <pc:sldChg chg="modSp new">
        <pc:chgData name="Osama Khan" userId="S::khanosama@cityuniversity.edu::ee713679-0ed8-4c61-9e4e-5236e3f2b0cd" providerId="AD" clId="Web-{CA74E6B2-9435-4255-B87D-8AA074730BBD}" dt="2023-09-08T00:14:23.782" v="13" actId="20577"/>
        <pc:sldMkLst>
          <pc:docMk/>
          <pc:sldMk cId="4251781585" sldId="295"/>
        </pc:sldMkLst>
        <pc:spChg chg="mod">
          <ac:chgData name="Osama Khan" userId="S::khanosama@cityuniversity.edu::ee713679-0ed8-4c61-9e4e-5236e3f2b0cd" providerId="AD" clId="Web-{CA74E6B2-9435-4255-B87D-8AA074730BBD}" dt="2023-09-08T00:14:20.235" v="12" actId="20577"/>
          <ac:spMkLst>
            <pc:docMk/>
            <pc:sldMk cId="4251781585" sldId="295"/>
            <ac:spMk id="2" creationId="{09A67B79-E29C-D21A-B735-742CF684DD45}"/>
          </ac:spMkLst>
        </pc:spChg>
        <pc:spChg chg="mod">
          <ac:chgData name="Osama Khan" userId="S::khanosama@cityuniversity.edu::ee713679-0ed8-4c61-9e4e-5236e3f2b0cd" providerId="AD" clId="Web-{CA74E6B2-9435-4255-B87D-8AA074730BBD}" dt="2023-09-08T00:14:23.782" v="13" actId="20577"/>
          <ac:spMkLst>
            <pc:docMk/>
            <pc:sldMk cId="4251781585" sldId="295"/>
            <ac:spMk id="3" creationId="{D5B32287-0494-6173-0900-497C3C3451C7}"/>
          </ac:spMkLst>
        </pc:spChg>
      </pc:sldChg>
      <pc:sldChg chg="modSp new">
        <pc:chgData name="Osama Khan" userId="S::khanosama@cityuniversity.edu::ee713679-0ed8-4c61-9e4e-5236e3f2b0cd" providerId="AD" clId="Web-{CA74E6B2-9435-4255-B87D-8AA074730BBD}" dt="2023-09-08T00:14:58.893" v="21" actId="20577"/>
        <pc:sldMkLst>
          <pc:docMk/>
          <pc:sldMk cId="3848137706" sldId="296"/>
        </pc:sldMkLst>
        <pc:spChg chg="mod">
          <ac:chgData name="Osama Khan" userId="S::khanosama@cityuniversity.edu::ee713679-0ed8-4c61-9e4e-5236e3f2b0cd" providerId="AD" clId="Web-{CA74E6B2-9435-4255-B87D-8AA074730BBD}" dt="2023-09-08T00:14:39.189" v="16" actId="20577"/>
          <ac:spMkLst>
            <pc:docMk/>
            <pc:sldMk cId="3848137706" sldId="296"/>
            <ac:spMk id="2" creationId="{2630EB7B-5FE6-348C-4283-1A6E131C18A0}"/>
          </ac:spMkLst>
        </pc:spChg>
        <pc:spChg chg="mod">
          <ac:chgData name="Osama Khan" userId="S::khanosama@cityuniversity.edu::ee713679-0ed8-4c61-9e4e-5236e3f2b0cd" providerId="AD" clId="Web-{CA74E6B2-9435-4255-B87D-8AA074730BBD}" dt="2023-09-08T00:14:58.893" v="21" actId="20577"/>
          <ac:spMkLst>
            <pc:docMk/>
            <pc:sldMk cId="3848137706" sldId="296"/>
            <ac:spMk id="3" creationId="{2E5A56F7-8B6A-2948-D2BF-D3726C11E3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3503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182385" y="0"/>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pic>
        <p:nvPicPr>
          <p:cNvPr id="3" name="Picture 2">
            <a:extLst>
              <a:ext uri="{FF2B5EF4-FFF2-40B4-BE49-F238E27FC236}">
                <a16:creationId xmlns:a16="http://schemas.microsoft.com/office/drawing/2014/main" id="{134F7D0F-FE46-C945-87EB-0FD3D356521A}"/>
              </a:ext>
            </a:extLst>
          </p:cNvPr>
          <p:cNvPicPr>
            <a:picLocks noChangeAspect="1"/>
          </p:cNvPicPr>
          <p:nvPr userDrawn="1"/>
        </p:nvPicPr>
        <p:blipFill>
          <a:blip r:embed="rId2"/>
          <a:stretch>
            <a:fillRect/>
          </a:stretch>
        </p:blipFill>
        <p:spPr>
          <a:xfrm>
            <a:off x="0" y="4243277"/>
            <a:ext cx="914400" cy="914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9546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sz="3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sz="28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Picture 21">
            <a:extLst>
              <a:ext uri="{FF2B5EF4-FFF2-40B4-BE49-F238E27FC236}">
                <a16:creationId xmlns:a16="http://schemas.microsoft.com/office/drawing/2014/main" id="{C8F7DB91-7595-E64B-B07D-A30575B2CB4C}"/>
              </a:ext>
            </a:extLst>
          </p:cNvPr>
          <p:cNvPicPr>
            <a:picLocks noChangeAspect="1"/>
          </p:cNvPicPr>
          <p:nvPr userDrawn="1"/>
        </p:nvPicPr>
        <p:blipFill>
          <a:blip r:embed="rId2"/>
          <a:stretch>
            <a:fillRect/>
          </a:stretch>
        </p:blipFill>
        <p:spPr>
          <a:xfrm>
            <a:off x="0" y="4253392"/>
            <a:ext cx="914400" cy="914400"/>
          </a:xfrm>
          <a:prstGeom prst="rect">
            <a:avLst/>
          </a:prstGeom>
        </p:spPr>
      </p:pic>
    </p:spTree>
    <p:extLst>
      <p:ext uri="{BB962C8B-B14F-4D97-AF65-F5344CB8AC3E}">
        <p14:creationId xmlns:p14="http://schemas.microsoft.com/office/powerpoint/2010/main" val="3086644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B9B48145-9848-2F4E-A51E-1AF5F3EC5EAD}"/>
              </a:ext>
            </a:extLst>
          </p:cNvPr>
          <p:cNvPicPr>
            <a:picLocks noChangeAspect="1"/>
          </p:cNvPicPr>
          <p:nvPr userDrawn="1"/>
        </p:nvPicPr>
        <p:blipFill>
          <a:blip r:embed="rId5"/>
          <a:stretch>
            <a:fillRect/>
          </a:stretch>
        </p:blipFill>
        <p:spPr>
          <a:xfrm>
            <a:off x="0" y="4243277"/>
            <a:ext cx="914400" cy="9144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55575" y="929942"/>
            <a:ext cx="7193492" cy="1443251"/>
          </a:xfrm>
          <a:prstGeom prst="rect">
            <a:avLst/>
          </a:prstGeom>
        </p:spPr>
        <p:txBody>
          <a:bodyPr spcFirstLastPara="1" wrap="square" lIns="91425" tIns="91425" rIns="91425" bIns="91425" anchor="ctr" anchorCtr="0">
            <a:noAutofit/>
          </a:bodyPr>
          <a:lstStyle/>
          <a:p>
            <a:r>
              <a:rPr lang="en-US" sz="3600" dirty="0"/>
              <a:t>Job Board Platform</a:t>
            </a:r>
          </a:p>
        </p:txBody>
      </p:sp>
      <p:sp>
        <p:nvSpPr>
          <p:cNvPr id="4" name="AutoShape 8" descr="Image result for city university of seattle logo we are all about the fini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city university of seattl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4241800"/>
            <a:ext cx="901700" cy="901700"/>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14;p13"/>
          <p:cNvSpPr txBox="1">
            <a:spLocks/>
          </p:cNvSpPr>
          <p:nvPr/>
        </p:nvSpPr>
        <p:spPr>
          <a:xfrm>
            <a:off x="9525" y="2229494"/>
            <a:ext cx="6404993" cy="15362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lgn="ctr">
              <a:buNone/>
            </a:pPr>
            <a:r>
              <a:rPr lang="en-US" sz="1800" dirty="0">
                <a:solidFill>
                  <a:schemeClr val="bg1"/>
                </a:solidFill>
              </a:rPr>
              <a:t>Dinesh </a:t>
            </a:r>
            <a:r>
              <a:rPr lang="en-US" sz="1800" dirty="0" err="1">
                <a:solidFill>
                  <a:schemeClr val="bg1"/>
                </a:solidFill>
              </a:rPr>
              <a:t>Perni</a:t>
            </a:r>
            <a:endParaRPr lang="en-US" sz="1800" dirty="0">
              <a:solidFill>
                <a:schemeClr val="bg1"/>
              </a:solidFill>
            </a:endParaRPr>
          </a:p>
          <a:p>
            <a:pPr marL="76200" indent="0" algn="ctr">
              <a:buNone/>
            </a:pPr>
            <a:r>
              <a:rPr lang="en-US" sz="1800" dirty="0">
                <a:solidFill>
                  <a:schemeClr val="bg1"/>
                </a:solidFill>
              </a:rPr>
              <a:t>Osama Khan</a:t>
            </a:r>
          </a:p>
          <a:p>
            <a:pPr marL="76200" indent="0" algn="ctr">
              <a:buNone/>
            </a:pPr>
            <a:r>
              <a:rPr lang="en-US" sz="1800" dirty="0" err="1">
                <a:solidFill>
                  <a:schemeClr val="bg1"/>
                </a:solidFill>
              </a:rPr>
              <a:t>Umutbek</a:t>
            </a:r>
            <a:r>
              <a:rPr lang="en-US" sz="1800" dirty="0">
                <a:solidFill>
                  <a:schemeClr val="bg1"/>
                </a:solidFill>
              </a:rPr>
              <a:t> </a:t>
            </a:r>
            <a:r>
              <a:rPr lang="en-US" sz="1800" dirty="0" err="1">
                <a:solidFill>
                  <a:schemeClr val="bg1"/>
                </a:solidFill>
              </a:rPr>
              <a:t>Abdimanan</a:t>
            </a:r>
            <a:r>
              <a:rPr lang="en-US" sz="1800" dirty="0">
                <a:solidFill>
                  <a:schemeClr val="bg1"/>
                </a:solidFill>
              </a:rPr>
              <a:t> </a:t>
            </a:r>
            <a:r>
              <a:rPr lang="en-US" sz="1800" dirty="0" err="1">
                <a:solidFill>
                  <a:schemeClr val="bg1"/>
                </a:solidFill>
              </a:rPr>
              <a:t>Uulu</a:t>
            </a:r>
            <a:endParaRPr lang="en-US" sz="1800" dirty="0">
              <a:solidFill>
                <a:schemeClr val="bg1"/>
              </a:solidFill>
            </a:endParaRPr>
          </a:p>
          <a:p>
            <a:pPr marL="76200" indent="0" algn="ctr">
              <a:buNone/>
            </a:pPr>
            <a:r>
              <a:rPr lang="en-US" sz="1800" dirty="0">
                <a:solidFill>
                  <a:schemeClr val="bg1"/>
                </a:solidFill>
              </a:rPr>
              <a:t>Masters of Computer Science (MSCS)</a:t>
            </a:r>
          </a:p>
          <a:p>
            <a:pPr marL="76200" indent="0" algn="ctr">
              <a:buNone/>
            </a:pPr>
            <a:r>
              <a:rPr lang="en-US" sz="1800" dirty="0">
                <a:solidFill>
                  <a:schemeClr val="bg1"/>
                </a:solidFill>
              </a:rPr>
              <a:t>School of Technology &amp; Computing (STC)</a:t>
            </a:r>
          </a:p>
        </p:txBody>
      </p:sp>
      <p:pic>
        <p:nvPicPr>
          <p:cNvPr id="2" name="Picture 1"/>
          <p:cNvPicPr>
            <a:picLocks noChangeAspect="1"/>
          </p:cNvPicPr>
          <p:nvPr/>
        </p:nvPicPr>
        <p:blipFill>
          <a:blip r:embed="rId4"/>
          <a:stretch>
            <a:fillRect/>
          </a:stretch>
        </p:blipFill>
        <p:spPr>
          <a:xfrm>
            <a:off x="7800975" y="1194368"/>
            <a:ext cx="914400" cy="914400"/>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7800975" y="3264620"/>
            <a:ext cx="914400" cy="914400"/>
          </a:xfrm>
          <a:prstGeom prst="rect">
            <a:avLst/>
          </a:prstGeom>
          <a:ln>
            <a:solidFill>
              <a:schemeClr val="accent1"/>
            </a:solidFill>
          </a:ln>
        </p:spPr>
      </p:pic>
      <p:pic>
        <p:nvPicPr>
          <p:cNvPr id="15" name="Picture 14"/>
          <p:cNvPicPr>
            <a:picLocks noChangeAspect="1"/>
          </p:cNvPicPr>
          <p:nvPr/>
        </p:nvPicPr>
        <p:blipFill>
          <a:blip r:embed="rId4"/>
          <a:stretch>
            <a:fillRect/>
          </a:stretch>
        </p:blipFill>
        <p:spPr>
          <a:xfrm>
            <a:off x="7800975" y="2229494"/>
            <a:ext cx="914400" cy="914400"/>
          </a:xfrm>
          <a:prstGeom prst="rect">
            <a:avLst/>
          </a:prstGeom>
          <a:ln>
            <a:solidFill>
              <a:schemeClr val="accent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D1F1-8BED-1044-5AB8-D99B89F88AB9}"/>
              </a:ext>
            </a:extLst>
          </p:cNvPr>
          <p:cNvSpPr>
            <a:spLocks noGrp="1"/>
          </p:cNvSpPr>
          <p:nvPr>
            <p:ph type="title"/>
          </p:nvPr>
        </p:nvSpPr>
        <p:spPr/>
        <p:txBody>
          <a:bodyPr/>
          <a:lstStyle/>
          <a:p>
            <a:r>
              <a:rPr lang="en-US" dirty="0"/>
              <a:t>Frontend…	</a:t>
            </a:r>
          </a:p>
        </p:txBody>
      </p:sp>
      <p:sp>
        <p:nvSpPr>
          <p:cNvPr id="3" name="Text Placeholder 2">
            <a:extLst>
              <a:ext uri="{FF2B5EF4-FFF2-40B4-BE49-F238E27FC236}">
                <a16:creationId xmlns:a16="http://schemas.microsoft.com/office/drawing/2014/main" id="{C9FABBD9-3F70-492C-B0B7-D6E3FC274986}"/>
              </a:ext>
            </a:extLst>
          </p:cNvPr>
          <p:cNvSpPr>
            <a:spLocks noGrp="1"/>
          </p:cNvSpPr>
          <p:nvPr>
            <p:ph type="body" idx="1"/>
          </p:nvPr>
        </p:nvSpPr>
        <p:spPr>
          <a:xfrm>
            <a:off x="814274" y="2097522"/>
            <a:ext cx="6803725" cy="2653402"/>
          </a:xfrm>
        </p:spPr>
        <p:txBody>
          <a:bodyPr/>
          <a:lstStyle/>
          <a:p>
            <a:pPr marL="76200" indent="0">
              <a:buNone/>
            </a:pPr>
            <a:r>
              <a:rPr lang="en-US" sz="1800" b="1" dirty="0">
                <a:latin typeface="Roboto Condensed Light" panose="02000000000000000000" pitchFamily="2" charset="0"/>
                <a:ea typeface="Roboto Condensed Light" panose="02000000000000000000" pitchFamily="2" charset="0"/>
                <a:cs typeface="Roboto Condensed Light" panose="02000000000000000000" pitchFamily="2" charset="0"/>
              </a:rPr>
              <a:t>Software and tools used :</a:t>
            </a:r>
          </a:p>
          <a:p>
            <a:pPr marL="76200" indent="0" algn="just" rtl="0" fontAlgn="base">
              <a:buNone/>
            </a:pPr>
            <a:r>
              <a:rPr lang="en-US" sz="1800" b="1" dirty="0">
                <a:latin typeface="Roboto Condensed Light" panose="02000000000000000000" pitchFamily="2" charset="0"/>
                <a:ea typeface="Roboto Condensed Light" panose="02000000000000000000" pitchFamily="2" charset="0"/>
                <a:cs typeface="Roboto Condensed Light" panose="02000000000000000000" pitchFamily="2" charset="0"/>
              </a:rPr>
              <a:t>React.js: </a:t>
            </a:r>
            <a:r>
              <a:rPr lang="en-US" sz="18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O</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pen-source JavaScript library developed by Facebook, primarily used for building user interfaces in single-page applications.</a:t>
            </a:r>
          </a:p>
          <a:p>
            <a:pPr marL="76200" indent="0" algn="just" rtl="0" fontAlgn="base">
              <a:buNone/>
            </a:pPr>
            <a:r>
              <a:rPr lang="en-US" sz="1800" b="1"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Npm</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package manager</a:t>
            </a:r>
            <a:r>
              <a:rPr lang="en-US" sz="180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NPM is a package manager for the JavaScript language.</a:t>
            </a:r>
          </a:p>
          <a:p>
            <a:pPr marL="76200" indent="0" algn="just" rtl="0" fontAlgn="base">
              <a:buNone/>
            </a:pPr>
            <a:r>
              <a:rPr lang="en-US" sz="1800"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Redux Framework</a:t>
            </a:r>
            <a:r>
              <a:rPr lang="en-US" sz="18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Redux is a status management library for JavaScript applications. It helps to write stable applications that run in different environments (client, server) and are easy to test. </a:t>
            </a:r>
          </a:p>
          <a:p>
            <a:pPr marL="76200" indent="0" algn="just" rtl="0" fontAlgn="base">
              <a:buNone/>
            </a:pP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Material-UI (MUI)</a:t>
            </a:r>
            <a:r>
              <a:rPr lang="en-US" sz="180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 Comprehensive React Component Library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that provides a set of pre-built components following the Material Design guidelines developed by Google.</a:t>
            </a:r>
            <a:endParaRPr lang="en-US" sz="180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6200" indent="0" algn="just" rtl="0" fontAlgn="base">
              <a:buNone/>
            </a:pPr>
            <a:endParaRPr lang="en-US" sz="1200" i="0" dirty="0">
              <a:solidFill>
                <a:srgbClr val="000000"/>
              </a:solidFill>
              <a:effectLst/>
              <a:latin typeface="Times New Roman" panose="02020603050405020304" pitchFamily="18" charset="0"/>
              <a:cs typeface="Times New Roman" panose="02020603050405020304" pitchFamily="18" charset="0"/>
            </a:endParaRPr>
          </a:p>
          <a:p>
            <a:pPr marL="76200" indent="0" algn="just" rtl="0" fontAlgn="base">
              <a:buNone/>
            </a:pPr>
            <a:endParaRPr lang="en-US" sz="12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6B0FB0-66A5-3F3B-B191-137B48EF4B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77514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A178-B06C-5663-F5D6-2EE8EBE4D271}"/>
              </a:ext>
            </a:extLst>
          </p:cNvPr>
          <p:cNvSpPr>
            <a:spLocks noGrp="1"/>
          </p:cNvSpPr>
          <p:nvPr>
            <p:ph type="title"/>
          </p:nvPr>
        </p:nvSpPr>
        <p:spPr/>
        <p:txBody>
          <a:bodyPr/>
          <a:lstStyle/>
          <a:p>
            <a:r>
              <a:rPr lang="en-US" dirty="0"/>
              <a:t>Backend</a:t>
            </a:r>
          </a:p>
        </p:txBody>
      </p:sp>
      <p:sp>
        <p:nvSpPr>
          <p:cNvPr id="3" name="Text Placeholder 2">
            <a:extLst>
              <a:ext uri="{FF2B5EF4-FFF2-40B4-BE49-F238E27FC236}">
                <a16:creationId xmlns:a16="http://schemas.microsoft.com/office/drawing/2014/main" id="{9BDF3B5B-C17B-CEFA-9BCD-52CED9D2316D}"/>
              </a:ext>
            </a:extLst>
          </p:cNvPr>
          <p:cNvSpPr>
            <a:spLocks noGrp="1"/>
          </p:cNvSpPr>
          <p:nvPr>
            <p:ph type="body" idx="1"/>
          </p:nvPr>
        </p:nvSpPr>
        <p:spPr/>
        <p:txBody>
          <a:bodyPr/>
          <a:lstStyle/>
          <a:p>
            <a:pPr algn="just"/>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In a software design project backend work is to manage and create server-side components, create process to efficiently run them through handling the logic, manage data storage and the interaction with databases. The backend takes in requests from frontend and based on the logics and database connection provides appropriate solution. </a:t>
            </a:r>
            <a:endParaRPr lang="en-US" sz="18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a:extLst>
              <a:ext uri="{FF2B5EF4-FFF2-40B4-BE49-F238E27FC236}">
                <a16:creationId xmlns:a16="http://schemas.microsoft.com/office/drawing/2014/main" id="{D927A62F-460F-E7F7-B491-BA23B1E60F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86430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1748-13E2-3679-DF06-F749A2349A87}"/>
              </a:ext>
            </a:extLst>
          </p:cNvPr>
          <p:cNvSpPr>
            <a:spLocks noGrp="1"/>
          </p:cNvSpPr>
          <p:nvPr>
            <p:ph type="title"/>
          </p:nvPr>
        </p:nvSpPr>
        <p:spPr/>
        <p:txBody>
          <a:bodyPr/>
          <a:lstStyle/>
          <a:p>
            <a:r>
              <a:rPr lang="en-US" dirty="0"/>
              <a:t>Backend…	</a:t>
            </a:r>
          </a:p>
        </p:txBody>
      </p:sp>
      <p:sp>
        <p:nvSpPr>
          <p:cNvPr id="3" name="Text Placeholder 2">
            <a:extLst>
              <a:ext uri="{FF2B5EF4-FFF2-40B4-BE49-F238E27FC236}">
                <a16:creationId xmlns:a16="http://schemas.microsoft.com/office/drawing/2014/main" id="{06C370F6-74D5-33BE-6E5D-03E1C8EA2D99}"/>
              </a:ext>
            </a:extLst>
          </p:cNvPr>
          <p:cNvSpPr>
            <a:spLocks noGrp="1"/>
          </p:cNvSpPr>
          <p:nvPr>
            <p:ph type="body" idx="1"/>
          </p:nvPr>
        </p:nvSpPr>
        <p:spPr>
          <a:xfrm>
            <a:off x="78357" y="1806600"/>
            <a:ext cx="6132600" cy="3145500"/>
          </a:xfrm>
        </p:spPr>
        <p:txBody>
          <a:bodyPr/>
          <a:lstStyle/>
          <a:p>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The most important thing for </a:t>
            </a:r>
            <a:r>
              <a:rPr lang="en-US" sz="1800" b="0"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Beckend</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is the creation of the endpoint. Let’s talk about structure of  NodeJS backend </a:t>
            </a:r>
          </a:p>
          <a:p>
            <a:pPr marL="76200" indent="0">
              <a:buNone/>
            </a:pPr>
            <a:r>
              <a:rPr lang="en-US" sz="1800"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Controllers</a:t>
            </a:r>
            <a:r>
              <a:rPr lang="en-US" sz="18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This directory contains the controller files. Controllers handle the application's logic and interactions between the models and views</a:t>
            </a:r>
          </a:p>
          <a:p>
            <a:pPr marL="76200" indent="0">
              <a:buNone/>
            </a:pPr>
            <a:r>
              <a:rPr lang="en-US" sz="1800"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M</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iddleware</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Middleware functions are functions that can be executed before or after the request reaches the route handler.</a:t>
            </a:r>
          </a:p>
          <a:p>
            <a:pPr marL="76200" indent="0">
              <a:buNone/>
            </a:pP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Models</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This directory contains the model files. Models are used to define the structure and behavior of the data.</a:t>
            </a:r>
          </a:p>
          <a:p>
            <a:pPr marL="76200" indent="0">
              <a:buNone/>
            </a:pPr>
            <a:endParaRPr lang="en-US" sz="1200" b="1" dirty="0">
              <a:solidFill>
                <a:srgbClr val="000000"/>
              </a:solidFill>
              <a:latin typeface="Times New Roman" panose="02020603050405020304" pitchFamily="18" charset="0"/>
            </a:endParaRPr>
          </a:p>
          <a:p>
            <a:pPr marL="76200" indent="0">
              <a:buNone/>
            </a:pPr>
            <a:endParaRPr lang="en-US" sz="1200" b="1" i="0" dirty="0">
              <a:solidFill>
                <a:srgbClr val="000000"/>
              </a:solidFill>
              <a:effectLst/>
              <a:latin typeface="Times New Roman" panose="02020603050405020304" pitchFamily="18" charset="0"/>
            </a:endParaRPr>
          </a:p>
          <a:p>
            <a:pPr marL="76200" indent="0">
              <a:buNone/>
            </a:pPr>
            <a:r>
              <a:rPr lang="en-US" sz="1200" b="0" i="0" dirty="0">
                <a:solidFill>
                  <a:srgbClr val="000000"/>
                </a:solidFill>
                <a:effectLst/>
                <a:latin typeface="Times New Roman" panose="02020603050405020304" pitchFamily="18" charset="0"/>
              </a:rPr>
              <a:t> </a:t>
            </a:r>
          </a:p>
          <a:p>
            <a:endParaRPr lang="en-US" sz="1400" dirty="0"/>
          </a:p>
        </p:txBody>
      </p:sp>
      <p:sp>
        <p:nvSpPr>
          <p:cNvPr id="4" name="Slide Number Placeholder 3">
            <a:extLst>
              <a:ext uri="{FF2B5EF4-FFF2-40B4-BE49-F238E27FC236}">
                <a16:creationId xmlns:a16="http://schemas.microsoft.com/office/drawing/2014/main" id="{BEEE5671-AFC6-5A61-B28F-012F558CDF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074" name="Picture 2">
            <a:extLst>
              <a:ext uri="{FF2B5EF4-FFF2-40B4-BE49-F238E27FC236}">
                <a16:creationId xmlns:a16="http://schemas.microsoft.com/office/drawing/2014/main" id="{E672B218-B31F-7402-44B1-A835FCA99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353" y="1073425"/>
            <a:ext cx="2416107" cy="222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07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687A-368C-9CE6-6E5A-981D339835E6}"/>
              </a:ext>
            </a:extLst>
          </p:cNvPr>
          <p:cNvSpPr>
            <a:spLocks noGrp="1"/>
          </p:cNvSpPr>
          <p:nvPr>
            <p:ph type="title"/>
          </p:nvPr>
        </p:nvSpPr>
        <p:spPr/>
        <p:txBody>
          <a:bodyPr/>
          <a:lstStyle/>
          <a:p>
            <a:r>
              <a:rPr lang="en-US" dirty="0"/>
              <a:t>Backend… </a:t>
            </a:r>
          </a:p>
        </p:txBody>
      </p:sp>
      <p:sp>
        <p:nvSpPr>
          <p:cNvPr id="3" name="Text Placeholder 2">
            <a:extLst>
              <a:ext uri="{FF2B5EF4-FFF2-40B4-BE49-F238E27FC236}">
                <a16:creationId xmlns:a16="http://schemas.microsoft.com/office/drawing/2014/main" id="{C89F1B5C-57D3-1DDE-81AC-0A2E5576B3C3}"/>
              </a:ext>
            </a:extLst>
          </p:cNvPr>
          <p:cNvSpPr>
            <a:spLocks noGrp="1"/>
          </p:cNvSpPr>
          <p:nvPr>
            <p:ph type="body" idx="1"/>
          </p:nvPr>
        </p:nvSpPr>
        <p:spPr>
          <a:xfrm>
            <a:off x="359995" y="1335301"/>
            <a:ext cx="6132600" cy="3145500"/>
          </a:xfrm>
        </p:spPr>
        <p:txBody>
          <a:bodyPr/>
          <a:lstStyle/>
          <a:p>
            <a:pPr marL="76200" indent="0">
              <a:buNone/>
            </a:pPr>
            <a:r>
              <a:rPr lang="en-US" sz="14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Utils: </a:t>
            </a: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The "utils" directory often contains utility files that contain reusable functions or modules that can be used across different parts of your application.</a:t>
            </a:r>
          </a:p>
          <a:p>
            <a:pPr marL="76200" indent="0">
              <a:buNone/>
            </a:pPr>
            <a:r>
              <a:rPr lang="en-US" sz="1400"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Routes: </a:t>
            </a: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Routes define the endpoints that your application exposes to handle HTTP requests.</a:t>
            </a:r>
          </a:p>
          <a:p>
            <a:pPr marL="76200" indent="0">
              <a:buNone/>
            </a:pPr>
            <a:r>
              <a:rPr lang="en-US" sz="14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.env: </a:t>
            </a: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This is a configuration file where you can store environment-specific variables, such as database connection strings, API keys, and other sensitive information.</a:t>
            </a:r>
            <a:endParaRPr lang="en-US" sz="14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6200" indent="0">
              <a:buNone/>
            </a:pPr>
            <a:r>
              <a:rPr lang="en-US" sz="1400" b="1"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App.js</a:t>
            </a:r>
            <a:r>
              <a:rPr lang="en-US" sz="14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This is the entry point of your application. It's where you set up your server, configure middleware, define routes, and start listening for incoming requests.</a:t>
            </a:r>
            <a:endParaRPr lang="en-US" sz="14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6200" indent="0">
              <a:buNone/>
            </a:pPr>
            <a:r>
              <a:rPr lang="en-US" sz="1400" b="1"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package.json</a:t>
            </a:r>
            <a:r>
              <a:rPr lang="en-US" sz="14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This file contains metadata about your application, including its name, version, dependencies, and scripts. It's used by </a:t>
            </a:r>
            <a:r>
              <a:rPr lang="en-US" sz="1400" b="0"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npm</a:t>
            </a: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(Node Package Manager) to manage your project's packages and scripts. </a:t>
            </a:r>
            <a:endParaRPr lang="en-US" sz="14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a:extLst>
              <a:ext uri="{FF2B5EF4-FFF2-40B4-BE49-F238E27FC236}">
                <a16:creationId xmlns:a16="http://schemas.microsoft.com/office/drawing/2014/main" id="{13B3B613-6A24-C37D-A34E-F5057D4D59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2">
            <a:extLst>
              <a:ext uri="{FF2B5EF4-FFF2-40B4-BE49-F238E27FC236}">
                <a16:creationId xmlns:a16="http://schemas.microsoft.com/office/drawing/2014/main" id="{87FA5C70-FB04-4DE5-E711-14EF0BEE7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353" y="1073425"/>
            <a:ext cx="2416107" cy="222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49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B47E-FE8F-99BC-8869-AB03F1959079}"/>
              </a:ext>
            </a:extLst>
          </p:cNvPr>
          <p:cNvSpPr>
            <a:spLocks noGrp="1"/>
          </p:cNvSpPr>
          <p:nvPr>
            <p:ph type="title"/>
          </p:nvPr>
        </p:nvSpPr>
        <p:spPr/>
        <p:txBody>
          <a:bodyPr/>
          <a:lstStyle/>
          <a:p>
            <a:r>
              <a:rPr lang="en-US" dirty="0"/>
              <a:t>Database - MongoDB</a:t>
            </a:r>
          </a:p>
        </p:txBody>
      </p:sp>
      <p:sp>
        <p:nvSpPr>
          <p:cNvPr id="3" name="Text Placeholder 2">
            <a:extLst>
              <a:ext uri="{FF2B5EF4-FFF2-40B4-BE49-F238E27FC236}">
                <a16:creationId xmlns:a16="http://schemas.microsoft.com/office/drawing/2014/main" id="{6D12F761-D2CF-0CF0-7D50-8B248D2595A1}"/>
              </a:ext>
            </a:extLst>
          </p:cNvPr>
          <p:cNvSpPr>
            <a:spLocks noGrp="1"/>
          </p:cNvSpPr>
          <p:nvPr>
            <p:ph type="body" idx="1"/>
          </p:nvPr>
        </p:nvSpPr>
        <p:spPr>
          <a:xfrm>
            <a:off x="814275" y="1327350"/>
            <a:ext cx="2755861" cy="3145500"/>
          </a:xfrm>
        </p:spPr>
        <p:txBody>
          <a:bodyPr/>
          <a:lstStyle/>
          <a:p>
            <a:pPr marL="76200" indent="0" algn="just">
              <a:buNone/>
            </a:pPr>
            <a:r>
              <a:rPr lang="en-US" sz="12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sz="12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esigned to handle large volumes of unstructured or semi-structured data.</a:t>
            </a:r>
          </a:p>
          <a:p>
            <a:pPr marL="76200" indent="0" algn="just">
              <a:buNone/>
            </a:pPr>
            <a:r>
              <a:rPr lang="en-US" sz="12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MongoDB's flexibility, scalability, and compatibility with JavaScript align well with the asynchronous, event-driven nature of Node.js. The combination of these technologies can lead to more efficient development, streamlined data management, and the ability to build high-performance real-time applications. </a:t>
            </a:r>
            <a:endParaRPr lang="en-US" sz="12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a:extLst>
              <a:ext uri="{FF2B5EF4-FFF2-40B4-BE49-F238E27FC236}">
                <a16:creationId xmlns:a16="http://schemas.microsoft.com/office/drawing/2014/main" id="{298D2D73-24CF-045A-0598-0CD63269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122" name="Picture 2">
            <a:extLst>
              <a:ext uri="{FF2B5EF4-FFF2-40B4-BE49-F238E27FC236}">
                <a16:creationId xmlns:a16="http://schemas.microsoft.com/office/drawing/2014/main" id="{67E9FA80-6426-9517-CC52-C39F6D481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683" y="1454520"/>
            <a:ext cx="3207854" cy="301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94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7D31-A5D3-0354-8A1A-A4C8099656DE}"/>
              </a:ext>
            </a:extLst>
          </p:cNvPr>
          <p:cNvSpPr>
            <a:spLocks noGrp="1"/>
          </p:cNvSpPr>
          <p:nvPr>
            <p:ph type="title"/>
          </p:nvPr>
        </p:nvSpPr>
        <p:spPr/>
        <p:txBody>
          <a:bodyPr/>
          <a:lstStyle/>
          <a:p>
            <a:r>
              <a:rPr lang="en-US" dirty="0"/>
              <a:t>Postman</a:t>
            </a:r>
          </a:p>
        </p:txBody>
      </p:sp>
      <p:sp>
        <p:nvSpPr>
          <p:cNvPr id="3" name="Text Placeholder 2">
            <a:extLst>
              <a:ext uri="{FF2B5EF4-FFF2-40B4-BE49-F238E27FC236}">
                <a16:creationId xmlns:a16="http://schemas.microsoft.com/office/drawing/2014/main" id="{7090FE41-DFD2-3F0C-F5D3-F5E4DBB2B19C}"/>
              </a:ext>
            </a:extLst>
          </p:cNvPr>
          <p:cNvSpPr>
            <a:spLocks noGrp="1"/>
          </p:cNvSpPr>
          <p:nvPr>
            <p:ph type="body" idx="1"/>
          </p:nvPr>
        </p:nvSpPr>
        <p:spPr/>
        <p:txBody>
          <a:bodyPr/>
          <a:lstStyle/>
          <a:p>
            <a:r>
              <a:rPr lang="en-US" sz="1400" dirty="0">
                <a:latin typeface="Roboto Condensed Light" panose="02000000000000000000" pitchFamily="2" charset="0"/>
                <a:ea typeface="Roboto Condensed Light" panose="02000000000000000000" pitchFamily="2" charset="0"/>
                <a:cs typeface="Roboto Condensed Light" panose="02000000000000000000" pitchFamily="2" charset="0"/>
              </a:rPr>
              <a:t>For API testing.</a:t>
            </a:r>
          </a:p>
          <a:p>
            <a:pPr marL="76200" indent="0">
              <a:buNone/>
            </a:pP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It is an HTTP client that tests HTTP requests, utilizing a graphical user interface, through which we obtain different types of responses that need to be subsequently validated. </a:t>
            </a:r>
            <a:r>
              <a:rPr lang="en-US" sz="14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76200" indent="0" algn="just" rtl="0" fontAlgn="base">
              <a:buNone/>
            </a:pP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Postman offers many endpoint interaction methods. The following are some of the most used, including their functions: </a:t>
            </a:r>
          </a:p>
          <a:p>
            <a:pPr marL="76200" indent="0" algn="just" rtl="0" fontAlgn="base">
              <a:buNone/>
            </a:pP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GET: Obtain information </a:t>
            </a:r>
          </a:p>
          <a:p>
            <a:pPr marL="76200" indent="0" algn="just" rtl="0" fontAlgn="base">
              <a:buNone/>
            </a:pP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POST: Add information </a:t>
            </a:r>
          </a:p>
          <a:p>
            <a:pPr marL="76200" indent="0" algn="just" rtl="0" fontAlgn="base">
              <a:buNone/>
            </a:pP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PUT: Replace information </a:t>
            </a:r>
          </a:p>
          <a:p>
            <a:pPr marL="76200" indent="0" algn="just" rtl="0" fontAlgn="base">
              <a:buNone/>
            </a:pP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PATCH: Update certain information  </a:t>
            </a:r>
          </a:p>
          <a:p>
            <a:pPr marL="76200" indent="0" algn="just" rtl="0" fontAlgn="base">
              <a:buNone/>
            </a:pPr>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DELETE: Delete information </a:t>
            </a:r>
          </a:p>
          <a:p>
            <a:pPr marL="76200" indent="0">
              <a:buNone/>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DC1C81-BB43-3B8F-41D1-73EA4D3039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46921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013E-9CAB-4D2E-2870-66254568924D}"/>
              </a:ext>
            </a:extLst>
          </p:cNvPr>
          <p:cNvSpPr>
            <a:spLocks noGrp="1"/>
          </p:cNvSpPr>
          <p:nvPr>
            <p:ph type="title"/>
          </p:nvPr>
        </p:nvSpPr>
        <p:spPr/>
        <p:txBody>
          <a:bodyPr/>
          <a:lstStyle/>
          <a:p>
            <a:r>
              <a:rPr lang="en-US" dirty="0"/>
              <a:t>Postman… </a:t>
            </a:r>
          </a:p>
        </p:txBody>
      </p:sp>
      <p:sp>
        <p:nvSpPr>
          <p:cNvPr id="4" name="Slide Number Placeholder 3">
            <a:extLst>
              <a:ext uri="{FF2B5EF4-FFF2-40B4-BE49-F238E27FC236}">
                <a16:creationId xmlns:a16="http://schemas.microsoft.com/office/drawing/2014/main" id="{58CCAD65-B59A-A3B2-89C8-61359A49C8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7170" name="Picture 2">
            <a:extLst>
              <a:ext uri="{FF2B5EF4-FFF2-40B4-BE49-F238E27FC236}">
                <a16:creationId xmlns:a16="http://schemas.microsoft.com/office/drawing/2014/main" id="{9835E2FE-A95F-2DB2-D1F3-2E162F9C7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93" y="1549573"/>
            <a:ext cx="5492400" cy="320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96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C499-A960-27E1-7118-F3D2140541CC}"/>
              </a:ext>
            </a:extLst>
          </p:cNvPr>
          <p:cNvSpPr>
            <a:spLocks noGrp="1"/>
          </p:cNvSpPr>
          <p:nvPr>
            <p:ph type="title"/>
          </p:nvPr>
        </p:nvSpPr>
        <p:spPr/>
        <p:txBody>
          <a:bodyPr/>
          <a:lstStyle/>
          <a:p>
            <a:r>
              <a:rPr lang="en-US" dirty="0">
                <a:solidFill>
                  <a:schemeClr val="tx1"/>
                </a:solidFill>
              </a:rPr>
              <a:t>Git</a:t>
            </a:r>
            <a:r>
              <a:rPr lang="en-US" dirty="0">
                <a:solidFill>
                  <a:srgbClr val="FFC000"/>
                </a:solidFill>
              </a:rPr>
              <a:t>Hub	</a:t>
            </a:r>
          </a:p>
        </p:txBody>
      </p:sp>
      <p:sp>
        <p:nvSpPr>
          <p:cNvPr id="3" name="Text Placeholder 2">
            <a:extLst>
              <a:ext uri="{FF2B5EF4-FFF2-40B4-BE49-F238E27FC236}">
                <a16:creationId xmlns:a16="http://schemas.microsoft.com/office/drawing/2014/main" id="{1427BC02-4622-AC45-6101-169041DA8657}"/>
              </a:ext>
            </a:extLst>
          </p:cNvPr>
          <p:cNvSpPr>
            <a:spLocks noGrp="1"/>
          </p:cNvSpPr>
          <p:nvPr>
            <p:ph type="body" idx="1"/>
          </p:nvPr>
        </p:nvSpPr>
        <p:spPr/>
        <p:txBody>
          <a:bodyPr/>
          <a:lstStyle/>
          <a:p>
            <a:pPr algn="just"/>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GitHub has played a pivotal role in driving the growth of open-source software development. It provides a platform for developers to freely share their work, collaborate with others, and contribute to a wide range of projects, ranging from small utilities to large, complex software applications.</a:t>
            </a:r>
            <a:endParaRPr lang="en-US" sz="18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a:extLst>
              <a:ext uri="{FF2B5EF4-FFF2-40B4-BE49-F238E27FC236}">
                <a16:creationId xmlns:a16="http://schemas.microsoft.com/office/drawing/2014/main" id="{3CB67DE0-13DD-DDA0-C0AC-80A074F6FA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35158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7E6B-3D33-00AA-A82C-6D63093BEDA6}"/>
              </a:ext>
            </a:extLst>
          </p:cNvPr>
          <p:cNvSpPr>
            <a:spLocks noGrp="1"/>
          </p:cNvSpPr>
          <p:nvPr>
            <p:ph type="title"/>
          </p:nvPr>
        </p:nvSpPr>
        <p:spPr>
          <a:xfrm>
            <a:off x="225879" y="392575"/>
            <a:ext cx="5492400" cy="766200"/>
          </a:xfrm>
        </p:spPr>
        <p:txBody>
          <a:bodyPr/>
          <a:lstStyle/>
          <a:p>
            <a:r>
              <a:rPr lang="en-US" sz="1400" dirty="0">
                <a:latin typeface="Times New Roman" panose="02020603050405020304" pitchFamily="18" charset="0"/>
                <a:cs typeface="Times New Roman" panose="02020603050405020304" pitchFamily="18" charset="0"/>
              </a:rPr>
              <a:t>Moving on… </a:t>
            </a:r>
            <a:r>
              <a:rPr lang="en-US" dirty="0"/>
              <a:t>The Application </a:t>
            </a:r>
          </a:p>
        </p:txBody>
      </p:sp>
      <p:sp>
        <p:nvSpPr>
          <p:cNvPr id="3" name="Text Placeholder 2">
            <a:extLst>
              <a:ext uri="{FF2B5EF4-FFF2-40B4-BE49-F238E27FC236}">
                <a16:creationId xmlns:a16="http://schemas.microsoft.com/office/drawing/2014/main" id="{B4E83478-D1BF-A85A-7385-7137D688210C}"/>
              </a:ext>
            </a:extLst>
          </p:cNvPr>
          <p:cNvSpPr>
            <a:spLocks noGrp="1"/>
          </p:cNvSpPr>
          <p:nvPr>
            <p:ph type="body" idx="1"/>
          </p:nvPr>
        </p:nvSpPr>
        <p:spPr/>
        <p:txBody>
          <a:bodyPr/>
          <a:lstStyle/>
          <a:p>
            <a:pPr marL="76200" indent="0">
              <a:buNone/>
            </a:pPr>
            <a:r>
              <a:rPr lang="en-US" sz="1800" b="1" dirty="0">
                <a:latin typeface="Roboto Condensed Light" panose="02000000000000000000" pitchFamily="2" charset="0"/>
                <a:ea typeface="Roboto Condensed Light" panose="02000000000000000000" pitchFamily="2" charset="0"/>
                <a:cs typeface="Roboto Condensed Light" panose="02000000000000000000" pitchFamily="2" charset="0"/>
              </a:rPr>
              <a:t>Application</a:t>
            </a:r>
          </a:p>
          <a:p>
            <a:pPr marL="76200" indent="0" algn="just" rtl="0" fontAlgn="base">
              <a:buNone/>
            </a:pP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The app has two parts: </a:t>
            </a:r>
          </a:p>
          <a:p>
            <a:pPr marL="76200" indent="0" algn="just" rtl="0" fontAlgn="base">
              <a:buNone/>
            </a:pP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User part (freshers) </a:t>
            </a:r>
          </a:p>
          <a:p>
            <a:pPr marL="76200" indent="0" algn="just" rtl="0" fontAlgn="base">
              <a:buNone/>
            </a:pP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Administration part </a:t>
            </a:r>
          </a:p>
          <a:p>
            <a:pPr marL="76200" indent="0">
              <a:buNone/>
            </a:pPr>
            <a:endParaRPr lang="en-US" sz="1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8654F4-AB8C-C64A-598B-7CE1EBFB56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19904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E244-DBB5-DB72-469E-AF7EF5F8ED54}"/>
              </a:ext>
            </a:extLst>
          </p:cNvPr>
          <p:cNvSpPr>
            <a:spLocks noGrp="1"/>
          </p:cNvSpPr>
          <p:nvPr>
            <p:ph type="title"/>
          </p:nvPr>
        </p:nvSpPr>
        <p:spPr/>
        <p:txBody>
          <a:bodyPr/>
          <a:lstStyle/>
          <a:p>
            <a:r>
              <a:rPr lang="en-US" dirty="0"/>
              <a:t>… The Application</a:t>
            </a:r>
          </a:p>
        </p:txBody>
      </p:sp>
      <p:sp>
        <p:nvSpPr>
          <p:cNvPr id="3" name="Text Placeholder 2">
            <a:extLst>
              <a:ext uri="{FF2B5EF4-FFF2-40B4-BE49-F238E27FC236}">
                <a16:creationId xmlns:a16="http://schemas.microsoft.com/office/drawing/2014/main" id="{3A8F691C-824A-D228-FD9D-0E9BEA578A61}"/>
              </a:ext>
            </a:extLst>
          </p:cNvPr>
          <p:cNvSpPr>
            <a:spLocks noGrp="1"/>
          </p:cNvSpPr>
          <p:nvPr>
            <p:ph type="body" idx="1"/>
          </p:nvPr>
        </p:nvSpPr>
        <p:spPr/>
        <p:txBody>
          <a:bodyPr/>
          <a:lstStyle/>
          <a:p>
            <a:pPr marL="76200" indent="0">
              <a:buNone/>
            </a:pPr>
            <a:endParaRPr lang="en-US" sz="1800" b="1" dirty="0">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6200" indent="0">
              <a:buNone/>
            </a:pPr>
            <a:r>
              <a:rPr lang="en-US" sz="1800" b="1" dirty="0">
                <a:latin typeface="Roboto Condensed Light" panose="02000000000000000000" pitchFamily="2" charset="0"/>
                <a:ea typeface="Roboto Condensed Light" panose="02000000000000000000" pitchFamily="2" charset="0"/>
                <a:cs typeface="Roboto Condensed Light" panose="02000000000000000000" pitchFamily="2" charset="0"/>
              </a:rPr>
              <a:t>User Part:</a:t>
            </a:r>
          </a:p>
          <a:p>
            <a:pPr marL="76200" indent="0">
              <a:buNone/>
            </a:pPr>
            <a:r>
              <a:rPr lang="en-US" sz="1800" b="1" i="0" dirty="0">
                <a:solidFill>
                  <a:srgbClr val="000000"/>
                </a:solidFill>
                <a:effectLst/>
              </a:rPr>
              <a:t>Sign Up &amp; Profile Creation: </a:t>
            </a:r>
            <a:r>
              <a:rPr lang="en-US" sz="1800" b="0" i="0" dirty="0">
                <a:solidFill>
                  <a:srgbClr val="000000"/>
                </a:solidFill>
                <a:effectLst/>
              </a:rPr>
              <a:t>Fresh graduates can sign up</a:t>
            </a:r>
            <a:r>
              <a:rPr lang="en-US" sz="1800" dirty="0">
                <a:solidFill>
                  <a:srgbClr val="000000"/>
                </a:solidFill>
              </a:rPr>
              <a:t>. </a:t>
            </a:r>
            <a:endParaRPr lang="en-US" sz="1800" i="0" dirty="0">
              <a:solidFill>
                <a:srgbClr val="000000"/>
              </a:solidFill>
              <a:effectLst/>
            </a:endParaRPr>
          </a:p>
          <a:p>
            <a:pPr marL="76200" indent="0" algn="just" rtl="0" fontAlgn="base">
              <a:buNone/>
            </a:pP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Job Search &amp; Filtering: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Users can search for jobs based on keywords, job category, company name, and location. </a:t>
            </a:r>
            <a:endPar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6200" indent="0">
              <a:buNone/>
            </a:pP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Job List: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Can see list of Jobs</a:t>
            </a:r>
          </a:p>
          <a:p>
            <a:pPr marL="76200" indent="0" algn="just" rtl="0" fontAlgn="base">
              <a:buNone/>
            </a:pP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Application Process: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Directly apply for jobs with their profile or upload a specific resume. Users can track the status of their applications (e.g., applied, shortlisted, interviewed, rejected). They can see a list of applied jobs </a:t>
            </a:r>
          </a:p>
          <a:p>
            <a:pPr marL="76200" indent="0">
              <a:buNone/>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62103B-696A-7DE0-0A5B-5A887877F1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15596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type="body" idx="1"/>
          </p:nvPr>
        </p:nvSpPr>
        <p:spPr>
          <a:xfrm>
            <a:off x="814275" y="1327350"/>
            <a:ext cx="3836747" cy="3145500"/>
          </a:xfrm>
        </p:spPr>
        <p:txBody>
          <a:bodyPr/>
          <a:lstStyle/>
          <a:p>
            <a:r>
              <a:rPr lang="en-US" sz="1800" dirty="0"/>
              <a:t>Problem statement</a:t>
            </a:r>
          </a:p>
          <a:p>
            <a:r>
              <a:rPr lang="en-US" sz="1800" dirty="0"/>
              <a:t>Introduction</a:t>
            </a:r>
          </a:p>
          <a:p>
            <a:r>
              <a:rPr lang="en-US" sz="1800" dirty="0"/>
              <a:t>Background</a:t>
            </a:r>
          </a:p>
          <a:p>
            <a:r>
              <a:rPr lang="en-US" sz="1800" dirty="0"/>
              <a:t>Methodology</a:t>
            </a:r>
          </a:p>
          <a:p>
            <a:pPr lvl="1"/>
            <a:r>
              <a:rPr lang="en-US" sz="1800" dirty="0"/>
              <a:t>Frontend</a:t>
            </a:r>
          </a:p>
          <a:p>
            <a:pPr lvl="1"/>
            <a:r>
              <a:rPr lang="en-US" sz="1800" dirty="0"/>
              <a:t>Backend</a:t>
            </a:r>
          </a:p>
          <a:p>
            <a:r>
              <a:rPr lang="en-US" sz="1800" dirty="0"/>
              <a:t>Database used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Text Placeholder 2"/>
          <p:cNvSpPr txBox="1">
            <a:spLocks/>
          </p:cNvSpPr>
          <p:nvPr/>
        </p:nvSpPr>
        <p:spPr>
          <a:xfrm>
            <a:off x="4651022" y="1327350"/>
            <a:ext cx="3836747" cy="31455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sz="1800" dirty="0" err="1"/>
              <a:t>Softwares</a:t>
            </a:r>
            <a:r>
              <a:rPr lang="en-US" sz="1800" dirty="0"/>
              <a:t> used</a:t>
            </a:r>
          </a:p>
          <a:p>
            <a:r>
              <a:rPr lang="en-US" sz="1800" dirty="0"/>
              <a:t>Conclusion</a:t>
            </a:r>
          </a:p>
          <a:p>
            <a:r>
              <a:rPr lang="en-US" sz="1800" dirty="0"/>
              <a:t>Future Work</a:t>
            </a:r>
          </a:p>
          <a:p>
            <a:r>
              <a:rPr lang="en-US" sz="1800" dirty="0"/>
              <a:t>Key Reference</a:t>
            </a:r>
          </a:p>
          <a:p>
            <a:r>
              <a:rPr lang="en-US" sz="1800" dirty="0"/>
              <a:t>Q&amp;A</a:t>
            </a:r>
          </a:p>
        </p:txBody>
      </p:sp>
    </p:spTree>
    <p:extLst>
      <p:ext uri="{BB962C8B-B14F-4D97-AF65-F5344CB8AC3E}">
        <p14:creationId xmlns:p14="http://schemas.microsoft.com/office/powerpoint/2010/main" val="2425647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8A6F-AD71-ABE9-9D25-63B64DAA1819}"/>
              </a:ext>
            </a:extLst>
          </p:cNvPr>
          <p:cNvSpPr>
            <a:spLocks noGrp="1"/>
          </p:cNvSpPr>
          <p:nvPr>
            <p:ph type="title"/>
          </p:nvPr>
        </p:nvSpPr>
        <p:spPr/>
        <p:txBody>
          <a:bodyPr/>
          <a:lstStyle/>
          <a:p>
            <a:r>
              <a:rPr lang="en-US" dirty="0"/>
              <a:t>… The Application</a:t>
            </a:r>
          </a:p>
        </p:txBody>
      </p:sp>
      <p:sp>
        <p:nvSpPr>
          <p:cNvPr id="3" name="Text Placeholder 2">
            <a:extLst>
              <a:ext uri="{FF2B5EF4-FFF2-40B4-BE49-F238E27FC236}">
                <a16:creationId xmlns:a16="http://schemas.microsoft.com/office/drawing/2014/main" id="{2F4D882D-F60D-A139-1D08-7D7B42810639}"/>
              </a:ext>
            </a:extLst>
          </p:cNvPr>
          <p:cNvSpPr>
            <a:spLocks noGrp="1"/>
          </p:cNvSpPr>
          <p:nvPr>
            <p:ph type="body" idx="1"/>
          </p:nvPr>
        </p:nvSpPr>
        <p:spPr/>
        <p:txBody>
          <a:bodyPr/>
          <a:lstStyle/>
          <a:p>
            <a:pPr algn="just">
              <a:buNone/>
            </a:pPr>
            <a:r>
              <a:rPr lang="en-US" sz="2400">
                <a:solidFill>
                  <a:srgbClr val="C7D3E6"/>
                </a:solidFill>
              </a:rPr>
              <a:t>▰</a:t>
            </a:r>
            <a:r>
              <a:rPr lang="en-US" sz="1200" b="1">
                <a:latin typeface="Times New Roman"/>
                <a:cs typeface="Times New Roman"/>
              </a:rPr>
              <a:t>Administration Part:</a:t>
            </a:r>
            <a:r>
              <a:rPr lang="en-US" sz="1200" dirty="0">
                <a:latin typeface="Times New Roman"/>
                <a:cs typeface="Times New Roman"/>
              </a:rPr>
              <a:t> </a:t>
            </a:r>
            <a:endParaRPr lang="en-US" dirty="0"/>
          </a:p>
          <a:p>
            <a:pPr algn="just">
              <a:buNone/>
            </a:pPr>
            <a:r>
              <a:rPr lang="en-US" sz="1200" b="1">
                <a:latin typeface="Times New Roman"/>
                <a:ea typeface="Roboto Condensed Light" panose="02000000000000000000" pitchFamily="2" charset="0"/>
                <a:cs typeface="Times New Roman"/>
              </a:rPr>
              <a:t>Job Posting: </a:t>
            </a:r>
            <a:r>
              <a:rPr lang="en-US" sz="1200">
                <a:latin typeface="Times New Roman"/>
                <a:ea typeface="Roboto Condensed Light" panose="02000000000000000000" pitchFamily="2" charset="0"/>
                <a:cs typeface="Times New Roman"/>
              </a:rPr>
              <a:t>A straightforward interface for recruiters to post job openings, specifying details like job description, qualifications required, salary range, etc. </a:t>
            </a:r>
            <a:endParaRPr lang="en-US"/>
          </a:p>
          <a:p>
            <a:pPr algn="just">
              <a:buNone/>
            </a:pPr>
            <a:r>
              <a:rPr lang="en-US" sz="1200" dirty="0">
                <a:latin typeface="Times New Roman"/>
                <a:cs typeface="Times New Roman"/>
              </a:rPr>
              <a:t>Specify that the position is for fresh graduates to get relevant applications.  </a:t>
            </a:r>
            <a:endParaRPr lang="en-US" dirty="0"/>
          </a:p>
          <a:p>
            <a:pPr algn="just">
              <a:buNone/>
            </a:pPr>
            <a:r>
              <a:rPr lang="en-US" sz="1200" b="1" dirty="0">
                <a:latin typeface="Times New Roman"/>
                <a:cs typeface="Times New Roman"/>
              </a:rPr>
              <a:t>Analytics Dashboard: </a:t>
            </a:r>
            <a:r>
              <a:rPr lang="en-US" sz="1200" dirty="0">
                <a:latin typeface="Times New Roman"/>
                <a:cs typeface="Times New Roman"/>
              </a:rPr>
              <a:t>Track the number of views on a job post, the number of applications received, sources of applications, and more</a:t>
            </a:r>
            <a:endParaRPr lang="en-US" dirty="0"/>
          </a:p>
          <a:p>
            <a:pPr algn="just">
              <a:buNone/>
            </a:pPr>
            <a:r>
              <a:rPr lang="en-US" sz="1200" b="1" dirty="0">
                <a:latin typeface="Times New Roman"/>
                <a:cs typeface="Times New Roman"/>
              </a:rPr>
              <a:t>Create categories: </a:t>
            </a:r>
            <a:r>
              <a:rPr lang="en-US" sz="1200" dirty="0">
                <a:latin typeface="Times New Roman"/>
                <a:cs typeface="Times New Roman"/>
              </a:rPr>
              <a:t>Can create job categories depending on the number and types of jobs available. </a:t>
            </a:r>
            <a:endParaRPr lang="en-US" dirty="0"/>
          </a:p>
          <a:p>
            <a:pPr marL="76200" indent="0" algn="just">
              <a:buNone/>
            </a:pPr>
            <a:endParaRPr lang="en-US" sz="140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6200" indent="0" algn="just" rtl="0" fontAlgn="base">
              <a:buNone/>
            </a:pPr>
            <a:endPar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a:extLst>
              <a:ext uri="{FF2B5EF4-FFF2-40B4-BE49-F238E27FC236}">
                <a16:creationId xmlns:a16="http://schemas.microsoft.com/office/drawing/2014/main" id="{D60E6397-323F-5349-1C09-3C63F190A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27723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A691-4792-C92B-9879-693834A0A367}"/>
              </a:ext>
            </a:extLst>
          </p:cNvPr>
          <p:cNvSpPr>
            <a:spLocks noGrp="1"/>
          </p:cNvSpPr>
          <p:nvPr>
            <p:ph type="title"/>
          </p:nvPr>
        </p:nvSpPr>
        <p:spPr/>
        <p:txBody>
          <a:bodyPr/>
          <a:lstStyle/>
          <a:p>
            <a:r>
              <a:rPr lang="en-US" dirty="0"/>
              <a:t>How THE app L </a:t>
            </a:r>
            <a:r>
              <a:rPr lang="en-US" dirty="0" err="1"/>
              <a:t>oo</a:t>
            </a:r>
            <a:r>
              <a:rPr lang="en-US" dirty="0"/>
              <a:t> </a:t>
            </a:r>
            <a:r>
              <a:rPr lang="en-US" dirty="0" err="1"/>
              <a:t>ks</a:t>
            </a:r>
            <a:r>
              <a:rPr lang="en-US" dirty="0"/>
              <a:t> </a:t>
            </a:r>
          </a:p>
        </p:txBody>
      </p:sp>
      <p:sp>
        <p:nvSpPr>
          <p:cNvPr id="3" name="Text Placeholder 2">
            <a:extLst>
              <a:ext uri="{FF2B5EF4-FFF2-40B4-BE49-F238E27FC236}">
                <a16:creationId xmlns:a16="http://schemas.microsoft.com/office/drawing/2014/main" id="{E5E212E8-229A-55D9-C9E6-9F62B422F2B7}"/>
              </a:ext>
            </a:extLst>
          </p:cNvPr>
          <p:cNvSpPr>
            <a:spLocks noGrp="1"/>
          </p:cNvSpPr>
          <p:nvPr>
            <p:ph type="body" idx="1"/>
          </p:nvPr>
        </p:nvSpPr>
        <p:spPr>
          <a:xfrm>
            <a:off x="27096" y="293681"/>
            <a:ext cx="6132600" cy="3145500"/>
          </a:xfrm>
        </p:spPr>
        <p:txBody>
          <a:bodyPr/>
          <a:lstStyle/>
          <a:p>
            <a:pPr marL="76200" indent="0">
              <a:buNone/>
            </a:pPr>
            <a:r>
              <a:rPr lang="en-US" sz="1200" dirty="0">
                <a:latin typeface="Times New Roman" panose="02020603050405020304" pitchFamily="18" charset="0"/>
                <a:cs typeface="Times New Roman" panose="02020603050405020304" pitchFamily="18" charset="0"/>
              </a:rPr>
              <a:t>Main page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B202CC-CC00-0BE4-1C12-94F7A2AA5B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8196" name="Picture 4">
            <a:extLst>
              <a:ext uri="{FF2B5EF4-FFF2-40B4-BE49-F238E27FC236}">
                <a16:creationId xmlns:a16="http://schemas.microsoft.com/office/drawing/2014/main" id="{2B5FE0A2-9DCE-F8E1-A95F-A1AFC191B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159" y="1468538"/>
            <a:ext cx="3137477" cy="348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3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7B79-E29C-D21A-B735-742CF684DD45}"/>
              </a:ext>
            </a:extLst>
          </p:cNvPr>
          <p:cNvSpPr>
            <a:spLocks noGrp="1"/>
          </p:cNvSpPr>
          <p:nvPr>
            <p:ph type="title"/>
          </p:nvPr>
        </p:nvSpPr>
        <p:spPr/>
        <p:txBody>
          <a:bodyPr/>
          <a:lstStyle/>
          <a:p>
            <a:r>
              <a:rPr lang="en-US" dirty="0"/>
              <a:t>The App</a:t>
            </a:r>
          </a:p>
        </p:txBody>
      </p:sp>
      <p:sp>
        <p:nvSpPr>
          <p:cNvPr id="3" name="Text Placeholder 2">
            <a:extLst>
              <a:ext uri="{FF2B5EF4-FFF2-40B4-BE49-F238E27FC236}">
                <a16:creationId xmlns:a16="http://schemas.microsoft.com/office/drawing/2014/main" id="{D5B32287-0494-6173-0900-497C3C3451C7}"/>
              </a:ext>
            </a:extLst>
          </p:cNvPr>
          <p:cNvSpPr>
            <a:spLocks noGrp="1"/>
          </p:cNvSpPr>
          <p:nvPr>
            <p:ph type="body" idx="1"/>
          </p:nvPr>
        </p:nvSpPr>
        <p:spPr/>
        <p:txBody>
          <a:bodyPr/>
          <a:lstStyle/>
          <a:p>
            <a:r>
              <a:rPr lang="en-US" dirty="0"/>
              <a:t>Demo</a:t>
            </a:r>
          </a:p>
        </p:txBody>
      </p:sp>
      <p:sp>
        <p:nvSpPr>
          <p:cNvPr id="4" name="Slide Number Placeholder 3">
            <a:extLst>
              <a:ext uri="{FF2B5EF4-FFF2-40B4-BE49-F238E27FC236}">
                <a16:creationId xmlns:a16="http://schemas.microsoft.com/office/drawing/2014/main" id="{EF94B8FE-DB55-7DD0-0B30-E773B8E1D9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22</a:t>
            </a:fld>
            <a:endParaRPr lang="en"/>
          </a:p>
        </p:txBody>
      </p:sp>
    </p:spTree>
    <p:extLst>
      <p:ext uri="{BB962C8B-B14F-4D97-AF65-F5344CB8AC3E}">
        <p14:creationId xmlns:p14="http://schemas.microsoft.com/office/powerpoint/2010/main" val="425178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B7B-5FE6-348C-4283-1A6E131C18A0}"/>
              </a:ext>
            </a:extLst>
          </p:cNvPr>
          <p:cNvSpPr>
            <a:spLocks noGrp="1"/>
          </p:cNvSpPr>
          <p:nvPr>
            <p:ph type="title"/>
          </p:nvPr>
        </p:nvSpPr>
        <p:spPr/>
        <p:txBody>
          <a:bodyPr/>
          <a:lstStyle/>
          <a:p>
            <a:r>
              <a:rPr lang="en-US" dirty="0"/>
              <a:t>Future Works</a:t>
            </a:r>
          </a:p>
        </p:txBody>
      </p:sp>
      <p:sp>
        <p:nvSpPr>
          <p:cNvPr id="3" name="Text Placeholder 2">
            <a:extLst>
              <a:ext uri="{FF2B5EF4-FFF2-40B4-BE49-F238E27FC236}">
                <a16:creationId xmlns:a16="http://schemas.microsoft.com/office/drawing/2014/main" id="{2E5A56F7-8B6A-2948-D2BF-D3726C11E33F}"/>
              </a:ext>
            </a:extLst>
          </p:cNvPr>
          <p:cNvSpPr>
            <a:spLocks noGrp="1"/>
          </p:cNvSpPr>
          <p:nvPr>
            <p:ph type="body" idx="1"/>
          </p:nvPr>
        </p:nvSpPr>
        <p:spPr/>
        <p:txBody>
          <a:bodyPr/>
          <a:lstStyle/>
          <a:p>
            <a:pPr marL="76200" indent="0">
              <a:buNone/>
            </a:pPr>
            <a:r>
              <a:rPr lang="en-US" sz="1400">
                <a:solidFill>
                  <a:srgbClr val="C7D3E6"/>
                </a:solidFill>
              </a:rPr>
              <a:t>▰</a:t>
            </a:r>
            <a:r>
              <a:rPr lang="en-US" sz="1400">
                <a:cs typeface="Times New Roman"/>
              </a:rPr>
              <a:t>Adding more options and tools for students and administrators. </a:t>
            </a:r>
            <a:endParaRPr lang="en-US" sz="1400" dirty="0"/>
          </a:p>
          <a:p>
            <a:pPr marL="76200" indent="0">
              <a:buNone/>
            </a:pPr>
            <a:r>
              <a:rPr lang="en-US" sz="1400">
                <a:solidFill>
                  <a:srgbClr val="C7D3E6"/>
                </a:solidFill>
              </a:rPr>
              <a:t>▰</a:t>
            </a:r>
            <a:r>
              <a:rPr lang="en-US" sz="1400">
                <a:cs typeface="Times New Roman"/>
              </a:rPr>
              <a:t>These will be based on the usage and data collected that would highlight what are the end users </a:t>
            </a:r>
            <a:r>
              <a:rPr lang="en-US" sz="1400" err="1">
                <a:cs typeface="Times New Roman"/>
              </a:rPr>
              <a:t>requiremnts</a:t>
            </a:r>
            <a:r>
              <a:rPr lang="en-US" sz="1400">
                <a:cs typeface="Times New Roman"/>
              </a:rPr>
              <a:t>. </a:t>
            </a:r>
            <a:endParaRPr lang="en-US" sz="1400" dirty="0"/>
          </a:p>
          <a:p>
            <a:endParaRPr lang="en-US" sz="1400" dirty="0"/>
          </a:p>
        </p:txBody>
      </p:sp>
      <p:sp>
        <p:nvSpPr>
          <p:cNvPr id="4" name="Slide Number Placeholder 3">
            <a:extLst>
              <a:ext uri="{FF2B5EF4-FFF2-40B4-BE49-F238E27FC236}">
                <a16:creationId xmlns:a16="http://schemas.microsoft.com/office/drawing/2014/main" id="{F71B0D91-9106-85F5-D042-5850AB7E85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23</a:t>
            </a:fld>
            <a:endParaRPr lang="en"/>
          </a:p>
        </p:txBody>
      </p:sp>
    </p:spTree>
    <p:extLst>
      <p:ext uri="{BB962C8B-B14F-4D97-AF65-F5344CB8AC3E}">
        <p14:creationId xmlns:p14="http://schemas.microsoft.com/office/powerpoint/2010/main" val="3848137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p:cNvPicPr>
            <a:picLocks noChangeAspect="1"/>
          </p:cNvPicPr>
          <p:nvPr/>
        </p:nvPicPr>
        <p:blipFill>
          <a:blip r:embed="rId2"/>
          <a:stretch>
            <a:fillRect/>
          </a:stretch>
        </p:blipFill>
        <p:spPr>
          <a:xfrm>
            <a:off x="814275" y="1862668"/>
            <a:ext cx="4402663" cy="1761065"/>
          </a:xfrm>
          <a:prstGeom prst="rect">
            <a:avLst/>
          </a:prstGeom>
        </p:spPr>
      </p:pic>
      <p:pic>
        <p:nvPicPr>
          <p:cNvPr id="6" name="Picture 5"/>
          <p:cNvPicPr>
            <a:picLocks noChangeAspect="1"/>
          </p:cNvPicPr>
          <p:nvPr/>
        </p:nvPicPr>
        <p:blipFill>
          <a:blip r:embed="rId3"/>
          <a:stretch>
            <a:fillRect/>
          </a:stretch>
        </p:blipFill>
        <p:spPr>
          <a:xfrm>
            <a:off x="5912731" y="1862668"/>
            <a:ext cx="1944335" cy="1944335"/>
          </a:xfrm>
          <a:prstGeom prst="rect">
            <a:avLst/>
          </a:prstGeom>
        </p:spPr>
      </p:pic>
    </p:spTree>
    <p:extLst>
      <p:ext uri="{BB962C8B-B14F-4D97-AF65-F5344CB8AC3E}">
        <p14:creationId xmlns:p14="http://schemas.microsoft.com/office/powerpoint/2010/main" val="286328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3" name="Text Placeholder 2"/>
          <p:cNvSpPr>
            <a:spLocks noGrp="1"/>
          </p:cNvSpPr>
          <p:nvPr>
            <p:ph type="body" idx="1"/>
          </p:nvPr>
        </p:nvSpPr>
        <p:spPr/>
        <p:txBody>
          <a:bodyPr/>
          <a:lstStyle/>
          <a:p>
            <a:pPr algn="just"/>
            <a:r>
              <a:rPr lang="en-US" sz="180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The job market is highly competitive, especially for freshly graduated individuals who lack real-time experience but possess enthusiasm and a strong network of connections. To address this challenge and create a platform exclusively tailored to the needs of these young and fresh graduates and professionals, we propose a Job Portal project.</a:t>
            </a:r>
            <a:endParaRPr lang="en-US" sz="18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4433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5817-1F8F-E3FC-DBCC-247AE40B72C2}"/>
              </a:ext>
            </a:extLst>
          </p:cNvPr>
          <p:cNvSpPr>
            <a:spLocks noGrp="1"/>
          </p:cNvSpPr>
          <p:nvPr>
            <p:ph type="title"/>
          </p:nvPr>
        </p:nvSpPr>
        <p:spPr/>
        <p:txBody>
          <a:bodyPr/>
          <a:lstStyle/>
          <a:p>
            <a:r>
              <a:rPr lang="en-US" dirty="0"/>
              <a:t>Problem statement… </a:t>
            </a:r>
          </a:p>
        </p:txBody>
      </p:sp>
      <p:sp>
        <p:nvSpPr>
          <p:cNvPr id="3" name="Text Placeholder 2">
            <a:extLst>
              <a:ext uri="{FF2B5EF4-FFF2-40B4-BE49-F238E27FC236}">
                <a16:creationId xmlns:a16="http://schemas.microsoft.com/office/drawing/2014/main" id="{6EF43C04-8744-2CB6-00E9-455E84F2AC54}"/>
              </a:ext>
            </a:extLst>
          </p:cNvPr>
          <p:cNvSpPr>
            <a:spLocks noGrp="1"/>
          </p:cNvSpPr>
          <p:nvPr>
            <p:ph type="body" idx="1"/>
          </p:nvPr>
        </p:nvSpPr>
        <p:spPr/>
        <p:txBody>
          <a:bodyPr/>
          <a:lstStyle/>
          <a:p>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This project intends to describe the creation of a Full stack Job Portal using the MERN Stack, which will consist of React, MongoDB, Node.js, and </a:t>
            </a:r>
            <a:r>
              <a:rPr lang="en-US" sz="1800" b="0"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Express.js</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8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a:extLst>
              <a:ext uri="{FF2B5EF4-FFF2-40B4-BE49-F238E27FC236}">
                <a16:creationId xmlns:a16="http://schemas.microsoft.com/office/drawing/2014/main" id="{4E505D31-8646-8FAD-8622-477854555E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770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3510-3DFB-20DF-CC5D-8CACB95BFFD1}"/>
              </a:ext>
            </a:extLst>
          </p:cNvPr>
          <p:cNvSpPr>
            <a:spLocks noGrp="1"/>
          </p:cNvSpPr>
          <p:nvPr>
            <p:ph type="title"/>
          </p:nvPr>
        </p:nvSpPr>
        <p:spPr/>
        <p:txBody>
          <a:bodyPr/>
          <a:lstStyle/>
          <a:p>
            <a:r>
              <a:rPr lang="en-US" dirty="0"/>
              <a:t>Something to relate to…</a:t>
            </a:r>
          </a:p>
        </p:txBody>
      </p:sp>
      <p:sp>
        <p:nvSpPr>
          <p:cNvPr id="3" name="Text Placeholder 2">
            <a:extLst>
              <a:ext uri="{FF2B5EF4-FFF2-40B4-BE49-F238E27FC236}">
                <a16:creationId xmlns:a16="http://schemas.microsoft.com/office/drawing/2014/main" id="{E8D82B13-BACD-9F1D-D140-230738F905FF}"/>
              </a:ext>
            </a:extLst>
          </p:cNvPr>
          <p:cNvSpPr>
            <a:spLocks noGrp="1"/>
          </p:cNvSpPr>
          <p:nvPr>
            <p:ph type="body" idx="1"/>
          </p:nvPr>
        </p:nvSpPr>
        <p:spPr>
          <a:xfrm>
            <a:off x="814274" y="1515290"/>
            <a:ext cx="7359341" cy="2957559"/>
          </a:xfrm>
        </p:spPr>
        <p:txBody>
          <a:bodyPr/>
          <a:lstStyle/>
          <a:p>
            <a:pPr algn="just"/>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The group is at a point in their studies where they must start applying for jobs and are looking everywhere to get their hands on an opportunity that could land them a suitable job. Not to go very far in the past but the idea for this project was aroused by taking the most recent circumstances into consideration that a typical fresh graduate would face. All of us at one point in our lives face issues like this and in today’s competitive market standing out from people with years of experience is not possible unless you compete at your own level. There are people switching careers and in doing so they have the managerial experiences of decades, but they present themselves as fresh graduates when they change their field of study which should not be the case, having experienced situations like these the group thought putting the idea into action.</a:t>
            </a:r>
            <a:endParaRPr lang="en-US" sz="18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a:extLst>
              <a:ext uri="{FF2B5EF4-FFF2-40B4-BE49-F238E27FC236}">
                <a16:creationId xmlns:a16="http://schemas.microsoft.com/office/drawing/2014/main" id="{623C6620-8872-1DFA-010F-731DE6754C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96261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FC7B-BACA-4CA3-C9B5-36874893E980}"/>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64DB42EC-06A8-7B2A-12A0-A6B27F5A6976}"/>
              </a:ext>
            </a:extLst>
          </p:cNvPr>
          <p:cNvSpPr>
            <a:spLocks noGrp="1"/>
          </p:cNvSpPr>
          <p:nvPr>
            <p:ph type="body" idx="1"/>
          </p:nvPr>
        </p:nvSpPr>
        <p:spPr/>
        <p:txBody>
          <a:bodyPr/>
          <a:lstStyle/>
          <a:p>
            <a:r>
              <a:rPr lang="en-US" sz="1800" dirty="0"/>
              <a:t>We kept it simple</a:t>
            </a:r>
          </a:p>
          <a:p>
            <a:pPr lvl="1"/>
            <a:r>
              <a:rPr lang="en-US" sz="1800" dirty="0"/>
              <a:t>Frontend</a:t>
            </a:r>
          </a:p>
          <a:p>
            <a:pPr lvl="1"/>
            <a:r>
              <a:rPr lang="en-US" sz="1800" dirty="0"/>
              <a:t>Backend</a:t>
            </a:r>
          </a:p>
        </p:txBody>
      </p:sp>
      <p:sp>
        <p:nvSpPr>
          <p:cNvPr id="4" name="Slide Number Placeholder 3">
            <a:extLst>
              <a:ext uri="{FF2B5EF4-FFF2-40B4-BE49-F238E27FC236}">
                <a16:creationId xmlns:a16="http://schemas.microsoft.com/office/drawing/2014/main" id="{50DAA45C-AD94-AAB1-67F8-11441358B9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9072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FB79-C46A-81A9-72DF-D7943EA41F58}"/>
              </a:ext>
            </a:extLst>
          </p:cNvPr>
          <p:cNvSpPr>
            <a:spLocks noGrp="1"/>
          </p:cNvSpPr>
          <p:nvPr>
            <p:ph type="title"/>
          </p:nvPr>
        </p:nvSpPr>
        <p:spPr/>
        <p:txBody>
          <a:bodyPr/>
          <a:lstStyle/>
          <a:p>
            <a:r>
              <a:rPr lang="en-US" dirty="0"/>
              <a:t>Frontend</a:t>
            </a:r>
          </a:p>
        </p:txBody>
      </p:sp>
      <p:sp>
        <p:nvSpPr>
          <p:cNvPr id="3" name="Text Placeholder 2">
            <a:extLst>
              <a:ext uri="{FF2B5EF4-FFF2-40B4-BE49-F238E27FC236}">
                <a16:creationId xmlns:a16="http://schemas.microsoft.com/office/drawing/2014/main" id="{75146B30-6596-86C7-1561-70F11EBC520F}"/>
              </a:ext>
            </a:extLst>
          </p:cNvPr>
          <p:cNvSpPr>
            <a:spLocks noGrp="1"/>
          </p:cNvSpPr>
          <p:nvPr>
            <p:ph type="body" idx="1"/>
          </p:nvPr>
        </p:nvSpPr>
        <p:spPr/>
        <p:txBody>
          <a:bodyPr/>
          <a:lstStyle/>
          <a:p>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Starting off with the basics</a:t>
            </a:r>
          </a:p>
          <a:p>
            <a:pPr lvl="1"/>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Frontend refers to the part of a software application or website that interacts directly with the user.</a:t>
            </a:r>
          </a:p>
          <a:p>
            <a:pPr lvl="1"/>
            <a:r>
              <a:rPr lang="en-US" sz="14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It is the user interface (UI), consists of everything the user experiences directly: text, images, buttons, layouts, animations, and any interactions.</a:t>
            </a:r>
            <a:endParaRPr lang="en-US" sz="14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a:extLst>
              <a:ext uri="{FF2B5EF4-FFF2-40B4-BE49-F238E27FC236}">
                <a16:creationId xmlns:a16="http://schemas.microsoft.com/office/drawing/2014/main" id="{16F355A4-E07B-74AC-7674-9E7D638FAB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81443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B857-2BA9-6AF5-6F22-CCCE14477F32}"/>
              </a:ext>
            </a:extLst>
          </p:cNvPr>
          <p:cNvSpPr>
            <a:spLocks noGrp="1"/>
          </p:cNvSpPr>
          <p:nvPr>
            <p:ph type="title"/>
          </p:nvPr>
        </p:nvSpPr>
        <p:spPr/>
        <p:txBody>
          <a:bodyPr/>
          <a:lstStyle/>
          <a:p>
            <a:r>
              <a:rPr lang="en-US" dirty="0"/>
              <a:t>Frontend…</a:t>
            </a:r>
          </a:p>
        </p:txBody>
      </p:sp>
      <p:sp>
        <p:nvSpPr>
          <p:cNvPr id="3" name="Text Placeholder 2">
            <a:extLst>
              <a:ext uri="{FF2B5EF4-FFF2-40B4-BE49-F238E27FC236}">
                <a16:creationId xmlns:a16="http://schemas.microsoft.com/office/drawing/2014/main" id="{2BF65626-61E7-9EB5-8F25-FD80A1B51279}"/>
              </a:ext>
            </a:extLst>
          </p:cNvPr>
          <p:cNvSpPr>
            <a:spLocks noGrp="1"/>
          </p:cNvSpPr>
          <p:nvPr>
            <p:ph type="body" idx="1"/>
          </p:nvPr>
        </p:nvSpPr>
        <p:spPr>
          <a:xfrm>
            <a:off x="138739" y="1506498"/>
            <a:ext cx="6132600" cy="2546720"/>
          </a:xfrm>
        </p:spPr>
        <p:txBody>
          <a:bodyPr/>
          <a:lstStyle/>
          <a:p>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separate the codes into directories.</a:t>
            </a:r>
          </a:p>
          <a:p>
            <a:pPr algn="just" rtl="0" fontAlgn="base"/>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the </a:t>
            </a:r>
            <a:r>
              <a:rPr lang="en-US" sz="1800" b="0"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index.html</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file and general information about the project. </a:t>
            </a:r>
          </a:p>
          <a:p>
            <a:pPr algn="just" rtl="0" fontAlgn="base"/>
            <a:r>
              <a:rPr lang="en-US" sz="1800" b="1"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package.json</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file contains information about the external libraries included in the project. </a:t>
            </a:r>
          </a:p>
          <a:p>
            <a:pPr algn="just" rtl="0" fontAlgn="base"/>
            <a:r>
              <a:rPr lang="en-US" sz="1800" b="1"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src</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writes executable code and saves media files</a:t>
            </a:r>
          </a:p>
          <a:p>
            <a:pPr lvl="1"/>
            <a:endParaRPr lang="en-US" sz="1400" b="0" i="0" dirty="0">
              <a:solidFill>
                <a:srgbClr val="000000"/>
              </a:solidFill>
              <a:effectLst/>
              <a:latin typeface="Times New Roman" panose="02020603050405020304" pitchFamily="18" charset="0"/>
            </a:endParaRPr>
          </a:p>
          <a:p>
            <a:endParaRPr lang="en-US" sz="1400" dirty="0"/>
          </a:p>
        </p:txBody>
      </p:sp>
      <p:sp>
        <p:nvSpPr>
          <p:cNvPr id="4" name="Slide Number Placeholder 3">
            <a:extLst>
              <a:ext uri="{FF2B5EF4-FFF2-40B4-BE49-F238E27FC236}">
                <a16:creationId xmlns:a16="http://schemas.microsoft.com/office/drawing/2014/main" id="{D6C0A1A1-9E05-E782-C47E-EFCB8F6AFD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030" name="Picture 6">
            <a:extLst>
              <a:ext uri="{FF2B5EF4-FFF2-40B4-BE49-F238E27FC236}">
                <a16:creationId xmlns:a16="http://schemas.microsoft.com/office/drawing/2014/main" id="{F15ED1CC-E485-9CF1-AB80-4E1C41241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734" y="1798583"/>
            <a:ext cx="2032076" cy="1327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33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3B1C-0739-E00D-2DE3-E17EC47E6E8A}"/>
              </a:ext>
            </a:extLst>
          </p:cNvPr>
          <p:cNvSpPr>
            <a:spLocks noGrp="1"/>
          </p:cNvSpPr>
          <p:nvPr>
            <p:ph type="title"/>
          </p:nvPr>
        </p:nvSpPr>
        <p:spPr/>
        <p:txBody>
          <a:bodyPr/>
          <a:lstStyle/>
          <a:p>
            <a:r>
              <a:rPr lang="en-US" dirty="0"/>
              <a:t>Frontend…	</a:t>
            </a:r>
          </a:p>
        </p:txBody>
      </p:sp>
      <p:sp>
        <p:nvSpPr>
          <p:cNvPr id="3" name="Text Placeholder 2">
            <a:extLst>
              <a:ext uri="{FF2B5EF4-FFF2-40B4-BE49-F238E27FC236}">
                <a16:creationId xmlns:a16="http://schemas.microsoft.com/office/drawing/2014/main" id="{94D2AB57-1488-8FAD-BA60-B2BCFD1E6437}"/>
              </a:ext>
            </a:extLst>
          </p:cNvPr>
          <p:cNvSpPr>
            <a:spLocks noGrp="1"/>
          </p:cNvSpPr>
          <p:nvPr>
            <p:ph type="body" idx="1"/>
          </p:nvPr>
        </p:nvSpPr>
        <p:spPr>
          <a:xfrm>
            <a:off x="174075" y="2004216"/>
            <a:ext cx="6132600" cy="2396101"/>
          </a:xfrm>
        </p:spPr>
        <p:txBody>
          <a:bodyPr/>
          <a:lstStyle/>
          <a:p>
            <a:r>
              <a:rPr lang="en-US" sz="1800" b="1" i="0" dirty="0" err="1">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src</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writes executable code and saves media files. </a:t>
            </a:r>
          </a:p>
          <a:p>
            <a:pPr marL="76200" indent="0" algn="just" rtl="0" fontAlgn="base">
              <a:buNone/>
            </a:pPr>
            <a:r>
              <a:rPr lang="en-US" sz="1800"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components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records components (folders and keys)                           		         that have been used more than once. </a:t>
            </a:r>
          </a:p>
          <a:p>
            <a:pPr marL="76200" indent="0" algn="just" rtl="0" fontAlgn="base">
              <a:buNone/>
            </a:pP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Images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used images </a:t>
            </a:r>
          </a:p>
          <a:p>
            <a:pPr marL="76200" indent="0" algn="just" rtl="0" fontAlgn="base">
              <a:buNone/>
            </a:pPr>
            <a:r>
              <a:rPr lang="en-US" sz="18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pages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contains pages. Uses components and 		             containers inside. </a:t>
            </a:r>
          </a:p>
          <a:p>
            <a:pPr marL="76200" indent="0" algn="just" rtl="0" fontAlgn="base">
              <a:buNone/>
            </a:pPr>
            <a:r>
              <a:rPr lang="en-US" sz="18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redux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-Writes the logic for saving, modifying, disabling and accessing a web application. </a:t>
            </a:r>
          </a:p>
          <a:p>
            <a:pPr marL="76200" indent="0" algn="just" rtl="0" fontAlgn="base">
              <a:buNone/>
            </a:pPr>
            <a:r>
              <a:rPr lang="en-US" sz="18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1"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index.js</a:t>
            </a:r>
            <a:r>
              <a:rPr lang="en-US" sz="1800"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b="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file describes the integration of the response 	                and the react library. </a:t>
            </a:r>
          </a:p>
          <a:p>
            <a:pPr marL="76200" indent="0" algn="just" rtl="0" fontAlgn="base">
              <a:buNone/>
            </a:pPr>
            <a:endParaRPr lang="en-US" sz="1050" b="0" i="0" dirty="0">
              <a:solidFill>
                <a:srgbClr val="000000"/>
              </a:solidFill>
              <a:effectLst/>
              <a:latin typeface="Segoe UI" panose="020B0502040204020203" pitchFamily="34" charset="0"/>
            </a:endParaRPr>
          </a:p>
          <a:p>
            <a:pPr marL="533400" lvl="1" indent="0">
              <a:buNone/>
            </a:pPr>
            <a:endParaRPr lang="en-US" sz="1050" b="0" i="0" dirty="0">
              <a:solidFill>
                <a:srgbClr val="000000"/>
              </a:solidFill>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95D7A00C-DFE0-584F-E3E7-CD35BCA93B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2050" name="Picture 2">
            <a:extLst>
              <a:ext uri="{FF2B5EF4-FFF2-40B4-BE49-F238E27FC236}">
                <a16:creationId xmlns:a16="http://schemas.microsoft.com/office/drawing/2014/main" id="{07253FA5-65DE-BC88-B8AD-910B02985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785" y="1158775"/>
            <a:ext cx="2478171" cy="299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042"/>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TotalTime>
  <Words>1374</Words>
  <Application>Microsoft Office PowerPoint</Application>
  <PresentationFormat>On-screen Show (16:9)</PresentationFormat>
  <Paragraphs>127</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Salerio template</vt:lpstr>
      <vt:lpstr>Job Board Platform</vt:lpstr>
      <vt:lpstr>Agenda</vt:lpstr>
      <vt:lpstr>Problem Statement</vt:lpstr>
      <vt:lpstr>Problem statement… </vt:lpstr>
      <vt:lpstr>Something to relate to…</vt:lpstr>
      <vt:lpstr>Methodology</vt:lpstr>
      <vt:lpstr>Frontend</vt:lpstr>
      <vt:lpstr>Frontend…</vt:lpstr>
      <vt:lpstr>Frontend… </vt:lpstr>
      <vt:lpstr>Frontend… </vt:lpstr>
      <vt:lpstr>Backend</vt:lpstr>
      <vt:lpstr>Backend… </vt:lpstr>
      <vt:lpstr>Backend… </vt:lpstr>
      <vt:lpstr>Database - MongoDB</vt:lpstr>
      <vt:lpstr>Postman</vt:lpstr>
      <vt:lpstr>Postman… </vt:lpstr>
      <vt:lpstr>GitHub </vt:lpstr>
      <vt:lpstr>Moving on… The Application </vt:lpstr>
      <vt:lpstr>… The Application</vt:lpstr>
      <vt:lpstr>… The Application</vt:lpstr>
      <vt:lpstr>How THE app L oo ks </vt:lpstr>
      <vt:lpstr>The App</vt:lpstr>
      <vt:lpstr>Future Works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Karthik Dinakaran</dc:creator>
  <cp:lastModifiedBy>Dinesh Perni</cp:lastModifiedBy>
  <cp:revision>32</cp:revision>
  <dcterms:modified xsi:type="dcterms:W3CDTF">2023-09-08T00:15:05Z</dcterms:modified>
</cp:coreProperties>
</file>