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</p:sldIdLst>
  <p:sldSz cy="5143500" cx="9144000"/>
  <p:notesSz cx="6858000" cy="9144000"/>
  <p:embeddedFontLst>
    <p:embeddedFont>
      <p:font typeface="Average"/>
      <p:regular r:id="rId65"/>
    </p:embeddedFont>
    <p:embeddedFont>
      <p:font typeface="Oswald"/>
      <p:regular r:id="rId66"/>
      <p:bold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font" Target="fonts/Oswald-regular.fntdata"/><Relationship Id="rId21" Type="http://schemas.openxmlformats.org/officeDocument/2006/relationships/slide" Target="slides/slide17.xml"/><Relationship Id="rId65" Type="http://schemas.openxmlformats.org/officeDocument/2006/relationships/font" Target="fonts/Average-regular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7" Type="http://schemas.openxmlformats.org/officeDocument/2006/relationships/font" Target="fonts/Oswald-bold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824136b0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824136b0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824136b0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824136b0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737ab75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737ab75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737ab755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737ab755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737ab755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737ab755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737ab755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737ab755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737ab755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737ab755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737ab755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737ab755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737ab755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737ab755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737ab755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737ab755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824136b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824136b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737ab7551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737ab7551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737ab7551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737ab7551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737ab7551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737ab7551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dc946eeb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dc946eeb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252462b6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252462b6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737ab755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737ab755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824136b0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824136b0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824136b0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824136b0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824136b0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824136b0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824136b0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824136b0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824136b0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824136b0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737ab755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737ab755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737ab7551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737ab7551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824136b0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824136b0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824136b0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824136b0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824136b0e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824136b0e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824136b0e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824136b0e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824136b0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824136b0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824136b0e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824136b0e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824136b0e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824136b0e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824136b0e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824136b0e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824136b0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824136b0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824136b0e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824136b0e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824136b0e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824136b0e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4cc4b4ac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4cc4b4ac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4cc4b4ac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4cc4b4ac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4cc4b4ac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4cc4b4ac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4cc4b4ac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4cc4b4ac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824136b0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824136b0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824136b0e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824136b0e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737ab755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737ab755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737ab7551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737ab755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824136b0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824136b0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737ab755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737ab755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737ab755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737ab755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737ab755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737ab755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737ab755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737ab755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737ab755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2737ab755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737ab755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737ab755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737ab755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737ab755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737ab755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2737ab755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737ab755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737ab755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824136b0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2824136b0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824136b0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824136b0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737ab755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2737ab755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4cc4b4ac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4cc4b4ac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dc946eeb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dc946eeb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824136b0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824136b0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13"/>
          <p:cNvGrpSpPr/>
          <p:nvPr/>
        </p:nvGrpSpPr>
        <p:grpSpPr>
          <a:xfrm>
            <a:off x="2105247" y="1"/>
            <a:ext cx="7038765" cy="5138761"/>
            <a:chOff x="3388636" y="43347"/>
            <a:chExt cx="5755327" cy="4201767"/>
          </a:xfrm>
        </p:grpSpPr>
        <p:sp>
          <p:nvSpPr>
            <p:cNvPr id="58" name="Google Shape;58;p13"/>
            <p:cNvSpPr/>
            <p:nvPr/>
          </p:nvSpPr>
          <p:spPr>
            <a:xfrm>
              <a:off x="3837147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518268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5631192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6528215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6976726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742522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877076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837147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518268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5631192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6528215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6976726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742522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877076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3837147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518268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631192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6528215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6976726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742522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877076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338863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3837147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518268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31192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6528215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697672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742522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877076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338863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3837147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4285658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4734169" y="4336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518268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631192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07970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528215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697672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7425229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7873740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832225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877076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3837147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518268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5631192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6528215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6976726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742522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877076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3837147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518268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5631192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6528215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6976726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742522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877076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3837147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518268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5631192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6528215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6976726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742522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877076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3837147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518268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5631192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6528215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6976726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742522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877076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3837147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518268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5631192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6528215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6976726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742522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877076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13"/>
          <p:cNvSpPr/>
          <p:nvPr/>
        </p:nvSpPr>
        <p:spPr>
          <a:xfrm>
            <a:off x="3396590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4" name="Google Shape;184;p13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5" name="Google Shape;185;p13"/>
          <p:cNvSpPr txBox="1"/>
          <p:nvPr>
            <p:ph idx="12" type="sldNum"/>
          </p:nvPr>
        </p:nvSpPr>
        <p:spPr>
          <a:xfrm>
            <a:off x="8472458" y="4706554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191" name="Google Shape;191;p14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2975" y="550950"/>
            <a:ext cx="30956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Branches</a:t>
            </a:r>
            <a:endParaRPr/>
          </a:p>
        </p:txBody>
      </p:sp>
      <p:sp>
        <p:nvSpPr>
          <p:cNvPr id="253" name="Google Shape;253;p2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“pointers” of GIT</a:t>
            </a:r>
            <a:endParaRPr/>
          </a:p>
        </p:txBody>
      </p:sp>
      <p:pic>
        <p:nvPicPr>
          <p:cNvPr id="254" name="Google Shape;2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4125" y="1081400"/>
            <a:ext cx="3761050" cy="215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 Commit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Objects</a:t>
            </a:r>
            <a:endParaRPr/>
          </a:p>
        </p:txBody>
      </p:sp>
      <p:sp>
        <p:nvSpPr>
          <p:cNvPr id="265" name="Google Shape;265;p25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Blobs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Trees</a:t>
            </a:r>
            <a:endParaRPr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Annotated Tags</a:t>
            </a:r>
            <a:endParaRPr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Commits</a:t>
            </a:r>
            <a:endParaRPr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Represents a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Addressable by the SHA1 hash of its 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not contain any file metadata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Objects</a:t>
            </a:r>
            <a:endParaRPr/>
          </a:p>
        </p:txBody>
      </p:sp>
      <p:sp>
        <p:nvSpPr>
          <p:cNvPr id="272" name="Google Shape;272;p26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Blobs</a:t>
            </a:r>
            <a:endParaRPr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Annotated Tags</a:t>
            </a:r>
            <a:endParaRPr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Commits</a:t>
            </a:r>
            <a:endParaRPr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git object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Represents a</a:t>
            </a:r>
            <a:r>
              <a:rPr lang="en"/>
              <a:t> directory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pointers to blobs and other trees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Records file permissions and names of those blobs/trees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Addressable by SHA1 of all internal data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Objects</a:t>
            </a:r>
            <a:endParaRPr/>
          </a:p>
        </p:txBody>
      </p:sp>
      <p:sp>
        <p:nvSpPr>
          <p:cNvPr id="279" name="Google Shape;279;p27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Blobs</a:t>
            </a:r>
            <a:endParaRPr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Trees</a:t>
            </a:r>
            <a:endParaRPr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Annotated Tags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Commits</a:t>
            </a:r>
            <a:endParaRPr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Annotated tags are full objects, as opposed to lightweight tags, which are just pointers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with </a:t>
            </a:r>
            <a:r>
              <a:rPr b="1" lang="en"/>
              <a:t>git tag -a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Like a branch that doesn’t ever move/change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author, commit message, can be signed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625" y="378425"/>
            <a:ext cx="645160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Objects</a:t>
            </a:r>
            <a:endParaRPr/>
          </a:p>
        </p:txBody>
      </p:sp>
      <p:sp>
        <p:nvSpPr>
          <p:cNvPr id="291" name="Google Shape;291;p2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Blobs</a:t>
            </a:r>
            <a:endParaRPr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Trees</a:t>
            </a:r>
            <a:endParaRPr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Annotated Tags</a:t>
            </a:r>
            <a:endParaRPr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Hash of tree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Hash of parent commit(s)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Author name, email, timestamp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Committer name, email, timestamp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Commit message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Its hash is the SHA1 of the above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Hash uniquely identifies commit content and history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from 2017-10-25 13-51-27.png" id="297" name="Google Shape;2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363" y="188575"/>
            <a:ext cx="478526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commit</a:t>
            </a:r>
            <a:endParaRPr/>
          </a:p>
        </p:txBody>
      </p:sp>
      <p:sp>
        <p:nvSpPr>
          <p:cNvPr id="303" name="Google Shape;303;p3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index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Committing on a branch</a:t>
            </a:r>
            <a:endParaRPr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Merge commits</a:t>
            </a:r>
            <a:endParaRPr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Index is “tree for next commit under construction”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Files are explicitly added to index with </a:t>
            </a:r>
            <a:r>
              <a:rPr b="1" lang="en"/>
              <a:t>git add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Files in working dir are tracked, ignored or untracked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Tree created from index on commit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git status </a:t>
            </a:r>
            <a:r>
              <a:rPr lang="en"/>
              <a:t>queries</a:t>
            </a:r>
            <a:r>
              <a:rPr b="1" lang="en"/>
              <a:t> </a:t>
            </a:r>
            <a:r>
              <a:rPr lang="en"/>
              <a:t>working dir and index </a:t>
            </a:r>
            <a:r>
              <a:rPr b="1" lang="en"/>
              <a:t>git ls-files </a:t>
            </a:r>
            <a:r>
              <a:rPr lang="en"/>
              <a:t>shows all files in index.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remove files from index: </a:t>
            </a:r>
            <a:r>
              <a:rPr b="1" lang="en"/>
              <a:t>git rm </a:t>
            </a:r>
            <a:r>
              <a:rPr lang="en"/>
              <a:t>(both index and working dir)</a:t>
            </a:r>
            <a:r>
              <a:rPr b="1" lang="en"/>
              <a:t> </a:t>
            </a:r>
            <a:r>
              <a:rPr lang="en"/>
              <a:t>or</a:t>
            </a:r>
            <a:r>
              <a:rPr b="1" lang="en"/>
              <a:t> git rm --cached </a:t>
            </a:r>
            <a:r>
              <a:rPr lang="en"/>
              <a:t>(only index)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commit</a:t>
            </a:r>
            <a:endParaRPr/>
          </a:p>
        </p:txBody>
      </p:sp>
      <p:sp>
        <p:nvSpPr>
          <p:cNvPr id="310" name="Google Shape;310;p32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The index</a:t>
            </a:r>
            <a:endParaRPr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Committing on a branch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Merge commits</a:t>
            </a:r>
            <a:endParaRPr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only commit if you are on a branch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Previous commit on branch becomes parent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Branch pointer is updated: now points to new commit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version control system?</a:t>
            </a:r>
            <a:endParaRPr/>
          </a:p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EFEFEF"/>
              </a:solidFill>
            </a:endParaRPr>
          </a:p>
        </p:txBody>
      </p:sp>
      <p:sp>
        <p:nvSpPr>
          <p:cNvPr id="199" name="Google Shape;199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record 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roll back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ideally: integrate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ideally: enable collaboration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commit</a:t>
            </a:r>
            <a:endParaRPr/>
          </a:p>
        </p:txBody>
      </p:sp>
      <p:sp>
        <p:nvSpPr>
          <p:cNvPr id="317" name="Google Shape;317;p3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The index</a:t>
            </a:r>
            <a:endParaRPr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Committing on a branch</a:t>
            </a:r>
            <a:endParaRPr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commits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when two or more branches are merged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two or more parents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commit?</a:t>
            </a:r>
            <a:endParaRPr/>
          </a:p>
        </p:txBody>
      </p:sp>
      <p:sp>
        <p:nvSpPr>
          <p:cNvPr id="324" name="Google Shape;324;p34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Interpretation 1: A snapshot of files and directories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i.e. “commit = tree-object”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Interpretation 2: A patch-set, relative to the previous commit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i.e. “commit = diff”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commit?</a:t>
            </a:r>
            <a:endParaRPr/>
          </a:p>
        </p:txBody>
      </p:sp>
      <p:sp>
        <p:nvSpPr>
          <p:cNvPr id="331" name="Google Shape;331;p35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definitive answer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Commits are cheap, and small patch-sets are easier to understand, so commit often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Heuristic: </a:t>
            </a:r>
            <a:r>
              <a:rPr b="1" lang="en"/>
              <a:t>git diff</a:t>
            </a:r>
            <a:r>
              <a:rPr lang="en"/>
              <a:t> should be meaningful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to avoid pork-barrel commits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No-one cares what you do on a private branch, but it’s nice to keep public history browsable.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from 2017-05-25 19-59-55.png" id="337" name="Google Shape;3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" y="966788"/>
            <a:ext cx="821055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from 2017-05-25 20-00-05.png" id="342" name="Google Shape;34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" y="976313"/>
            <a:ext cx="819150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branches</a:t>
            </a:r>
            <a:endParaRPr/>
          </a:p>
        </p:txBody>
      </p:sp>
      <p:sp>
        <p:nvSpPr>
          <p:cNvPr id="353" name="Google Shape;353;p3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Pointers to commits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 a separate line of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Exist in .git/refs/heads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checked out branch is referred to by the </a:t>
            </a:r>
            <a:r>
              <a:rPr b="1" lang="en"/>
              <a:t>HEAD pointer</a:t>
            </a:r>
            <a:r>
              <a:rPr lang="en"/>
              <a:t>, and is found in .git/HEAD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en">
                <a:solidFill>
                  <a:srgbClr val="FF0000"/>
                </a:solidFill>
              </a:rPr>
              <a:t>Commits and blobs which are not on any branch will eventually be garbage-collected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0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Manipulating branches</a:t>
            </a:r>
            <a:endParaRPr/>
          </a:p>
        </p:txBody>
      </p:sp>
      <p:sp>
        <p:nvSpPr>
          <p:cNvPr id="360" name="Google Shape;360;p40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without checking out:</a:t>
            </a:r>
            <a:r>
              <a:rPr b="1" lang="en"/>
              <a:t> git branch &lt;name&gt;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Checking out branch: </a:t>
            </a:r>
            <a:r>
              <a:rPr b="1" lang="en"/>
              <a:t>git checkout &lt;name&gt;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and checking out: </a:t>
            </a:r>
            <a:r>
              <a:rPr b="1" lang="en"/>
              <a:t>git checkout -b &lt;name&gt;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Names can contain slashes for namespacing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Deleting branches: </a:t>
            </a:r>
            <a:r>
              <a:rPr b="1" lang="en"/>
              <a:t>git branch -d &lt;name&gt;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Listing all branches: </a:t>
            </a:r>
            <a:r>
              <a:rPr b="1" lang="en"/>
              <a:t>git branch</a:t>
            </a:r>
            <a:endParaRPr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Rolling Back/Moving the Branch</a:t>
            </a:r>
            <a:endParaRPr/>
          </a:p>
        </p:txBody>
      </p:sp>
      <p:sp>
        <p:nvSpPr>
          <p:cNvPr id="367" name="Google Shape;367;p4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</a:t>
            </a:r>
            <a:r>
              <a:rPr lang="en"/>
              <a:t>oving a branch: </a:t>
            </a:r>
            <a:r>
              <a:rPr b="1" lang="en"/>
              <a:t>git reset &lt;commit&gt;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Moving a branch and checking out its tree in the working directory: </a:t>
            </a:r>
            <a:r>
              <a:rPr b="1" lang="en"/>
              <a:t>git reset --hard &lt;commit&gt;</a:t>
            </a:r>
            <a:endParaRPr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Lost My Branch</a:t>
            </a:r>
            <a:endParaRPr/>
          </a:p>
        </p:txBody>
      </p:sp>
      <p:sp>
        <p:nvSpPr>
          <p:cNvPr id="374" name="Google Shape;374;p42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Accidental delete, botched a rebase/merge, 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panic. Garbage collection won’t happen for days.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git reflog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Checkout a commit directly: </a:t>
            </a:r>
            <a:r>
              <a:rPr b="1" lang="en"/>
              <a:t>git checkout &lt;hash&gt;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Called “detached head state”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Recreate a branch on the commit with</a:t>
            </a:r>
            <a:r>
              <a:rPr b="1" lang="en"/>
              <a:t> git branch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</a:t>
            </a:r>
            <a:endParaRPr/>
          </a:p>
        </p:txBody>
      </p:sp>
      <p:sp>
        <p:nvSpPr>
          <p:cNvPr id="205" name="Google Shape;205;p16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Local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Centralized</a:t>
            </a:r>
            <a:endParaRPr b="1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Distributed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206" name="Google Shape;206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3950" y="602625"/>
            <a:ext cx="4328096" cy="36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Integrating Work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 and Rebasing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</a:t>
            </a:r>
            <a:endParaRPr/>
          </a:p>
        </p:txBody>
      </p:sp>
      <p:sp>
        <p:nvSpPr>
          <p:cNvPr id="386" name="Google Shape;386;p44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E.g.: finished finished feature. Time to integrate development into main branch.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first checks if merge is </a:t>
            </a:r>
            <a:r>
              <a:rPr i="1" lang="en"/>
              <a:t>fast-forwardable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Otherwise does a three-way merge and creates a merge commit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Merging feat into master: While master is checked out,</a:t>
            </a:r>
            <a:r>
              <a:rPr b="1" lang="en"/>
              <a:t> git merge feat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Force no-fast-forward merge: </a:t>
            </a:r>
            <a:r>
              <a:rPr b="1" lang="en"/>
              <a:t>git merge --no-ff feat</a:t>
            </a:r>
            <a:endParaRPr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6725" y="311775"/>
            <a:ext cx="4339050" cy="207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6725" y="2389095"/>
            <a:ext cx="4339050" cy="2603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525" y="136100"/>
            <a:ext cx="5667700" cy="269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6525" y="2889925"/>
            <a:ext cx="5071772" cy="200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Rebasing</a:t>
            </a:r>
            <a:endParaRPr/>
          </a:p>
        </p:txBody>
      </p:sp>
      <p:sp>
        <p:nvSpPr>
          <p:cNvPr id="405" name="Google Shape;405;p47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Altering history by moving a branch and “replaying” the changes on a different base commit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on branch feat: </a:t>
            </a:r>
            <a:r>
              <a:rPr b="1" lang="en"/>
              <a:t>git rebase &lt;ref&gt;,</a:t>
            </a:r>
            <a:r>
              <a:rPr lang="en"/>
              <a:t> e.g. </a:t>
            </a:r>
            <a:r>
              <a:rPr b="1" lang="en"/>
              <a:t>git rebase develop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Note: rebase discards merge-commits on the branch that is being rebased </a:t>
            </a:r>
            <a:r>
              <a:rPr i="1" lang="en"/>
              <a:t>unless </a:t>
            </a:r>
            <a:r>
              <a:rPr lang="en"/>
              <a:t>you add  --preserve-merges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from 2017-10-25 23-22-43.png" id="411" name="Google Shape;41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000" y="608250"/>
            <a:ext cx="572452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from 2017-10-25 23-22-50.png" id="412" name="Google Shape;41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2475" y="2753650"/>
            <a:ext cx="704850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GIT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0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Distribution Models</a:t>
            </a:r>
            <a:endParaRPr/>
          </a:p>
        </p:txBody>
      </p:sp>
      <p:pic>
        <p:nvPicPr>
          <p:cNvPr id="423" name="Google Shape;42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425" y="106400"/>
            <a:ext cx="3942650" cy="197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4975" y="2845200"/>
            <a:ext cx="4233390" cy="17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Repositories</a:t>
            </a:r>
            <a:endParaRPr/>
          </a:p>
        </p:txBody>
      </p:sp>
      <p:sp>
        <p:nvSpPr>
          <p:cNvPr id="430" name="Google Shape;430;p5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5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Repositories which you get code from (upstream)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git remote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you will have one upstream repository, and it is conventionally called </a:t>
            </a:r>
            <a:r>
              <a:rPr b="1" lang="en"/>
              <a:t>origin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Tracking Branches</a:t>
            </a:r>
            <a:endParaRPr/>
          </a:p>
        </p:txBody>
      </p:sp>
      <p:sp>
        <p:nvSpPr>
          <p:cNvPr id="437" name="Google Shape;437;p52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5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Origin is just another git repo with own branches, commits, tags…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Must explicitly </a:t>
            </a:r>
            <a:r>
              <a:rPr b="1" lang="en" sz="1400"/>
              <a:t>track </a:t>
            </a:r>
            <a:r>
              <a:rPr lang="en" sz="1400"/>
              <a:t>a branch on origin to coordinate histories on push/pull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Found in .git/refs/remotes/origin/&lt;branch&gt;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git branch -vv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First time you push a new branch to origin, you do this explicitly: </a:t>
            </a:r>
            <a:r>
              <a:rPr b="1" lang="en" sz="1400"/>
              <a:t>git push --set-upstream origin &lt;branchname&gt; </a:t>
            </a:r>
            <a:r>
              <a:rPr lang="en" sz="1400"/>
              <a:t>or equivalently </a:t>
            </a:r>
            <a:r>
              <a:rPr b="1" lang="en" sz="1400"/>
              <a:t>git push -u origin &lt;branchname&gt;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you checkout branch from origin, this happens automatically</a:t>
            </a:r>
            <a:endParaRPr b="1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</a:t>
            </a:r>
            <a:endParaRPr/>
          </a:p>
        </p:txBody>
      </p:sp>
      <p:sp>
        <p:nvSpPr>
          <p:cNvPr id="213" name="Google Shape;213;p17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Local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Centralized</a:t>
            </a:r>
            <a:endParaRPr b="1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Distributed</a:t>
            </a:r>
            <a:endParaRPr b="1">
              <a:solidFill>
                <a:srgbClr val="666666"/>
              </a:solidFill>
            </a:endParaRPr>
          </a:p>
        </p:txBody>
      </p:sp>
      <p:pic>
        <p:nvPicPr>
          <p:cNvPr descr="Screenshot from 2017-10-24 14-39-19.png" id="214" name="Google Shape;2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025" y="1003325"/>
            <a:ext cx="441007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3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Tracking Branches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5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rage"/>
              <a:buChar char="●"/>
            </a:pPr>
            <a:r>
              <a:rPr lang="en"/>
              <a:t>In order to get the latest history from the tracked branch, you will often do </a:t>
            </a:r>
            <a:r>
              <a:rPr b="1" lang="en"/>
              <a:t>git pull</a:t>
            </a:r>
            <a:endParaRPr b="1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fetches  commits/blobs/trees you don’t have locally, then merges the remote branch into corresponding local branch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git pull == git fetch &amp;&amp; git merge FETCH_HEAD</a:t>
            </a:r>
            <a:endParaRPr b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Tracking Branches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4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want to force-move the remote branch (i.e. force-rewrite history), you can use </a:t>
            </a:r>
            <a:r>
              <a:rPr b="1" lang="en"/>
              <a:t>git push --force.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some origins will have protected certain branches against this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someone has force-rewritten the history of a branch you are following, you have to force-move your local branch in return: </a:t>
            </a:r>
            <a:r>
              <a:rPr b="1" lang="en"/>
              <a:t>git fetch &amp;&amp; git reset --hard FETCH_HEAD</a:t>
            </a:r>
            <a:endParaRPr b="1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6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everyone agrees on</a:t>
            </a:r>
            <a:endParaRPr/>
          </a:p>
        </p:txBody>
      </p:sp>
      <p:sp>
        <p:nvSpPr>
          <p:cNvPr id="463" name="Google Shape;463;p56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5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least one branch is special, and holds the latest stable code for a step in the development cycle. Usually called </a:t>
            </a:r>
            <a:r>
              <a:rPr lang="en">
                <a:solidFill>
                  <a:srgbClr val="E69138"/>
                </a:solidFill>
              </a:rPr>
              <a:t>master</a:t>
            </a:r>
            <a:r>
              <a:rPr lang="en"/>
              <a:t>. Others include </a:t>
            </a:r>
            <a:r>
              <a:rPr lang="en">
                <a:solidFill>
                  <a:srgbClr val="E69138"/>
                </a:solidFill>
              </a:rPr>
              <a:t>develop </a:t>
            </a:r>
            <a:r>
              <a:rPr lang="en">
                <a:solidFill>
                  <a:srgbClr val="000000"/>
                </a:solidFill>
              </a:rPr>
              <a:t>and</a:t>
            </a:r>
            <a:r>
              <a:rPr lang="en">
                <a:solidFill>
                  <a:srgbClr val="E69138"/>
                </a:solidFill>
              </a:rPr>
              <a:t> staging.</a:t>
            </a:r>
            <a:endParaRPr>
              <a:solidFill>
                <a:srgbClr val="E6913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Development should happen in “topic-branches”, which are merged into a special branch. Often further split in </a:t>
            </a:r>
            <a:r>
              <a:rPr lang="en">
                <a:solidFill>
                  <a:srgbClr val="E69138"/>
                </a:solidFill>
              </a:rPr>
              <a:t>feature/fix/hotfix.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philosophical approaches to git</a:t>
            </a:r>
            <a:endParaRPr/>
          </a:p>
        </p:txBody>
      </p:sp>
      <p:sp>
        <p:nvSpPr>
          <p:cNvPr id="470" name="Google Shape;470;p57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workflows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5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history should </a:t>
            </a:r>
            <a:r>
              <a:rPr lang="en"/>
              <a:t>accurately</a:t>
            </a:r>
            <a:r>
              <a:rPr lang="en"/>
              <a:t> represent the development history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Merge-based workflows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git history is a collaborative patch-set, which describes how functionality evolves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Rebase-based workflows</a:t>
            </a:r>
            <a:endParaRPr sz="1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8"/>
          <p:cNvSpPr txBox="1"/>
          <p:nvPr>
            <p:ph type="title"/>
          </p:nvPr>
        </p:nvSpPr>
        <p:spPr>
          <a:xfrm>
            <a:off x="265500" y="245675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Rayvn Workflow</a:t>
            </a:r>
            <a:endParaRPr/>
          </a:p>
        </p:txBody>
      </p:sp>
      <p:sp>
        <p:nvSpPr>
          <p:cNvPr id="477" name="Google Shape;477;p58"/>
          <p:cNvSpPr txBox="1"/>
          <p:nvPr>
            <p:ph idx="2" type="body"/>
          </p:nvPr>
        </p:nvSpPr>
        <p:spPr>
          <a:xfrm>
            <a:off x="369600" y="1842225"/>
            <a:ext cx="3837000" cy="29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“Patch-set” approach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Feature branches are </a:t>
            </a:r>
            <a:r>
              <a:rPr lang="en">
                <a:solidFill>
                  <a:srgbClr val="E69138"/>
                </a:solidFill>
              </a:rPr>
              <a:t>rebased</a:t>
            </a:r>
            <a:r>
              <a:rPr lang="en">
                <a:solidFill>
                  <a:srgbClr val="FFFFFF"/>
                </a:solidFill>
              </a:rPr>
              <a:t> on develop before merging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They are then </a:t>
            </a:r>
            <a:r>
              <a:rPr lang="en">
                <a:solidFill>
                  <a:srgbClr val="E69138"/>
                </a:solidFill>
              </a:rPr>
              <a:t>merged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E69138"/>
                </a:solidFill>
              </a:rPr>
              <a:t>--no-ff</a:t>
            </a:r>
            <a:endParaRPr>
              <a:solidFill>
                <a:srgbClr val="E6913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When develop reaches a production-ready stage, develop is merged into master.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Screenshot from 2017-08-07 13-31-23.png" id="478" name="Google Shape;47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075" y="0"/>
            <a:ext cx="410408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950" y="437700"/>
            <a:ext cx="7953375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 Managers</a:t>
            </a:r>
            <a:endParaRPr/>
          </a:p>
        </p:txBody>
      </p:sp>
      <p:sp>
        <p:nvSpPr>
          <p:cNvPr id="489" name="Google Shape;489;p60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6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GitHub, GitLab, Bitbucket,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collaboration tools on top of bare 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Importantly: pull requests/merge requests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2"/>
          <p:cNvSpPr txBox="1"/>
          <p:nvPr>
            <p:ph type="title"/>
          </p:nvPr>
        </p:nvSpPr>
        <p:spPr>
          <a:xfrm>
            <a:off x="490250" y="526350"/>
            <a:ext cx="8196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000000"/>
                </a:solidFill>
              </a:rPr>
              <a:t>You are done with your feature branch. What do you do now?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</a:t>
            </a:r>
            <a:endParaRPr/>
          </a:p>
        </p:txBody>
      </p:sp>
      <p:sp>
        <p:nvSpPr>
          <p:cNvPr id="220" name="Google Shape;220;p18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Local</a:t>
            </a:r>
            <a:endParaRPr b="1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Centralized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Distributed</a:t>
            </a:r>
            <a:endParaRPr b="1">
              <a:solidFill>
                <a:srgbClr val="666666"/>
              </a:solidFill>
            </a:endParaRPr>
          </a:p>
        </p:txBody>
      </p:sp>
      <p:pic>
        <p:nvPicPr>
          <p:cNvPr id="221" name="Google Shape;2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650" y="988100"/>
            <a:ext cx="4303950" cy="299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3"/>
          <p:cNvSpPr txBox="1"/>
          <p:nvPr>
            <p:ph type="title"/>
          </p:nvPr>
        </p:nvSpPr>
        <p:spPr>
          <a:xfrm>
            <a:off x="490250" y="526350"/>
            <a:ext cx="8205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rebased a feature branch. How do you update the remote branch?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4"/>
          <p:cNvSpPr txBox="1"/>
          <p:nvPr>
            <p:ph type="title"/>
          </p:nvPr>
        </p:nvSpPr>
        <p:spPr>
          <a:xfrm>
            <a:off x="490250" y="526350"/>
            <a:ext cx="8196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000000"/>
                </a:solidFill>
              </a:rPr>
              <a:t>When you started your new feature branch, you accidentally did so from another feature branch instead of dev. What do you do?</a:t>
            </a:r>
            <a:endParaRPr sz="4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5"/>
          <p:cNvSpPr txBox="1"/>
          <p:nvPr>
            <p:ph type="title"/>
          </p:nvPr>
        </p:nvSpPr>
        <p:spPr>
          <a:xfrm>
            <a:off x="490250" y="526350"/>
            <a:ext cx="8205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Remote</a:t>
            </a:r>
            <a:r>
              <a:rPr lang="en" sz="3600"/>
              <a:t> history was rewritten.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happens if you do an ordinary git pull?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You need to update your local branch so that it is identical to the new remote branch. How?</a:t>
            </a:r>
            <a:endParaRPr sz="36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6"/>
          <p:cNvSpPr txBox="1"/>
          <p:nvPr>
            <p:ph type="title"/>
          </p:nvPr>
        </p:nvSpPr>
        <p:spPr>
          <a:xfrm>
            <a:off x="490250" y="526350"/>
            <a:ext cx="8196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000000"/>
                </a:solidFill>
              </a:rPr>
              <a:t>A hotfix was committed straight to master. You now need to integrate the same work on develop. How?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7"/>
          <p:cNvSpPr txBox="1"/>
          <p:nvPr>
            <p:ph type="title"/>
          </p:nvPr>
        </p:nvSpPr>
        <p:spPr>
          <a:xfrm>
            <a:off x="490250" y="526350"/>
            <a:ext cx="8332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</a:t>
            </a:r>
            <a:r>
              <a:rPr lang="en" sz="3600"/>
              <a:t> and C work on the same feature branch. Both start on the same commit. A commits his new work. C then tries to commit his. What happens?</a:t>
            </a:r>
            <a:endParaRPr sz="36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8"/>
          <p:cNvSpPr txBox="1"/>
          <p:nvPr>
            <p:ph type="title"/>
          </p:nvPr>
        </p:nvSpPr>
        <p:spPr>
          <a:xfrm>
            <a:off x="490250" y="526350"/>
            <a:ext cx="8196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000000"/>
                </a:solidFill>
              </a:rPr>
              <a:t>A initializes a new git repo and stages and commits a file. M later does the same to an identical file with identical content. Are the repositories identical? 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9"/>
          <p:cNvSpPr txBox="1"/>
          <p:nvPr>
            <p:ph type="title"/>
          </p:nvPr>
        </p:nvSpPr>
        <p:spPr>
          <a:xfrm>
            <a:off x="490250" y="526350"/>
            <a:ext cx="8332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</a:t>
            </a:r>
            <a:r>
              <a:rPr lang="en" sz="3600"/>
              <a:t> and C work on the same feature branch. Both start from the same commit. M commits and pushes his new work to origin. C then tries to commit and push his work. What happens?</a:t>
            </a:r>
            <a:endParaRPr sz="36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0"/>
          <p:cNvSpPr txBox="1"/>
          <p:nvPr>
            <p:ph type="title"/>
          </p:nvPr>
        </p:nvSpPr>
        <p:spPr>
          <a:xfrm>
            <a:off x="490250" y="526350"/>
            <a:ext cx="8196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000000"/>
                </a:solidFill>
              </a:rPr>
              <a:t>Your last commit contained a small typo/a small error which was quickly fixed. You now have a contentful commit followed by a quick “fix”-commit. How could you tidy this up?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1"/>
          <p:cNvSpPr txBox="1"/>
          <p:nvPr>
            <p:ph type="title"/>
          </p:nvPr>
        </p:nvSpPr>
        <p:spPr>
          <a:xfrm>
            <a:off x="490250" y="526350"/>
            <a:ext cx="8196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000000"/>
                </a:solidFill>
              </a:rPr>
              <a:t>You deleted your feature branch and checked out another branch by accident. No work was pushed to origin. How do you recover?</a:t>
            </a:r>
            <a:endParaRPr sz="4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2"/>
          <p:cNvSpPr txBox="1"/>
          <p:nvPr>
            <p:ph type="title"/>
          </p:nvPr>
        </p:nvSpPr>
        <p:spPr>
          <a:xfrm>
            <a:off x="265500" y="1081400"/>
            <a:ext cx="4045200" cy="27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Create a repo which looks like the one to the right.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Then: start a new feature branch on commit A</a:t>
            </a:r>
            <a:endParaRPr sz="3000"/>
          </a:p>
        </p:txBody>
      </p:sp>
      <p:pic>
        <p:nvPicPr>
          <p:cNvPr descr="Untitled Diagram (1).png" id="551" name="Google Shape;551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825" y="2177938"/>
            <a:ext cx="3913100" cy="60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</a:t>
            </a:r>
            <a:endParaRPr/>
          </a:p>
        </p:txBody>
      </p:sp>
      <p:sp>
        <p:nvSpPr>
          <p:cNvPr id="227" name="Google Shape;227;p1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Local</a:t>
            </a:r>
            <a:endParaRPr b="1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Centralized</a:t>
            </a:r>
            <a:endParaRPr b="1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Distributed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228" name="Google Shape;2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0175" y="152400"/>
            <a:ext cx="404031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3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commit graph which looks  like this</a:t>
            </a:r>
            <a:endParaRPr/>
          </a:p>
        </p:txBody>
      </p:sp>
      <p:sp>
        <p:nvSpPr>
          <p:cNvPr id="557" name="Google Shape;557;p7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if you try to merge the branches?</a:t>
            </a:r>
            <a:endParaRPr/>
          </a:p>
        </p:txBody>
      </p:sp>
      <p:pic>
        <p:nvPicPr>
          <p:cNvPr descr="Untitled Diagram.png" id="558" name="Google Shape;55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1081" y="1524331"/>
            <a:ext cx="3178000" cy="22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1C232"/>
                </a:solidFill>
              </a:rPr>
              <a:t>“</a:t>
            </a:r>
            <a:r>
              <a:rPr i="1" lang="en">
                <a:solidFill>
                  <a:srgbClr val="F1C232"/>
                </a:solidFill>
              </a:rPr>
              <a:t>Git is not a version control tool.</a:t>
            </a:r>
            <a:endParaRPr i="1">
              <a:solidFill>
                <a:srgbClr val="F1C23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1C232"/>
                </a:solidFill>
              </a:rPr>
              <a:t> It's a graph-manipulation tool that supports version control methodologies.”</a:t>
            </a:r>
            <a:endParaRPr i="1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Commit Graph</a:t>
            </a:r>
            <a:endParaRPr/>
          </a:p>
        </p:txBody>
      </p:sp>
      <p:sp>
        <p:nvSpPr>
          <p:cNvPr id="239" name="Google Shape;239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800" y="1252000"/>
            <a:ext cx="4143575" cy="26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Commit Graph</a:t>
            </a:r>
            <a:endParaRPr/>
          </a:p>
        </p:txBody>
      </p:sp>
      <p:sp>
        <p:nvSpPr>
          <p:cNvPr id="246" name="Google Shape;246;p22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i="1" lang="en"/>
              <a:t>fundamental data structure</a:t>
            </a:r>
            <a:r>
              <a:rPr lang="en"/>
              <a:t> of 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Directed acyclic graph (DAG)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Nodes are commits (snapshots of directories)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Edges represent ”line of evolution”/”flow of code” (not necessarily chronological history)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