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331" r:id="rId3"/>
    <p:sldId id="262" r:id="rId4"/>
    <p:sldId id="263" r:id="rId5"/>
    <p:sldId id="332" r:id="rId6"/>
    <p:sldId id="333" r:id="rId7"/>
    <p:sldId id="266" r:id="rId8"/>
    <p:sldId id="300" r:id="rId9"/>
    <p:sldId id="267" r:id="rId10"/>
    <p:sldId id="334" r:id="rId11"/>
    <p:sldId id="270" r:id="rId12"/>
    <p:sldId id="273" r:id="rId13"/>
    <p:sldId id="336" r:id="rId14"/>
    <p:sldId id="277" r:id="rId15"/>
    <p:sldId id="33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ABBA9-0F19-4B17-8734-2284FB689319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8B80-614C-4FAD-A6E3-AE2F6D686C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7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3B46A-F20F-492E-89C7-5484401A63A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Likely to be a</a:t>
            </a:r>
            <a:r>
              <a:rPr lang="en-US" baseline="0" dirty="0"/>
              <a:t> lot more </a:t>
            </a:r>
            <a:r>
              <a:rPr lang="en-US" baseline="0" dirty="0" err="1"/>
              <a:t>behavioural</a:t>
            </a:r>
            <a:r>
              <a:rPr lang="en-US" baseline="0" dirty="0"/>
              <a:t> reactions to stress, so need to measure in more detail. Physiological reactions comprise a finite list of responses.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3B46A-F20F-492E-89C7-5484401A63A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62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05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487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4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604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43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440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8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25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77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4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21F1-4288-4012-B719-FAA6903330C5}" type="datetimeFigureOut">
              <a:rPr lang="en-ZA" smtClean="0"/>
              <a:t>2018/10/16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DD4F-5AED-498E-AC42-2F12FA6D67D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923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lderdom.com/research/articles/DesigningQuestionsToBeGoodMeas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0403-C102-4B88-881E-5E6D988E0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Creating test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E2844-13CA-4408-94AC-CB4EE55A7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Michelle Hoogenhout</a:t>
            </a:r>
          </a:p>
        </p:txBody>
      </p:sp>
    </p:spTree>
    <p:extLst>
      <p:ext uri="{BB962C8B-B14F-4D97-AF65-F5344CB8AC3E}">
        <p14:creationId xmlns:p14="http://schemas.microsoft.com/office/powerpoint/2010/main" val="23504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C6E-0A8A-45C6-8147-13ADFDF2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Decide on test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AB6B-72F8-4510-8B5F-28EA3AF4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Compliance lower when item numbers are higher</a:t>
            </a:r>
          </a:p>
          <a:p>
            <a:pPr lvl="1"/>
            <a:r>
              <a:rPr lang="en-US" dirty="0"/>
              <a:t>People get fatigued, bored, etc.</a:t>
            </a:r>
          </a:p>
          <a:p>
            <a:r>
              <a:rPr lang="en-US" dirty="0"/>
              <a:t>Need at least more items in initial version than final version</a:t>
            </a:r>
          </a:p>
          <a:p>
            <a:pPr lvl="1"/>
            <a:r>
              <a:rPr lang="en-US" dirty="0"/>
              <a:t>You will </a:t>
            </a:r>
            <a:r>
              <a:rPr lang="en-US" u="sng" dirty="0"/>
              <a:t>discard</a:t>
            </a:r>
            <a:r>
              <a:rPr lang="en-US" dirty="0"/>
              <a:t> bad items</a:t>
            </a:r>
          </a:p>
          <a:p>
            <a:r>
              <a:rPr lang="en-ZA" dirty="0"/>
              <a:t>Do you need an equal number of items on different parts of the test?</a:t>
            </a:r>
          </a:p>
        </p:txBody>
      </p:sp>
    </p:spTree>
    <p:extLst>
      <p:ext uri="{BB962C8B-B14F-4D97-AF65-F5344CB8AC3E}">
        <p14:creationId xmlns:p14="http://schemas.microsoft.com/office/powerpoint/2010/main" val="207011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Decide how items will be scored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75192"/>
            <a:ext cx="8229600" cy="4701809"/>
          </a:xfrm>
        </p:spPr>
        <p:txBody>
          <a:bodyPr>
            <a:normAutofit/>
          </a:bodyPr>
          <a:lstStyle/>
          <a:p>
            <a:r>
              <a:rPr lang="en-US" dirty="0"/>
              <a:t>And stored!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the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59684"/>
            <a:ext cx="8382000" cy="5169717"/>
          </a:xfrm>
        </p:spPr>
        <p:txBody>
          <a:bodyPr>
            <a:normAutofit fontScale="85000" lnSpcReduction="20000"/>
          </a:bodyPr>
          <a:lstStyle/>
          <a:p>
            <a:endParaRPr lang="en-US" sz="33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See </a:t>
            </a:r>
            <a:r>
              <a:rPr lang="en-US" i="1" dirty="0"/>
              <a:t>Designing Questions to Be Good Measures</a:t>
            </a:r>
          </a:p>
          <a:p>
            <a:pPr marL="411480" lvl="1" indent="0"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http://wilderdom.com/research/articles/DesigningQuestionsToBeGoodMeasures.html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11480" lvl="1" indent="0">
              <a:buNone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200" dirty="0"/>
              <a:t>Use clear wording</a:t>
            </a:r>
          </a:p>
          <a:p>
            <a:endParaRPr lang="en-US" sz="3200" dirty="0"/>
          </a:p>
          <a:p>
            <a:r>
              <a:rPr lang="en-US" dirty="0"/>
              <a:t>Use appropriate vocabulary – don’t try to be fancy</a:t>
            </a:r>
          </a:p>
          <a:p>
            <a:pPr lvl="1"/>
            <a:r>
              <a:rPr lang="en-US" dirty="0"/>
              <a:t>Items should be understood the same way by everyone</a:t>
            </a:r>
          </a:p>
          <a:p>
            <a:endParaRPr lang="en-US" dirty="0"/>
          </a:p>
          <a:p>
            <a:r>
              <a:rPr lang="en-US" sz="3200" dirty="0"/>
              <a:t>Avoid double negatives</a:t>
            </a:r>
          </a:p>
          <a:p>
            <a:pPr lvl="1"/>
            <a:r>
              <a:rPr lang="en-US" sz="2800" dirty="0"/>
              <a:t>e.g., “I do not never get stressed out around exam time.”</a:t>
            </a:r>
          </a:p>
          <a:p>
            <a:pPr lvl="1"/>
            <a:r>
              <a:rPr lang="en-US" dirty="0"/>
              <a:t>e.g., “None of the answers in the MCQ weren’t correct.”</a:t>
            </a:r>
          </a:p>
          <a:p>
            <a:pPr lvl="1"/>
            <a:endParaRPr lang="en-US" sz="2800" dirty="0"/>
          </a:p>
          <a:p>
            <a:r>
              <a:rPr lang="en-US" sz="3200" dirty="0"/>
              <a:t>Include pictures if writing for people with low literacy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AAB-E20E-4928-AF5E-CBD426D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2061-CC11-4970-90DF-839A3ECF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 sure that all options are covered in multiple-choice responses</a:t>
            </a:r>
          </a:p>
          <a:p>
            <a:r>
              <a:rPr lang="en-ZA" dirty="0"/>
              <a:t>Make sure that respondent can only select one option</a:t>
            </a:r>
          </a:p>
        </p:txBody>
      </p:sp>
    </p:spTree>
    <p:extLst>
      <p:ext uri="{BB962C8B-B14F-4D97-AF65-F5344CB8AC3E}">
        <p14:creationId xmlns:p14="http://schemas.microsoft.com/office/powerpoint/2010/main" val="119200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Reviewing the items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Expert panel :</a:t>
            </a:r>
          </a:p>
          <a:p>
            <a:pPr lvl="1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dirty="0"/>
              <a:t>Cultural/linguistic/gender appropriateness of items; wording of items; any bias in items etc.</a:t>
            </a:r>
          </a:p>
          <a:p>
            <a:pPr lvl="1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Focus groups:</a:t>
            </a:r>
          </a:p>
          <a:p>
            <a:pPr lvl="1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dirty="0"/>
              <a:t>Groups of people from the target population comment on test and test items</a:t>
            </a:r>
          </a:p>
          <a:p>
            <a:pPr>
              <a:buNone/>
              <a:defRPr/>
            </a:pPr>
            <a:endParaRPr lang="en-US" dirty="0"/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0B8CC7-4CC1-45D5-A35E-883D4A3FDB77}" type="slidenum">
              <a:rPr lang="en-ZA" sz="1100">
                <a:solidFill>
                  <a:prstClr val="black">
                    <a:tint val="95000"/>
                  </a:prstClr>
                </a:solidFill>
                <a:latin typeface="Corbel"/>
              </a:rPr>
              <a:pPr>
                <a:defRPr/>
              </a:pPr>
              <a:t>14</a:t>
            </a:fld>
            <a:endParaRPr lang="en-ZA" sz="110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92E6-1236-438C-800B-3807A711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DB7D-EFCB-465B-961E-0C58D14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08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47" y="822122"/>
            <a:ext cx="6665106" cy="53372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8C63-3104-4D4B-A0EE-ADAC72B576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the aim of the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aim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you want to achieve with your test</a:t>
            </a:r>
          </a:p>
          <a:p>
            <a:endParaRPr lang="en-US" dirty="0"/>
          </a:p>
          <a:p>
            <a:r>
              <a:rPr lang="en-US" dirty="0"/>
              <a:t>Can have different aims for the same construct, e.g., </a:t>
            </a:r>
            <a:r>
              <a:rPr lang="en-US" b="1" dirty="0">
                <a:solidFill>
                  <a:schemeClr val="accent6"/>
                </a:solidFill>
              </a:rPr>
              <a:t>stress</a:t>
            </a:r>
          </a:p>
          <a:p>
            <a:pPr lvl="1"/>
            <a:r>
              <a:rPr lang="en-US" dirty="0"/>
              <a:t>To measure </a:t>
            </a:r>
            <a:r>
              <a:rPr lang="en-US" b="1" dirty="0">
                <a:solidFill>
                  <a:schemeClr val="accent6"/>
                </a:solidFill>
              </a:rPr>
              <a:t>how someone reacts </a:t>
            </a:r>
            <a:r>
              <a:rPr lang="en-US" dirty="0"/>
              <a:t>to stress?</a:t>
            </a:r>
          </a:p>
          <a:p>
            <a:pPr lvl="1"/>
            <a:r>
              <a:rPr lang="en-US" dirty="0"/>
              <a:t>To measure </a:t>
            </a:r>
            <a:r>
              <a:rPr lang="en-US" b="1" dirty="0">
                <a:solidFill>
                  <a:schemeClr val="accent6"/>
                </a:solidFill>
              </a:rPr>
              <a:t>how much stress </a:t>
            </a:r>
            <a:r>
              <a:rPr lang="en-US" dirty="0"/>
              <a:t>a person is experiencing at the moment?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considerations when specifying the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we going to use our questionnaire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screening </a:t>
            </a:r>
            <a:r>
              <a:rPr lang="en-US" dirty="0"/>
              <a:t>purposes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or in-depth assessment?</a:t>
            </a:r>
            <a:endParaRPr lang="en-US" dirty="0"/>
          </a:p>
          <a:p>
            <a:pPr lvl="1"/>
            <a:r>
              <a:rPr lang="en-US" b="1" dirty="0"/>
              <a:t>Screening</a:t>
            </a:r>
          </a:p>
          <a:p>
            <a:pPr lvl="2"/>
            <a:r>
              <a:rPr lang="en-US" dirty="0"/>
              <a:t> Less items &amp; content covered</a:t>
            </a:r>
          </a:p>
          <a:p>
            <a:pPr lvl="2"/>
            <a:r>
              <a:rPr lang="en-US" dirty="0"/>
              <a:t>Quick &amp; easy to administer</a:t>
            </a:r>
          </a:p>
          <a:p>
            <a:pPr lvl="1"/>
            <a:r>
              <a:rPr lang="en-US" b="1" dirty="0"/>
              <a:t>Detailed assessment</a:t>
            </a:r>
          </a:p>
          <a:p>
            <a:pPr lvl="2"/>
            <a:r>
              <a:rPr lang="en-US" dirty="0"/>
              <a:t>More items &amp; content covered</a:t>
            </a:r>
          </a:p>
          <a:p>
            <a:pPr lvl="2"/>
            <a:r>
              <a:rPr lang="en-US" dirty="0"/>
              <a:t>More reliable, but more time-consuming</a:t>
            </a:r>
          </a:p>
          <a:p>
            <a:pPr lvl="2"/>
            <a:r>
              <a:rPr lang="en-US" dirty="0"/>
              <a:t>Might require special training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decisions can we make based on a score on the test?</a:t>
            </a:r>
          </a:p>
          <a:p>
            <a:pPr lvl="1"/>
            <a:r>
              <a:rPr lang="en-US" dirty="0"/>
              <a:t>e.g., we can’t say that someone who reacts badly to stress experiences a high amount of stress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DEE8-D320-4A36-858F-C102600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Define the concept</a:t>
            </a:r>
            <a:br>
              <a:rPr lang="en-ZA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9A82F-4255-4B89-95CB-75C9E24B4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37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5031-8B79-4B41-B5C2-A3991D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Decide on purpose of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F235-C306-4EC3-AA40-D37CA9E76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Aim = what exactly are we going to measure?</a:t>
            </a:r>
          </a:p>
          <a:p>
            <a:pPr lvl="1"/>
            <a:r>
              <a:rPr lang="en-US" dirty="0"/>
              <a:t>Purpose = what are we going to use scores on this test for?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108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on item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Open-ended items</a:t>
            </a:r>
          </a:p>
          <a:p>
            <a:pPr lvl="1"/>
            <a:r>
              <a:rPr lang="en-US" dirty="0"/>
              <a:t>No limitations on the responder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Describe how you normally behave when you have to confront a colleague at work [example of work stressor]</a:t>
            </a:r>
          </a:p>
          <a:p>
            <a:pPr lvl="1"/>
            <a:endParaRPr lang="en-US" dirty="0"/>
          </a:p>
          <a:p>
            <a:r>
              <a:rPr lang="en-US" b="1" dirty="0"/>
              <a:t>Forced-choice items</a:t>
            </a:r>
          </a:p>
          <a:p>
            <a:pPr lvl="1"/>
            <a:r>
              <a:rPr lang="en-US" dirty="0"/>
              <a:t>MCQs; True-False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When I am in a situation at work where I need to confront a colleague at work, I usually: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sz="2200" dirty="0">
                <a:solidFill>
                  <a:schemeClr val="accent6"/>
                </a:solidFill>
              </a:rPr>
              <a:t>I make myself sick worrying about how to approach it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sz="2200" dirty="0">
                <a:solidFill>
                  <a:schemeClr val="accent6"/>
                </a:solidFill>
              </a:rPr>
              <a:t>I try not to let it disrupt my day</a:t>
            </a:r>
          </a:p>
          <a:p>
            <a:pPr marL="1225296" lvl="2" indent="-457200">
              <a:buFont typeface="+mj-lt"/>
              <a:buAutoNum type="alphaUcPeriod"/>
            </a:pPr>
            <a:r>
              <a:rPr lang="en-US" sz="2200" dirty="0">
                <a:solidFill>
                  <a:schemeClr val="accent6"/>
                </a:solidFill>
              </a:rPr>
              <a:t>Feel mild anxiety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>
            <a:normAutofit/>
          </a:bodyPr>
          <a:lstStyle/>
          <a:p>
            <a:r>
              <a:rPr lang="en-US" sz="2700" b="1" dirty="0"/>
              <a:t>Forced-choice items (</a:t>
            </a:r>
            <a:r>
              <a:rPr lang="en-US" sz="2700" b="1" dirty="0" err="1"/>
              <a:t>cont</a:t>
            </a:r>
            <a:r>
              <a:rPr lang="en-US" sz="2700" b="1" dirty="0"/>
              <a:t>).</a:t>
            </a:r>
          </a:p>
          <a:p>
            <a:pPr lvl="1"/>
            <a:r>
              <a:rPr lang="en-US" dirty="0" err="1"/>
              <a:t>Likert</a:t>
            </a:r>
            <a:r>
              <a:rPr lang="en-US" dirty="0"/>
              <a:t>-type items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On a scale of 1-7, rate how stressful it is for you to confront a colleague at work: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6"/>
                </a:solidFill>
              </a:rPr>
              <a:t>	1                     2                   3 	4                        5            	    6	        7 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6"/>
                </a:solidFill>
              </a:rPr>
              <a:t>(Not at all stressful)	    (somewhat stressful)	              (extremely stressful)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Two-item forced choice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I find confronting a colleague at work </a:t>
            </a:r>
          </a:p>
          <a:p>
            <a:pPr marL="1666494" lvl="4" indent="-514350">
              <a:buClr>
                <a:schemeClr val="accent6"/>
              </a:buClr>
              <a:buFont typeface="+mj-lt"/>
              <a:buAutoNum type="alphaUcPeriod"/>
            </a:pPr>
            <a:r>
              <a:rPr lang="en-US" dirty="0">
                <a:solidFill>
                  <a:schemeClr val="accent6"/>
                </a:solidFill>
              </a:rPr>
              <a:t>Not at all stressful</a:t>
            </a:r>
          </a:p>
          <a:p>
            <a:pPr marL="1666494" lvl="4" indent="-514350">
              <a:buClr>
                <a:schemeClr val="accent6"/>
              </a:buClr>
              <a:buFont typeface="+mj-lt"/>
              <a:buAutoNum type="alphaUcPeriod"/>
            </a:pPr>
            <a:r>
              <a:rPr lang="en-US" dirty="0">
                <a:solidFill>
                  <a:schemeClr val="accent6"/>
                </a:solidFill>
              </a:rPr>
              <a:t>Extremely stressful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Sentence-completion items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“The most important thing in life is ____”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“In situations of extreme stress I _____”</a:t>
            </a:r>
          </a:p>
          <a:p>
            <a:pPr lvl="1">
              <a:lnSpc>
                <a:spcPct val="80000"/>
              </a:lnSpc>
              <a:buNone/>
            </a:pPr>
            <a:endParaRPr lang="en-US" sz="3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A91B-FF7E-48BD-A371-54F7C78B86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6E46AB-4E5E-4A57-87BE-C6EBEA2E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542</Words>
  <Application>Microsoft Office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 2</vt:lpstr>
      <vt:lpstr>Office Theme</vt:lpstr>
      <vt:lpstr>Creating test items</vt:lpstr>
      <vt:lpstr>PowerPoint Presentation</vt:lpstr>
      <vt:lpstr>Specifying the aim of the measure</vt:lpstr>
      <vt:lpstr>Other considerations when specifying the aim</vt:lpstr>
      <vt:lpstr>Define the concept </vt:lpstr>
      <vt:lpstr>Decide on purpose of the test</vt:lpstr>
      <vt:lpstr>Decide on item format</vt:lpstr>
      <vt:lpstr>PowerPoint Presentation</vt:lpstr>
      <vt:lpstr>PowerPoint Presentation</vt:lpstr>
      <vt:lpstr>Decide on test length</vt:lpstr>
      <vt:lpstr>Decide how items will be scored</vt:lpstr>
      <vt:lpstr>Writing the items</vt:lpstr>
      <vt:lpstr>PowerPoint Presentation</vt:lpstr>
      <vt:lpstr>Reviewing the items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H</dc:creator>
  <cp:lastModifiedBy>Michelle H</cp:lastModifiedBy>
  <cp:revision>3</cp:revision>
  <dcterms:created xsi:type="dcterms:W3CDTF">2018-10-16T07:50:40Z</dcterms:created>
  <dcterms:modified xsi:type="dcterms:W3CDTF">2018-10-16T11:51:51Z</dcterms:modified>
</cp:coreProperties>
</file>